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60" r:id="rId4"/>
    <p:sldId id="262" r:id="rId5"/>
    <p:sldId id="261" r:id="rId6"/>
    <p:sldId id="263" r:id="rId7"/>
    <p:sldId id="264" r:id="rId8"/>
    <p:sldId id="274" r:id="rId9"/>
    <p:sldId id="275" r:id="rId10"/>
    <p:sldId id="268" r:id="rId11"/>
    <p:sldId id="273" r:id="rId12"/>
    <p:sldId id="271" r:id="rId13"/>
    <p:sldId id="276" r:id="rId14"/>
    <p:sldId id="277" r:id="rId15"/>
    <p:sldId id="278"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66DB"/>
    <a:srgbClr val="1630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31E3F8-5F65-4A19-B33D-32ABEBFF24B6}" type="datetimeFigureOut">
              <a:rPr lang="en-US" smtClean="0"/>
              <a:t>5/14/2025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CB3FF3-9F94-4F5B-AE94-0DCC8ADA8A9A}" type="slidenum">
              <a:rPr lang="en-US" smtClean="0"/>
              <a:t>‹#›</a:t>
            </a:fld>
            <a:endParaRPr lang="en-US"/>
          </a:p>
        </p:txBody>
      </p:sp>
    </p:spTree>
    <p:extLst>
      <p:ext uri="{BB962C8B-B14F-4D97-AF65-F5344CB8AC3E}">
        <p14:creationId xmlns:p14="http://schemas.microsoft.com/office/powerpoint/2010/main" val="3327316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CB3FF3-9F94-4F5B-AE94-0DCC8ADA8A9A}" type="slidenum">
              <a:rPr lang="en-US" smtClean="0"/>
              <a:t>1</a:t>
            </a:fld>
            <a:endParaRPr lang="en-US"/>
          </a:p>
        </p:txBody>
      </p:sp>
    </p:spTree>
    <p:extLst>
      <p:ext uri="{BB962C8B-B14F-4D97-AF65-F5344CB8AC3E}">
        <p14:creationId xmlns:p14="http://schemas.microsoft.com/office/powerpoint/2010/main" val="3190520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CB3FF3-9F94-4F5B-AE94-0DCC8ADA8A9A}" type="slidenum">
              <a:rPr lang="en-US" smtClean="0"/>
              <a:t>15</a:t>
            </a:fld>
            <a:endParaRPr lang="en-US"/>
          </a:p>
        </p:txBody>
      </p:sp>
    </p:spTree>
    <p:extLst>
      <p:ext uri="{BB962C8B-B14F-4D97-AF65-F5344CB8AC3E}">
        <p14:creationId xmlns:p14="http://schemas.microsoft.com/office/powerpoint/2010/main" val="1859571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8A0D7-D70A-CBBE-352F-65613DD485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1051E5-2152-E5D2-2FB8-B53E837DC2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DCE660-F76B-9C98-2D18-ECD1329893E5}"/>
              </a:ext>
            </a:extLst>
          </p:cNvPr>
          <p:cNvSpPr>
            <a:spLocks noGrp="1"/>
          </p:cNvSpPr>
          <p:nvPr>
            <p:ph type="dt" sz="half" idx="10"/>
          </p:nvPr>
        </p:nvSpPr>
        <p:spPr/>
        <p:txBody>
          <a:bodyPr/>
          <a:lstStyle/>
          <a:p>
            <a:fld id="{6AC1B691-EAFF-4857-80B1-DE3329795157}" type="datetimeFigureOut">
              <a:rPr lang="en-US" smtClean="0"/>
              <a:t>5/14/2025</a:t>
            </a:fld>
            <a:endParaRPr lang="en-US"/>
          </a:p>
        </p:txBody>
      </p:sp>
      <p:sp>
        <p:nvSpPr>
          <p:cNvPr id="5" name="Footer Placeholder 4">
            <a:extLst>
              <a:ext uri="{FF2B5EF4-FFF2-40B4-BE49-F238E27FC236}">
                <a16:creationId xmlns:a16="http://schemas.microsoft.com/office/drawing/2014/main" id="{79F51B02-58BB-9447-EF44-5C5AF3CF9C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61E81-4CBA-6B70-1ED5-5072DB7C9330}"/>
              </a:ext>
            </a:extLst>
          </p:cNvPr>
          <p:cNvSpPr>
            <a:spLocks noGrp="1"/>
          </p:cNvSpPr>
          <p:nvPr>
            <p:ph type="sldNum" sz="quarter" idx="12"/>
          </p:nvPr>
        </p:nvSpPr>
        <p:spPr/>
        <p:txBody>
          <a:bodyPr/>
          <a:lstStyle/>
          <a:p>
            <a:fld id="{7A731547-211B-4177-A14E-1DCC20198651}" type="slidenum">
              <a:rPr lang="en-US" smtClean="0"/>
              <a:t>‹#›</a:t>
            </a:fld>
            <a:endParaRPr lang="en-US"/>
          </a:p>
        </p:txBody>
      </p:sp>
    </p:spTree>
    <p:extLst>
      <p:ext uri="{BB962C8B-B14F-4D97-AF65-F5344CB8AC3E}">
        <p14:creationId xmlns:p14="http://schemas.microsoft.com/office/powerpoint/2010/main" val="1578087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78833-D6A6-1B95-BE6E-6FF8D8F687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1CBF1B-85FC-7D8F-969E-732AD84D99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88306-1B73-55CD-8106-1F1BD52B82A2}"/>
              </a:ext>
            </a:extLst>
          </p:cNvPr>
          <p:cNvSpPr>
            <a:spLocks noGrp="1"/>
          </p:cNvSpPr>
          <p:nvPr>
            <p:ph type="dt" sz="half" idx="10"/>
          </p:nvPr>
        </p:nvSpPr>
        <p:spPr/>
        <p:txBody>
          <a:bodyPr/>
          <a:lstStyle/>
          <a:p>
            <a:fld id="{6AC1B691-EAFF-4857-80B1-DE3329795157}" type="datetimeFigureOut">
              <a:rPr lang="en-US" smtClean="0"/>
              <a:t>5/14/2025</a:t>
            </a:fld>
            <a:endParaRPr lang="en-US"/>
          </a:p>
        </p:txBody>
      </p:sp>
      <p:sp>
        <p:nvSpPr>
          <p:cNvPr id="5" name="Footer Placeholder 4">
            <a:extLst>
              <a:ext uri="{FF2B5EF4-FFF2-40B4-BE49-F238E27FC236}">
                <a16:creationId xmlns:a16="http://schemas.microsoft.com/office/drawing/2014/main" id="{7C72D61A-032C-EBE0-4898-7169D3793D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250E16-A894-CB6B-1D44-889E39B8EAF0}"/>
              </a:ext>
            </a:extLst>
          </p:cNvPr>
          <p:cNvSpPr>
            <a:spLocks noGrp="1"/>
          </p:cNvSpPr>
          <p:nvPr>
            <p:ph type="sldNum" sz="quarter" idx="12"/>
          </p:nvPr>
        </p:nvSpPr>
        <p:spPr/>
        <p:txBody>
          <a:bodyPr/>
          <a:lstStyle/>
          <a:p>
            <a:fld id="{7A731547-211B-4177-A14E-1DCC20198651}" type="slidenum">
              <a:rPr lang="en-US" smtClean="0"/>
              <a:t>‹#›</a:t>
            </a:fld>
            <a:endParaRPr lang="en-US"/>
          </a:p>
        </p:txBody>
      </p:sp>
    </p:spTree>
    <p:extLst>
      <p:ext uri="{BB962C8B-B14F-4D97-AF65-F5344CB8AC3E}">
        <p14:creationId xmlns:p14="http://schemas.microsoft.com/office/powerpoint/2010/main" val="36772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55528C-822E-3900-3720-C2ACE2E34C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2D7922-1C27-0391-7BD5-33472CDE10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3E0C79-A595-5CBA-3D8F-09F0B34A2573}"/>
              </a:ext>
            </a:extLst>
          </p:cNvPr>
          <p:cNvSpPr>
            <a:spLocks noGrp="1"/>
          </p:cNvSpPr>
          <p:nvPr>
            <p:ph type="dt" sz="half" idx="10"/>
          </p:nvPr>
        </p:nvSpPr>
        <p:spPr/>
        <p:txBody>
          <a:bodyPr/>
          <a:lstStyle/>
          <a:p>
            <a:fld id="{6AC1B691-EAFF-4857-80B1-DE3329795157}" type="datetimeFigureOut">
              <a:rPr lang="en-US" smtClean="0"/>
              <a:t>5/14/2025</a:t>
            </a:fld>
            <a:endParaRPr lang="en-US"/>
          </a:p>
        </p:txBody>
      </p:sp>
      <p:sp>
        <p:nvSpPr>
          <p:cNvPr id="5" name="Footer Placeholder 4">
            <a:extLst>
              <a:ext uri="{FF2B5EF4-FFF2-40B4-BE49-F238E27FC236}">
                <a16:creationId xmlns:a16="http://schemas.microsoft.com/office/drawing/2014/main" id="{8AF1CB95-2F8A-9AB9-0DA0-C88386E6BE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93CFC6-9215-F4F9-1C19-AA4B576B3E0A}"/>
              </a:ext>
            </a:extLst>
          </p:cNvPr>
          <p:cNvSpPr>
            <a:spLocks noGrp="1"/>
          </p:cNvSpPr>
          <p:nvPr>
            <p:ph type="sldNum" sz="quarter" idx="12"/>
          </p:nvPr>
        </p:nvSpPr>
        <p:spPr/>
        <p:txBody>
          <a:bodyPr/>
          <a:lstStyle/>
          <a:p>
            <a:fld id="{7A731547-211B-4177-A14E-1DCC20198651}" type="slidenum">
              <a:rPr lang="en-US" smtClean="0"/>
              <a:t>‹#›</a:t>
            </a:fld>
            <a:endParaRPr lang="en-US"/>
          </a:p>
        </p:txBody>
      </p:sp>
    </p:spTree>
    <p:extLst>
      <p:ext uri="{BB962C8B-B14F-4D97-AF65-F5344CB8AC3E}">
        <p14:creationId xmlns:p14="http://schemas.microsoft.com/office/powerpoint/2010/main" val="341946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08B9-02D6-D6D4-41CB-A3B52E8149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3FCCA4-72CC-3364-25A0-65CCBE605A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44DF9-CDDE-786A-5B6D-ABEA740B309F}"/>
              </a:ext>
            </a:extLst>
          </p:cNvPr>
          <p:cNvSpPr>
            <a:spLocks noGrp="1"/>
          </p:cNvSpPr>
          <p:nvPr>
            <p:ph type="dt" sz="half" idx="10"/>
          </p:nvPr>
        </p:nvSpPr>
        <p:spPr/>
        <p:txBody>
          <a:bodyPr/>
          <a:lstStyle/>
          <a:p>
            <a:fld id="{6AC1B691-EAFF-4857-80B1-DE3329795157}" type="datetimeFigureOut">
              <a:rPr lang="en-US" smtClean="0"/>
              <a:t>5/14/2025</a:t>
            </a:fld>
            <a:endParaRPr lang="en-US"/>
          </a:p>
        </p:txBody>
      </p:sp>
      <p:sp>
        <p:nvSpPr>
          <p:cNvPr id="5" name="Footer Placeholder 4">
            <a:extLst>
              <a:ext uri="{FF2B5EF4-FFF2-40B4-BE49-F238E27FC236}">
                <a16:creationId xmlns:a16="http://schemas.microsoft.com/office/drawing/2014/main" id="{B5ABCA41-3C27-71AC-0EBE-02A09EC19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57142-31A8-C594-C053-9D45E84D9676}"/>
              </a:ext>
            </a:extLst>
          </p:cNvPr>
          <p:cNvSpPr>
            <a:spLocks noGrp="1"/>
          </p:cNvSpPr>
          <p:nvPr>
            <p:ph type="sldNum" sz="quarter" idx="12"/>
          </p:nvPr>
        </p:nvSpPr>
        <p:spPr/>
        <p:txBody>
          <a:bodyPr/>
          <a:lstStyle/>
          <a:p>
            <a:fld id="{7A731547-211B-4177-A14E-1DCC20198651}" type="slidenum">
              <a:rPr lang="en-US" smtClean="0"/>
              <a:t>‹#›</a:t>
            </a:fld>
            <a:endParaRPr lang="en-US"/>
          </a:p>
        </p:txBody>
      </p:sp>
    </p:spTree>
    <p:extLst>
      <p:ext uri="{BB962C8B-B14F-4D97-AF65-F5344CB8AC3E}">
        <p14:creationId xmlns:p14="http://schemas.microsoft.com/office/powerpoint/2010/main" val="73823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F17BF-3823-2E43-0A81-282E0934AA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5D2C66-D676-FB55-0010-4725D4FDDC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E226A6-62A2-6B0E-1AFD-3CA5AB2855AC}"/>
              </a:ext>
            </a:extLst>
          </p:cNvPr>
          <p:cNvSpPr>
            <a:spLocks noGrp="1"/>
          </p:cNvSpPr>
          <p:nvPr>
            <p:ph type="dt" sz="half" idx="10"/>
          </p:nvPr>
        </p:nvSpPr>
        <p:spPr/>
        <p:txBody>
          <a:bodyPr/>
          <a:lstStyle/>
          <a:p>
            <a:fld id="{6AC1B691-EAFF-4857-80B1-DE3329795157}" type="datetimeFigureOut">
              <a:rPr lang="en-US" smtClean="0"/>
              <a:t>5/14/2025</a:t>
            </a:fld>
            <a:endParaRPr lang="en-US"/>
          </a:p>
        </p:txBody>
      </p:sp>
      <p:sp>
        <p:nvSpPr>
          <p:cNvPr id="5" name="Footer Placeholder 4">
            <a:extLst>
              <a:ext uri="{FF2B5EF4-FFF2-40B4-BE49-F238E27FC236}">
                <a16:creationId xmlns:a16="http://schemas.microsoft.com/office/drawing/2014/main" id="{82D3DBDF-9818-151E-A53F-83E7620C9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A7199D-4110-EDE3-8E3E-C8067393CD1E}"/>
              </a:ext>
            </a:extLst>
          </p:cNvPr>
          <p:cNvSpPr>
            <a:spLocks noGrp="1"/>
          </p:cNvSpPr>
          <p:nvPr>
            <p:ph type="sldNum" sz="quarter" idx="12"/>
          </p:nvPr>
        </p:nvSpPr>
        <p:spPr/>
        <p:txBody>
          <a:bodyPr/>
          <a:lstStyle/>
          <a:p>
            <a:fld id="{7A731547-211B-4177-A14E-1DCC20198651}" type="slidenum">
              <a:rPr lang="en-US" smtClean="0"/>
              <a:t>‹#›</a:t>
            </a:fld>
            <a:endParaRPr lang="en-US"/>
          </a:p>
        </p:txBody>
      </p:sp>
    </p:spTree>
    <p:extLst>
      <p:ext uri="{BB962C8B-B14F-4D97-AF65-F5344CB8AC3E}">
        <p14:creationId xmlns:p14="http://schemas.microsoft.com/office/powerpoint/2010/main" val="355032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12AE-20B7-C0F0-C772-8B5633A44F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9ACD84-F9E6-E6C4-3F8F-8758474843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179D19-C119-A042-2B10-4D06FE3C87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F8E74C-97C2-E6FA-1A12-095F011EC378}"/>
              </a:ext>
            </a:extLst>
          </p:cNvPr>
          <p:cNvSpPr>
            <a:spLocks noGrp="1"/>
          </p:cNvSpPr>
          <p:nvPr>
            <p:ph type="dt" sz="half" idx="10"/>
          </p:nvPr>
        </p:nvSpPr>
        <p:spPr/>
        <p:txBody>
          <a:bodyPr/>
          <a:lstStyle/>
          <a:p>
            <a:fld id="{6AC1B691-EAFF-4857-80B1-DE3329795157}" type="datetimeFigureOut">
              <a:rPr lang="en-US" smtClean="0"/>
              <a:t>5/14/2025</a:t>
            </a:fld>
            <a:endParaRPr lang="en-US"/>
          </a:p>
        </p:txBody>
      </p:sp>
      <p:sp>
        <p:nvSpPr>
          <p:cNvPr id="6" name="Footer Placeholder 5">
            <a:extLst>
              <a:ext uri="{FF2B5EF4-FFF2-40B4-BE49-F238E27FC236}">
                <a16:creationId xmlns:a16="http://schemas.microsoft.com/office/drawing/2014/main" id="{4DB12BFB-68E0-83D3-0B11-516262D2B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BBFD6B-CE30-1394-8906-99B43B314AF0}"/>
              </a:ext>
            </a:extLst>
          </p:cNvPr>
          <p:cNvSpPr>
            <a:spLocks noGrp="1"/>
          </p:cNvSpPr>
          <p:nvPr>
            <p:ph type="sldNum" sz="quarter" idx="12"/>
          </p:nvPr>
        </p:nvSpPr>
        <p:spPr/>
        <p:txBody>
          <a:bodyPr/>
          <a:lstStyle/>
          <a:p>
            <a:fld id="{7A731547-211B-4177-A14E-1DCC20198651}" type="slidenum">
              <a:rPr lang="en-US" smtClean="0"/>
              <a:t>‹#›</a:t>
            </a:fld>
            <a:endParaRPr lang="en-US"/>
          </a:p>
        </p:txBody>
      </p:sp>
    </p:spTree>
    <p:extLst>
      <p:ext uri="{BB962C8B-B14F-4D97-AF65-F5344CB8AC3E}">
        <p14:creationId xmlns:p14="http://schemas.microsoft.com/office/powerpoint/2010/main" val="403769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31B8-0298-180E-B314-8E50FC0805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C56EAA-2AAA-1420-7C71-8B295C82D4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B0E216-C626-4646-FF03-ABB759677B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7542EF-DE0A-AEAD-6D82-FBB2079A18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D28AE5-C338-B829-F081-1E797EB7BA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E61860-7A2C-4BF9-3EFD-73DDC2EBC122}"/>
              </a:ext>
            </a:extLst>
          </p:cNvPr>
          <p:cNvSpPr>
            <a:spLocks noGrp="1"/>
          </p:cNvSpPr>
          <p:nvPr>
            <p:ph type="dt" sz="half" idx="10"/>
          </p:nvPr>
        </p:nvSpPr>
        <p:spPr/>
        <p:txBody>
          <a:bodyPr/>
          <a:lstStyle/>
          <a:p>
            <a:fld id="{6AC1B691-EAFF-4857-80B1-DE3329795157}" type="datetimeFigureOut">
              <a:rPr lang="en-US" smtClean="0"/>
              <a:t>5/14/2025</a:t>
            </a:fld>
            <a:endParaRPr lang="en-US"/>
          </a:p>
        </p:txBody>
      </p:sp>
      <p:sp>
        <p:nvSpPr>
          <p:cNvPr id="8" name="Footer Placeholder 7">
            <a:extLst>
              <a:ext uri="{FF2B5EF4-FFF2-40B4-BE49-F238E27FC236}">
                <a16:creationId xmlns:a16="http://schemas.microsoft.com/office/drawing/2014/main" id="{38ED61E1-C034-106B-B32E-C03D39FB78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5D32A9-5E76-C770-AE00-76FFFC7F46F1}"/>
              </a:ext>
            </a:extLst>
          </p:cNvPr>
          <p:cNvSpPr>
            <a:spLocks noGrp="1"/>
          </p:cNvSpPr>
          <p:nvPr>
            <p:ph type="sldNum" sz="quarter" idx="12"/>
          </p:nvPr>
        </p:nvSpPr>
        <p:spPr/>
        <p:txBody>
          <a:bodyPr/>
          <a:lstStyle/>
          <a:p>
            <a:fld id="{7A731547-211B-4177-A14E-1DCC20198651}" type="slidenum">
              <a:rPr lang="en-US" smtClean="0"/>
              <a:t>‹#›</a:t>
            </a:fld>
            <a:endParaRPr lang="en-US"/>
          </a:p>
        </p:txBody>
      </p:sp>
    </p:spTree>
    <p:extLst>
      <p:ext uri="{BB962C8B-B14F-4D97-AF65-F5344CB8AC3E}">
        <p14:creationId xmlns:p14="http://schemas.microsoft.com/office/powerpoint/2010/main" val="1317620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4975F-3D2B-953B-8CC5-A25675A104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F22C2B-CD4B-418A-038E-F07F7B553112}"/>
              </a:ext>
            </a:extLst>
          </p:cNvPr>
          <p:cNvSpPr>
            <a:spLocks noGrp="1"/>
          </p:cNvSpPr>
          <p:nvPr>
            <p:ph type="dt" sz="half" idx="10"/>
          </p:nvPr>
        </p:nvSpPr>
        <p:spPr/>
        <p:txBody>
          <a:bodyPr/>
          <a:lstStyle/>
          <a:p>
            <a:fld id="{6AC1B691-EAFF-4857-80B1-DE3329795157}" type="datetimeFigureOut">
              <a:rPr lang="en-US" smtClean="0"/>
              <a:t>5/14/2025</a:t>
            </a:fld>
            <a:endParaRPr lang="en-US"/>
          </a:p>
        </p:txBody>
      </p:sp>
      <p:sp>
        <p:nvSpPr>
          <p:cNvPr id="4" name="Footer Placeholder 3">
            <a:extLst>
              <a:ext uri="{FF2B5EF4-FFF2-40B4-BE49-F238E27FC236}">
                <a16:creationId xmlns:a16="http://schemas.microsoft.com/office/drawing/2014/main" id="{C6F2DB36-EBE8-C6FB-05D0-AD5AACF67F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22FE81-579A-3157-6484-8773547ACCB7}"/>
              </a:ext>
            </a:extLst>
          </p:cNvPr>
          <p:cNvSpPr>
            <a:spLocks noGrp="1"/>
          </p:cNvSpPr>
          <p:nvPr>
            <p:ph type="sldNum" sz="quarter" idx="12"/>
          </p:nvPr>
        </p:nvSpPr>
        <p:spPr/>
        <p:txBody>
          <a:bodyPr/>
          <a:lstStyle/>
          <a:p>
            <a:fld id="{7A731547-211B-4177-A14E-1DCC20198651}" type="slidenum">
              <a:rPr lang="en-US" smtClean="0"/>
              <a:t>‹#›</a:t>
            </a:fld>
            <a:endParaRPr lang="en-US"/>
          </a:p>
        </p:txBody>
      </p:sp>
    </p:spTree>
    <p:extLst>
      <p:ext uri="{BB962C8B-B14F-4D97-AF65-F5344CB8AC3E}">
        <p14:creationId xmlns:p14="http://schemas.microsoft.com/office/powerpoint/2010/main" val="15864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42DC0F-BFD4-D43B-9CFB-35E17FA2D90E}"/>
              </a:ext>
            </a:extLst>
          </p:cNvPr>
          <p:cNvSpPr>
            <a:spLocks noGrp="1"/>
          </p:cNvSpPr>
          <p:nvPr>
            <p:ph type="dt" sz="half" idx="10"/>
          </p:nvPr>
        </p:nvSpPr>
        <p:spPr/>
        <p:txBody>
          <a:bodyPr/>
          <a:lstStyle/>
          <a:p>
            <a:fld id="{6AC1B691-EAFF-4857-80B1-DE3329795157}" type="datetimeFigureOut">
              <a:rPr lang="en-US" smtClean="0"/>
              <a:t>5/14/2025</a:t>
            </a:fld>
            <a:endParaRPr lang="en-US"/>
          </a:p>
        </p:txBody>
      </p:sp>
      <p:sp>
        <p:nvSpPr>
          <p:cNvPr id="3" name="Footer Placeholder 2">
            <a:extLst>
              <a:ext uri="{FF2B5EF4-FFF2-40B4-BE49-F238E27FC236}">
                <a16:creationId xmlns:a16="http://schemas.microsoft.com/office/drawing/2014/main" id="{D7A3751D-B220-9DE9-4460-E34779028D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D3B182-1BB2-D435-1DF7-51F35C295548}"/>
              </a:ext>
            </a:extLst>
          </p:cNvPr>
          <p:cNvSpPr>
            <a:spLocks noGrp="1"/>
          </p:cNvSpPr>
          <p:nvPr>
            <p:ph type="sldNum" sz="quarter" idx="12"/>
          </p:nvPr>
        </p:nvSpPr>
        <p:spPr/>
        <p:txBody>
          <a:bodyPr/>
          <a:lstStyle/>
          <a:p>
            <a:fld id="{7A731547-211B-4177-A14E-1DCC20198651}" type="slidenum">
              <a:rPr lang="en-US" smtClean="0"/>
              <a:t>‹#›</a:t>
            </a:fld>
            <a:endParaRPr lang="en-US"/>
          </a:p>
        </p:txBody>
      </p:sp>
    </p:spTree>
    <p:extLst>
      <p:ext uri="{BB962C8B-B14F-4D97-AF65-F5344CB8AC3E}">
        <p14:creationId xmlns:p14="http://schemas.microsoft.com/office/powerpoint/2010/main" val="4235649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8422-EBFA-3A1A-0646-B201804C3A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7DDC68-7164-BA47-2FA0-EEAFE4A1C4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917666-EFD3-C899-141E-F79DAF2CB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EB122C-37FC-4073-3111-FA3F64F27D63}"/>
              </a:ext>
            </a:extLst>
          </p:cNvPr>
          <p:cNvSpPr>
            <a:spLocks noGrp="1"/>
          </p:cNvSpPr>
          <p:nvPr>
            <p:ph type="dt" sz="half" idx="10"/>
          </p:nvPr>
        </p:nvSpPr>
        <p:spPr/>
        <p:txBody>
          <a:bodyPr/>
          <a:lstStyle/>
          <a:p>
            <a:fld id="{6AC1B691-EAFF-4857-80B1-DE3329795157}" type="datetimeFigureOut">
              <a:rPr lang="en-US" smtClean="0"/>
              <a:t>5/14/2025</a:t>
            </a:fld>
            <a:endParaRPr lang="en-US"/>
          </a:p>
        </p:txBody>
      </p:sp>
      <p:sp>
        <p:nvSpPr>
          <p:cNvPr id="6" name="Footer Placeholder 5">
            <a:extLst>
              <a:ext uri="{FF2B5EF4-FFF2-40B4-BE49-F238E27FC236}">
                <a16:creationId xmlns:a16="http://schemas.microsoft.com/office/drawing/2014/main" id="{30F4BE69-414C-D929-1B37-C76B3F39A6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3F3B35-09C6-CB6F-D90D-64741B63345B}"/>
              </a:ext>
            </a:extLst>
          </p:cNvPr>
          <p:cNvSpPr>
            <a:spLocks noGrp="1"/>
          </p:cNvSpPr>
          <p:nvPr>
            <p:ph type="sldNum" sz="quarter" idx="12"/>
          </p:nvPr>
        </p:nvSpPr>
        <p:spPr/>
        <p:txBody>
          <a:bodyPr/>
          <a:lstStyle/>
          <a:p>
            <a:fld id="{7A731547-211B-4177-A14E-1DCC20198651}" type="slidenum">
              <a:rPr lang="en-US" smtClean="0"/>
              <a:t>‹#›</a:t>
            </a:fld>
            <a:endParaRPr lang="en-US"/>
          </a:p>
        </p:txBody>
      </p:sp>
    </p:spTree>
    <p:extLst>
      <p:ext uri="{BB962C8B-B14F-4D97-AF65-F5344CB8AC3E}">
        <p14:creationId xmlns:p14="http://schemas.microsoft.com/office/powerpoint/2010/main" val="1595867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2CEF8-E67A-B985-FAD0-480158DF83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5EC199-139D-473E-A013-0E24D308D2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E77E28-C6F5-C3E5-3C8F-678B940E99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B63ED8-9EDC-D226-77BB-0037123DD022}"/>
              </a:ext>
            </a:extLst>
          </p:cNvPr>
          <p:cNvSpPr>
            <a:spLocks noGrp="1"/>
          </p:cNvSpPr>
          <p:nvPr>
            <p:ph type="dt" sz="half" idx="10"/>
          </p:nvPr>
        </p:nvSpPr>
        <p:spPr/>
        <p:txBody>
          <a:bodyPr/>
          <a:lstStyle/>
          <a:p>
            <a:fld id="{6AC1B691-EAFF-4857-80B1-DE3329795157}" type="datetimeFigureOut">
              <a:rPr lang="en-US" smtClean="0"/>
              <a:t>5/14/2025</a:t>
            </a:fld>
            <a:endParaRPr lang="en-US"/>
          </a:p>
        </p:txBody>
      </p:sp>
      <p:sp>
        <p:nvSpPr>
          <p:cNvPr id="6" name="Footer Placeholder 5">
            <a:extLst>
              <a:ext uri="{FF2B5EF4-FFF2-40B4-BE49-F238E27FC236}">
                <a16:creationId xmlns:a16="http://schemas.microsoft.com/office/drawing/2014/main" id="{F022BA46-6648-ED45-A022-EBEEC2070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476BBD-3A50-9DDC-F97A-0572DE1A0BA2}"/>
              </a:ext>
            </a:extLst>
          </p:cNvPr>
          <p:cNvSpPr>
            <a:spLocks noGrp="1"/>
          </p:cNvSpPr>
          <p:nvPr>
            <p:ph type="sldNum" sz="quarter" idx="12"/>
          </p:nvPr>
        </p:nvSpPr>
        <p:spPr/>
        <p:txBody>
          <a:bodyPr/>
          <a:lstStyle/>
          <a:p>
            <a:fld id="{7A731547-211B-4177-A14E-1DCC20198651}" type="slidenum">
              <a:rPr lang="en-US" smtClean="0"/>
              <a:t>‹#›</a:t>
            </a:fld>
            <a:endParaRPr lang="en-US"/>
          </a:p>
        </p:txBody>
      </p:sp>
    </p:spTree>
    <p:extLst>
      <p:ext uri="{BB962C8B-B14F-4D97-AF65-F5344CB8AC3E}">
        <p14:creationId xmlns:p14="http://schemas.microsoft.com/office/powerpoint/2010/main" val="307220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787210-D61E-EE68-E85C-4A37780D69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34ABD2-561C-1904-57B6-47E34AB79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8296F2-E7EF-F49F-8D01-77B2F08127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1B691-EAFF-4857-80B1-DE3329795157}" type="datetimeFigureOut">
              <a:rPr lang="en-US" smtClean="0"/>
              <a:t>5/14/2025</a:t>
            </a:fld>
            <a:endParaRPr lang="en-US"/>
          </a:p>
        </p:txBody>
      </p:sp>
      <p:sp>
        <p:nvSpPr>
          <p:cNvPr id="5" name="Footer Placeholder 4">
            <a:extLst>
              <a:ext uri="{FF2B5EF4-FFF2-40B4-BE49-F238E27FC236}">
                <a16:creationId xmlns:a16="http://schemas.microsoft.com/office/drawing/2014/main" id="{4C0B3F33-1E89-86D6-F9CF-638EAD08E8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68B6AF-CE6C-0C3F-AFAF-1609147CA9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731547-211B-4177-A14E-1DCC20198651}" type="slidenum">
              <a:rPr lang="en-US" smtClean="0"/>
              <a:t>‹#›</a:t>
            </a:fld>
            <a:endParaRPr lang="en-US"/>
          </a:p>
        </p:txBody>
      </p:sp>
    </p:spTree>
    <p:extLst>
      <p:ext uri="{BB962C8B-B14F-4D97-AF65-F5344CB8AC3E}">
        <p14:creationId xmlns:p14="http://schemas.microsoft.com/office/powerpoint/2010/main" val="3156361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8.jp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2.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6BEFD-99A1-7199-476C-01CC53D4C2D4}"/>
              </a:ext>
            </a:extLst>
          </p:cNvPr>
          <p:cNvSpPr>
            <a:spLocks noGrp="1"/>
          </p:cNvSpPr>
          <p:nvPr>
            <p:ph type="title"/>
          </p:nvPr>
        </p:nvSpPr>
        <p:spPr>
          <a:xfrm>
            <a:off x="839788" y="457201"/>
            <a:ext cx="3932237" cy="837028"/>
          </a:xfrm>
        </p:spPr>
        <p:txBody>
          <a:bodyPr>
            <a:normAutofit/>
          </a:bodyPr>
          <a:lstStyle/>
          <a:p>
            <a:r>
              <a:rPr lang="en-US" sz="5400" i="1" dirty="0">
                <a:solidFill>
                  <a:srgbClr val="3D66DB"/>
                </a:solidFill>
                <a:latin typeface="Times New Roman" panose="02020603050405020304" pitchFamily="18" charset="0"/>
                <a:cs typeface="Times New Roman" panose="02020603050405020304" pitchFamily="18" charset="0"/>
              </a:rPr>
              <a:t>Tittle</a:t>
            </a:r>
          </a:p>
        </p:txBody>
      </p:sp>
      <p:pic>
        <p:nvPicPr>
          <p:cNvPr id="6" name="Content Placeholder 5">
            <a:extLst>
              <a:ext uri="{FF2B5EF4-FFF2-40B4-BE49-F238E27FC236}">
                <a16:creationId xmlns:a16="http://schemas.microsoft.com/office/drawing/2014/main" id="{42B6CD29-F31B-96F9-339A-8D1675A1879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84874" y="1842868"/>
            <a:ext cx="5008098" cy="3207434"/>
          </a:xfrm>
        </p:spPr>
      </p:pic>
      <p:sp>
        <p:nvSpPr>
          <p:cNvPr id="4" name="Text Placeholder 3">
            <a:extLst>
              <a:ext uri="{FF2B5EF4-FFF2-40B4-BE49-F238E27FC236}">
                <a16:creationId xmlns:a16="http://schemas.microsoft.com/office/drawing/2014/main" id="{7109E5EC-A964-45B2-1A8E-2B7E377A4903}"/>
              </a:ext>
            </a:extLst>
          </p:cNvPr>
          <p:cNvSpPr>
            <a:spLocks noGrp="1"/>
          </p:cNvSpPr>
          <p:nvPr>
            <p:ph type="body" sz="half" idx="2"/>
          </p:nvPr>
        </p:nvSpPr>
        <p:spPr>
          <a:xfrm>
            <a:off x="839788" y="2661554"/>
            <a:ext cx="3932237" cy="2139047"/>
          </a:xfrm>
        </p:spPr>
        <p:txBody>
          <a:bodyPr>
            <a:normAutofit/>
          </a:bodyPr>
          <a:lstStyle/>
          <a:p>
            <a:pPr algn="ctr"/>
            <a:r>
              <a:rPr lang="en-US" sz="2400" dirty="0">
                <a:cs typeface="Times New Roman" panose="02020603050405020304" pitchFamily="18" charset="0"/>
              </a:rPr>
              <a:t>"Analyzing Vital Signs and Their Predictive Role in Heart Attack Diagnosis: A Case Study from </a:t>
            </a:r>
            <a:r>
              <a:rPr lang="en-US" sz="2400" dirty="0" err="1">
                <a:cs typeface="Times New Roman" panose="02020603050405020304" pitchFamily="18" charset="0"/>
              </a:rPr>
              <a:t>Zheen</a:t>
            </a:r>
            <a:r>
              <a:rPr lang="en-US" sz="2400" dirty="0">
                <a:cs typeface="Times New Roman" panose="02020603050405020304" pitchFamily="18" charset="0"/>
              </a:rPr>
              <a:t> Hospital, Erbil, Iraq"</a:t>
            </a:r>
          </a:p>
        </p:txBody>
      </p:sp>
      <p:pic>
        <p:nvPicPr>
          <p:cNvPr id="8" name="Picture 7">
            <a:extLst>
              <a:ext uri="{FF2B5EF4-FFF2-40B4-BE49-F238E27FC236}">
                <a16:creationId xmlns:a16="http://schemas.microsoft.com/office/drawing/2014/main" id="{946C2641-5CFE-4280-FDE5-59C3D69C41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16528" y="0"/>
            <a:ext cx="1275471" cy="837028"/>
          </a:xfrm>
          <a:prstGeom prst="rect">
            <a:avLst/>
          </a:prstGeom>
        </p:spPr>
      </p:pic>
    </p:spTree>
    <p:extLst>
      <p:ext uri="{BB962C8B-B14F-4D97-AF65-F5344CB8AC3E}">
        <p14:creationId xmlns:p14="http://schemas.microsoft.com/office/powerpoint/2010/main" val="1332684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82750-8DEB-63F8-8E17-007C60C972E9}"/>
            </a:ext>
          </a:extLst>
        </p:cNvPr>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F1186A7-857C-A607-E2CB-E8D005899CE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8621" r="18621"/>
          <a:stretch>
            <a:fillRect/>
          </a:stretch>
        </p:blipFill>
        <p:spPr>
          <a:xfrm>
            <a:off x="5697414" y="1252025"/>
            <a:ext cx="5657973" cy="4609025"/>
          </a:xfrm>
        </p:spPr>
      </p:pic>
      <p:sp>
        <p:nvSpPr>
          <p:cNvPr id="4" name="Text Placeholder 3">
            <a:extLst>
              <a:ext uri="{FF2B5EF4-FFF2-40B4-BE49-F238E27FC236}">
                <a16:creationId xmlns:a16="http://schemas.microsoft.com/office/drawing/2014/main" id="{EE5C2F2F-0B9C-3364-AD04-5A44E0ABC2FE}"/>
              </a:ext>
            </a:extLst>
          </p:cNvPr>
          <p:cNvSpPr>
            <a:spLocks noGrp="1"/>
          </p:cNvSpPr>
          <p:nvPr>
            <p:ph type="body" sz="half" idx="2"/>
          </p:nvPr>
        </p:nvSpPr>
        <p:spPr>
          <a:xfrm>
            <a:off x="283626" y="759656"/>
            <a:ext cx="3810073" cy="2669344"/>
          </a:xfrm>
        </p:spPr>
        <p:txBody>
          <a:bodyPr>
            <a:normAutofit/>
          </a:bodyPr>
          <a:lstStyle/>
          <a:p>
            <a:pPr marL="0" marR="0">
              <a:lnSpc>
                <a:spcPct val="107000"/>
              </a:lnSpc>
              <a:spcBef>
                <a:spcPts val="0"/>
              </a:spcBef>
              <a:spcAft>
                <a:spcPts val="800"/>
              </a:spcAft>
            </a:pPr>
            <a:r>
              <a:rPr lang="en-US" sz="1800" kern="100" dirty="0">
                <a:effectLst/>
                <a:ea typeface="Calibri" panose="020F0502020204030204" pitchFamily="34" charset="0"/>
                <a:cs typeface="Times New Roman" panose="02020603050405020304" pitchFamily="18" charset="0"/>
              </a:rPr>
              <a:t>A strong </a:t>
            </a:r>
            <a:r>
              <a:rPr lang="en-US" sz="1800" b="1" kern="100" dirty="0">
                <a:effectLst/>
                <a:ea typeface="Calibri" panose="020F0502020204030204" pitchFamily="34" charset="0"/>
                <a:cs typeface="Times New Roman" panose="02020603050405020304" pitchFamily="18" charset="0"/>
              </a:rPr>
              <a:t>positive correlation</a:t>
            </a:r>
            <a:r>
              <a:rPr lang="en-US" sz="1800" kern="100" dirty="0">
                <a:effectLst/>
                <a:ea typeface="Calibri" panose="020F0502020204030204" pitchFamily="34" charset="0"/>
                <a:cs typeface="Times New Roman" panose="02020603050405020304" pitchFamily="18" charset="0"/>
              </a:rPr>
              <a:t> is visible between </a:t>
            </a:r>
            <a:r>
              <a:rPr lang="en-US" sz="1800" b="1" kern="100" dirty="0">
                <a:effectLst/>
                <a:ea typeface="Calibri" panose="020F0502020204030204" pitchFamily="34" charset="0"/>
                <a:cs typeface="Times New Roman" panose="02020603050405020304" pitchFamily="18" charset="0"/>
              </a:rPr>
              <a:t>CK-MB and Troponin</a:t>
            </a:r>
            <a:r>
              <a:rPr lang="en-US" sz="1800" kern="100" dirty="0">
                <a:effectLst/>
                <a:ea typeface="Calibri" panose="020F0502020204030204" pitchFamily="34" charset="0"/>
                <a:cs typeface="Times New Roman" panose="02020603050405020304" pitchFamily="18" charset="0"/>
              </a:rPr>
              <a:t>, both of which increase together with age key biomarkers in heart attack diagnosis.</a:t>
            </a:r>
          </a:p>
          <a:p>
            <a:pPr marL="0" marR="0">
              <a:lnSpc>
                <a:spcPct val="107000"/>
              </a:lnSpc>
              <a:spcBef>
                <a:spcPts val="0"/>
              </a:spcBef>
              <a:spcAft>
                <a:spcPts val="800"/>
              </a:spcAft>
            </a:pPr>
            <a:r>
              <a:rPr lang="en-US" sz="1800" kern="100" dirty="0">
                <a:effectLst/>
                <a:ea typeface="Calibri" panose="020F0502020204030204" pitchFamily="34" charset="0"/>
                <a:cs typeface="Times New Roman" panose="02020603050405020304" pitchFamily="18" charset="0"/>
              </a:rPr>
              <a:t>The </a:t>
            </a:r>
            <a:r>
              <a:rPr lang="en-US" sz="1800" b="1" kern="100" dirty="0">
                <a:effectLst/>
                <a:ea typeface="Calibri" panose="020F0502020204030204" pitchFamily="34" charset="0"/>
                <a:cs typeface="Times New Roman" panose="02020603050405020304" pitchFamily="18" charset="0"/>
              </a:rPr>
              <a:t>age 60 range</a:t>
            </a:r>
            <a:r>
              <a:rPr lang="en-US" sz="1800" kern="100" dirty="0">
                <a:effectLst/>
                <a:ea typeface="Calibri" panose="020F0502020204030204" pitchFamily="34" charset="0"/>
                <a:cs typeface="Times New Roman" panose="02020603050405020304" pitchFamily="18" charset="0"/>
              </a:rPr>
              <a:t> shows particularly high counts, indicating older individuals have elevated cardiac biomarker levels.</a:t>
            </a:r>
            <a:endParaRPr lang="en-US" dirty="0"/>
          </a:p>
        </p:txBody>
      </p:sp>
      <p:pic>
        <p:nvPicPr>
          <p:cNvPr id="8" name="Picture 7">
            <a:extLst>
              <a:ext uri="{FF2B5EF4-FFF2-40B4-BE49-F238E27FC236}">
                <a16:creationId xmlns:a16="http://schemas.microsoft.com/office/drawing/2014/main" id="{B3E092CD-C50D-355D-A48E-B9815EFC2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5388" y="1"/>
            <a:ext cx="836612" cy="759656"/>
          </a:xfrm>
          <a:prstGeom prst="rect">
            <a:avLst/>
          </a:prstGeom>
        </p:spPr>
      </p:pic>
      <p:pic>
        <p:nvPicPr>
          <p:cNvPr id="12" name="Picture 11">
            <a:extLst>
              <a:ext uri="{FF2B5EF4-FFF2-40B4-BE49-F238E27FC236}">
                <a16:creationId xmlns:a16="http://schemas.microsoft.com/office/drawing/2014/main" id="{A22E68C3-1DA5-C819-4A9B-7FFB528A03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 y="4262512"/>
            <a:ext cx="3066757" cy="2371602"/>
          </a:xfrm>
          <a:prstGeom prst="rect">
            <a:avLst/>
          </a:prstGeom>
        </p:spPr>
      </p:pic>
    </p:spTree>
    <p:extLst>
      <p:ext uri="{BB962C8B-B14F-4D97-AF65-F5344CB8AC3E}">
        <p14:creationId xmlns:p14="http://schemas.microsoft.com/office/powerpoint/2010/main" val="1149728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F58F-74AE-4AF0-33A7-BC620993CE32}"/>
              </a:ext>
            </a:extLst>
          </p:cNvPr>
          <p:cNvSpPr>
            <a:spLocks noGrp="1"/>
          </p:cNvSpPr>
          <p:nvPr>
            <p:ph type="title"/>
          </p:nvPr>
        </p:nvSpPr>
        <p:spPr>
          <a:xfrm>
            <a:off x="211015" y="365125"/>
            <a:ext cx="3319976" cy="2814173"/>
          </a:xfrm>
        </p:spPr>
        <p:txBody>
          <a:bodyPr>
            <a:normAutofit/>
          </a:bodyPr>
          <a:lstStyle/>
          <a:p>
            <a:pPr marL="0" marR="0">
              <a:lnSpc>
                <a:spcPct val="107000"/>
              </a:lnSpc>
              <a:spcBef>
                <a:spcPts val="0"/>
              </a:spcBef>
              <a:spcAft>
                <a:spcPts val="800"/>
              </a:spcAft>
            </a:pPr>
            <a:r>
              <a:rPr lang="en-US" sz="1800" kern="100" dirty="0">
                <a:effectLst/>
                <a:latin typeface="+mn-lt"/>
                <a:ea typeface="Calibri" panose="020F0502020204030204" pitchFamily="34" charset="0"/>
                <a:cs typeface="Times New Roman" panose="02020603050405020304" pitchFamily="18" charset="0"/>
              </a:rPr>
              <a:t>The </a:t>
            </a:r>
            <a:r>
              <a:rPr lang="en-US" sz="1800" b="1" kern="100" dirty="0">
                <a:effectLst/>
                <a:latin typeface="+mn-lt"/>
                <a:ea typeface="Calibri" panose="020F0502020204030204" pitchFamily="34" charset="0"/>
                <a:cs typeface="Times New Roman" panose="02020603050405020304" pitchFamily="18" charset="0"/>
              </a:rPr>
              <a:t>50–69</a:t>
            </a:r>
            <a:r>
              <a:rPr lang="en-US" sz="1800" kern="100" dirty="0">
                <a:effectLst/>
                <a:latin typeface="+mn-lt"/>
                <a:ea typeface="Calibri" panose="020F0502020204030204" pitchFamily="34" charset="0"/>
                <a:cs typeface="Times New Roman" panose="02020603050405020304" pitchFamily="18" charset="0"/>
              </a:rPr>
              <a:t> age group has the highest count of elevated blood sugar, </a:t>
            </a:r>
            <a:br>
              <a:rPr lang="en-US" sz="1800" kern="100" dirty="0">
                <a:effectLst/>
                <a:latin typeface="+mn-lt"/>
                <a:ea typeface="Calibri" panose="020F0502020204030204" pitchFamily="34" charset="0"/>
                <a:cs typeface="Times New Roman" panose="02020603050405020304" pitchFamily="18" charset="0"/>
              </a:rPr>
            </a:br>
            <a:r>
              <a:rPr lang="en-US" sz="1800" kern="100" dirty="0">
                <a:effectLst/>
                <a:latin typeface="+mn-lt"/>
                <a:ea typeface="Calibri" panose="020F0502020204030204" pitchFamily="34" charset="0"/>
                <a:cs typeface="Times New Roman" panose="02020603050405020304" pitchFamily="18" charset="0"/>
              </a:rPr>
              <a:t>suggesting middle-aged patients may be more prone to glucose related complications.</a:t>
            </a:r>
            <a:br>
              <a:rPr lang="en-US" sz="1800" kern="100" dirty="0">
                <a:effectLst/>
                <a:latin typeface="+mn-lt"/>
                <a:ea typeface="Calibri" panose="020F0502020204030204" pitchFamily="34" charset="0"/>
                <a:cs typeface="Times New Roman" panose="02020603050405020304" pitchFamily="18" charset="0"/>
              </a:rPr>
            </a:br>
            <a:endParaRPr lang="en-US" dirty="0">
              <a:latin typeface="+mn-lt"/>
            </a:endParaRPr>
          </a:p>
        </p:txBody>
      </p:sp>
      <p:pic>
        <p:nvPicPr>
          <p:cNvPr id="5" name="Content Placeholder 4">
            <a:extLst>
              <a:ext uri="{FF2B5EF4-FFF2-40B4-BE49-F238E27FC236}">
                <a16:creationId xmlns:a16="http://schemas.microsoft.com/office/drawing/2014/main" id="{9FB301E2-2F79-1EEC-0B04-67D4E52796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6406" y="1690688"/>
            <a:ext cx="6059303" cy="4620716"/>
          </a:xfrm>
        </p:spPr>
      </p:pic>
      <p:pic>
        <p:nvPicPr>
          <p:cNvPr id="7" name="Picture 6">
            <a:extLst>
              <a:ext uri="{FF2B5EF4-FFF2-40B4-BE49-F238E27FC236}">
                <a16:creationId xmlns:a16="http://schemas.microsoft.com/office/drawing/2014/main" id="{5AA83D29-D6DA-3343-C4D6-E342C0309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815" y="0"/>
            <a:ext cx="1008185" cy="900332"/>
          </a:xfrm>
          <a:prstGeom prst="rect">
            <a:avLst/>
          </a:prstGeom>
        </p:spPr>
      </p:pic>
      <p:pic>
        <p:nvPicPr>
          <p:cNvPr id="9" name="Picture 8">
            <a:extLst>
              <a:ext uri="{FF2B5EF4-FFF2-40B4-BE49-F238E27FC236}">
                <a16:creationId xmlns:a16="http://schemas.microsoft.com/office/drawing/2014/main" id="{139DAC24-2671-538F-C9DB-FBE3D8D9CD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89" y="4224207"/>
            <a:ext cx="2540695" cy="2395278"/>
          </a:xfrm>
          <a:prstGeom prst="rect">
            <a:avLst/>
          </a:prstGeom>
        </p:spPr>
      </p:pic>
    </p:spTree>
    <p:extLst>
      <p:ext uri="{BB962C8B-B14F-4D97-AF65-F5344CB8AC3E}">
        <p14:creationId xmlns:p14="http://schemas.microsoft.com/office/powerpoint/2010/main" val="1943076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FB3BF-3944-CEE2-CD10-E761F7738305}"/>
              </a:ext>
            </a:extLst>
          </p:cNvPr>
          <p:cNvSpPr>
            <a:spLocks noGrp="1"/>
          </p:cNvSpPr>
          <p:nvPr>
            <p:ph type="title"/>
          </p:nvPr>
        </p:nvSpPr>
        <p:spPr>
          <a:xfrm>
            <a:off x="838200" y="365126"/>
            <a:ext cx="3424311" cy="872832"/>
          </a:xfrm>
        </p:spPr>
        <p:txBody>
          <a:bodyPr/>
          <a:lstStyle/>
          <a:p>
            <a:r>
              <a:rPr lang="en-US" sz="5400" i="1" dirty="0">
                <a:solidFill>
                  <a:srgbClr val="3D66DB"/>
                </a:solidFill>
                <a:latin typeface="Times New Roman" panose="02020603050405020304" pitchFamily="18" charset="0"/>
                <a:cs typeface="Times New Roman" panose="02020603050405020304" pitchFamily="18" charset="0"/>
              </a:rPr>
              <a:t>Dashboard</a:t>
            </a:r>
          </a:p>
        </p:txBody>
      </p:sp>
      <p:pic>
        <p:nvPicPr>
          <p:cNvPr id="5" name="Content Placeholder 4">
            <a:extLst>
              <a:ext uri="{FF2B5EF4-FFF2-40B4-BE49-F238E27FC236}">
                <a16:creationId xmlns:a16="http://schemas.microsoft.com/office/drawing/2014/main" id="{D0CBD2B4-5873-16EB-7AFA-BF6CC21B85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5021" y="1905501"/>
            <a:ext cx="7401958" cy="4191585"/>
          </a:xfrm>
        </p:spPr>
      </p:pic>
      <p:pic>
        <p:nvPicPr>
          <p:cNvPr id="7" name="Picture 6">
            <a:extLst>
              <a:ext uri="{FF2B5EF4-FFF2-40B4-BE49-F238E27FC236}">
                <a16:creationId xmlns:a16="http://schemas.microsoft.com/office/drawing/2014/main" id="{181818F5-D5D4-1EFB-F36B-AE84111E2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3477" y="0"/>
            <a:ext cx="1056910" cy="773723"/>
          </a:xfrm>
          <a:prstGeom prst="rect">
            <a:avLst/>
          </a:prstGeom>
        </p:spPr>
      </p:pic>
    </p:spTree>
    <p:extLst>
      <p:ext uri="{BB962C8B-B14F-4D97-AF65-F5344CB8AC3E}">
        <p14:creationId xmlns:p14="http://schemas.microsoft.com/office/powerpoint/2010/main" val="1869481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8D681-3762-E97F-88B3-82F98D977CB2}"/>
              </a:ext>
            </a:extLst>
          </p:cNvPr>
          <p:cNvSpPr>
            <a:spLocks noGrp="1"/>
          </p:cNvSpPr>
          <p:nvPr>
            <p:ph type="title"/>
          </p:nvPr>
        </p:nvSpPr>
        <p:spPr>
          <a:xfrm>
            <a:off x="407964" y="281354"/>
            <a:ext cx="3319974" cy="703385"/>
          </a:xfrm>
        </p:spPr>
        <p:txBody>
          <a:bodyPr>
            <a:noAutofit/>
          </a:bodyPr>
          <a:lstStyle/>
          <a:p>
            <a:r>
              <a:rPr lang="en-US" sz="5400" i="1" dirty="0">
                <a:solidFill>
                  <a:srgbClr val="3D66DB"/>
                </a:solidFill>
                <a:latin typeface="Times New Roman" panose="02020603050405020304" pitchFamily="18" charset="0"/>
                <a:cs typeface="Times New Roman" panose="02020603050405020304" pitchFamily="18" charset="0"/>
              </a:rPr>
              <a:t>insight</a:t>
            </a:r>
          </a:p>
        </p:txBody>
      </p:sp>
      <p:pic>
        <p:nvPicPr>
          <p:cNvPr id="6" name="Content Placeholder 5">
            <a:extLst>
              <a:ext uri="{FF2B5EF4-FFF2-40B4-BE49-F238E27FC236}">
                <a16:creationId xmlns:a16="http://schemas.microsoft.com/office/drawing/2014/main" id="{C00A3468-1BFD-7082-1461-2AAA38DAA0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07117" y="0"/>
            <a:ext cx="984883" cy="815926"/>
          </a:xfrm>
        </p:spPr>
      </p:pic>
      <p:sp>
        <p:nvSpPr>
          <p:cNvPr id="4" name="Text Placeholder 3">
            <a:extLst>
              <a:ext uri="{FF2B5EF4-FFF2-40B4-BE49-F238E27FC236}">
                <a16:creationId xmlns:a16="http://schemas.microsoft.com/office/drawing/2014/main" id="{5D96BBA6-1A28-507B-4539-9648ED4C1B61}"/>
              </a:ext>
            </a:extLst>
          </p:cNvPr>
          <p:cNvSpPr>
            <a:spLocks noGrp="1"/>
          </p:cNvSpPr>
          <p:nvPr>
            <p:ph type="body" sz="half" idx="2"/>
          </p:nvPr>
        </p:nvSpPr>
        <p:spPr>
          <a:xfrm>
            <a:off x="211016" y="1322364"/>
            <a:ext cx="5373858" cy="5387926"/>
          </a:xfrm>
        </p:spPr>
        <p:txBody>
          <a:bodyPr>
            <a:noAutofit/>
          </a:bodyPr>
          <a:lstStyle/>
          <a:p>
            <a:pPr marL="0" marR="0">
              <a:lnSpc>
                <a:spcPct val="107000"/>
              </a:lnSpc>
              <a:spcBef>
                <a:spcPts val="0"/>
              </a:spcBef>
              <a:spcAft>
                <a:spcPts val="800"/>
              </a:spcAft>
            </a:pPr>
            <a:r>
              <a:rPr lang="en-US" sz="1800" b="1" kern="100" dirty="0">
                <a:effectLst/>
                <a:ea typeface="Calibri" panose="020F0502020204030204" pitchFamily="34" charset="0"/>
                <a:cs typeface="Times New Roman" panose="02020603050405020304" pitchFamily="18" charset="0"/>
              </a:rPr>
              <a:t>Vital Signs Frequency</a:t>
            </a:r>
            <a:r>
              <a:rPr lang="en-US" sz="1800" kern="100" dirty="0">
                <a:effectLst/>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ea typeface="Calibri" panose="020F0502020204030204" pitchFamily="34" charset="0"/>
                <a:cs typeface="Times New Roman" panose="02020603050405020304" pitchFamily="18" charset="0"/>
              </a:rPr>
              <a:t>Diastolic and systolic BP were most measured; blood sugar was least.</a:t>
            </a:r>
          </a:p>
          <a:p>
            <a:pPr marL="0" marR="0">
              <a:lnSpc>
                <a:spcPct val="107000"/>
              </a:lnSpc>
              <a:spcBef>
                <a:spcPts val="0"/>
              </a:spcBef>
              <a:spcAft>
                <a:spcPts val="800"/>
              </a:spcAft>
            </a:pPr>
            <a:r>
              <a:rPr lang="en-US" sz="1800" b="1" kern="100" dirty="0">
                <a:effectLst/>
                <a:ea typeface="Calibri" panose="020F0502020204030204" pitchFamily="34" charset="0"/>
                <a:cs typeface="Times New Roman" panose="02020603050405020304" pitchFamily="18" charset="0"/>
              </a:rPr>
              <a:t>Age Patterns</a:t>
            </a:r>
            <a:r>
              <a:rPr lang="en-US" sz="1800" kern="100" dirty="0">
                <a:effectLst/>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ea typeface="Calibri" panose="020F0502020204030204" pitchFamily="34" charset="0"/>
                <a:cs typeface="Times New Roman" panose="02020603050405020304" pitchFamily="18" charset="0"/>
              </a:rPr>
              <a:t>Age group </a:t>
            </a:r>
            <a:r>
              <a:rPr lang="en-US" sz="1800" b="1" kern="100" dirty="0">
                <a:effectLst/>
                <a:ea typeface="Calibri" panose="020F0502020204030204" pitchFamily="34" charset="0"/>
                <a:cs typeface="Times New Roman" panose="02020603050405020304" pitchFamily="18" charset="0"/>
              </a:rPr>
              <a:t>50–69</a:t>
            </a:r>
            <a:r>
              <a:rPr lang="en-US" sz="1800" kern="100" dirty="0">
                <a:effectLst/>
                <a:ea typeface="Calibri" panose="020F0502020204030204" pitchFamily="34" charset="0"/>
                <a:cs typeface="Times New Roman" panose="02020603050405020304" pitchFamily="18" charset="0"/>
              </a:rPr>
              <a:t> had highest counts for glucose and BP, high-risk group.</a:t>
            </a:r>
          </a:p>
          <a:p>
            <a:pPr marL="0" marR="0">
              <a:lnSpc>
                <a:spcPct val="107000"/>
              </a:lnSpc>
              <a:spcBef>
                <a:spcPts val="0"/>
              </a:spcBef>
              <a:spcAft>
                <a:spcPts val="800"/>
              </a:spcAft>
            </a:pPr>
            <a:r>
              <a:rPr lang="en-US" sz="1800" kern="100" dirty="0">
                <a:effectLst/>
                <a:ea typeface="Calibri" panose="020F0502020204030204" pitchFamily="34" charset="0"/>
                <a:cs typeface="Times New Roman" panose="02020603050405020304" pitchFamily="18" charset="0"/>
              </a:rPr>
              <a:t> </a:t>
            </a:r>
            <a:r>
              <a:rPr lang="en-US" sz="1800" b="1" kern="100" dirty="0">
                <a:effectLst/>
                <a:ea typeface="Calibri" panose="020F0502020204030204" pitchFamily="34" charset="0"/>
                <a:cs typeface="Times New Roman" panose="02020603050405020304" pitchFamily="18" charset="0"/>
              </a:rPr>
              <a:t>Gender &amp; Diagnosis</a:t>
            </a:r>
            <a:r>
              <a:rPr lang="en-US" sz="1800" kern="100" dirty="0">
                <a:effectLst/>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ea typeface="Calibri" panose="020F0502020204030204" pitchFamily="34" charset="0"/>
                <a:cs typeface="Times New Roman" panose="02020603050405020304" pitchFamily="18" charset="0"/>
              </a:rPr>
              <a:t>Males with positive diagnosis</a:t>
            </a:r>
            <a:r>
              <a:rPr lang="en-US" sz="1800" kern="100" dirty="0">
                <a:effectLst/>
                <a:ea typeface="Calibri" panose="020F0502020204030204" pitchFamily="34" charset="0"/>
                <a:cs typeface="Times New Roman" panose="02020603050405020304" pitchFamily="18" charset="0"/>
              </a:rPr>
              <a:t> had higher systolic BP than females.</a:t>
            </a:r>
          </a:p>
          <a:p>
            <a:pPr marL="0" marR="0">
              <a:lnSpc>
                <a:spcPct val="107000"/>
              </a:lnSpc>
              <a:spcBef>
                <a:spcPts val="0"/>
              </a:spcBef>
              <a:spcAft>
                <a:spcPts val="800"/>
              </a:spcAft>
            </a:pPr>
            <a:r>
              <a:rPr lang="en-US" sz="1800" kern="100" dirty="0">
                <a:effectLst/>
                <a:ea typeface="Calibri" panose="020F0502020204030204" pitchFamily="34" charset="0"/>
                <a:cs typeface="Times New Roman" panose="02020603050405020304" pitchFamily="18" charset="0"/>
              </a:rPr>
              <a:t>  </a:t>
            </a:r>
            <a:r>
              <a:rPr lang="en-US" sz="1800" b="1" kern="100" dirty="0">
                <a:effectLst/>
                <a:ea typeface="Calibri" panose="020F0502020204030204" pitchFamily="34" charset="0"/>
                <a:cs typeface="Times New Roman" panose="02020603050405020304" pitchFamily="18" charset="0"/>
              </a:rPr>
              <a:t>Diagnosis vs Clinical Values</a:t>
            </a:r>
            <a:r>
              <a:rPr lang="en-US" sz="1800" kern="100" dirty="0">
                <a:effectLst/>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ea typeface="Calibri" panose="020F0502020204030204" pitchFamily="34" charset="0"/>
                <a:cs typeface="Times New Roman" panose="02020603050405020304" pitchFamily="18" charset="0"/>
              </a:rPr>
              <a:t>Positive heart attack cases</a:t>
            </a:r>
            <a:r>
              <a:rPr lang="en-US" sz="1800" kern="100" dirty="0">
                <a:effectLst/>
                <a:ea typeface="Calibri" panose="020F0502020204030204" pitchFamily="34" charset="0"/>
                <a:cs typeface="Times New Roman" panose="02020603050405020304" pitchFamily="18" charset="0"/>
              </a:rPr>
              <a:t> had higher heart rate, blood sugar, and BP.</a:t>
            </a:r>
          </a:p>
          <a:p>
            <a:pPr marL="0" marR="0">
              <a:lnSpc>
                <a:spcPct val="107000"/>
              </a:lnSpc>
              <a:spcBef>
                <a:spcPts val="0"/>
              </a:spcBef>
              <a:spcAft>
                <a:spcPts val="800"/>
              </a:spcAft>
            </a:pPr>
            <a:r>
              <a:rPr lang="en-US" sz="1800" kern="100" dirty="0">
                <a:effectLst/>
                <a:ea typeface="Calibri" panose="020F0502020204030204" pitchFamily="34" charset="0"/>
                <a:cs typeface="Times New Roman" panose="02020603050405020304" pitchFamily="18" charset="0"/>
              </a:rPr>
              <a:t> </a:t>
            </a:r>
            <a:r>
              <a:rPr lang="en-US" sz="1800" b="1" kern="100" dirty="0">
                <a:effectLst/>
                <a:ea typeface="Calibri" panose="020F0502020204030204" pitchFamily="34" charset="0"/>
                <a:cs typeface="Times New Roman" panose="02020603050405020304" pitchFamily="18" charset="0"/>
              </a:rPr>
              <a:t>CK-MB &amp; Troponin</a:t>
            </a:r>
            <a:r>
              <a:rPr lang="en-US" sz="1800" kern="100" dirty="0">
                <a:effectLst/>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ea typeface="Calibri" panose="020F0502020204030204" pitchFamily="34" charset="0"/>
                <a:cs typeface="Times New Roman" panose="02020603050405020304" pitchFamily="18" charset="0"/>
              </a:rPr>
              <a:t>Strong correlation reliable markers for heart attack diagnosis.</a:t>
            </a:r>
          </a:p>
          <a:p>
            <a:endParaRPr lang="en-US" sz="1800" dirty="0"/>
          </a:p>
        </p:txBody>
      </p:sp>
      <p:pic>
        <p:nvPicPr>
          <p:cNvPr id="8" name="Picture 7">
            <a:extLst>
              <a:ext uri="{FF2B5EF4-FFF2-40B4-BE49-F238E27FC236}">
                <a16:creationId xmlns:a16="http://schemas.microsoft.com/office/drawing/2014/main" id="{10F5D212-B6C9-6C15-F41E-9422528E27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1766" y="3066757"/>
            <a:ext cx="3335351" cy="3291839"/>
          </a:xfrm>
          <a:prstGeom prst="rect">
            <a:avLst/>
          </a:prstGeom>
        </p:spPr>
      </p:pic>
    </p:spTree>
    <p:extLst>
      <p:ext uri="{BB962C8B-B14F-4D97-AF65-F5344CB8AC3E}">
        <p14:creationId xmlns:p14="http://schemas.microsoft.com/office/powerpoint/2010/main" val="3141957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1984B-A5F6-61E5-2ACA-97A0A1AA7C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F2D43F-1C46-5E37-6529-6A0DCB9D68E1}"/>
              </a:ext>
            </a:extLst>
          </p:cNvPr>
          <p:cNvSpPr>
            <a:spLocks noGrp="1"/>
          </p:cNvSpPr>
          <p:nvPr>
            <p:ph type="title"/>
          </p:nvPr>
        </p:nvSpPr>
        <p:spPr>
          <a:xfrm>
            <a:off x="98474" y="457200"/>
            <a:ext cx="5078437" cy="886264"/>
          </a:xfrm>
        </p:spPr>
        <p:txBody>
          <a:bodyPr/>
          <a:lstStyle/>
          <a:p>
            <a:r>
              <a:rPr lang="en-US" sz="5400" i="1" dirty="0">
                <a:solidFill>
                  <a:srgbClr val="3D66DB"/>
                </a:solidFill>
                <a:latin typeface="Times New Roman" panose="02020603050405020304" pitchFamily="18" charset="0"/>
                <a:cs typeface="Times New Roman" panose="02020603050405020304" pitchFamily="18" charset="0"/>
              </a:rPr>
              <a:t>Recommendation</a:t>
            </a:r>
          </a:p>
        </p:txBody>
      </p:sp>
      <p:pic>
        <p:nvPicPr>
          <p:cNvPr id="6" name="Content Placeholder 5">
            <a:extLst>
              <a:ext uri="{FF2B5EF4-FFF2-40B4-BE49-F238E27FC236}">
                <a16:creationId xmlns:a16="http://schemas.microsoft.com/office/drawing/2014/main" id="{129F62DC-5817-0389-BA7A-847041BC44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13477" y="1"/>
            <a:ext cx="1078523" cy="886264"/>
          </a:xfrm>
        </p:spPr>
      </p:pic>
      <p:sp>
        <p:nvSpPr>
          <p:cNvPr id="4" name="Text Placeholder 3">
            <a:extLst>
              <a:ext uri="{FF2B5EF4-FFF2-40B4-BE49-F238E27FC236}">
                <a16:creationId xmlns:a16="http://schemas.microsoft.com/office/drawing/2014/main" id="{505D45F2-C265-667E-69B4-22B4831877FC}"/>
              </a:ext>
            </a:extLst>
          </p:cNvPr>
          <p:cNvSpPr>
            <a:spLocks noGrp="1"/>
          </p:cNvSpPr>
          <p:nvPr>
            <p:ph type="body" sz="half" idx="2"/>
          </p:nvPr>
        </p:nvSpPr>
        <p:spPr>
          <a:xfrm>
            <a:off x="337626" y="1477108"/>
            <a:ext cx="6246054" cy="4768947"/>
          </a:xfrm>
        </p:spPr>
        <p:txBody>
          <a:bodyPr>
            <a:normAutofit fontScale="40000" lnSpcReduction="20000"/>
          </a:bodyPr>
          <a:lstStyle/>
          <a:p>
            <a:pPr marL="0" marR="0">
              <a:lnSpc>
                <a:spcPct val="107000"/>
              </a:lnSpc>
              <a:spcBef>
                <a:spcPts val="0"/>
              </a:spcBef>
              <a:spcAft>
                <a:spcPts val="800"/>
              </a:spcAft>
            </a:pPr>
            <a:r>
              <a:rPr lang="en-US" sz="4500" b="1" kern="100" dirty="0">
                <a:effectLst/>
                <a:ea typeface="Calibri" panose="020F0502020204030204" pitchFamily="34" charset="0"/>
                <a:cs typeface="Times New Roman" panose="02020603050405020304" pitchFamily="18" charset="0"/>
              </a:rPr>
              <a:t>Prioritize Middle-Aged Patient Monitoring (50–69 years)</a:t>
            </a:r>
            <a:endParaRPr lang="en-US" sz="4500" kern="1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4500" kern="100" dirty="0">
                <a:effectLst/>
                <a:ea typeface="Calibri" panose="020F0502020204030204" pitchFamily="34" charset="0"/>
                <a:cs typeface="Times New Roman" panose="02020603050405020304" pitchFamily="18" charset="0"/>
              </a:rPr>
              <a:t>Given high glucose and blood pressure counts, preventive screenings should be intensified for this age group.</a:t>
            </a:r>
          </a:p>
          <a:p>
            <a:pPr marL="0" marR="0">
              <a:lnSpc>
                <a:spcPct val="107000"/>
              </a:lnSpc>
              <a:spcBef>
                <a:spcPts val="0"/>
              </a:spcBef>
              <a:spcAft>
                <a:spcPts val="800"/>
              </a:spcAft>
            </a:pPr>
            <a:r>
              <a:rPr lang="en-US" sz="4500" kern="100" dirty="0">
                <a:effectLst/>
                <a:ea typeface="Calibri" panose="020F0502020204030204" pitchFamily="34" charset="0"/>
                <a:cs typeface="Times New Roman" panose="02020603050405020304" pitchFamily="18" charset="0"/>
              </a:rPr>
              <a:t> </a:t>
            </a:r>
            <a:r>
              <a:rPr lang="en-US" sz="4500" b="1" kern="100" dirty="0">
                <a:effectLst/>
                <a:ea typeface="Calibri" panose="020F0502020204030204" pitchFamily="34" charset="0"/>
                <a:cs typeface="Times New Roman" panose="02020603050405020304" pitchFamily="18" charset="0"/>
              </a:rPr>
              <a:t>Gender-Specific Interventions</a:t>
            </a:r>
            <a:endParaRPr lang="en-US" sz="4500" kern="1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4500" kern="100" dirty="0">
                <a:effectLst/>
                <a:ea typeface="Calibri" panose="020F0502020204030204" pitchFamily="34" charset="0"/>
                <a:cs typeface="Times New Roman" panose="02020603050405020304" pitchFamily="18" charset="0"/>
              </a:rPr>
              <a:t>Tailor awareness campaigns and clinical protocols to address higher systolic BP in </a:t>
            </a:r>
            <a:r>
              <a:rPr lang="en-US" sz="4500" b="1" kern="100" dirty="0">
                <a:effectLst/>
                <a:ea typeface="Calibri" panose="020F0502020204030204" pitchFamily="34" charset="0"/>
                <a:cs typeface="Times New Roman" panose="02020603050405020304" pitchFamily="18" charset="0"/>
              </a:rPr>
              <a:t>males with positive diagnoses</a:t>
            </a:r>
            <a:r>
              <a:rPr lang="en-US" sz="4500" kern="100" dirty="0">
                <a:effectLst/>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4500" b="1" kern="100" dirty="0">
                <a:effectLst/>
                <a:ea typeface="Calibri" panose="020F0502020204030204" pitchFamily="34" charset="0"/>
                <a:cs typeface="Times New Roman" panose="02020603050405020304" pitchFamily="18" charset="0"/>
              </a:rPr>
              <a:t>Use Biomarker Monitoring for Early Detection</a:t>
            </a:r>
            <a:endParaRPr lang="en-US" sz="4500" kern="1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4500" kern="100" dirty="0">
                <a:effectLst/>
                <a:ea typeface="Calibri" panose="020F0502020204030204" pitchFamily="34" charset="0"/>
                <a:cs typeface="Times New Roman" panose="02020603050405020304" pitchFamily="18" charset="0"/>
              </a:rPr>
              <a:t>CK-MB and Troponin are strongly correlated and should be used jointly for </a:t>
            </a:r>
            <a:r>
              <a:rPr lang="en-US" sz="4500" b="1" kern="100" dirty="0">
                <a:effectLst/>
                <a:ea typeface="Calibri" panose="020F0502020204030204" pitchFamily="34" charset="0"/>
                <a:cs typeface="Times New Roman" panose="02020603050405020304" pitchFamily="18" charset="0"/>
              </a:rPr>
              <a:t>early and accurate diagnosis</a:t>
            </a:r>
            <a:r>
              <a:rPr lang="en-US" sz="4500" kern="100" dirty="0">
                <a:effectLst/>
                <a:ea typeface="Calibri" panose="020F0502020204030204" pitchFamily="34" charset="0"/>
                <a:cs typeface="Times New Roman" panose="02020603050405020304" pitchFamily="18" charset="0"/>
              </a:rPr>
              <a:t> in suspected heart attack cases.</a:t>
            </a:r>
          </a:p>
          <a:p>
            <a:pPr marL="0" marR="0">
              <a:lnSpc>
                <a:spcPct val="107000"/>
              </a:lnSpc>
              <a:spcBef>
                <a:spcPts val="0"/>
              </a:spcBef>
              <a:spcAft>
                <a:spcPts val="800"/>
              </a:spcAft>
            </a:pPr>
            <a:r>
              <a:rPr lang="en-US" sz="4500" b="1" kern="100" dirty="0">
                <a:effectLst/>
                <a:ea typeface="Calibri" panose="020F0502020204030204" pitchFamily="34" charset="0"/>
                <a:cs typeface="Times New Roman" panose="02020603050405020304" pitchFamily="18" charset="0"/>
              </a:rPr>
              <a:t>Enhance Data Tracking by Diagnosis Outcome</a:t>
            </a:r>
            <a:endParaRPr lang="en-US" sz="4500" kern="1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4500" kern="100" dirty="0">
                <a:effectLst/>
                <a:ea typeface="Calibri" panose="020F0502020204030204" pitchFamily="34" charset="0"/>
                <a:cs typeface="Times New Roman" panose="02020603050405020304" pitchFamily="18" charset="0"/>
              </a:rPr>
              <a:t>Clinical records should ensure consistent tagging of results to better distinguish trends between </a:t>
            </a:r>
            <a:r>
              <a:rPr lang="en-US" sz="4500" b="1" kern="100" dirty="0">
                <a:effectLst/>
                <a:ea typeface="Calibri" panose="020F0502020204030204" pitchFamily="34" charset="0"/>
                <a:cs typeface="Times New Roman" panose="02020603050405020304" pitchFamily="18" charset="0"/>
              </a:rPr>
              <a:t>positive and negative</a:t>
            </a:r>
            <a:r>
              <a:rPr lang="en-US" sz="4500" kern="100" dirty="0">
                <a:effectLst/>
                <a:ea typeface="Calibri" panose="020F0502020204030204" pitchFamily="34" charset="0"/>
                <a:cs typeface="Times New Roman" panose="02020603050405020304" pitchFamily="18" charset="0"/>
              </a:rPr>
              <a:t> diagnosis outcomes.</a:t>
            </a:r>
          </a:p>
          <a:p>
            <a:pPr marL="0" marR="0">
              <a:lnSpc>
                <a:spcPct val="107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pic>
        <p:nvPicPr>
          <p:cNvPr id="8" name="Picture 7">
            <a:extLst>
              <a:ext uri="{FF2B5EF4-FFF2-40B4-BE49-F238E27FC236}">
                <a16:creationId xmlns:a16="http://schemas.microsoft.com/office/drawing/2014/main" id="{03A552FC-9E8E-9F9D-E3A1-3531E84C4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0888" y="2729132"/>
            <a:ext cx="3371850" cy="3363204"/>
          </a:xfrm>
          <a:prstGeom prst="rect">
            <a:avLst/>
          </a:prstGeom>
        </p:spPr>
      </p:pic>
    </p:spTree>
    <p:extLst>
      <p:ext uri="{BB962C8B-B14F-4D97-AF65-F5344CB8AC3E}">
        <p14:creationId xmlns:p14="http://schemas.microsoft.com/office/powerpoint/2010/main" val="645316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5AA86-AAB3-00D2-57C5-32F2274BAEBE}"/>
              </a:ext>
            </a:extLst>
          </p:cNvPr>
          <p:cNvSpPr>
            <a:spLocks noGrp="1"/>
          </p:cNvSpPr>
          <p:nvPr>
            <p:ph type="title"/>
          </p:nvPr>
        </p:nvSpPr>
        <p:spPr>
          <a:xfrm>
            <a:off x="337626" y="457200"/>
            <a:ext cx="3460651" cy="963637"/>
          </a:xfrm>
        </p:spPr>
        <p:txBody>
          <a:bodyPr/>
          <a:lstStyle/>
          <a:p>
            <a:r>
              <a:rPr lang="en-US" sz="5400" i="1" dirty="0">
                <a:solidFill>
                  <a:srgbClr val="3D66DB"/>
                </a:solidFill>
                <a:latin typeface="Times New Roman" panose="02020603050405020304" pitchFamily="18" charset="0"/>
                <a:cs typeface="Times New Roman" panose="02020603050405020304" pitchFamily="18" charset="0"/>
              </a:rPr>
              <a:t>Conclusion</a:t>
            </a:r>
          </a:p>
        </p:txBody>
      </p:sp>
      <p:pic>
        <p:nvPicPr>
          <p:cNvPr id="6" name="Content Placeholder 5">
            <a:extLst>
              <a:ext uri="{FF2B5EF4-FFF2-40B4-BE49-F238E27FC236}">
                <a16:creationId xmlns:a16="http://schemas.microsoft.com/office/drawing/2014/main" id="{E729C6F6-4290-FC89-65EF-829645EC06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55680" y="1"/>
            <a:ext cx="1036320" cy="963637"/>
          </a:xfrm>
        </p:spPr>
      </p:pic>
      <p:sp>
        <p:nvSpPr>
          <p:cNvPr id="4" name="Text Placeholder 3">
            <a:extLst>
              <a:ext uri="{FF2B5EF4-FFF2-40B4-BE49-F238E27FC236}">
                <a16:creationId xmlns:a16="http://schemas.microsoft.com/office/drawing/2014/main" id="{D0E65455-5039-55DA-8553-2875DE1136CF}"/>
              </a:ext>
            </a:extLst>
          </p:cNvPr>
          <p:cNvSpPr>
            <a:spLocks noGrp="1"/>
          </p:cNvSpPr>
          <p:nvPr>
            <p:ph type="body" sz="half" idx="2"/>
          </p:nvPr>
        </p:nvSpPr>
        <p:spPr>
          <a:xfrm>
            <a:off x="478303" y="2057400"/>
            <a:ext cx="3953020" cy="3428999"/>
          </a:xfrm>
        </p:spPr>
        <p:txBody>
          <a:bodyPr>
            <a:normAutofit/>
          </a:bodyPr>
          <a:lstStyle/>
          <a:p>
            <a:r>
              <a:rPr lang="en-US" sz="1800" b="1" kern="100" dirty="0">
                <a:effectLst/>
                <a:ea typeface="Calibri" panose="020F0502020204030204" pitchFamily="34" charset="0"/>
                <a:cs typeface="Times New Roman" panose="02020603050405020304" pitchFamily="18" charset="0"/>
              </a:rPr>
              <a:t>This dashboard offers a comprehensive view of how vital signs relate to heart attack diagnosis. Key patterns indicate that age (50–69), male gender, and elevated CK-MB/Troponin levels are significant indicators of heart attack risk. By leveraging this data-driven insight, </a:t>
            </a:r>
            <a:r>
              <a:rPr lang="en-US" sz="1800" b="1" kern="100" dirty="0" err="1">
                <a:effectLst/>
                <a:ea typeface="Calibri" panose="020F0502020204030204" pitchFamily="34" charset="0"/>
                <a:cs typeface="Times New Roman" panose="02020603050405020304" pitchFamily="18" charset="0"/>
              </a:rPr>
              <a:t>Zheen</a:t>
            </a:r>
            <a:r>
              <a:rPr lang="en-US" sz="1800" b="1" kern="100" dirty="0">
                <a:effectLst/>
                <a:ea typeface="Calibri" panose="020F0502020204030204" pitchFamily="34" charset="0"/>
                <a:cs typeface="Times New Roman" panose="02020603050405020304" pitchFamily="18" charset="0"/>
              </a:rPr>
              <a:t> Hospital can optimize patient screening and care protocols, leading to improved cardiovascular outcomes.</a:t>
            </a:r>
            <a:endParaRPr lang="en-US" sz="1800" kern="100" dirty="0">
              <a:effectLst/>
              <a:ea typeface="Calibri" panose="020F0502020204030204" pitchFamily="34" charset="0"/>
              <a:cs typeface="Times New Roman" panose="02020603050405020304" pitchFamily="18" charset="0"/>
            </a:endParaRPr>
          </a:p>
          <a:p>
            <a:endParaRPr lang="en-US" dirty="0"/>
          </a:p>
        </p:txBody>
      </p:sp>
      <p:pic>
        <p:nvPicPr>
          <p:cNvPr id="8" name="Picture 7">
            <a:extLst>
              <a:ext uri="{FF2B5EF4-FFF2-40B4-BE49-F238E27FC236}">
                <a16:creationId xmlns:a16="http://schemas.microsoft.com/office/drawing/2014/main" id="{C9AF1810-A652-BF4D-E20C-468569E584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7426" y="2057401"/>
            <a:ext cx="3250967" cy="4019842"/>
          </a:xfrm>
          <a:prstGeom prst="rect">
            <a:avLst/>
          </a:prstGeom>
        </p:spPr>
      </p:pic>
    </p:spTree>
    <p:extLst>
      <p:ext uri="{BB962C8B-B14F-4D97-AF65-F5344CB8AC3E}">
        <p14:creationId xmlns:p14="http://schemas.microsoft.com/office/powerpoint/2010/main" val="628809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A41D-8069-9949-2AEA-AE462C87C9AC}"/>
              </a:ext>
            </a:extLst>
          </p:cNvPr>
          <p:cNvSpPr>
            <a:spLocks noGrp="1"/>
          </p:cNvSpPr>
          <p:nvPr>
            <p:ph type="title"/>
          </p:nvPr>
        </p:nvSpPr>
        <p:spPr>
          <a:xfrm>
            <a:off x="4037428" y="1406770"/>
            <a:ext cx="3671666" cy="3151162"/>
          </a:xfrm>
        </p:spPr>
        <p:txBody>
          <a:bodyPr/>
          <a:lstStyle/>
          <a:p>
            <a:r>
              <a:rPr lang="en-US" sz="5400" i="1" dirty="0">
                <a:solidFill>
                  <a:srgbClr val="3D66DB"/>
                </a:solidFill>
                <a:latin typeface="Times New Roman" panose="02020603050405020304" pitchFamily="18" charset="0"/>
                <a:cs typeface="Times New Roman" panose="02020603050405020304" pitchFamily="18" charset="0"/>
              </a:rPr>
              <a:t>Thank</a:t>
            </a:r>
            <a:r>
              <a:rPr lang="en-US" dirty="0"/>
              <a:t> </a:t>
            </a:r>
            <a:r>
              <a:rPr lang="en-US" sz="5400" i="1" dirty="0">
                <a:solidFill>
                  <a:srgbClr val="3D66DB"/>
                </a:solidFill>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748176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A377-2A98-5257-C6AA-544B2752B565}"/>
              </a:ext>
            </a:extLst>
          </p:cNvPr>
          <p:cNvSpPr>
            <a:spLocks noGrp="1"/>
          </p:cNvSpPr>
          <p:nvPr>
            <p:ph type="title"/>
          </p:nvPr>
        </p:nvSpPr>
        <p:spPr>
          <a:xfrm>
            <a:off x="838200" y="365125"/>
            <a:ext cx="4943622" cy="1097915"/>
          </a:xfrm>
        </p:spPr>
        <p:txBody>
          <a:bodyPr>
            <a:noAutofit/>
          </a:bodyPr>
          <a:lstStyle/>
          <a:p>
            <a:r>
              <a:rPr lang="en-US" sz="5400" i="1" dirty="0">
                <a:solidFill>
                  <a:srgbClr val="3D66DB"/>
                </a:solidFill>
                <a:latin typeface="Times New Roman" panose="02020603050405020304" pitchFamily="18" charset="0"/>
                <a:cs typeface="Times New Roman" panose="02020603050405020304" pitchFamily="18" charset="0"/>
              </a:rPr>
              <a:t>Table of content</a:t>
            </a:r>
          </a:p>
        </p:txBody>
      </p:sp>
      <p:sp>
        <p:nvSpPr>
          <p:cNvPr id="3" name="Content Placeholder 2">
            <a:extLst>
              <a:ext uri="{FF2B5EF4-FFF2-40B4-BE49-F238E27FC236}">
                <a16:creationId xmlns:a16="http://schemas.microsoft.com/office/drawing/2014/main" id="{BB6423DD-6FE8-A706-ED4B-53020206F592}"/>
              </a:ext>
            </a:extLst>
          </p:cNvPr>
          <p:cNvSpPr>
            <a:spLocks noGrp="1"/>
          </p:cNvSpPr>
          <p:nvPr>
            <p:ph sz="half" idx="1"/>
          </p:nvPr>
        </p:nvSpPr>
        <p:spPr/>
        <p:txBody>
          <a:bodyPr/>
          <a:lstStyle/>
          <a:p>
            <a:r>
              <a:rPr lang="en-US" dirty="0">
                <a:cs typeface="Times New Roman" panose="02020603050405020304" pitchFamily="18" charset="0"/>
              </a:rPr>
              <a:t>Introduction</a:t>
            </a:r>
          </a:p>
          <a:p>
            <a:r>
              <a:rPr lang="en-US" dirty="0">
                <a:cs typeface="Times New Roman" panose="02020603050405020304" pitchFamily="18" charset="0"/>
              </a:rPr>
              <a:t>Methodology</a:t>
            </a:r>
          </a:p>
          <a:p>
            <a:r>
              <a:rPr lang="en-US" dirty="0">
                <a:cs typeface="Times New Roman" panose="02020603050405020304" pitchFamily="18" charset="0"/>
              </a:rPr>
              <a:t>Objective</a:t>
            </a:r>
          </a:p>
          <a:p>
            <a:r>
              <a:rPr lang="en-US" dirty="0">
                <a:cs typeface="Times New Roman" panose="02020603050405020304" pitchFamily="18" charset="0"/>
              </a:rPr>
              <a:t>Visual Representation</a:t>
            </a:r>
          </a:p>
          <a:p>
            <a:r>
              <a:rPr lang="en-US" dirty="0">
                <a:cs typeface="Times New Roman" panose="02020603050405020304" pitchFamily="18" charset="0"/>
              </a:rPr>
              <a:t>Insights</a:t>
            </a:r>
          </a:p>
          <a:p>
            <a:r>
              <a:rPr lang="en-US" dirty="0">
                <a:cs typeface="Times New Roman" panose="02020603050405020304" pitchFamily="18" charset="0"/>
              </a:rPr>
              <a:t>Recommendation</a:t>
            </a:r>
          </a:p>
          <a:p>
            <a:r>
              <a:rPr lang="en-US" dirty="0">
                <a:cs typeface="Times New Roman" panose="02020603050405020304" pitchFamily="18" charset="0"/>
              </a:rPr>
              <a:t>Conclusion</a:t>
            </a:r>
          </a:p>
          <a:p>
            <a:pPr marL="0" indent="0">
              <a:buNone/>
            </a:pPr>
            <a:endParaRPr lang="en-US" dirty="0"/>
          </a:p>
          <a:p>
            <a:endParaRPr lang="en-US" dirty="0"/>
          </a:p>
        </p:txBody>
      </p:sp>
      <p:pic>
        <p:nvPicPr>
          <p:cNvPr id="6" name="Content Placeholder 5">
            <a:extLst>
              <a:ext uri="{FF2B5EF4-FFF2-40B4-BE49-F238E27FC236}">
                <a16:creationId xmlns:a16="http://schemas.microsoft.com/office/drawing/2014/main" id="{C14219D7-D384-A645-83BE-56C8946BA54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764069" y="1825625"/>
            <a:ext cx="3829050" cy="3854547"/>
          </a:xfrm>
        </p:spPr>
      </p:pic>
      <p:pic>
        <p:nvPicPr>
          <p:cNvPr id="8" name="Picture 7">
            <a:extLst>
              <a:ext uri="{FF2B5EF4-FFF2-40B4-BE49-F238E27FC236}">
                <a16:creationId xmlns:a16="http://schemas.microsoft.com/office/drawing/2014/main" id="{F49F9E05-E92F-596C-158E-9A6AC62A7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9070" y="0"/>
            <a:ext cx="1162929" cy="854930"/>
          </a:xfrm>
          <a:prstGeom prst="rect">
            <a:avLst/>
          </a:prstGeom>
        </p:spPr>
      </p:pic>
    </p:spTree>
    <p:extLst>
      <p:ext uri="{BB962C8B-B14F-4D97-AF65-F5344CB8AC3E}">
        <p14:creationId xmlns:p14="http://schemas.microsoft.com/office/powerpoint/2010/main" val="165238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50B2D-761C-18D3-A9E9-94D1FD7112BA}"/>
              </a:ext>
            </a:extLst>
          </p:cNvPr>
          <p:cNvSpPr>
            <a:spLocks noGrp="1"/>
          </p:cNvSpPr>
          <p:nvPr>
            <p:ph type="title"/>
          </p:nvPr>
        </p:nvSpPr>
        <p:spPr>
          <a:xfrm>
            <a:off x="311762" y="142020"/>
            <a:ext cx="5315315" cy="1947031"/>
          </a:xfrm>
        </p:spPr>
        <p:txBody>
          <a:bodyPr>
            <a:normAutofit fontScale="90000"/>
          </a:bodyPr>
          <a:lstStyle/>
          <a:p>
            <a:r>
              <a:rPr lang="en-US" sz="6000" i="1" dirty="0">
                <a:solidFill>
                  <a:srgbClr val="3D66DB"/>
                </a:solidFill>
                <a:latin typeface="Times New Roman" panose="02020603050405020304" pitchFamily="18" charset="0"/>
                <a:cs typeface="Times New Roman" panose="02020603050405020304" pitchFamily="18" charset="0"/>
              </a:rPr>
              <a:t>Introduction</a:t>
            </a:r>
            <a:br>
              <a:rPr lang="en-US" sz="6000" i="1" dirty="0">
                <a:solidFill>
                  <a:srgbClr val="3D66DB"/>
                </a:solidFill>
                <a:latin typeface="Times New Roman" panose="02020603050405020304" pitchFamily="18" charset="0"/>
                <a:cs typeface="Times New Roman" panose="02020603050405020304" pitchFamily="18" charset="0"/>
              </a:rPr>
            </a:br>
            <a:br>
              <a:rPr lang="en-US" sz="1800" dirty="0"/>
            </a:br>
            <a:r>
              <a:rPr lang="en-US" sz="1800" dirty="0">
                <a:latin typeface="+mn-lt"/>
                <a:cs typeface="Times New Roman" panose="02020603050405020304" pitchFamily="18" charset="0"/>
              </a:rPr>
              <a:t>This Study shows how Cardiovascular diseases are among the leading causes of death globally, with heart attacks representing a major contributor to mortality rates.</a:t>
            </a:r>
            <a:br>
              <a:rPr lang="en-US" sz="1800" dirty="0"/>
            </a:br>
            <a:endParaRPr lang="en-US" sz="1800" dirty="0"/>
          </a:p>
        </p:txBody>
      </p:sp>
      <p:pic>
        <p:nvPicPr>
          <p:cNvPr id="7" name="Picture Placeholder 6">
            <a:extLst>
              <a:ext uri="{FF2B5EF4-FFF2-40B4-BE49-F238E27FC236}">
                <a16:creationId xmlns:a16="http://schemas.microsoft.com/office/drawing/2014/main" id="{07D14C08-08BC-7B6A-CAE1-3CAC16CDE2A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3632" r="13632"/>
          <a:stretch>
            <a:fillRect/>
          </a:stretch>
        </p:blipFill>
        <p:spPr>
          <a:xfrm>
            <a:off x="6724357" y="1254711"/>
            <a:ext cx="2475914" cy="2174289"/>
          </a:xfrm>
        </p:spPr>
      </p:pic>
      <p:sp>
        <p:nvSpPr>
          <p:cNvPr id="4" name="Text Placeholder 3">
            <a:extLst>
              <a:ext uri="{FF2B5EF4-FFF2-40B4-BE49-F238E27FC236}">
                <a16:creationId xmlns:a16="http://schemas.microsoft.com/office/drawing/2014/main" id="{45E1A727-A471-37CE-3E36-BEE0372CB22E}"/>
              </a:ext>
            </a:extLst>
          </p:cNvPr>
          <p:cNvSpPr>
            <a:spLocks noGrp="1"/>
          </p:cNvSpPr>
          <p:nvPr>
            <p:ph type="body" sz="half" idx="2"/>
          </p:nvPr>
        </p:nvSpPr>
        <p:spPr>
          <a:xfrm>
            <a:off x="311762" y="2278965"/>
            <a:ext cx="4133629" cy="4164037"/>
          </a:xfrm>
        </p:spPr>
        <p:txBody>
          <a:bodyPr>
            <a:normAutofit fontScale="85000" lnSpcReduction="10000"/>
          </a:bodyPr>
          <a:lstStyle/>
          <a:p>
            <a:r>
              <a:rPr lang="en-US" sz="5400" i="1" dirty="0">
                <a:solidFill>
                  <a:srgbClr val="3D66DB"/>
                </a:solidFill>
                <a:latin typeface="Times New Roman" panose="02020603050405020304" pitchFamily="18" charset="0"/>
                <a:cs typeface="Times New Roman" panose="02020603050405020304" pitchFamily="18" charset="0"/>
              </a:rPr>
              <a:t>Focus</a:t>
            </a:r>
          </a:p>
          <a:p>
            <a:endParaRPr lang="en-US" sz="1900" dirty="0">
              <a:cs typeface="Times New Roman" panose="02020603050405020304" pitchFamily="18" charset="0"/>
            </a:endParaRPr>
          </a:p>
          <a:p>
            <a:pPr marL="0" marR="0">
              <a:lnSpc>
                <a:spcPct val="107000"/>
              </a:lnSpc>
              <a:spcBef>
                <a:spcPts val="0"/>
              </a:spcBef>
              <a:spcAft>
                <a:spcPts val="800"/>
              </a:spcAft>
            </a:pPr>
            <a:r>
              <a:rPr lang="en-US" sz="1900" kern="100" dirty="0">
                <a:effectLst/>
                <a:ea typeface="Calibri" panose="020F0502020204030204" pitchFamily="34" charset="0"/>
                <a:cs typeface="Times New Roman" panose="02020603050405020304" pitchFamily="18" charset="0"/>
              </a:rPr>
              <a:t>Early detection of cardiovascular conditions through routine clinical measurements, including blood pressure, blood sugar, and cardiac biomarkers (CK-MB and Troponin), plays a critical role in improving patient outcomes. This study investigates the patterns of these vital signs across various age groups and genders. Furthermore, it examines the correlation between these measurements and the results of heart attack diagnoses. The ultimate goal of this research is to contribute to strategies that reduce mortality rates associated with cardiovascular diseases.</a:t>
            </a:r>
          </a:p>
        </p:txBody>
      </p:sp>
      <p:cxnSp>
        <p:nvCxnSpPr>
          <p:cNvPr id="9" name="Straight Arrow Connector 8">
            <a:extLst>
              <a:ext uri="{FF2B5EF4-FFF2-40B4-BE49-F238E27FC236}">
                <a16:creationId xmlns:a16="http://schemas.microsoft.com/office/drawing/2014/main" id="{AB17A7CA-000B-B5B9-A427-5DFDE11D77DF}"/>
              </a:ext>
            </a:extLst>
          </p:cNvPr>
          <p:cNvCxnSpPr/>
          <p:nvPr/>
        </p:nvCxnSpPr>
        <p:spPr>
          <a:xfrm>
            <a:off x="6738424" y="3429000"/>
            <a:ext cx="0" cy="1339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79C20F8-870E-E136-497B-867D16DE1484}"/>
              </a:ext>
            </a:extLst>
          </p:cNvPr>
          <p:cNvCxnSpPr>
            <a:cxnSpLocks/>
          </p:cNvCxnSpPr>
          <p:nvPr/>
        </p:nvCxnSpPr>
        <p:spPr>
          <a:xfrm>
            <a:off x="8004517" y="3471203"/>
            <a:ext cx="0" cy="2043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2E9FF66-AC0F-EBDC-EA1E-18C3C823B9BF}"/>
              </a:ext>
            </a:extLst>
          </p:cNvPr>
          <p:cNvCxnSpPr/>
          <p:nvPr/>
        </p:nvCxnSpPr>
        <p:spPr>
          <a:xfrm>
            <a:off x="9200271" y="3429000"/>
            <a:ext cx="0" cy="1241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23C24EE-0F3E-1DAD-045D-A27E7F531C85}"/>
              </a:ext>
            </a:extLst>
          </p:cNvPr>
          <p:cNvCxnSpPr/>
          <p:nvPr/>
        </p:nvCxnSpPr>
        <p:spPr>
          <a:xfrm>
            <a:off x="9200271" y="3471203"/>
            <a:ext cx="0" cy="1185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10E30E6-8E8C-C247-11DC-66A46486FF03}"/>
              </a:ext>
            </a:extLst>
          </p:cNvPr>
          <p:cNvSpPr txBox="1"/>
          <p:nvPr/>
        </p:nvSpPr>
        <p:spPr>
          <a:xfrm>
            <a:off x="5205046" y="4768949"/>
            <a:ext cx="2214930" cy="523220"/>
          </a:xfrm>
          <a:prstGeom prst="rect">
            <a:avLst/>
          </a:prstGeom>
          <a:noFill/>
        </p:spPr>
        <p:txBody>
          <a:bodyPr wrap="square" rtlCol="0">
            <a:spAutoFit/>
          </a:bodyPr>
          <a:lstStyle/>
          <a:p>
            <a:r>
              <a:rPr lang="en-US" sz="1400" dirty="0">
                <a:cs typeface="Times New Roman" panose="02020603050405020304" pitchFamily="18" charset="0"/>
              </a:rPr>
              <a:t>Identify the cause of high Cardiovascular in Gender </a:t>
            </a:r>
          </a:p>
        </p:txBody>
      </p:sp>
      <p:sp>
        <p:nvSpPr>
          <p:cNvPr id="18" name="TextBox 17">
            <a:extLst>
              <a:ext uri="{FF2B5EF4-FFF2-40B4-BE49-F238E27FC236}">
                <a16:creationId xmlns:a16="http://schemas.microsoft.com/office/drawing/2014/main" id="{0A0C0CDD-45BB-5045-7861-CBAAD9EFF662}"/>
              </a:ext>
            </a:extLst>
          </p:cNvPr>
          <p:cNvSpPr txBox="1"/>
          <p:nvPr/>
        </p:nvSpPr>
        <p:spPr>
          <a:xfrm>
            <a:off x="6886865" y="5514535"/>
            <a:ext cx="2214931" cy="523220"/>
          </a:xfrm>
          <a:prstGeom prst="rect">
            <a:avLst/>
          </a:prstGeom>
          <a:noFill/>
        </p:spPr>
        <p:txBody>
          <a:bodyPr wrap="square" rtlCol="0">
            <a:spAutoFit/>
          </a:bodyPr>
          <a:lstStyle>
            <a:defPPr>
              <a:defRPr lang="en-US"/>
            </a:defPPr>
            <a:lvl1pPr>
              <a:defRPr sz="1400" b="1">
                <a:latin typeface="Times New Roman" panose="02020603050405020304" pitchFamily="18" charset="0"/>
                <a:cs typeface="Times New Roman" panose="02020603050405020304" pitchFamily="18" charset="0"/>
              </a:defRPr>
            </a:lvl1pPr>
          </a:lstStyle>
          <a:p>
            <a:r>
              <a:rPr lang="en-US" b="0" dirty="0">
                <a:latin typeface="+mn-lt"/>
              </a:rPr>
              <a:t>Find solution on how to prevent Cardiovascular it</a:t>
            </a:r>
          </a:p>
        </p:txBody>
      </p:sp>
      <p:sp>
        <p:nvSpPr>
          <p:cNvPr id="19" name="TextBox 18">
            <a:extLst>
              <a:ext uri="{FF2B5EF4-FFF2-40B4-BE49-F238E27FC236}">
                <a16:creationId xmlns:a16="http://schemas.microsoft.com/office/drawing/2014/main" id="{8CE780E3-7EDA-2DBF-AC36-A3504A0D2407}"/>
              </a:ext>
            </a:extLst>
          </p:cNvPr>
          <p:cNvSpPr txBox="1"/>
          <p:nvPr/>
        </p:nvSpPr>
        <p:spPr>
          <a:xfrm>
            <a:off x="9270610" y="4768948"/>
            <a:ext cx="2110154" cy="738664"/>
          </a:xfrm>
          <a:prstGeom prst="rect">
            <a:avLst/>
          </a:prstGeom>
          <a:noFill/>
        </p:spPr>
        <p:txBody>
          <a:bodyPr wrap="square" rtlCol="0">
            <a:spAutoFit/>
          </a:bodyPr>
          <a:lstStyle>
            <a:defPPr>
              <a:defRPr lang="en-US"/>
            </a:defPPr>
            <a:lvl1pPr>
              <a:defRPr sz="1400" b="1">
                <a:latin typeface="Times New Roman" panose="02020603050405020304" pitchFamily="18" charset="0"/>
                <a:cs typeface="Times New Roman" panose="02020603050405020304" pitchFamily="18" charset="0"/>
              </a:defRPr>
            </a:lvl1pPr>
          </a:lstStyle>
          <a:p>
            <a:r>
              <a:rPr lang="en-US" b="0" dirty="0">
                <a:latin typeface="+mn-lt"/>
              </a:rPr>
              <a:t>At what age are we prone to have Cardiovascular Disease</a:t>
            </a:r>
          </a:p>
        </p:txBody>
      </p:sp>
      <p:sp>
        <p:nvSpPr>
          <p:cNvPr id="21" name="Arrow: Down 20">
            <a:extLst>
              <a:ext uri="{FF2B5EF4-FFF2-40B4-BE49-F238E27FC236}">
                <a16:creationId xmlns:a16="http://schemas.microsoft.com/office/drawing/2014/main" id="{D2ED3EE9-0AE9-E638-E590-695D56556638}"/>
              </a:ext>
            </a:extLst>
          </p:cNvPr>
          <p:cNvSpPr/>
          <p:nvPr/>
        </p:nvSpPr>
        <p:spPr>
          <a:xfrm>
            <a:off x="7680960" y="731491"/>
            <a:ext cx="365760" cy="45779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DFF0500-92BF-3EA2-9736-AB5BAA650AC2}"/>
              </a:ext>
            </a:extLst>
          </p:cNvPr>
          <p:cNvSpPr txBox="1"/>
          <p:nvPr/>
        </p:nvSpPr>
        <p:spPr>
          <a:xfrm>
            <a:off x="6822830" y="142020"/>
            <a:ext cx="1997613" cy="707886"/>
          </a:xfrm>
          <a:prstGeom prst="rect">
            <a:avLst/>
          </a:prstGeom>
          <a:noFill/>
        </p:spPr>
        <p:txBody>
          <a:bodyPr wrap="square" rtlCol="0">
            <a:spAutoFit/>
          </a:bodyPr>
          <a:lstStyle/>
          <a:p>
            <a:r>
              <a:rPr lang="en-US" sz="4000" i="1" dirty="0">
                <a:solidFill>
                  <a:srgbClr val="3D66DB"/>
                </a:solidFill>
                <a:latin typeface="Times New Roman" panose="02020603050405020304" pitchFamily="18" charset="0"/>
                <a:cs typeface="Times New Roman" panose="02020603050405020304" pitchFamily="18" charset="0"/>
              </a:rPr>
              <a:t>Goals</a:t>
            </a:r>
          </a:p>
        </p:txBody>
      </p:sp>
      <p:pic>
        <p:nvPicPr>
          <p:cNvPr id="24" name="Picture 23">
            <a:extLst>
              <a:ext uri="{FF2B5EF4-FFF2-40B4-BE49-F238E27FC236}">
                <a16:creationId xmlns:a16="http://schemas.microsoft.com/office/drawing/2014/main" id="{0AEADB0D-AB8E-5ADC-DD09-D128DCEBB0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0" y="0"/>
            <a:ext cx="1219199" cy="1051948"/>
          </a:xfrm>
          <a:prstGeom prst="rect">
            <a:avLst/>
          </a:prstGeom>
        </p:spPr>
      </p:pic>
    </p:spTree>
    <p:extLst>
      <p:ext uri="{BB962C8B-B14F-4D97-AF65-F5344CB8AC3E}">
        <p14:creationId xmlns:p14="http://schemas.microsoft.com/office/powerpoint/2010/main" val="3607227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0071B-8105-82FC-8B5A-93E2B792EE1D}"/>
              </a:ext>
            </a:extLst>
          </p:cNvPr>
          <p:cNvSpPr>
            <a:spLocks noGrp="1"/>
          </p:cNvSpPr>
          <p:nvPr>
            <p:ph type="title"/>
          </p:nvPr>
        </p:nvSpPr>
        <p:spPr>
          <a:xfrm>
            <a:off x="464234" y="457200"/>
            <a:ext cx="3854549" cy="808892"/>
          </a:xfrm>
        </p:spPr>
        <p:txBody>
          <a:bodyPr>
            <a:noAutofit/>
          </a:bodyPr>
          <a:lstStyle/>
          <a:p>
            <a:r>
              <a:rPr lang="en-US" sz="5400" i="1" dirty="0">
                <a:solidFill>
                  <a:srgbClr val="3D66DB"/>
                </a:solidFill>
                <a:latin typeface="Times New Roman" panose="02020603050405020304" pitchFamily="18" charset="0"/>
                <a:cs typeface="Times New Roman" panose="02020603050405020304" pitchFamily="18" charset="0"/>
              </a:rPr>
              <a:t>Methodology</a:t>
            </a:r>
          </a:p>
        </p:txBody>
      </p:sp>
      <p:pic>
        <p:nvPicPr>
          <p:cNvPr id="6" name="Picture Placeholder 5">
            <a:extLst>
              <a:ext uri="{FF2B5EF4-FFF2-40B4-BE49-F238E27FC236}">
                <a16:creationId xmlns:a16="http://schemas.microsoft.com/office/drawing/2014/main" id="{EA672BD1-368A-974E-EB2F-8704902A966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862" r="7862"/>
          <a:stretch>
            <a:fillRect/>
          </a:stretch>
        </p:blipFill>
        <p:spPr>
          <a:xfrm>
            <a:off x="2067951" y="4385225"/>
            <a:ext cx="3407142" cy="2234077"/>
          </a:xfrm>
        </p:spPr>
      </p:pic>
      <p:sp>
        <p:nvSpPr>
          <p:cNvPr id="4" name="Text Placeholder 3">
            <a:extLst>
              <a:ext uri="{FF2B5EF4-FFF2-40B4-BE49-F238E27FC236}">
                <a16:creationId xmlns:a16="http://schemas.microsoft.com/office/drawing/2014/main" id="{80B69678-FCAF-DA1D-973B-E2A8AA8E5386}"/>
              </a:ext>
            </a:extLst>
          </p:cNvPr>
          <p:cNvSpPr>
            <a:spLocks noGrp="1"/>
          </p:cNvSpPr>
          <p:nvPr>
            <p:ph type="body" sz="half" idx="2"/>
          </p:nvPr>
        </p:nvSpPr>
        <p:spPr>
          <a:xfrm>
            <a:off x="839789" y="4909626"/>
            <a:ext cx="1650194" cy="369332"/>
          </a:xfrm>
        </p:spPr>
        <p:txBody>
          <a:bodyPr/>
          <a:lstStyle/>
          <a:p>
            <a:r>
              <a:rPr lang="en-US" dirty="0"/>
              <a:t>Data </a:t>
            </a:r>
            <a:r>
              <a:rPr lang="en-US" sz="1800" dirty="0"/>
              <a:t>Source</a:t>
            </a:r>
          </a:p>
        </p:txBody>
      </p:sp>
      <p:sp>
        <p:nvSpPr>
          <p:cNvPr id="7" name="TextBox 6">
            <a:extLst>
              <a:ext uri="{FF2B5EF4-FFF2-40B4-BE49-F238E27FC236}">
                <a16:creationId xmlns:a16="http://schemas.microsoft.com/office/drawing/2014/main" id="{FF8F4297-8722-ADD4-90E0-FE5C57061583}"/>
              </a:ext>
            </a:extLst>
          </p:cNvPr>
          <p:cNvSpPr txBox="1"/>
          <p:nvPr/>
        </p:nvSpPr>
        <p:spPr>
          <a:xfrm>
            <a:off x="1350498" y="2757268"/>
            <a:ext cx="2110154" cy="369332"/>
          </a:xfrm>
          <a:prstGeom prst="rect">
            <a:avLst/>
          </a:prstGeom>
          <a:noFill/>
        </p:spPr>
        <p:txBody>
          <a:bodyPr wrap="square" rtlCol="0">
            <a:spAutoFit/>
          </a:bodyPr>
          <a:lstStyle/>
          <a:p>
            <a:r>
              <a:rPr lang="en-US" dirty="0"/>
              <a:t>Data Profiling</a:t>
            </a:r>
          </a:p>
        </p:txBody>
      </p:sp>
      <p:pic>
        <p:nvPicPr>
          <p:cNvPr id="9" name="Picture 8">
            <a:extLst>
              <a:ext uri="{FF2B5EF4-FFF2-40B4-BE49-F238E27FC236}">
                <a16:creationId xmlns:a16="http://schemas.microsoft.com/office/drawing/2014/main" id="{C602F2B3-639A-74B8-5ED5-933791133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1502" y="1908471"/>
            <a:ext cx="2660185" cy="2066925"/>
          </a:xfrm>
          <a:prstGeom prst="rect">
            <a:avLst/>
          </a:prstGeom>
        </p:spPr>
      </p:pic>
      <p:sp>
        <p:nvSpPr>
          <p:cNvPr id="10" name="TextBox 9">
            <a:extLst>
              <a:ext uri="{FF2B5EF4-FFF2-40B4-BE49-F238E27FC236}">
                <a16:creationId xmlns:a16="http://schemas.microsoft.com/office/drawing/2014/main" id="{31AF22E9-958E-3F71-A329-11E152C806D3}"/>
              </a:ext>
            </a:extLst>
          </p:cNvPr>
          <p:cNvSpPr txBox="1"/>
          <p:nvPr/>
        </p:nvSpPr>
        <p:spPr>
          <a:xfrm>
            <a:off x="7649184" y="3348111"/>
            <a:ext cx="2110154" cy="369332"/>
          </a:xfrm>
          <a:prstGeom prst="rect">
            <a:avLst/>
          </a:prstGeom>
          <a:noFill/>
        </p:spPr>
        <p:txBody>
          <a:bodyPr wrap="square" rtlCol="0">
            <a:spAutoFit/>
          </a:bodyPr>
          <a:lstStyle/>
          <a:p>
            <a:r>
              <a:rPr lang="en-US" dirty="0"/>
              <a:t>Data Visualization</a:t>
            </a:r>
          </a:p>
        </p:txBody>
      </p:sp>
      <p:pic>
        <p:nvPicPr>
          <p:cNvPr id="12" name="Picture 11">
            <a:extLst>
              <a:ext uri="{FF2B5EF4-FFF2-40B4-BE49-F238E27FC236}">
                <a16:creationId xmlns:a16="http://schemas.microsoft.com/office/drawing/2014/main" id="{A659D4BB-9861-3972-620F-003592E982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1764" y="3265232"/>
            <a:ext cx="2110154" cy="2124075"/>
          </a:xfrm>
          <a:prstGeom prst="rect">
            <a:avLst/>
          </a:prstGeom>
        </p:spPr>
      </p:pic>
      <p:pic>
        <p:nvPicPr>
          <p:cNvPr id="14" name="Picture 13">
            <a:extLst>
              <a:ext uri="{FF2B5EF4-FFF2-40B4-BE49-F238E27FC236}">
                <a16:creationId xmlns:a16="http://schemas.microsoft.com/office/drawing/2014/main" id="{BB16C9E7-88E6-C7C3-8578-C53A26C29A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11951" y="1"/>
            <a:ext cx="909294" cy="928467"/>
          </a:xfrm>
          <a:prstGeom prst="rect">
            <a:avLst/>
          </a:prstGeom>
        </p:spPr>
      </p:pic>
    </p:spTree>
    <p:extLst>
      <p:ext uri="{BB962C8B-B14F-4D97-AF65-F5344CB8AC3E}">
        <p14:creationId xmlns:p14="http://schemas.microsoft.com/office/powerpoint/2010/main" val="610155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D21F3-5306-F989-BB7D-4D7F2C06A87C}"/>
              </a:ext>
            </a:extLst>
          </p:cNvPr>
          <p:cNvSpPr>
            <a:spLocks noGrp="1"/>
          </p:cNvSpPr>
          <p:nvPr>
            <p:ph type="title"/>
          </p:nvPr>
        </p:nvSpPr>
        <p:spPr>
          <a:xfrm>
            <a:off x="839788" y="457200"/>
            <a:ext cx="3932237" cy="1008527"/>
          </a:xfrm>
        </p:spPr>
        <p:txBody>
          <a:bodyPr>
            <a:normAutofit/>
          </a:bodyPr>
          <a:lstStyle/>
          <a:p>
            <a:r>
              <a:rPr lang="en-US" sz="5400" i="1" dirty="0">
                <a:solidFill>
                  <a:srgbClr val="3D66DB"/>
                </a:solidFill>
                <a:latin typeface="Times New Roman" panose="02020603050405020304" pitchFamily="18" charset="0"/>
                <a:cs typeface="Times New Roman" panose="02020603050405020304" pitchFamily="18" charset="0"/>
              </a:rPr>
              <a:t>Objectives</a:t>
            </a:r>
          </a:p>
        </p:txBody>
      </p:sp>
      <p:pic>
        <p:nvPicPr>
          <p:cNvPr id="6" name="Picture Placeholder 5">
            <a:extLst>
              <a:ext uri="{FF2B5EF4-FFF2-40B4-BE49-F238E27FC236}">
                <a16:creationId xmlns:a16="http://schemas.microsoft.com/office/drawing/2014/main" id="{B06A5A9E-CFAD-3A1F-BF94-5DF23362D9F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3755" r="13755"/>
          <a:stretch>
            <a:fillRect/>
          </a:stretch>
        </p:blipFill>
        <p:spPr>
          <a:xfrm>
            <a:off x="6499273" y="1465727"/>
            <a:ext cx="4712677" cy="4681855"/>
          </a:xfrm>
        </p:spPr>
      </p:pic>
      <p:sp>
        <p:nvSpPr>
          <p:cNvPr id="4" name="Text Placeholder 3">
            <a:extLst>
              <a:ext uri="{FF2B5EF4-FFF2-40B4-BE49-F238E27FC236}">
                <a16:creationId xmlns:a16="http://schemas.microsoft.com/office/drawing/2014/main" id="{2E6B50E5-E0C4-92F9-A28F-BB4241B1EDE1}"/>
              </a:ext>
            </a:extLst>
          </p:cNvPr>
          <p:cNvSpPr>
            <a:spLocks noGrp="1"/>
          </p:cNvSpPr>
          <p:nvPr>
            <p:ph type="body" sz="half" idx="2"/>
          </p:nvPr>
        </p:nvSpPr>
        <p:spPr>
          <a:xfrm>
            <a:off x="407964" y="2532184"/>
            <a:ext cx="4364062" cy="1983545"/>
          </a:xfrm>
        </p:spPr>
        <p:txBody>
          <a:bodyPr>
            <a:normAutofit/>
          </a:bodyPr>
          <a:lstStyle/>
          <a:p>
            <a:r>
              <a:rPr lang="en-US" sz="1800" dirty="0"/>
              <a:t>To analyze vital signs and biochemical markers such as blood pressure, glucose, CK-MB, and troponin levels in relation to heart attack diagnosis outcomes, with the aim of identifying predictive patterns across age groups and genders using data from </a:t>
            </a:r>
            <a:r>
              <a:rPr lang="en-US" sz="1800" dirty="0" err="1"/>
              <a:t>Zheen</a:t>
            </a:r>
            <a:r>
              <a:rPr lang="en-US" sz="1800" dirty="0"/>
              <a:t> Hospital, Erbil, Iraq (Jan–May 2019).</a:t>
            </a:r>
          </a:p>
        </p:txBody>
      </p:sp>
      <p:pic>
        <p:nvPicPr>
          <p:cNvPr id="8" name="Picture 7">
            <a:extLst>
              <a:ext uri="{FF2B5EF4-FFF2-40B4-BE49-F238E27FC236}">
                <a16:creationId xmlns:a16="http://schemas.microsoft.com/office/drawing/2014/main" id="{15472AFE-7214-112B-3AA5-751C181C8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1950" y="0"/>
            <a:ext cx="980049" cy="844062"/>
          </a:xfrm>
          <a:prstGeom prst="rect">
            <a:avLst/>
          </a:prstGeom>
        </p:spPr>
      </p:pic>
    </p:spTree>
    <p:extLst>
      <p:ext uri="{BB962C8B-B14F-4D97-AF65-F5344CB8AC3E}">
        <p14:creationId xmlns:p14="http://schemas.microsoft.com/office/powerpoint/2010/main" val="3324358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9840F-E853-5AA2-8DAA-BEC6CD7A94B3}"/>
              </a:ext>
            </a:extLst>
          </p:cNvPr>
          <p:cNvSpPr>
            <a:spLocks noGrp="1"/>
          </p:cNvSpPr>
          <p:nvPr>
            <p:ph type="title"/>
          </p:nvPr>
        </p:nvSpPr>
        <p:spPr>
          <a:xfrm>
            <a:off x="839788" y="345757"/>
            <a:ext cx="2860015" cy="1187621"/>
          </a:xfrm>
        </p:spPr>
        <p:txBody>
          <a:bodyPr>
            <a:normAutofit fontScale="90000"/>
          </a:bodyPr>
          <a:lstStyle/>
          <a:p>
            <a:r>
              <a:rPr lang="en-US" sz="6000" i="1" dirty="0">
                <a:solidFill>
                  <a:srgbClr val="3D66DB"/>
                </a:solidFill>
                <a:latin typeface="Times New Roman" panose="02020603050405020304" pitchFamily="18" charset="0"/>
                <a:cs typeface="Times New Roman" panose="02020603050405020304" pitchFamily="18" charset="0"/>
              </a:rPr>
              <a:t>Analysis</a:t>
            </a:r>
            <a:br>
              <a:rPr lang="en-US" dirty="0"/>
            </a:br>
            <a:endParaRPr lang="en-US" dirty="0"/>
          </a:p>
        </p:txBody>
      </p:sp>
      <p:pic>
        <p:nvPicPr>
          <p:cNvPr id="6" name="Content Placeholder 5">
            <a:extLst>
              <a:ext uri="{FF2B5EF4-FFF2-40B4-BE49-F238E27FC236}">
                <a16:creationId xmlns:a16="http://schemas.microsoft.com/office/drawing/2014/main" id="{1E949C63-AA23-DC86-49BF-4A0EADF520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00" y="1839393"/>
            <a:ext cx="5868988" cy="3253112"/>
          </a:xfrm>
        </p:spPr>
      </p:pic>
      <p:sp>
        <p:nvSpPr>
          <p:cNvPr id="4" name="Text Placeholder 3">
            <a:extLst>
              <a:ext uri="{FF2B5EF4-FFF2-40B4-BE49-F238E27FC236}">
                <a16:creationId xmlns:a16="http://schemas.microsoft.com/office/drawing/2014/main" id="{0AE5C775-5E3C-D2AA-8C41-CF2C9145FF6E}"/>
              </a:ext>
            </a:extLst>
          </p:cNvPr>
          <p:cNvSpPr>
            <a:spLocks noGrp="1"/>
          </p:cNvSpPr>
          <p:nvPr>
            <p:ph type="body" sz="half" idx="2"/>
          </p:nvPr>
        </p:nvSpPr>
        <p:spPr>
          <a:xfrm>
            <a:off x="393896" y="1839393"/>
            <a:ext cx="3938954" cy="1818207"/>
          </a:xfrm>
        </p:spPr>
        <p:txBody>
          <a:bodyPr>
            <a:normAutofit lnSpcReduction="10000"/>
          </a:bodyPr>
          <a:lstStyle/>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ea typeface="Calibri" panose="020F0502020204030204" pitchFamily="34" charset="0"/>
                <a:cs typeface="Times New Roman" panose="02020603050405020304" pitchFamily="18" charset="0"/>
              </a:rPr>
              <a:t>Systolic BP makes up the largest portion (42.37%), followed by Diastolic BP (36.75%) and Blood Sugar (20.88%).</a:t>
            </a: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4" name="Picture 13">
            <a:extLst>
              <a:ext uri="{FF2B5EF4-FFF2-40B4-BE49-F238E27FC236}">
                <a16:creationId xmlns:a16="http://schemas.microsoft.com/office/drawing/2014/main" id="{177639A7-7E6C-07AA-6463-8A6CCDEC8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0493" y="0"/>
            <a:ext cx="921507" cy="858129"/>
          </a:xfrm>
          <a:prstGeom prst="rect">
            <a:avLst/>
          </a:prstGeom>
        </p:spPr>
      </p:pic>
      <p:pic>
        <p:nvPicPr>
          <p:cNvPr id="16" name="Picture 15">
            <a:extLst>
              <a:ext uri="{FF2B5EF4-FFF2-40B4-BE49-F238E27FC236}">
                <a16:creationId xmlns:a16="http://schemas.microsoft.com/office/drawing/2014/main" id="{2A74C199-3F41-D4EB-BCA2-260320F527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40" y="4077872"/>
            <a:ext cx="3151163" cy="2434371"/>
          </a:xfrm>
          <a:prstGeom prst="rect">
            <a:avLst/>
          </a:prstGeom>
        </p:spPr>
      </p:pic>
    </p:spTree>
    <p:extLst>
      <p:ext uri="{BB962C8B-B14F-4D97-AF65-F5344CB8AC3E}">
        <p14:creationId xmlns:p14="http://schemas.microsoft.com/office/powerpoint/2010/main" val="901832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0C45CCE-EFFF-540C-A620-294A0336146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6779" r="16779"/>
          <a:stretch/>
        </p:blipFill>
        <p:spPr>
          <a:xfrm>
            <a:off x="5570806" y="1526381"/>
            <a:ext cx="6175716" cy="4873625"/>
          </a:xfrm>
        </p:spPr>
      </p:pic>
      <p:sp>
        <p:nvSpPr>
          <p:cNvPr id="4" name="Text Placeholder 3">
            <a:extLst>
              <a:ext uri="{FF2B5EF4-FFF2-40B4-BE49-F238E27FC236}">
                <a16:creationId xmlns:a16="http://schemas.microsoft.com/office/drawing/2014/main" id="{E1DB732C-7999-5E56-6C61-E99095D2318A}"/>
              </a:ext>
            </a:extLst>
          </p:cNvPr>
          <p:cNvSpPr>
            <a:spLocks noGrp="1"/>
          </p:cNvSpPr>
          <p:nvPr>
            <p:ph type="body" sz="half" idx="2"/>
          </p:nvPr>
        </p:nvSpPr>
        <p:spPr>
          <a:xfrm>
            <a:off x="445479" y="1406770"/>
            <a:ext cx="3479408" cy="1842868"/>
          </a:xfrm>
        </p:spPr>
        <p:txBody>
          <a:bodyPr>
            <a:normAutofit/>
          </a:bodyPr>
          <a:lstStyle/>
          <a:p>
            <a:pPr marL="0" marR="0">
              <a:lnSpc>
                <a:spcPct val="107000"/>
              </a:lnSpc>
              <a:spcBef>
                <a:spcPts val="0"/>
              </a:spcBef>
              <a:spcAft>
                <a:spcPts val="800"/>
              </a:spcAft>
            </a:pPr>
            <a:r>
              <a:rPr lang="en-US" sz="1800" kern="100" dirty="0">
                <a:effectLst/>
                <a:ea typeface="Calibri" panose="020F0502020204030204" pitchFamily="34" charset="0"/>
                <a:cs typeface="Times New Roman" panose="02020603050405020304" pitchFamily="18" charset="0"/>
              </a:rPr>
              <a:t>Positive diagnosis cases generally show </a:t>
            </a:r>
            <a:r>
              <a:rPr lang="en-US" sz="1800" b="1" kern="100" dirty="0">
                <a:effectLst/>
                <a:ea typeface="Calibri" panose="020F0502020204030204" pitchFamily="34" charset="0"/>
                <a:cs typeface="Times New Roman" panose="02020603050405020304" pitchFamily="18" charset="0"/>
              </a:rPr>
              <a:t>higher average readings</a:t>
            </a:r>
            <a:r>
              <a:rPr lang="en-US" sz="1800" kern="100" dirty="0">
                <a:effectLst/>
                <a:ea typeface="Calibri" panose="020F0502020204030204" pitchFamily="34" charset="0"/>
                <a:cs typeface="Times New Roman" panose="02020603050405020304" pitchFamily="18" charset="0"/>
              </a:rPr>
              <a:t> across all metrics</a:t>
            </a:r>
          </a:p>
          <a:p>
            <a:pPr marL="0" marR="0">
              <a:lnSpc>
                <a:spcPct val="107000"/>
              </a:lnSpc>
              <a:spcBef>
                <a:spcPts val="0"/>
              </a:spcBef>
              <a:spcAft>
                <a:spcPts val="800"/>
              </a:spcAft>
            </a:pPr>
            <a:r>
              <a:rPr lang="en-US" sz="1800" kern="100" dirty="0">
                <a:effectLst/>
                <a:ea typeface="Calibri" panose="020F0502020204030204" pitchFamily="34" charset="0"/>
                <a:cs typeface="Times New Roman" panose="02020603050405020304" pitchFamily="18" charset="0"/>
              </a:rPr>
              <a:t> (heart rate, BP, blood sugar) compared to negative cases.</a:t>
            </a:r>
          </a:p>
          <a:p>
            <a:endParaRPr lang="en-US" dirty="0"/>
          </a:p>
        </p:txBody>
      </p:sp>
      <p:pic>
        <p:nvPicPr>
          <p:cNvPr id="8" name="Picture 7">
            <a:extLst>
              <a:ext uri="{FF2B5EF4-FFF2-40B4-BE49-F238E27FC236}">
                <a16:creationId xmlns:a16="http://schemas.microsoft.com/office/drawing/2014/main" id="{F8A007B3-7319-64D3-0B9A-651E2FA38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8222" y="1"/>
            <a:ext cx="923778" cy="829993"/>
          </a:xfrm>
          <a:prstGeom prst="rect">
            <a:avLst/>
          </a:prstGeom>
        </p:spPr>
      </p:pic>
      <p:pic>
        <p:nvPicPr>
          <p:cNvPr id="10" name="Picture 9">
            <a:extLst>
              <a:ext uri="{FF2B5EF4-FFF2-40B4-BE49-F238E27FC236}">
                <a16:creationId xmlns:a16="http://schemas.microsoft.com/office/drawing/2014/main" id="{5FC26055-889B-999A-A90A-BC27AB0C04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845" y="4065563"/>
            <a:ext cx="3101130" cy="2334443"/>
          </a:xfrm>
          <a:prstGeom prst="rect">
            <a:avLst/>
          </a:prstGeom>
        </p:spPr>
      </p:pic>
    </p:spTree>
    <p:extLst>
      <p:ext uri="{BB962C8B-B14F-4D97-AF65-F5344CB8AC3E}">
        <p14:creationId xmlns:p14="http://schemas.microsoft.com/office/powerpoint/2010/main" val="1707770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2FFC-E264-A5D1-9B3F-D57B97285E39}"/>
              </a:ext>
            </a:extLst>
          </p:cNvPr>
          <p:cNvSpPr>
            <a:spLocks noGrp="1"/>
          </p:cNvSpPr>
          <p:nvPr>
            <p:ph type="title"/>
          </p:nvPr>
        </p:nvSpPr>
        <p:spPr>
          <a:xfrm>
            <a:off x="838200" y="689317"/>
            <a:ext cx="3072618" cy="2278966"/>
          </a:xfrm>
        </p:spPr>
        <p:txBody>
          <a:bodyPr>
            <a:normAutofit/>
          </a:bodyPr>
          <a:lstStyle/>
          <a:p>
            <a:r>
              <a:rPr lang="en-US" sz="1800" dirty="0">
                <a:latin typeface="+mn-lt"/>
              </a:rPr>
              <a:t>With this it’s show that people that have systolic blood pressure are more than Diastolic </a:t>
            </a:r>
            <a:r>
              <a:rPr lang="en-US" sz="1800" kern="100" dirty="0">
                <a:latin typeface="+mn-lt"/>
                <a:cs typeface="Times New Roman" panose="02020603050405020304" pitchFamily="18" charset="0"/>
              </a:rPr>
              <a:t>blood</a:t>
            </a:r>
            <a:r>
              <a:rPr lang="en-US" sz="1800" dirty="0">
                <a:latin typeface="+mn-lt"/>
              </a:rPr>
              <a:t> pressure.</a:t>
            </a:r>
          </a:p>
        </p:txBody>
      </p:sp>
      <p:pic>
        <p:nvPicPr>
          <p:cNvPr id="5" name="Content Placeholder 4">
            <a:extLst>
              <a:ext uri="{FF2B5EF4-FFF2-40B4-BE49-F238E27FC236}">
                <a16:creationId xmlns:a16="http://schemas.microsoft.com/office/drawing/2014/main" id="{71FFCB62-45C1-CC4E-EF81-8DC22F39BF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0473" y="1802041"/>
            <a:ext cx="6322048" cy="4387743"/>
          </a:xfrm>
        </p:spPr>
      </p:pic>
      <p:pic>
        <p:nvPicPr>
          <p:cNvPr id="7" name="Picture 6">
            <a:extLst>
              <a:ext uri="{FF2B5EF4-FFF2-40B4-BE49-F238E27FC236}">
                <a16:creationId xmlns:a16="http://schemas.microsoft.com/office/drawing/2014/main" id="{68BBCA68-0692-208B-3637-E11D59C45A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0" y="1"/>
            <a:ext cx="838200" cy="829994"/>
          </a:xfrm>
          <a:prstGeom prst="rect">
            <a:avLst/>
          </a:prstGeom>
        </p:spPr>
      </p:pic>
      <p:pic>
        <p:nvPicPr>
          <p:cNvPr id="9" name="Picture 8">
            <a:extLst>
              <a:ext uri="{FF2B5EF4-FFF2-40B4-BE49-F238E27FC236}">
                <a16:creationId xmlns:a16="http://schemas.microsoft.com/office/drawing/2014/main" id="{F0873FDF-2B43-171E-9D17-D722B3EED2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220" y="4596619"/>
            <a:ext cx="2827606" cy="1944858"/>
          </a:xfrm>
          <a:prstGeom prst="rect">
            <a:avLst/>
          </a:prstGeom>
        </p:spPr>
      </p:pic>
    </p:spTree>
    <p:extLst>
      <p:ext uri="{BB962C8B-B14F-4D97-AF65-F5344CB8AC3E}">
        <p14:creationId xmlns:p14="http://schemas.microsoft.com/office/powerpoint/2010/main" val="2292998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C7642-61E9-5771-7573-0A15814C57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E56F82-6E9A-2F5B-CF42-C09F498C5B4F}"/>
              </a:ext>
            </a:extLst>
          </p:cNvPr>
          <p:cNvSpPr>
            <a:spLocks noGrp="1"/>
          </p:cNvSpPr>
          <p:nvPr>
            <p:ph type="title"/>
          </p:nvPr>
        </p:nvSpPr>
        <p:spPr>
          <a:xfrm>
            <a:off x="351692" y="365125"/>
            <a:ext cx="3238501" cy="2364007"/>
          </a:xfrm>
        </p:spPr>
        <p:txBody>
          <a:bodyPr>
            <a:normAutofit/>
          </a:bodyPr>
          <a:lstStyle/>
          <a:p>
            <a:r>
              <a:rPr lang="en-US" sz="1800" dirty="0">
                <a:latin typeface="+mn-lt"/>
              </a:rPr>
              <a:t>Males with a positive diagnosis exhibit significantly higher systolic blood pressure.</a:t>
            </a:r>
          </a:p>
        </p:txBody>
      </p:sp>
      <p:pic>
        <p:nvPicPr>
          <p:cNvPr id="5" name="Content Placeholder 4">
            <a:extLst>
              <a:ext uri="{FF2B5EF4-FFF2-40B4-BE49-F238E27FC236}">
                <a16:creationId xmlns:a16="http://schemas.microsoft.com/office/drawing/2014/main" id="{F83A270F-578F-A82A-82D8-7817014668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6227" y="1600616"/>
            <a:ext cx="5332325" cy="4239217"/>
          </a:xfrm>
        </p:spPr>
      </p:pic>
      <p:pic>
        <p:nvPicPr>
          <p:cNvPr id="7" name="Picture 6">
            <a:extLst>
              <a:ext uri="{FF2B5EF4-FFF2-40B4-BE49-F238E27FC236}">
                <a16:creationId xmlns:a16="http://schemas.microsoft.com/office/drawing/2014/main" id="{BF72806A-093D-BB47-20EE-ED166E3A7C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0" y="38459"/>
            <a:ext cx="838200" cy="847806"/>
          </a:xfrm>
          <a:prstGeom prst="rect">
            <a:avLst/>
          </a:prstGeom>
        </p:spPr>
      </p:pic>
      <p:pic>
        <p:nvPicPr>
          <p:cNvPr id="9" name="Picture 8">
            <a:extLst>
              <a:ext uri="{FF2B5EF4-FFF2-40B4-BE49-F238E27FC236}">
                <a16:creationId xmlns:a16="http://schemas.microsoft.com/office/drawing/2014/main" id="{6C41CAB3-D949-677B-DEEF-D2440D6F8B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154" y="3657601"/>
            <a:ext cx="2751993" cy="2616590"/>
          </a:xfrm>
          <a:prstGeom prst="rect">
            <a:avLst/>
          </a:prstGeom>
        </p:spPr>
      </p:pic>
    </p:spTree>
    <p:extLst>
      <p:ext uri="{BB962C8B-B14F-4D97-AF65-F5344CB8AC3E}">
        <p14:creationId xmlns:p14="http://schemas.microsoft.com/office/powerpoint/2010/main" val="3088551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652</Words>
  <Application>Microsoft Office PowerPoint</Application>
  <PresentationFormat>Widescreen</PresentationFormat>
  <Paragraphs>62</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Symbol</vt:lpstr>
      <vt:lpstr>Times New Roman</vt:lpstr>
      <vt:lpstr>Office Theme</vt:lpstr>
      <vt:lpstr>Tittle</vt:lpstr>
      <vt:lpstr>Table of content</vt:lpstr>
      <vt:lpstr>Introduction  This Study shows how Cardiovascular diseases are among the leading causes of death globally, with heart attacks representing a major contributor to mortality rates. </vt:lpstr>
      <vt:lpstr>Methodology</vt:lpstr>
      <vt:lpstr>Objectives</vt:lpstr>
      <vt:lpstr>Analysis </vt:lpstr>
      <vt:lpstr>PowerPoint Presentation</vt:lpstr>
      <vt:lpstr>With this it’s show that people that have systolic blood pressure are more than Diastolic blood pressure.</vt:lpstr>
      <vt:lpstr>Males with a positive diagnosis exhibit significantly higher systolic blood pressure.</vt:lpstr>
      <vt:lpstr>PowerPoint Presentation</vt:lpstr>
      <vt:lpstr>The 50–69 age group has the highest count of elevated blood sugar,  suggesting middle-aged patients may be more prone to glucose related complications. </vt:lpstr>
      <vt:lpstr>Dashboard</vt:lpstr>
      <vt:lpstr>insight</vt:lpstr>
      <vt:lpstr>Recommendation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Mariam Morohunfola</dc:creator>
  <cp:lastModifiedBy>Mariam Morohunfola</cp:lastModifiedBy>
  <cp:revision>10</cp:revision>
  <dcterms:created xsi:type="dcterms:W3CDTF">2025-05-14T05:38:11Z</dcterms:created>
  <dcterms:modified xsi:type="dcterms:W3CDTF">2025-05-14T10:19:12Z</dcterms:modified>
</cp:coreProperties>
</file>