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roxima Nova Bold" charset="1" panose="02000506030000020004"/>
      <p:regular r:id="rId24"/>
    </p:embeddedFont>
    <p:embeddedFont>
      <p:font typeface="Proxima Nova" charset="1" panose="02000506030000020004"/>
      <p:regular r:id="rId25"/>
    </p:embeddedFont>
    <p:embeddedFont>
      <p:font typeface="Montserrat Bold" charset="1" panose="00000800000000000000"/>
      <p:regular r:id="rId26"/>
    </p:embeddedFont>
    <p:embeddedFont>
      <p:font typeface="Montserrat Semi-Bold" charset="1" panose="000007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png" Type="http://schemas.openxmlformats.org/officeDocument/2006/relationships/image"/><Relationship Id="rId13" Target="../media/image56.svg" Type="http://schemas.openxmlformats.org/officeDocument/2006/relationships/image"/><Relationship Id="rId14" Target="../media/image57.png" Type="http://schemas.openxmlformats.org/officeDocument/2006/relationships/image"/><Relationship Id="rId15" Target="../media/image5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.png" Type="http://schemas.openxmlformats.org/officeDocument/2006/relationships/image"/><Relationship Id="rId17" Target="../media/image2.svg" Type="http://schemas.openxmlformats.org/officeDocument/2006/relationships/image"/><Relationship Id="rId18" Target="../media/image61.png" Type="http://schemas.openxmlformats.org/officeDocument/2006/relationships/image"/><Relationship Id="rId19" Target="../media/image62.svg" Type="http://schemas.openxmlformats.org/officeDocument/2006/relationships/image"/><Relationship Id="rId2" Target="../media/image59.png" Type="http://schemas.openxmlformats.org/officeDocument/2006/relationships/image"/><Relationship Id="rId20" Target="../media/image63.png" Type="http://schemas.openxmlformats.org/officeDocument/2006/relationships/image"/><Relationship Id="rId21" Target="../media/image64.svg" Type="http://schemas.openxmlformats.org/officeDocument/2006/relationships/image"/><Relationship Id="rId3" Target="../media/image60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2737" y="2208143"/>
            <a:ext cx="8810927" cy="5746257"/>
          </a:xfrm>
          <a:custGeom>
            <a:avLst/>
            <a:gdLst/>
            <a:ahLst/>
            <a:cxnLst/>
            <a:rect r="r" b="b" t="t" l="l"/>
            <a:pathLst>
              <a:path h="5746257" w="8810927">
                <a:moveTo>
                  <a:pt x="0" y="0"/>
                </a:moveTo>
                <a:lnTo>
                  <a:pt x="8810927" y="0"/>
                </a:lnTo>
                <a:lnTo>
                  <a:pt x="8810927" y="5746257"/>
                </a:lnTo>
                <a:lnTo>
                  <a:pt x="0" y="5746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21698"/>
            <a:ext cx="627148" cy="424180"/>
          </a:xfrm>
          <a:custGeom>
            <a:avLst/>
            <a:gdLst/>
            <a:ahLst/>
            <a:cxnLst/>
            <a:rect r="r" b="b" t="t" l="l"/>
            <a:pathLst>
              <a:path h="424180" w="627148">
                <a:moveTo>
                  <a:pt x="0" y="0"/>
                </a:moveTo>
                <a:lnTo>
                  <a:pt x="627148" y="0"/>
                </a:lnTo>
                <a:lnTo>
                  <a:pt x="627148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313681"/>
            <a:ext cx="7214037" cy="238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b="true" sz="9200" spc="92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ISO 27001:2022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8191" y="2464548"/>
            <a:ext cx="49216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ESIS-IE3102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671439"/>
            <a:ext cx="6595891" cy="164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Security Management System</a:t>
            </a:r>
          </a:p>
          <a:p>
            <a:pPr algn="l">
              <a:lnSpc>
                <a:spcPts val="44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018909"/>
            <a:ext cx="7214037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by Ranasinghe R.A.D.T.M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7329" y="2097702"/>
            <a:ext cx="7451971" cy="6091595"/>
          </a:xfrm>
          <a:custGeom>
            <a:avLst/>
            <a:gdLst/>
            <a:ahLst/>
            <a:cxnLst/>
            <a:rect r="r" b="b" t="t" l="l"/>
            <a:pathLst>
              <a:path h="6091595" w="7451971">
                <a:moveTo>
                  <a:pt x="0" y="0"/>
                </a:moveTo>
                <a:lnTo>
                  <a:pt x="7451971" y="0"/>
                </a:lnTo>
                <a:lnTo>
                  <a:pt x="7451971" y="6091596"/>
                </a:lnTo>
                <a:lnTo>
                  <a:pt x="0" y="609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52525"/>
            <a:ext cx="9330452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STRATEGIC ALIGNMENT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3750"/>
            <a:ext cx="811530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Further, discuss the second topic area here.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04948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ALIGNMENT WITH GOALS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52623"/>
            <a:ext cx="81153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ISMS supports the organization's key objectives.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81572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INFORMATION SECURITY AS STRATEGY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629247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security is integrated into organizational strategy.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0923" y="2688340"/>
            <a:ext cx="7728377" cy="5830179"/>
          </a:xfrm>
          <a:custGeom>
            <a:avLst/>
            <a:gdLst/>
            <a:ahLst/>
            <a:cxnLst/>
            <a:rect r="r" b="b" t="t" l="l"/>
            <a:pathLst>
              <a:path h="5830179" w="7728377">
                <a:moveTo>
                  <a:pt x="0" y="0"/>
                </a:moveTo>
                <a:lnTo>
                  <a:pt x="7728377" y="0"/>
                </a:lnTo>
                <a:lnTo>
                  <a:pt x="7728377" y="5830179"/>
                </a:lnTo>
                <a:lnTo>
                  <a:pt x="0" y="583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52525"/>
            <a:ext cx="11981770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DECISION SUPPORT &amp; KPIS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3750"/>
            <a:ext cx="811530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Further, discuss the third topic area here.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86466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DECISION SUPPORT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34141"/>
            <a:ext cx="81153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ISMS data aids in making informed security decisions.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63090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PERFORMANCE INDICATORS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10765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KPIs measure ISMS effectiveness and security performance.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3205"/>
            <a:ext cx="1198177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STAKEHOLDER COMMUNICATION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86466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STAKEHOLDER ENGAGEMENT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34141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Regularly involve stakeholders in ISMS planning and updates.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67568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REPORTING FREQUENCY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15243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Share ISMS performance reports with stakeholders at set intervals.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6548671"/>
            <a:ext cx="81153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FEEDBACK LOOP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996346"/>
            <a:ext cx="8115300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 and incorporate stakeholder feedback to improve ISMS processes.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688867" y="3052782"/>
            <a:ext cx="7221372" cy="6630533"/>
          </a:xfrm>
          <a:custGeom>
            <a:avLst/>
            <a:gdLst/>
            <a:ahLst/>
            <a:cxnLst/>
            <a:rect r="r" b="b" t="t" l="l"/>
            <a:pathLst>
              <a:path h="6630533" w="7221372">
                <a:moveTo>
                  <a:pt x="0" y="0"/>
                </a:moveTo>
                <a:lnTo>
                  <a:pt x="7221373" y="0"/>
                </a:lnTo>
                <a:lnTo>
                  <a:pt x="7221373" y="6630533"/>
                </a:lnTo>
                <a:lnTo>
                  <a:pt x="0" y="6630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88867" y="1122081"/>
            <a:ext cx="2810019" cy="1236408"/>
          </a:xfrm>
          <a:custGeom>
            <a:avLst/>
            <a:gdLst/>
            <a:ahLst/>
            <a:cxnLst/>
            <a:rect r="r" b="b" t="t" l="l"/>
            <a:pathLst>
              <a:path h="1236408" w="2810019">
                <a:moveTo>
                  <a:pt x="0" y="0"/>
                </a:moveTo>
                <a:lnTo>
                  <a:pt x="2810019" y="0"/>
                </a:lnTo>
                <a:lnTo>
                  <a:pt x="2810019" y="1236408"/>
                </a:lnTo>
                <a:lnTo>
                  <a:pt x="0" y="1236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10889" y="1266080"/>
            <a:ext cx="948411" cy="948411"/>
          </a:xfrm>
          <a:custGeom>
            <a:avLst/>
            <a:gdLst/>
            <a:ahLst/>
            <a:cxnLst/>
            <a:rect r="r" b="b" t="t" l="l"/>
            <a:pathLst>
              <a:path h="948411" w="948411">
                <a:moveTo>
                  <a:pt x="0" y="0"/>
                </a:moveTo>
                <a:lnTo>
                  <a:pt x="948411" y="0"/>
                </a:lnTo>
                <a:lnTo>
                  <a:pt x="948411" y="948410"/>
                </a:lnTo>
                <a:lnTo>
                  <a:pt x="0" y="9484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22966" y="-1583834"/>
            <a:ext cx="2129086" cy="2129086"/>
          </a:xfrm>
          <a:custGeom>
            <a:avLst/>
            <a:gdLst/>
            <a:ahLst/>
            <a:cxnLst/>
            <a:rect r="r" b="b" t="t" l="l"/>
            <a:pathLst>
              <a:path h="2129086" w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77973" y="1608324"/>
            <a:ext cx="7865904" cy="7837301"/>
          </a:xfrm>
          <a:custGeom>
            <a:avLst/>
            <a:gdLst/>
            <a:ahLst/>
            <a:cxnLst/>
            <a:rect r="r" b="b" t="t" l="l"/>
            <a:pathLst>
              <a:path h="7837301" w="7865904">
                <a:moveTo>
                  <a:pt x="0" y="0"/>
                </a:moveTo>
                <a:lnTo>
                  <a:pt x="7865904" y="0"/>
                </a:lnTo>
                <a:lnTo>
                  <a:pt x="7865904" y="7837301"/>
                </a:lnTo>
                <a:lnTo>
                  <a:pt x="0" y="7837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144000" cy="8768300"/>
            <a:chOff x="0" y="0"/>
            <a:chExt cx="2408296" cy="23093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8296" cy="2309346"/>
            </a:xfrm>
            <a:custGeom>
              <a:avLst/>
              <a:gdLst/>
              <a:ahLst/>
              <a:cxnLst/>
              <a:rect r="r" b="b" t="t" l="l"/>
              <a:pathLst>
                <a:path h="2309346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8767853"/>
            <a:ext cx="9144000" cy="1554642"/>
            <a:chOff x="0" y="0"/>
            <a:chExt cx="2408296" cy="409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08296" cy="409453"/>
            </a:xfrm>
            <a:custGeom>
              <a:avLst/>
              <a:gdLst/>
              <a:ahLst/>
              <a:cxnLst/>
              <a:rect r="r" b="b" t="t" l="l"/>
              <a:pathLst>
                <a:path h="40945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06348" y="1066800"/>
            <a:ext cx="6511851" cy="168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Incident Response Plan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6637" y="4009297"/>
            <a:ext cx="757072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Incident management</a:t>
            </a:r>
          </a:p>
          <a:p>
            <a:pPr algn="l"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Reporting to board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6348" y="9220200"/>
            <a:ext cx="690844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Have any Quections so far?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7582" y="738783"/>
            <a:ext cx="8666324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DOCUMENT CONTROL &amp; UPDATES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9247" y="3927572"/>
            <a:ext cx="8115300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8999"/>
              </a:lnSpc>
              <a:buFont typeface="Arial"/>
              <a:buChar char="•"/>
            </a:pPr>
            <a:r>
              <a:rPr lang="en-US" sz="3999" spc="39">
                <a:solidFill>
                  <a:srgbClr val="100F0D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MANAGEMENT</a:t>
            </a:r>
          </a:p>
          <a:p>
            <a:pPr algn="l" marL="863599" indent="-431800" lvl="1">
              <a:lnSpc>
                <a:spcPts val="8999"/>
              </a:lnSpc>
              <a:buFont typeface="Arial"/>
              <a:buChar char="•"/>
            </a:pPr>
            <a:r>
              <a:rPr lang="en-US" sz="3999" spc="39">
                <a:solidFill>
                  <a:srgbClr val="100F0D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 updates</a:t>
            </a:r>
          </a:p>
          <a:p>
            <a:pPr algn="l">
              <a:lnSpc>
                <a:spcPts val="8999"/>
              </a:lnSpc>
            </a:pPr>
          </a:p>
          <a:p>
            <a:pPr algn="l">
              <a:lnSpc>
                <a:spcPts val="89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77310" y="1505863"/>
            <a:ext cx="5781990" cy="7284397"/>
          </a:xfrm>
          <a:custGeom>
            <a:avLst/>
            <a:gdLst/>
            <a:ahLst/>
            <a:cxnLst/>
            <a:rect r="r" b="b" t="t" l="l"/>
            <a:pathLst>
              <a:path h="7284397" w="5781990">
                <a:moveTo>
                  <a:pt x="0" y="0"/>
                </a:moveTo>
                <a:lnTo>
                  <a:pt x="5781990" y="0"/>
                </a:lnTo>
                <a:lnTo>
                  <a:pt x="5781990" y="7284397"/>
                </a:lnTo>
                <a:lnTo>
                  <a:pt x="0" y="7284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8848"/>
            <a:ext cx="9081698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TRAINING AND AWARENESS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63843"/>
            <a:ext cx="9323809" cy="399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Programs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Informed Decision Making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Awareness Campaigns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Role-Specific Training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Compliance Education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61988" y="2755900"/>
            <a:ext cx="7005870" cy="6916704"/>
          </a:xfrm>
          <a:custGeom>
            <a:avLst/>
            <a:gdLst/>
            <a:ahLst/>
            <a:cxnLst/>
            <a:rect r="r" b="b" t="t" l="l"/>
            <a:pathLst>
              <a:path h="6916704" w="7005870">
                <a:moveTo>
                  <a:pt x="0" y="0"/>
                </a:moveTo>
                <a:lnTo>
                  <a:pt x="7005870" y="0"/>
                </a:lnTo>
                <a:lnTo>
                  <a:pt x="7005870" y="6916705"/>
                </a:lnTo>
                <a:lnTo>
                  <a:pt x="0" y="69167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85813" y="487825"/>
            <a:ext cx="3105398" cy="1366375"/>
          </a:xfrm>
          <a:custGeom>
            <a:avLst/>
            <a:gdLst/>
            <a:ahLst/>
            <a:cxnLst/>
            <a:rect r="r" b="b" t="t" l="l"/>
            <a:pathLst>
              <a:path h="1366375" w="3105398">
                <a:moveTo>
                  <a:pt x="0" y="0"/>
                </a:moveTo>
                <a:lnTo>
                  <a:pt x="3105398" y="0"/>
                </a:lnTo>
                <a:lnTo>
                  <a:pt x="3105398" y="1366375"/>
                </a:lnTo>
                <a:lnTo>
                  <a:pt x="0" y="13663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40446" y="426240"/>
            <a:ext cx="2144173" cy="1220229"/>
          </a:xfrm>
          <a:custGeom>
            <a:avLst/>
            <a:gdLst/>
            <a:ahLst/>
            <a:cxnLst/>
            <a:rect r="r" b="b" t="t" l="l"/>
            <a:pathLst>
              <a:path h="1220229" w="2144173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6315" y="1247775"/>
            <a:ext cx="1453537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SUMMARY OF KEY LEARNINGS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86350" y="2247900"/>
            <a:ext cx="81153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 spc="29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TRAINING COURSE OBJECTIVE: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305322" y="2771775"/>
            <a:ext cx="9677356" cy="1010162"/>
            <a:chOff x="0" y="0"/>
            <a:chExt cx="2548769" cy="2660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48769" cy="266051"/>
            </a:xfrm>
            <a:custGeom>
              <a:avLst/>
              <a:gdLst/>
              <a:ahLst/>
              <a:cxnLst/>
              <a:rect r="r" b="b" t="t" l="l"/>
              <a:pathLst>
                <a:path h="266051" w="2548769">
                  <a:moveTo>
                    <a:pt x="8000" y="0"/>
                  </a:moveTo>
                  <a:lnTo>
                    <a:pt x="2540769" y="0"/>
                  </a:lnTo>
                  <a:cubicBezTo>
                    <a:pt x="2542890" y="0"/>
                    <a:pt x="2544925" y="843"/>
                    <a:pt x="2546426" y="2343"/>
                  </a:cubicBezTo>
                  <a:cubicBezTo>
                    <a:pt x="2547926" y="3843"/>
                    <a:pt x="2548769" y="5878"/>
                    <a:pt x="2548769" y="8000"/>
                  </a:cubicBezTo>
                  <a:lnTo>
                    <a:pt x="2548769" y="258051"/>
                  </a:lnTo>
                  <a:cubicBezTo>
                    <a:pt x="2548769" y="260173"/>
                    <a:pt x="2547926" y="262207"/>
                    <a:pt x="2546426" y="263708"/>
                  </a:cubicBezTo>
                  <a:cubicBezTo>
                    <a:pt x="2544925" y="265208"/>
                    <a:pt x="2542890" y="266051"/>
                    <a:pt x="2540769" y="266051"/>
                  </a:cubicBezTo>
                  <a:lnTo>
                    <a:pt x="8000" y="266051"/>
                  </a:lnTo>
                  <a:cubicBezTo>
                    <a:pt x="5878" y="266051"/>
                    <a:pt x="3843" y="265208"/>
                    <a:pt x="2343" y="263708"/>
                  </a:cubicBezTo>
                  <a:cubicBezTo>
                    <a:pt x="843" y="262207"/>
                    <a:pt x="0" y="260173"/>
                    <a:pt x="0" y="258051"/>
                  </a:cubicBezTo>
                  <a:lnTo>
                    <a:pt x="0" y="8000"/>
                  </a:lnTo>
                  <a:cubicBezTo>
                    <a:pt x="0" y="5878"/>
                    <a:pt x="843" y="3843"/>
                    <a:pt x="2343" y="2343"/>
                  </a:cubicBezTo>
                  <a:cubicBezTo>
                    <a:pt x="3843" y="843"/>
                    <a:pt x="5878" y="0"/>
                    <a:pt x="800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48769" cy="30415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Take deep understanding about ISO 27001:2022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11916" y="4068863"/>
            <a:ext cx="5064168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600" spc="2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TOPIC AREAS DISCUSSED: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766260" y="5143500"/>
            <a:ext cx="4755480" cy="950812"/>
            <a:chOff x="0" y="0"/>
            <a:chExt cx="1252472" cy="250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Benefits of ISO 27001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6260" y="6180037"/>
            <a:ext cx="4755480" cy="950812"/>
            <a:chOff x="0" y="0"/>
            <a:chExt cx="1252472" cy="2504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Regulatory Compliance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766260" y="7216573"/>
            <a:ext cx="4755480" cy="950812"/>
            <a:chOff x="0" y="0"/>
            <a:chExt cx="1252472" cy="2504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Decision Support &amp; KPIs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9501" y="5143500"/>
            <a:ext cx="4755480" cy="950812"/>
            <a:chOff x="0" y="0"/>
            <a:chExt cx="1252472" cy="2504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Introduction to ISO 27001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99501" y="6180037"/>
            <a:ext cx="4755480" cy="950812"/>
            <a:chOff x="0" y="0"/>
            <a:chExt cx="1252472" cy="2504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Risk Management Strategies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99501" y="7216573"/>
            <a:ext cx="4755480" cy="950812"/>
            <a:chOff x="0" y="0"/>
            <a:chExt cx="1252472" cy="2504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Strategic Alignment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933019" y="5143500"/>
            <a:ext cx="4755480" cy="950812"/>
            <a:chOff x="0" y="0"/>
            <a:chExt cx="1252472" cy="2504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Financial Impact Analysis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933019" y="6180037"/>
            <a:ext cx="4755480" cy="950812"/>
            <a:chOff x="0" y="0"/>
            <a:chExt cx="1252472" cy="2504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Business Continuity &amp; Resilience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933019" y="7216573"/>
            <a:ext cx="4755480" cy="950812"/>
            <a:chOff x="0" y="0"/>
            <a:chExt cx="1252472" cy="2504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52472" cy="250420"/>
            </a:xfrm>
            <a:custGeom>
              <a:avLst/>
              <a:gdLst/>
              <a:ahLst/>
              <a:cxnLst/>
              <a:rect r="r" b="b" t="t" l="l"/>
              <a:pathLst>
                <a:path h="250420" w="1252472">
                  <a:moveTo>
                    <a:pt x="16280" y="0"/>
                  </a:moveTo>
                  <a:lnTo>
                    <a:pt x="1236192" y="0"/>
                  </a:lnTo>
                  <a:cubicBezTo>
                    <a:pt x="1240510" y="0"/>
                    <a:pt x="1244651" y="1715"/>
                    <a:pt x="1247704" y="4768"/>
                  </a:cubicBezTo>
                  <a:cubicBezTo>
                    <a:pt x="1250757" y="7821"/>
                    <a:pt x="1252472" y="11962"/>
                    <a:pt x="1252472" y="16280"/>
                  </a:cubicBezTo>
                  <a:lnTo>
                    <a:pt x="1252472" y="234140"/>
                  </a:lnTo>
                  <a:cubicBezTo>
                    <a:pt x="1252472" y="238457"/>
                    <a:pt x="1250757" y="242598"/>
                    <a:pt x="1247704" y="245651"/>
                  </a:cubicBezTo>
                  <a:cubicBezTo>
                    <a:pt x="1244651" y="248704"/>
                    <a:pt x="1240510" y="250420"/>
                    <a:pt x="1236192" y="250420"/>
                  </a:cubicBezTo>
                  <a:lnTo>
                    <a:pt x="16280" y="250420"/>
                  </a:lnTo>
                  <a:cubicBezTo>
                    <a:pt x="11962" y="250420"/>
                    <a:pt x="7821" y="248704"/>
                    <a:pt x="4768" y="245651"/>
                  </a:cubicBezTo>
                  <a:cubicBezTo>
                    <a:pt x="1715" y="242598"/>
                    <a:pt x="0" y="238457"/>
                    <a:pt x="0" y="234140"/>
                  </a:cubicBezTo>
                  <a:lnTo>
                    <a:pt x="0" y="16280"/>
                  </a:lnTo>
                  <a:cubicBezTo>
                    <a:pt x="0" y="11962"/>
                    <a:pt x="1715" y="7821"/>
                    <a:pt x="4768" y="4768"/>
                  </a:cubicBezTo>
                  <a:cubicBezTo>
                    <a:pt x="7821" y="1715"/>
                    <a:pt x="11962" y="0"/>
                    <a:pt x="16280" y="0"/>
                  </a:cubicBezTo>
                  <a:close/>
                </a:path>
              </a:pathLst>
            </a:custGeom>
            <a:solidFill>
              <a:srgbClr val="9FCFF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52472" cy="2885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 spc="22">
                  <a:solidFill>
                    <a:srgbClr val="1F294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Stakeholder Communication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9964417">
            <a:off x="16068115" y="-385311"/>
            <a:ext cx="3982176" cy="4710100"/>
          </a:xfrm>
          <a:custGeom>
            <a:avLst/>
            <a:gdLst/>
            <a:ahLst/>
            <a:cxnLst/>
            <a:rect r="r" b="b" t="t" l="l"/>
            <a:pathLst>
              <a:path h="4710100" w="3982176">
                <a:moveTo>
                  <a:pt x="0" y="0"/>
                </a:moveTo>
                <a:lnTo>
                  <a:pt x="3982176" y="0"/>
                </a:lnTo>
                <a:lnTo>
                  <a:pt x="3982176" y="4710100"/>
                </a:lnTo>
                <a:lnTo>
                  <a:pt x="0" y="471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true" rot="-2348536">
            <a:off x="14669629" y="-1604460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90"/>
                </a:moveTo>
                <a:lnTo>
                  <a:pt x="0" y="2787290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9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0839" y="6703652"/>
            <a:ext cx="3846460" cy="2097448"/>
          </a:xfrm>
          <a:custGeom>
            <a:avLst/>
            <a:gdLst/>
            <a:ahLst/>
            <a:cxnLst/>
            <a:rect r="r" b="b" t="t" l="l"/>
            <a:pathLst>
              <a:path h="2097448" w="3846460">
                <a:moveTo>
                  <a:pt x="0" y="0"/>
                </a:moveTo>
                <a:lnTo>
                  <a:pt x="3846460" y="0"/>
                </a:lnTo>
                <a:lnTo>
                  <a:pt x="3846460" y="2097448"/>
                </a:lnTo>
                <a:lnTo>
                  <a:pt x="0" y="209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45961" y="6233566"/>
            <a:ext cx="3403475" cy="2567534"/>
          </a:xfrm>
          <a:custGeom>
            <a:avLst/>
            <a:gdLst/>
            <a:ahLst/>
            <a:cxnLst/>
            <a:rect r="r" b="b" t="t" l="l"/>
            <a:pathLst>
              <a:path h="2567534" w="3403475">
                <a:moveTo>
                  <a:pt x="0" y="0"/>
                </a:moveTo>
                <a:lnTo>
                  <a:pt x="3403475" y="0"/>
                </a:lnTo>
                <a:lnTo>
                  <a:pt x="3403475" y="2567534"/>
                </a:lnTo>
                <a:lnTo>
                  <a:pt x="0" y="2567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320922"/>
            <a:ext cx="3034052" cy="2480178"/>
          </a:xfrm>
          <a:custGeom>
            <a:avLst/>
            <a:gdLst/>
            <a:ahLst/>
            <a:cxnLst/>
            <a:rect r="r" b="b" t="t" l="l"/>
            <a:pathLst>
              <a:path h="2480178" w="3034052">
                <a:moveTo>
                  <a:pt x="0" y="0"/>
                </a:moveTo>
                <a:lnTo>
                  <a:pt x="3034052" y="0"/>
                </a:lnTo>
                <a:lnTo>
                  <a:pt x="3034052" y="2480178"/>
                </a:lnTo>
                <a:lnTo>
                  <a:pt x="0" y="2480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22736" y="3344641"/>
            <a:ext cx="3236564" cy="2508190"/>
          </a:xfrm>
          <a:custGeom>
            <a:avLst/>
            <a:gdLst/>
            <a:ahLst/>
            <a:cxnLst/>
            <a:rect r="r" b="b" t="t" l="l"/>
            <a:pathLst>
              <a:path h="2508190" w="3236564">
                <a:moveTo>
                  <a:pt x="0" y="0"/>
                </a:moveTo>
                <a:lnTo>
                  <a:pt x="3236564" y="0"/>
                </a:lnTo>
                <a:lnTo>
                  <a:pt x="3236564" y="2508190"/>
                </a:lnTo>
                <a:lnTo>
                  <a:pt x="0" y="25081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72419" y="3418202"/>
            <a:ext cx="2373995" cy="2361069"/>
          </a:xfrm>
          <a:custGeom>
            <a:avLst/>
            <a:gdLst/>
            <a:ahLst/>
            <a:cxnLst/>
            <a:rect r="r" b="b" t="t" l="l"/>
            <a:pathLst>
              <a:path h="2361069" w="2373995">
                <a:moveTo>
                  <a:pt x="0" y="0"/>
                </a:moveTo>
                <a:lnTo>
                  <a:pt x="2373994" y="0"/>
                </a:lnTo>
                <a:lnTo>
                  <a:pt x="2373994" y="2361069"/>
                </a:lnTo>
                <a:lnTo>
                  <a:pt x="0" y="2361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07223" y="3631001"/>
            <a:ext cx="3588873" cy="2148269"/>
          </a:xfrm>
          <a:custGeom>
            <a:avLst/>
            <a:gdLst/>
            <a:ahLst/>
            <a:cxnLst/>
            <a:rect r="r" b="b" t="t" l="l"/>
            <a:pathLst>
              <a:path h="2148269" w="3588873">
                <a:moveTo>
                  <a:pt x="0" y="0"/>
                </a:moveTo>
                <a:lnTo>
                  <a:pt x="3588873" y="0"/>
                </a:lnTo>
                <a:lnTo>
                  <a:pt x="3588873" y="2148270"/>
                </a:lnTo>
                <a:lnTo>
                  <a:pt x="0" y="21482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45961" y="3612385"/>
            <a:ext cx="3019023" cy="2185501"/>
          </a:xfrm>
          <a:custGeom>
            <a:avLst/>
            <a:gdLst/>
            <a:ahLst/>
            <a:cxnLst/>
            <a:rect r="r" b="b" t="t" l="l"/>
            <a:pathLst>
              <a:path h="2185501" w="3019023">
                <a:moveTo>
                  <a:pt x="0" y="0"/>
                </a:moveTo>
                <a:lnTo>
                  <a:pt x="3019023" y="0"/>
                </a:lnTo>
                <a:lnTo>
                  <a:pt x="3019023" y="2185502"/>
                </a:lnTo>
                <a:lnTo>
                  <a:pt x="0" y="21855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3896960"/>
            <a:ext cx="3034052" cy="1978729"/>
          </a:xfrm>
          <a:custGeom>
            <a:avLst/>
            <a:gdLst/>
            <a:ahLst/>
            <a:cxnLst/>
            <a:rect r="r" b="b" t="t" l="l"/>
            <a:pathLst>
              <a:path h="1978729" w="3034052">
                <a:moveTo>
                  <a:pt x="0" y="0"/>
                </a:moveTo>
                <a:lnTo>
                  <a:pt x="3034052" y="0"/>
                </a:lnTo>
                <a:lnTo>
                  <a:pt x="3034052" y="1978730"/>
                </a:lnTo>
                <a:lnTo>
                  <a:pt x="0" y="19787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99339" y="6110813"/>
            <a:ext cx="2142511" cy="2690287"/>
          </a:xfrm>
          <a:custGeom>
            <a:avLst/>
            <a:gdLst/>
            <a:ahLst/>
            <a:cxnLst/>
            <a:rect r="r" b="b" t="t" l="l"/>
            <a:pathLst>
              <a:path h="2690287" w="2142511">
                <a:moveTo>
                  <a:pt x="0" y="0"/>
                </a:moveTo>
                <a:lnTo>
                  <a:pt x="2142511" y="0"/>
                </a:lnTo>
                <a:lnTo>
                  <a:pt x="2142511" y="2690287"/>
                </a:lnTo>
                <a:lnTo>
                  <a:pt x="0" y="26902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40463" y="6110813"/>
            <a:ext cx="1639751" cy="2690287"/>
          </a:xfrm>
          <a:custGeom>
            <a:avLst/>
            <a:gdLst/>
            <a:ahLst/>
            <a:cxnLst/>
            <a:rect r="r" b="b" t="t" l="l"/>
            <a:pathLst>
              <a:path h="2690287" w="1639751">
                <a:moveTo>
                  <a:pt x="0" y="0"/>
                </a:moveTo>
                <a:lnTo>
                  <a:pt x="1639751" y="0"/>
                </a:lnTo>
                <a:lnTo>
                  <a:pt x="1639751" y="2690287"/>
                </a:lnTo>
                <a:lnTo>
                  <a:pt x="0" y="269028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6315" y="1028700"/>
            <a:ext cx="1453537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RESOURCE PAGE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96354" y="2063111"/>
            <a:ext cx="13095292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Find All the recourses at one place</a:t>
            </a:r>
          </a:p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visit-https://shorturl.at/zvOsV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61672" y="3868248"/>
            <a:ext cx="476465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b="true" sz="3399" spc="3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WEBSITE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61672" y="4334973"/>
            <a:ext cx="476465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Ranasinghe R.A.D.T.M.com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61672" y="5066275"/>
            <a:ext cx="476465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b="true" sz="3399" spc="3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EMAIL ADDRESS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61672" y="5533000"/>
            <a:ext cx="476465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IT22560094@my.sliit.lk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61672" y="6264303"/>
            <a:ext cx="476465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b="true" sz="3399" spc="3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SOCIAL MEDIA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61672" y="6735690"/>
            <a:ext cx="476465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@Y3.S1.CS.WE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688253" y="3525868"/>
            <a:ext cx="4565237" cy="5732432"/>
          </a:xfrm>
          <a:custGeom>
            <a:avLst/>
            <a:gdLst/>
            <a:ahLst/>
            <a:cxnLst/>
            <a:rect r="r" b="b" t="t" l="l"/>
            <a:pathLst>
              <a:path h="5732432" w="4565237">
                <a:moveTo>
                  <a:pt x="0" y="0"/>
                </a:moveTo>
                <a:lnTo>
                  <a:pt x="4565237" y="0"/>
                </a:lnTo>
                <a:lnTo>
                  <a:pt x="4565237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05351" y="3525868"/>
            <a:ext cx="3493961" cy="5732432"/>
          </a:xfrm>
          <a:custGeom>
            <a:avLst/>
            <a:gdLst/>
            <a:ahLst/>
            <a:cxnLst/>
            <a:rect r="r" b="b" t="t" l="l"/>
            <a:pathLst>
              <a:path h="5732432" w="3493961">
                <a:moveTo>
                  <a:pt x="0" y="0"/>
                </a:moveTo>
                <a:lnTo>
                  <a:pt x="3493961" y="0"/>
                </a:lnTo>
                <a:lnTo>
                  <a:pt x="3493961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19215" y="1335496"/>
            <a:ext cx="1404956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 FOR LISTENING!</a:t>
            </a:r>
          </a:p>
          <a:p>
            <a:pPr algn="ctr">
              <a:lnSpc>
                <a:spcPts val="767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Reach out for any questions.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596961">
            <a:off x="-1406027" y="6709320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123381">
            <a:off x="15547033" y="-668114"/>
            <a:ext cx="3876074" cy="4007220"/>
          </a:xfrm>
          <a:custGeom>
            <a:avLst/>
            <a:gdLst/>
            <a:ahLst/>
            <a:cxnLst/>
            <a:rect r="r" b="b" t="t" l="l"/>
            <a:pathLst>
              <a:path h="4007220" w="3876074">
                <a:moveTo>
                  <a:pt x="0" y="0"/>
                </a:moveTo>
                <a:lnTo>
                  <a:pt x="3876075" y="0"/>
                </a:lnTo>
                <a:lnTo>
                  <a:pt x="3876075" y="4007220"/>
                </a:lnTo>
                <a:lnTo>
                  <a:pt x="0" y="4007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60293">
            <a:off x="14240364" y="-1393983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8" y="0"/>
                </a:lnTo>
                <a:lnTo>
                  <a:pt x="2725288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9441" y="2446434"/>
            <a:ext cx="7451383" cy="5394132"/>
          </a:xfrm>
          <a:custGeom>
            <a:avLst/>
            <a:gdLst/>
            <a:ahLst/>
            <a:cxnLst/>
            <a:rect r="r" b="b" t="t" l="l"/>
            <a:pathLst>
              <a:path h="5394132" w="7451383">
                <a:moveTo>
                  <a:pt x="0" y="0"/>
                </a:moveTo>
                <a:lnTo>
                  <a:pt x="7451383" y="0"/>
                </a:lnTo>
                <a:lnTo>
                  <a:pt x="7451383" y="5394132"/>
                </a:lnTo>
                <a:lnTo>
                  <a:pt x="0" y="5394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1620"/>
            <a:ext cx="6400889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WHAT WE WILL</a:t>
            </a:r>
          </a:p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TALK ABOUT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8819" y="1795780"/>
            <a:ext cx="9702651" cy="773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ISO 27001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Benefits of ISO 27001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Financial Impact Analysis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Risk Management Strategies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Regulatory Compliance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Continuity &amp; Resilience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Strategic Alignment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Support &amp; KPIs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Stakeholder Communication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Incident Response Plan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Control &amp; Updates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 and Q&amp;A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6387"/>
            <a:ext cx="8742734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INTRODUCTION TO ISO 27001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29608"/>
            <a:ext cx="7971185" cy="390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security standard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protection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Confidentiality, integrity, availability</a:t>
            </a:r>
          </a:p>
          <a:p>
            <a:pPr algn="l">
              <a:lnSpc>
                <a:spcPts val="62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94422" y="0"/>
            <a:ext cx="8793578" cy="10287000"/>
            <a:chOff x="0" y="0"/>
            <a:chExt cx="2316004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60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16004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903284" y="1351194"/>
            <a:ext cx="6921188" cy="8935806"/>
          </a:xfrm>
          <a:custGeom>
            <a:avLst/>
            <a:gdLst/>
            <a:ahLst/>
            <a:cxnLst/>
            <a:rect r="r" b="b" t="t" l="l"/>
            <a:pathLst>
              <a:path h="8935806" w="6921188">
                <a:moveTo>
                  <a:pt x="0" y="0"/>
                </a:moveTo>
                <a:lnTo>
                  <a:pt x="6921188" y="0"/>
                </a:lnTo>
                <a:lnTo>
                  <a:pt x="6921188" y="8935806"/>
                </a:lnTo>
                <a:lnTo>
                  <a:pt x="0" y="89358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3721" y="2505780"/>
            <a:ext cx="9095579" cy="5444537"/>
          </a:xfrm>
          <a:custGeom>
            <a:avLst/>
            <a:gdLst/>
            <a:ahLst/>
            <a:cxnLst/>
            <a:rect r="r" b="b" t="t" l="l"/>
            <a:pathLst>
              <a:path h="5444537" w="9095579">
                <a:moveTo>
                  <a:pt x="0" y="0"/>
                </a:moveTo>
                <a:lnTo>
                  <a:pt x="9095579" y="0"/>
                </a:lnTo>
                <a:lnTo>
                  <a:pt x="9095579" y="5444537"/>
                </a:lnTo>
                <a:lnTo>
                  <a:pt x="0" y="5444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8068" y="1152525"/>
            <a:ext cx="7135021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BENEFITS OF ISO 27001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13775"/>
            <a:ext cx="6891146" cy="372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Enhanced data security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Reduced risks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Compliance assurance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Reputation enhancement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Competitive edge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8155" y="2118287"/>
            <a:ext cx="6525484" cy="6489955"/>
          </a:xfrm>
          <a:custGeom>
            <a:avLst/>
            <a:gdLst/>
            <a:ahLst/>
            <a:cxnLst/>
            <a:rect r="r" b="b" t="t" l="l"/>
            <a:pathLst>
              <a:path h="6489955" w="6525484">
                <a:moveTo>
                  <a:pt x="0" y="0"/>
                </a:moveTo>
                <a:lnTo>
                  <a:pt x="6525484" y="0"/>
                </a:lnTo>
                <a:lnTo>
                  <a:pt x="6525484" y="6489955"/>
                </a:lnTo>
                <a:lnTo>
                  <a:pt x="0" y="648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848"/>
            <a:ext cx="9081698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FINANCIAL IMPACT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63843"/>
            <a:ext cx="9323809" cy="318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Cost-benefit analysis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Budget allocation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Cost savings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protection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8848"/>
            <a:ext cx="9081698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RISK MANAGEMENT STRATEGIES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63843"/>
            <a:ext cx="9323809" cy="399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Risk acceptance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Risk control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Risk avoidance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Risk transfer</a:t>
            </a:r>
          </a:p>
          <a:p>
            <a:pPr algn="l">
              <a:lnSpc>
                <a:spcPts val="63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92214" y="2296833"/>
            <a:ext cx="7667086" cy="6191172"/>
          </a:xfrm>
          <a:custGeom>
            <a:avLst/>
            <a:gdLst/>
            <a:ahLst/>
            <a:cxnLst/>
            <a:rect r="r" b="b" t="t" l="l"/>
            <a:pathLst>
              <a:path h="6191172" w="7667086">
                <a:moveTo>
                  <a:pt x="0" y="0"/>
                </a:moveTo>
                <a:lnTo>
                  <a:pt x="7667086" y="0"/>
                </a:lnTo>
                <a:lnTo>
                  <a:pt x="7667086" y="6191172"/>
                </a:lnTo>
                <a:lnTo>
                  <a:pt x="0" y="61911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8848"/>
            <a:ext cx="9081698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REGULATORY COMPLIANCE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63843"/>
            <a:ext cx="7706619" cy="399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Legal compliance</a:t>
            </a:r>
          </a:p>
          <a:p>
            <a:pPr algn="l" marL="863599" indent="-431800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Consequences of non-compliance</a:t>
            </a:r>
          </a:p>
          <a:p>
            <a:pPr algn="l">
              <a:lnSpc>
                <a:spcPts val="6399"/>
              </a:lnSpc>
            </a:pPr>
          </a:p>
          <a:p>
            <a:pPr algn="l">
              <a:lnSpc>
                <a:spcPts val="63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94422" y="0"/>
            <a:ext cx="8793578" cy="10287000"/>
            <a:chOff x="0" y="0"/>
            <a:chExt cx="2316004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60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16004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124110" y="1713493"/>
            <a:ext cx="7685630" cy="7857057"/>
          </a:xfrm>
          <a:custGeom>
            <a:avLst/>
            <a:gdLst/>
            <a:ahLst/>
            <a:cxnLst/>
            <a:rect r="r" b="b" t="t" l="l"/>
            <a:pathLst>
              <a:path h="7857057" w="7685630">
                <a:moveTo>
                  <a:pt x="0" y="0"/>
                </a:moveTo>
                <a:lnTo>
                  <a:pt x="7685630" y="0"/>
                </a:lnTo>
                <a:lnTo>
                  <a:pt x="7685630" y="7857057"/>
                </a:lnTo>
                <a:lnTo>
                  <a:pt x="0" y="78570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69902" y="574166"/>
            <a:ext cx="948411" cy="948411"/>
          </a:xfrm>
          <a:custGeom>
            <a:avLst/>
            <a:gdLst/>
            <a:ahLst/>
            <a:cxnLst/>
            <a:rect r="r" b="b" t="t" l="l"/>
            <a:pathLst>
              <a:path h="948411" w="948411">
                <a:moveTo>
                  <a:pt x="0" y="0"/>
                </a:moveTo>
                <a:lnTo>
                  <a:pt x="948411" y="0"/>
                </a:lnTo>
                <a:lnTo>
                  <a:pt x="948411" y="948410"/>
                </a:lnTo>
                <a:lnTo>
                  <a:pt x="0" y="9484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31597" y="732926"/>
            <a:ext cx="9323809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TOPICS COVERED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39391" y="2645284"/>
            <a:ext cx="4860173" cy="2122800"/>
            <a:chOff x="0" y="0"/>
            <a:chExt cx="1280045" cy="5590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0045" cy="559091"/>
            </a:xfrm>
            <a:custGeom>
              <a:avLst/>
              <a:gdLst/>
              <a:ahLst/>
              <a:cxnLst/>
              <a:rect r="r" b="b" t="t" l="l"/>
              <a:pathLst>
                <a:path h="55909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543162"/>
                  </a:lnTo>
                  <a:cubicBezTo>
                    <a:pt x="1280045" y="551960"/>
                    <a:pt x="1272914" y="559091"/>
                    <a:pt x="1264116" y="559091"/>
                  </a:cubicBezTo>
                  <a:lnTo>
                    <a:pt x="15929" y="559091"/>
                  </a:lnTo>
                  <a:cubicBezTo>
                    <a:pt x="11705" y="559091"/>
                    <a:pt x="7653" y="557413"/>
                    <a:pt x="4666" y="554426"/>
                  </a:cubicBezTo>
                  <a:cubicBezTo>
                    <a:pt x="1678" y="551438"/>
                    <a:pt x="0" y="547387"/>
                    <a:pt x="0" y="54316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280045" cy="5686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INTRODUCTION TO ISO 27001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13914" y="2645284"/>
            <a:ext cx="4860173" cy="2122800"/>
            <a:chOff x="0" y="0"/>
            <a:chExt cx="1280045" cy="5590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0045" cy="559091"/>
            </a:xfrm>
            <a:custGeom>
              <a:avLst/>
              <a:gdLst/>
              <a:ahLst/>
              <a:cxnLst/>
              <a:rect r="r" b="b" t="t" l="l"/>
              <a:pathLst>
                <a:path h="55909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543162"/>
                  </a:lnTo>
                  <a:cubicBezTo>
                    <a:pt x="1280045" y="551960"/>
                    <a:pt x="1272914" y="559091"/>
                    <a:pt x="1264116" y="559091"/>
                  </a:cubicBezTo>
                  <a:lnTo>
                    <a:pt x="15929" y="559091"/>
                  </a:lnTo>
                  <a:cubicBezTo>
                    <a:pt x="11705" y="559091"/>
                    <a:pt x="7653" y="557413"/>
                    <a:pt x="4666" y="554426"/>
                  </a:cubicBezTo>
                  <a:cubicBezTo>
                    <a:pt x="1678" y="551438"/>
                    <a:pt x="0" y="547387"/>
                    <a:pt x="0" y="54316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80045" cy="5686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BENEFITS OF ISO 27001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8436" y="2645284"/>
            <a:ext cx="4860173" cy="2122800"/>
            <a:chOff x="0" y="0"/>
            <a:chExt cx="1280045" cy="5590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0045" cy="559091"/>
            </a:xfrm>
            <a:custGeom>
              <a:avLst/>
              <a:gdLst/>
              <a:ahLst/>
              <a:cxnLst/>
              <a:rect r="r" b="b" t="t" l="l"/>
              <a:pathLst>
                <a:path h="55909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543162"/>
                  </a:lnTo>
                  <a:cubicBezTo>
                    <a:pt x="1280045" y="551960"/>
                    <a:pt x="1272914" y="559091"/>
                    <a:pt x="1264116" y="559091"/>
                  </a:cubicBezTo>
                  <a:lnTo>
                    <a:pt x="15929" y="559091"/>
                  </a:lnTo>
                  <a:cubicBezTo>
                    <a:pt x="11705" y="559091"/>
                    <a:pt x="7653" y="557413"/>
                    <a:pt x="4666" y="554426"/>
                  </a:cubicBezTo>
                  <a:cubicBezTo>
                    <a:pt x="1678" y="551438"/>
                    <a:pt x="0" y="547387"/>
                    <a:pt x="0" y="54316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280045" cy="5686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FINANCIAL IMPACT ANALYSIS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769477" y="5143500"/>
            <a:ext cx="4860173" cy="2122800"/>
            <a:chOff x="0" y="0"/>
            <a:chExt cx="1280045" cy="5590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0045" cy="559091"/>
            </a:xfrm>
            <a:custGeom>
              <a:avLst/>
              <a:gdLst/>
              <a:ahLst/>
              <a:cxnLst/>
              <a:rect r="r" b="b" t="t" l="l"/>
              <a:pathLst>
                <a:path h="559091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543162"/>
                  </a:lnTo>
                  <a:cubicBezTo>
                    <a:pt x="1280045" y="551960"/>
                    <a:pt x="1272914" y="559091"/>
                    <a:pt x="1264116" y="559091"/>
                  </a:cubicBezTo>
                  <a:lnTo>
                    <a:pt x="15929" y="559091"/>
                  </a:lnTo>
                  <a:cubicBezTo>
                    <a:pt x="11705" y="559091"/>
                    <a:pt x="7653" y="557413"/>
                    <a:pt x="4666" y="554426"/>
                  </a:cubicBezTo>
                  <a:cubicBezTo>
                    <a:pt x="1678" y="551438"/>
                    <a:pt x="0" y="547387"/>
                    <a:pt x="0" y="543162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1280045" cy="5686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RISK MANAGEMENT STRATEGIES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58350" y="5096830"/>
            <a:ext cx="4860173" cy="2169470"/>
            <a:chOff x="0" y="0"/>
            <a:chExt cx="1280045" cy="5713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80045" cy="571383"/>
            </a:xfrm>
            <a:custGeom>
              <a:avLst/>
              <a:gdLst/>
              <a:ahLst/>
              <a:cxnLst/>
              <a:rect r="r" b="b" t="t" l="l"/>
              <a:pathLst>
                <a:path h="571383" w="1280045">
                  <a:moveTo>
                    <a:pt x="15929" y="0"/>
                  </a:moveTo>
                  <a:lnTo>
                    <a:pt x="1264116" y="0"/>
                  </a:lnTo>
                  <a:cubicBezTo>
                    <a:pt x="1268341" y="0"/>
                    <a:pt x="1272392" y="1678"/>
                    <a:pt x="1275380" y="4666"/>
                  </a:cubicBezTo>
                  <a:cubicBezTo>
                    <a:pt x="1278367" y="7653"/>
                    <a:pt x="1280045" y="11705"/>
                    <a:pt x="1280045" y="15929"/>
                  </a:cubicBezTo>
                  <a:lnTo>
                    <a:pt x="1280045" y="555454"/>
                  </a:lnTo>
                  <a:cubicBezTo>
                    <a:pt x="1280045" y="559678"/>
                    <a:pt x="1278367" y="563730"/>
                    <a:pt x="1275380" y="566717"/>
                  </a:cubicBezTo>
                  <a:cubicBezTo>
                    <a:pt x="1272392" y="569705"/>
                    <a:pt x="1268341" y="571383"/>
                    <a:pt x="1264116" y="571383"/>
                  </a:cubicBezTo>
                  <a:lnTo>
                    <a:pt x="15929" y="571383"/>
                  </a:lnTo>
                  <a:cubicBezTo>
                    <a:pt x="7132" y="571383"/>
                    <a:pt x="0" y="564251"/>
                    <a:pt x="0" y="555454"/>
                  </a:cubicBezTo>
                  <a:lnTo>
                    <a:pt x="0" y="15929"/>
                  </a:lnTo>
                  <a:cubicBezTo>
                    <a:pt x="0" y="11705"/>
                    <a:pt x="1678" y="7653"/>
                    <a:pt x="4666" y="4666"/>
                  </a:cubicBezTo>
                  <a:cubicBezTo>
                    <a:pt x="7653" y="1678"/>
                    <a:pt x="11705" y="0"/>
                    <a:pt x="15929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1280045" cy="5809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REGULATORY COMPLIANCE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8360" y="1785322"/>
            <a:ext cx="7824753" cy="6063829"/>
          </a:xfrm>
          <a:custGeom>
            <a:avLst/>
            <a:gdLst/>
            <a:ahLst/>
            <a:cxnLst/>
            <a:rect r="r" b="b" t="t" l="l"/>
            <a:pathLst>
              <a:path h="6063829" w="7824753">
                <a:moveTo>
                  <a:pt x="0" y="0"/>
                </a:moveTo>
                <a:lnTo>
                  <a:pt x="7824753" y="0"/>
                </a:lnTo>
                <a:lnTo>
                  <a:pt x="7824753" y="6063829"/>
                </a:lnTo>
                <a:lnTo>
                  <a:pt x="0" y="6063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7582" y="738783"/>
            <a:ext cx="8778629" cy="246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BUSINESS CONTINUITY &amp; RESILIENCE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9247" y="4327622"/>
            <a:ext cx="8115300" cy="252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 spc="39">
                <a:solidFill>
                  <a:srgbClr val="100F0D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CONTINUITY ASSURANCE</a:t>
            </a:r>
          </a:p>
          <a:p>
            <a:pPr algn="l">
              <a:lnSpc>
                <a:spcPts val="4799"/>
              </a:lnSpc>
            </a:pP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 spc="39">
                <a:solidFill>
                  <a:srgbClr val="100F0D"/>
                </a:solidFill>
                <a:latin typeface="Proxima Nova"/>
                <a:ea typeface="Proxima Nova"/>
                <a:cs typeface="Proxima Nova"/>
                <a:sym typeface="Proxima Nova"/>
              </a:rPr>
              <a:t>Rapid recovery</a:t>
            </a:r>
          </a:p>
          <a:p>
            <a:pPr algn="l">
              <a:lnSpc>
                <a:spcPts val="667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DAGTh1yp4MY</dc:identifier>
  <dcterms:modified xsi:type="dcterms:W3CDTF">2011-08-01T06:04:30Z</dcterms:modified>
  <cp:revision>1</cp:revision>
  <dc:title>Blue Creative Employee Training Presentation</dc:title>
</cp:coreProperties>
</file>