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4" r:id="rId8"/>
    <p:sldId id="265" r:id="rId9"/>
    <p:sldId id="25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65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DevSecOps consider security from the start.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It make sure security is everyone's job not only the security teams.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This way cloud computing is safer from the potential threats.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n-lt"/>
              <a:ea typeface="+mj-ea"/>
              <a:cs typeface="+mj-cs"/>
            </a:rPr>
            <a:t>Extended Detection and Response (XDR)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Helps to secure remote accesses in the cloud environments.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ZTNA use the idea of “ Trust should be earned for each users”.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To earn that trust it use several tools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Development Security and Operations integration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(DevSecOps)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Zero Trust Network Access</a:t>
          </a:r>
        </a:p>
        <a:p>
          <a:pPr marL="0"/>
          <a:r>
            <a:rPr lang="en-US" sz="1600" kern="1200" spc="15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(ZTNA)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800" spc="50" baseline="0" dirty="0">
              <a:latin typeface="+mn-lt"/>
            </a:rPr>
            <a:t>Eliminate the need of multiple security tools.</a:t>
          </a:r>
        </a:p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800" spc="50" baseline="0" dirty="0">
              <a:latin typeface="+mn-lt"/>
            </a:rPr>
            <a:t>XDR serves as all-in-one security platform.</a:t>
          </a:r>
        </a:p>
        <a:p>
          <a:pPr marL="0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800" spc="50" baseline="0" dirty="0">
              <a:latin typeface="+mn-lt"/>
            </a:rPr>
            <a:t>XDR can detect threats and response those threats.</a:t>
          </a: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3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3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1" presStyleCnt="3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1" presStyleCnt="3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2" presStyleCnt="3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2" presStyleCnt="3">
        <dgm:presLayoutVars/>
      </dgm:prSet>
      <dgm:spPr/>
    </dgm:pt>
  </dgm:ptLst>
  <dgm:cxnLst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1" destOrd="0" parTransId="{D9A96E25-7BBE-4DDD-8DDE-B4970D4340A8}" sibTransId="{68F74A88-49DC-44B1-BC0D-220A7B97601C}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2" destOrd="0" parTransId="{4A8C15D4-B36F-4764-B4FF-F2AF790D3E17}" sibTransId="{84DE1C3A-3FC7-4DB3-88ED-33F65A71557A}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F7DEAAC8-FCAD-4F6B-92BD-91B8342F3277}" type="presParOf" srcId="{E4B4F7C4-5024-45F0-9FD7-C5068A1AE6C4}" destId="{1A7C3045-2DAF-4A19-82DB-79436B2E4575}" srcOrd="2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3" destOrd="0" presId="urn:microsoft.com/office/officeart/2016/7/layout/HorizontalActionList"/>
    <dgm:cxn modelId="{2608DA2F-9259-4A20-98D1-9A5F5780B66F}" type="presParOf" srcId="{E4B4F7C4-5024-45F0-9FD7-C5068A1AE6C4}" destId="{647B2244-AC3A-441A-A6FB-6136FA04F429}" srcOrd="4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5214" y="230704"/>
          <a:ext cx="3423197" cy="10269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509" tIns="270509" rIns="270509" bIns="270509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+mn-lt"/>
              <a:ea typeface="+mj-ea"/>
              <a:cs typeface="+mj-cs"/>
            </a:rPr>
            <a:t>Extended Detection and Response (XDR)</a:t>
          </a:r>
        </a:p>
      </dsp:txBody>
      <dsp:txXfrm>
        <a:off x="15214" y="230704"/>
        <a:ext cx="3423197" cy="1026959"/>
      </dsp:txXfrm>
    </dsp:sp>
    <dsp:sp modelId="{22359DD7-1BFB-4900-BAE6-6084F2F57988}">
      <dsp:nvSpPr>
        <dsp:cNvPr id="0" name=""/>
        <dsp:cNvSpPr/>
      </dsp:nvSpPr>
      <dsp:spPr>
        <a:xfrm>
          <a:off x="15214" y="1257664"/>
          <a:ext cx="3423197" cy="30716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136" tIns="338136" rIns="338136" bIns="338136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spc="50" baseline="0" dirty="0">
              <a:latin typeface="+mn-lt"/>
            </a:rPr>
            <a:t>Eliminate the need of multiple security tools.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spc="50" baseline="0" dirty="0">
              <a:latin typeface="+mn-lt"/>
            </a:rPr>
            <a:t>XDR serves as all-in-one security platform.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spc="50" baseline="0" dirty="0">
              <a:latin typeface="+mn-lt"/>
            </a:rPr>
            <a:t>XDR can detect threats and response those threats.</a:t>
          </a:r>
        </a:p>
      </dsp:txBody>
      <dsp:txXfrm>
        <a:off x="15214" y="1257664"/>
        <a:ext cx="3423197" cy="3071642"/>
      </dsp:txXfrm>
    </dsp:sp>
    <dsp:sp modelId="{4132ECB1-6BEF-4935-AFA3-B2EAA48FDE7E}">
      <dsp:nvSpPr>
        <dsp:cNvPr id="0" name=""/>
        <dsp:cNvSpPr/>
      </dsp:nvSpPr>
      <dsp:spPr>
        <a:xfrm>
          <a:off x="3546201" y="230704"/>
          <a:ext cx="3423197" cy="10269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509" tIns="270509" rIns="270509" bIns="27050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Zero Trust Network Access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(ZTNA)</a:t>
          </a:r>
        </a:p>
      </dsp:txBody>
      <dsp:txXfrm>
        <a:off x="3546201" y="230704"/>
        <a:ext cx="3423197" cy="1026959"/>
      </dsp:txXfrm>
    </dsp:sp>
    <dsp:sp modelId="{C42A8BDE-B838-475D-AFDE-17B60D744AB6}">
      <dsp:nvSpPr>
        <dsp:cNvPr id="0" name=""/>
        <dsp:cNvSpPr/>
      </dsp:nvSpPr>
      <dsp:spPr>
        <a:xfrm>
          <a:off x="3546201" y="1257664"/>
          <a:ext cx="3423197" cy="30716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136" tIns="338136" rIns="338136" bIns="338136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Helps to secure remote accesses in the cloud environments.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ZTNA use the idea of “ Trust should be earned for each users”.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To earn that trust it use several tools</a:t>
          </a:r>
        </a:p>
      </dsp:txBody>
      <dsp:txXfrm>
        <a:off x="3546201" y="1257664"/>
        <a:ext cx="3423197" cy="3071642"/>
      </dsp:txXfrm>
    </dsp:sp>
    <dsp:sp modelId="{59606EB9-9F10-4D12-A33F-A242FDCC0D0F}">
      <dsp:nvSpPr>
        <dsp:cNvPr id="0" name=""/>
        <dsp:cNvSpPr/>
      </dsp:nvSpPr>
      <dsp:spPr>
        <a:xfrm>
          <a:off x="7077187" y="230704"/>
          <a:ext cx="3423197" cy="10269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509" tIns="270509" rIns="270509" bIns="27050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Development Security and Operations integration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(DevSecOps)</a:t>
          </a:r>
        </a:p>
      </dsp:txBody>
      <dsp:txXfrm>
        <a:off x="7077187" y="230704"/>
        <a:ext cx="3423197" cy="1026959"/>
      </dsp:txXfrm>
    </dsp:sp>
    <dsp:sp modelId="{C8429E68-36DD-4F6A-A2F4-7CCDADCEFAD1}">
      <dsp:nvSpPr>
        <dsp:cNvPr id="0" name=""/>
        <dsp:cNvSpPr/>
      </dsp:nvSpPr>
      <dsp:spPr>
        <a:xfrm>
          <a:off x="7077187" y="1257664"/>
          <a:ext cx="3423197" cy="30716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DevSecOps consider security from the start.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It make sure security is everyone's job not only the security teams.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This way cloud computing is safer from the potential threats.</a:t>
          </a:r>
        </a:p>
      </dsp:txBody>
      <dsp:txXfrm>
        <a:off x="7077187" y="1257664"/>
        <a:ext cx="3423197" cy="3071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sv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25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22.svg"/><Relationship Id="rId5" Type="http://schemas.openxmlformats.org/officeDocument/2006/relationships/image" Target="../media/image28.svg"/><Relationship Id="rId15" Type="http://schemas.openxmlformats.org/officeDocument/2006/relationships/image" Target="../media/image36.svg"/><Relationship Id="rId10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7577" y="2785187"/>
            <a:ext cx="5395550" cy="2128042"/>
          </a:xfrm>
        </p:spPr>
        <p:txBody>
          <a:bodyPr/>
          <a:lstStyle/>
          <a:p>
            <a:r>
              <a:rPr lang="en-US" sz="7200" dirty="0"/>
              <a:t>Cloud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4467" y="4909225"/>
            <a:ext cx="4941770" cy="1070321"/>
          </a:xfrm>
        </p:spPr>
        <p:txBody>
          <a:bodyPr>
            <a:noAutofit/>
          </a:bodyPr>
          <a:lstStyle/>
          <a:p>
            <a:r>
              <a:rPr lang="en-US" sz="2000" dirty="0"/>
              <a:t>IT22560094</a:t>
            </a:r>
          </a:p>
          <a:p>
            <a:r>
              <a:rPr lang="en-US" sz="2000" dirty="0"/>
              <a:t>Mojitha Ranasinghe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313191"/>
            <a:ext cx="2895600" cy="707870"/>
          </a:xfrm>
        </p:spPr>
        <p:txBody>
          <a:bodyPr/>
          <a:lstStyle/>
          <a:p>
            <a:r>
              <a:rPr lang="en-US" sz="4800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347302"/>
            <a:ext cx="7148028" cy="446566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is cloud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is cloud 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Key threats and solutions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Evolution of cloud 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Future development in cloud security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123" y="246332"/>
            <a:ext cx="6662253" cy="1063691"/>
          </a:xfrm>
        </p:spPr>
        <p:txBody>
          <a:bodyPr/>
          <a:lstStyle/>
          <a:p>
            <a:r>
              <a:rPr lang="en-US" sz="3200" dirty="0"/>
              <a:t>1.What is cloud computing?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914" y="1310023"/>
            <a:ext cx="9685372" cy="467089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Cloud computing is the mechanism to store data online.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offers remote digital services.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Cloud users can gain access via the internet.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mechanism enhances flexibility and global accessibility.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Everyone has experience using these cloud computers.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41" y="136525"/>
            <a:ext cx="5801381" cy="687520"/>
          </a:xfrm>
        </p:spPr>
        <p:txBody>
          <a:bodyPr/>
          <a:lstStyle/>
          <a:p>
            <a:r>
              <a:rPr lang="en-US" sz="3200" dirty="0"/>
              <a:t>2. What is cloud security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16C00C-C9E4-8134-C61B-216B62C42999}"/>
              </a:ext>
            </a:extLst>
          </p:cNvPr>
          <p:cNvSpPr/>
          <p:nvPr/>
        </p:nvSpPr>
        <p:spPr>
          <a:xfrm>
            <a:off x="5089848" y="3317033"/>
            <a:ext cx="1782147" cy="8584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Method of providing</a:t>
            </a:r>
          </a:p>
        </p:txBody>
      </p:sp>
      <p:pic>
        <p:nvPicPr>
          <p:cNvPr id="54" name="Graphic 53" descr="Eye Scan with solid fill">
            <a:extLst>
              <a:ext uri="{FF2B5EF4-FFF2-40B4-BE49-F238E27FC236}">
                <a16:creationId xmlns:a16="http://schemas.microsoft.com/office/drawing/2014/main" id="{91ADF8A1-F594-8D8E-C36B-CDB8FBB1A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7069" y="5639546"/>
            <a:ext cx="858410" cy="858410"/>
          </a:xfrm>
          <a:prstGeom prst="rect">
            <a:avLst/>
          </a:prstGeom>
        </p:spPr>
      </p:pic>
      <p:pic>
        <p:nvPicPr>
          <p:cNvPr id="56" name="Graphic 55" descr="Cloud Computing with solid fill">
            <a:extLst>
              <a:ext uri="{FF2B5EF4-FFF2-40B4-BE49-F238E27FC236}">
                <a16:creationId xmlns:a16="http://schemas.microsoft.com/office/drawing/2014/main" id="{2D1EB78F-B99E-C6B2-FCB2-60D59DFC8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1359" y="1229360"/>
            <a:ext cx="776906" cy="776906"/>
          </a:xfrm>
          <a:prstGeom prst="rect">
            <a:avLst/>
          </a:prstGeom>
        </p:spPr>
      </p:pic>
      <p:pic>
        <p:nvPicPr>
          <p:cNvPr id="58" name="Graphic 57" descr="Continuous Improvement with solid fill">
            <a:extLst>
              <a:ext uri="{FF2B5EF4-FFF2-40B4-BE49-F238E27FC236}">
                <a16:creationId xmlns:a16="http://schemas.microsoft.com/office/drawing/2014/main" id="{86B5251C-0EE2-BFF9-D0D2-5BD37E921E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12318" y="3429000"/>
            <a:ext cx="646331" cy="646331"/>
          </a:xfrm>
          <a:prstGeom prst="rect">
            <a:avLst/>
          </a:prstGeom>
        </p:spPr>
      </p:pic>
      <p:pic>
        <p:nvPicPr>
          <p:cNvPr id="60" name="Graphic 59" descr="Construction Barricade with solid fill">
            <a:extLst>
              <a:ext uri="{FF2B5EF4-FFF2-40B4-BE49-F238E27FC236}">
                <a16:creationId xmlns:a16="http://schemas.microsoft.com/office/drawing/2014/main" id="{DB4FC0BF-2E87-D83A-BB7B-391C24D2BE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61" y="3188488"/>
            <a:ext cx="787336" cy="787336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F9F8D5BA-B348-7C3D-E246-D908D440B795}"/>
              </a:ext>
            </a:extLst>
          </p:cNvPr>
          <p:cNvSpPr/>
          <p:nvPr/>
        </p:nvSpPr>
        <p:spPr>
          <a:xfrm>
            <a:off x="4669966" y="1333097"/>
            <a:ext cx="2621906" cy="776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and recourse security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51D1A0-831A-9A86-C5BB-7429B6041618}"/>
              </a:ext>
            </a:extLst>
          </p:cNvPr>
          <p:cNvSpPr/>
          <p:nvPr/>
        </p:nvSpPr>
        <p:spPr>
          <a:xfrm>
            <a:off x="9658649" y="3317033"/>
            <a:ext cx="2220686" cy="840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Authentication and encryption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FCFF4CF-8FD0-7A43-C4F7-0E2A2CC38DFC}"/>
              </a:ext>
            </a:extLst>
          </p:cNvPr>
          <p:cNvSpPr/>
          <p:nvPr/>
        </p:nvSpPr>
        <p:spPr>
          <a:xfrm>
            <a:off x="859545" y="3221312"/>
            <a:ext cx="2220686" cy="840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Safeguard against cyber threats and breaches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8BE8CE0-DB9B-E675-D332-F8412B77AFAC}"/>
              </a:ext>
            </a:extLst>
          </p:cNvPr>
          <p:cNvSpPr/>
          <p:nvPr/>
        </p:nvSpPr>
        <p:spPr>
          <a:xfrm>
            <a:off x="4870576" y="5607868"/>
            <a:ext cx="2220686" cy="840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Detecting and fixing vulnerabilities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9B57E34-FC0A-744E-8162-BDDC4AA77598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980922" y="2202667"/>
            <a:ext cx="0" cy="111436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BB5B2C-A85A-5A1E-8143-208B78946FC1}"/>
              </a:ext>
            </a:extLst>
          </p:cNvPr>
          <p:cNvCxnSpPr>
            <a:cxnSpLocks/>
          </p:cNvCxnSpPr>
          <p:nvPr/>
        </p:nvCxnSpPr>
        <p:spPr>
          <a:xfrm>
            <a:off x="5980919" y="4245429"/>
            <a:ext cx="0" cy="1268165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1D66599-6227-AB14-37B1-65A6F9B89FFC}"/>
              </a:ext>
            </a:extLst>
          </p:cNvPr>
          <p:cNvCxnSpPr>
            <a:cxnSpLocks/>
          </p:cNvCxnSpPr>
          <p:nvPr/>
        </p:nvCxnSpPr>
        <p:spPr>
          <a:xfrm>
            <a:off x="6871995" y="3746240"/>
            <a:ext cx="188011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0B9C4F7-563B-24A2-2704-23054C4395DB}"/>
              </a:ext>
            </a:extLst>
          </p:cNvPr>
          <p:cNvCxnSpPr>
            <a:cxnSpLocks/>
          </p:cNvCxnSpPr>
          <p:nvPr/>
        </p:nvCxnSpPr>
        <p:spPr>
          <a:xfrm flipH="1" flipV="1">
            <a:off x="3157208" y="3723180"/>
            <a:ext cx="1932640" cy="9198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6696075" cy="553940"/>
          </a:xfrm>
        </p:spPr>
        <p:txBody>
          <a:bodyPr/>
          <a:lstStyle/>
          <a:p>
            <a:r>
              <a:rPr lang="en-US" sz="3200" dirty="0"/>
              <a:t>3. Key threats and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532" y="1033237"/>
            <a:ext cx="2214269" cy="646274"/>
          </a:xfrm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Data security and confidentiality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31829" y="1033237"/>
            <a:ext cx="2214269" cy="646274"/>
          </a:xfrm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Robust encryption Access control.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270C0CCD-C55F-89C5-79C4-9E8A88139023}"/>
              </a:ext>
            </a:extLst>
          </p:cNvPr>
          <p:cNvSpPr/>
          <p:nvPr/>
        </p:nvSpPr>
        <p:spPr>
          <a:xfrm>
            <a:off x="6696075" y="2743198"/>
            <a:ext cx="1968759" cy="105435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Solutions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5166F7E4-80BD-E8DA-1EBD-43BEB8454D82}"/>
              </a:ext>
            </a:extLst>
          </p:cNvPr>
          <p:cNvSpPr/>
          <p:nvPr/>
        </p:nvSpPr>
        <p:spPr>
          <a:xfrm flipH="1">
            <a:off x="4558781" y="3270377"/>
            <a:ext cx="2062066" cy="1054359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Threats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7746B93-9315-4A05-CA58-0B3592608B1B}"/>
              </a:ext>
            </a:extLst>
          </p:cNvPr>
          <p:cNvSpPr txBox="1">
            <a:spLocks/>
          </p:cNvSpPr>
          <p:nvPr/>
        </p:nvSpPr>
        <p:spPr>
          <a:xfrm>
            <a:off x="737308" y="2274207"/>
            <a:ext cx="2214269" cy="64627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User Authentication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A15C22C-0BD9-C1CE-D3F4-1115352B14C8}"/>
              </a:ext>
            </a:extLst>
          </p:cNvPr>
          <p:cNvSpPr txBox="1">
            <a:spLocks/>
          </p:cNvSpPr>
          <p:nvPr/>
        </p:nvSpPr>
        <p:spPr>
          <a:xfrm>
            <a:off x="737307" y="3678462"/>
            <a:ext cx="2214269" cy="105435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Cloud storage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security.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43EA5AF-16F9-F7A8-44BC-30C80AAB8493}"/>
              </a:ext>
            </a:extLst>
          </p:cNvPr>
          <p:cNvSpPr txBox="1">
            <a:spLocks/>
          </p:cNvSpPr>
          <p:nvPr/>
        </p:nvSpPr>
        <p:spPr>
          <a:xfrm>
            <a:off x="737308" y="5150498"/>
            <a:ext cx="2214269" cy="64627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 Virtualization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Vulnerabilities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CE6130C-E254-2D0A-2982-5BF0D994FA63}"/>
              </a:ext>
            </a:extLst>
          </p:cNvPr>
          <p:cNvSpPr txBox="1">
            <a:spLocks/>
          </p:cNvSpPr>
          <p:nvPr/>
        </p:nvSpPr>
        <p:spPr>
          <a:xfrm>
            <a:off x="9658350" y="2272589"/>
            <a:ext cx="2363558" cy="7233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Multifactor Authentication (MFA).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4E0D067-098A-9DE4-D6CB-CA7C7D442B68}"/>
              </a:ext>
            </a:extLst>
          </p:cNvPr>
          <p:cNvSpPr txBox="1">
            <a:spLocks/>
          </p:cNvSpPr>
          <p:nvPr/>
        </p:nvSpPr>
        <p:spPr>
          <a:xfrm>
            <a:off x="9731828" y="3678462"/>
            <a:ext cx="2214269" cy="893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Identify the access management (IAM)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AD4CBBE-5E47-4465-E9FE-EA526507B1CF}"/>
              </a:ext>
            </a:extLst>
          </p:cNvPr>
          <p:cNvSpPr txBox="1">
            <a:spLocks/>
          </p:cNvSpPr>
          <p:nvPr/>
        </p:nvSpPr>
        <p:spPr>
          <a:xfrm>
            <a:off x="9658350" y="5017405"/>
            <a:ext cx="2214269" cy="807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  Vulnerability scanning and penetration testing</a:t>
            </a:r>
          </a:p>
        </p:txBody>
      </p:sp>
      <p:pic>
        <p:nvPicPr>
          <p:cNvPr id="22" name="Graphic 21" descr="Beetle with solid fill">
            <a:extLst>
              <a:ext uri="{FF2B5EF4-FFF2-40B4-BE49-F238E27FC236}">
                <a16:creationId xmlns:a16="http://schemas.microsoft.com/office/drawing/2014/main" id="{4F71D8CB-45A2-CCDA-20DE-814E56B6B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484" y="5110712"/>
            <a:ext cx="615823" cy="615823"/>
          </a:xfrm>
          <a:prstGeom prst="rect">
            <a:avLst/>
          </a:prstGeom>
        </p:spPr>
      </p:pic>
      <p:pic>
        <p:nvPicPr>
          <p:cNvPr id="24" name="Graphic 23" descr="Building Brick Wall with solid fill">
            <a:extLst>
              <a:ext uri="{FF2B5EF4-FFF2-40B4-BE49-F238E27FC236}">
                <a16:creationId xmlns:a16="http://schemas.microsoft.com/office/drawing/2014/main" id="{E2B608C8-61E5-52AB-B84A-7CD76C528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4375" y="1033237"/>
            <a:ext cx="567453" cy="567453"/>
          </a:xfrm>
          <a:prstGeom prst="rect">
            <a:avLst/>
          </a:prstGeom>
        </p:spPr>
      </p:pic>
      <p:pic>
        <p:nvPicPr>
          <p:cNvPr id="26" name="Graphic 25" descr="Bug under magnifying glass with solid fill">
            <a:extLst>
              <a:ext uri="{FF2B5EF4-FFF2-40B4-BE49-F238E27FC236}">
                <a16:creationId xmlns:a16="http://schemas.microsoft.com/office/drawing/2014/main" id="{FF92A152-A995-68E5-906E-D13991D3F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6005" y="5017405"/>
            <a:ext cx="615823" cy="615823"/>
          </a:xfrm>
          <a:prstGeom prst="rect">
            <a:avLst/>
          </a:prstGeom>
        </p:spPr>
      </p:pic>
      <p:pic>
        <p:nvPicPr>
          <p:cNvPr id="28" name="Graphic 27" descr="Clipboard All Crosses with solid fill">
            <a:extLst>
              <a:ext uri="{FF2B5EF4-FFF2-40B4-BE49-F238E27FC236}">
                <a16:creationId xmlns:a16="http://schemas.microsoft.com/office/drawing/2014/main" id="{F4CEC72A-A466-9B8A-E857-6A7D75BE4E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1483" y="1068356"/>
            <a:ext cx="615823" cy="615823"/>
          </a:xfrm>
          <a:prstGeom prst="rect">
            <a:avLst/>
          </a:prstGeom>
        </p:spPr>
      </p:pic>
      <p:pic>
        <p:nvPicPr>
          <p:cNvPr id="30" name="Graphic 29" descr="Continuous Improvement with solid fill">
            <a:extLst>
              <a:ext uri="{FF2B5EF4-FFF2-40B4-BE49-F238E27FC236}">
                <a16:creationId xmlns:a16="http://schemas.microsoft.com/office/drawing/2014/main" id="{F99234CC-FF5A-DB7C-8C6A-76E8EC8BBA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64375" y="3778893"/>
            <a:ext cx="626251" cy="626251"/>
          </a:xfrm>
          <a:prstGeom prst="rect">
            <a:avLst/>
          </a:prstGeom>
        </p:spPr>
      </p:pic>
      <p:pic>
        <p:nvPicPr>
          <p:cNvPr id="32" name="Graphic 31" descr="Shield Tick with solid fill">
            <a:extLst>
              <a:ext uri="{FF2B5EF4-FFF2-40B4-BE49-F238E27FC236}">
                <a16:creationId xmlns:a16="http://schemas.microsoft.com/office/drawing/2014/main" id="{9050137F-C60C-3030-0337-BA392373A0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7327" y="3679562"/>
            <a:ext cx="457200" cy="457200"/>
          </a:xfrm>
          <a:prstGeom prst="rect">
            <a:avLst/>
          </a:prstGeom>
        </p:spPr>
      </p:pic>
      <p:pic>
        <p:nvPicPr>
          <p:cNvPr id="34" name="Graphic 33" descr="Blind with solid fill">
            <a:extLst>
              <a:ext uri="{FF2B5EF4-FFF2-40B4-BE49-F238E27FC236}">
                <a16:creationId xmlns:a16="http://schemas.microsoft.com/office/drawing/2014/main" id="{81019B78-189E-3E7A-3BF7-41FB4354141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872" y="2284766"/>
            <a:ext cx="615822" cy="615822"/>
          </a:xfrm>
          <a:prstGeom prst="rect">
            <a:avLst/>
          </a:prstGeom>
        </p:spPr>
      </p:pic>
      <p:pic>
        <p:nvPicPr>
          <p:cNvPr id="36" name="Graphic 35" descr="Network diagram with solid fill">
            <a:extLst>
              <a:ext uri="{FF2B5EF4-FFF2-40B4-BE49-F238E27FC236}">
                <a16:creationId xmlns:a16="http://schemas.microsoft.com/office/drawing/2014/main" id="{EB469FAC-A9FC-6F47-8B78-09A7F33859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50995" y="2354747"/>
            <a:ext cx="545841" cy="5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5" y="172394"/>
            <a:ext cx="9714723" cy="520656"/>
          </a:xfrm>
        </p:spPr>
        <p:txBody>
          <a:bodyPr/>
          <a:lstStyle/>
          <a:p>
            <a:r>
              <a:rPr lang="en-US" sz="3600" dirty="0"/>
              <a:t>4. Evolution in cloud security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D9E8673-A2BF-A0DA-CC33-F14442995268}"/>
              </a:ext>
            </a:extLst>
          </p:cNvPr>
          <p:cNvSpPr txBox="1">
            <a:spLocks/>
          </p:cNvSpPr>
          <p:nvPr/>
        </p:nvSpPr>
        <p:spPr>
          <a:xfrm>
            <a:off x="634482" y="2579484"/>
            <a:ext cx="2603241" cy="6986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12F9EC02-E303-744A-D2C3-585DBE49CDB0}"/>
              </a:ext>
            </a:extLst>
          </p:cNvPr>
          <p:cNvSpPr txBox="1">
            <a:spLocks/>
          </p:cNvSpPr>
          <p:nvPr/>
        </p:nvSpPr>
        <p:spPr>
          <a:xfrm>
            <a:off x="1524792" y="4549309"/>
            <a:ext cx="2877730" cy="8900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E598E637-EA99-6985-DB84-BDF3522F73BA}"/>
              </a:ext>
            </a:extLst>
          </p:cNvPr>
          <p:cNvSpPr txBox="1">
            <a:spLocks/>
          </p:cNvSpPr>
          <p:nvPr/>
        </p:nvSpPr>
        <p:spPr>
          <a:xfrm>
            <a:off x="1866123" y="4798300"/>
            <a:ext cx="2877731" cy="8900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68ABD8-BBC0-D008-8EA6-E73960A1C2AB}"/>
              </a:ext>
            </a:extLst>
          </p:cNvPr>
          <p:cNvSpPr txBox="1"/>
          <p:nvPr/>
        </p:nvSpPr>
        <p:spPr>
          <a:xfrm>
            <a:off x="4282944" y="1582484"/>
            <a:ext cx="6839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computing gain attention and businesses start to use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companies start to offer cloud services with security.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CAFC01-08C7-65F0-9806-8A3B56D274FA}"/>
              </a:ext>
            </a:extLst>
          </p:cNvPr>
          <p:cNvSpPr txBox="1"/>
          <p:nvPr/>
        </p:nvSpPr>
        <p:spPr>
          <a:xfrm>
            <a:off x="4743854" y="2662370"/>
            <a:ext cx="7473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computing grow significantly.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growth attract more sophisticated cyber-attacks.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cloud providers starts to built security with global countermeasures.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14DAED-0F20-FEB5-4D27-4C22CF401CE9}"/>
              </a:ext>
            </a:extLst>
          </p:cNvPr>
          <p:cNvSpPr txBox="1"/>
          <p:nvPr/>
        </p:nvSpPr>
        <p:spPr>
          <a:xfrm>
            <a:off x="5784980" y="4366727"/>
            <a:ext cx="6046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of the pandemic situation businesses start to use cloud environment more than ever.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threats and vulnerabilities shows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prevent those things new technologies and methods were built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IAM identity, single-sign-on, penetration test…</a:t>
            </a:r>
          </a:p>
        </p:txBody>
      </p:sp>
      <p:sp>
        <p:nvSpPr>
          <p:cNvPr id="34" name="Rectangle: Top Corners One Rounded and One Snipped 33">
            <a:extLst>
              <a:ext uri="{FF2B5EF4-FFF2-40B4-BE49-F238E27FC236}">
                <a16:creationId xmlns:a16="http://schemas.microsoft.com/office/drawing/2014/main" id="{0E708A17-9C63-6963-869A-2718E6276371}"/>
              </a:ext>
            </a:extLst>
          </p:cNvPr>
          <p:cNvSpPr/>
          <p:nvPr/>
        </p:nvSpPr>
        <p:spPr>
          <a:xfrm>
            <a:off x="377127" y="1465352"/>
            <a:ext cx="2146040" cy="646331"/>
          </a:xfrm>
          <a:prstGeom prst="snip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Early 2000s</a:t>
            </a:r>
          </a:p>
        </p:txBody>
      </p:sp>
      <p:sp>
        <p:nvSpPr>
          <p:cNvPr id="35" name="Rectangle: Top Corners One Rounded and One Snipped 34">
            <a:extLst>
              <a:ext uri="{FF2B5EF4-FFF2-40B4-BE49-F238E27FC236}">
                <a16:creationId xmlns:a16="http://schemas.microsoft.com/office/drawing/2014/main" id="{1DF825BB-7C1C-56AB-AEFC-D8A47B2714BA}"/>
              </a:ext>
            </a:extLst>
          </p:cNvPr>
          <p:cNvSpPr/>
          <p:nvPr/>
        </p:nvSpPr>
        <p:spPr>
          <a:xfrm>
            <a:off x="786104" y="2828084"/>
            <a:ext cx="2299996" cy="946321"/>
          </a:xfrm>
          <a:prstGeom prst="snip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2010 cloud security get global momentum</a:t>
            </a:r>
          </a:p>
        </p:txBody>
      </p:sp>
      <p:sp>
        <p:nvSpPr>
          <p:cNvPr id="36" name="Rectangle: Top Corners One Rounded and One Snipped 35">
            <a:extLst>
              <a:ext uri="{FF2B5EF4-FFF2-40B4-BE49-F238E27FC236}">
                <a16:creationId xmlns:a16="http://schemas.microsoft.com/office/drawing/2014/main" id="{7D23AEB7-8F72-DC2D-A3D1-81B7DF6823E3}"/>
              </a:ext>
            </a:extLst>
          </p:cNvPr>
          <p:cNvSpPr/>
          <p:nvPr/>
        </p:nvSpPr>
        <p:spPr>
          <a:xfrm>
            <a:off x="1662036" y="4588997"/>
            <a:ext cx="2603241" cy="946321"/>
          </a:xfrm>
          <a:prstGeom prst="snip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 2020s cloud developments</a:t>
            </a:r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922" y="0"/>
            <a:ext cx="9543661" cy="648103"/>
          </a:xfrm>
        </p:spPr>
        <p:txBody>
          <a:bodyPr/>
          <a:lstStyle/>
          <a:p>
            <a:r>
              <a:rPr lang="en-US" dirty="0"/>
              <a:t>6. Future developments in cloud security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887931975"/>
              </p:ext>
            </p:extLst>
          </p:nvPr>
        </p:nvGraphicFramePr>
        <p:xfrm>
          <a:off x="838200" y="1252959"/>
          <a:ext cx="10515600" cy="4560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351693"/>
            <a:ext cx="4179570" cy="245365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Mojitha Ranasinghe</a:t>
            </a:r>
          </a:p>
          <a:p>
            <a:r>
              <a:rPr lang="en-US" dirty="0"/>
              <a:t>IT22560094</a:t>
            </a:r>
          </a:p>
          <a:p>
            <a:r>
              <a:rPr lang="en-US" dirty="0"/>
              <a:t>YEAR 2 SEMESTER 1</a:t>
            </a:r>
          </a:p>
          <a:p>
            <a:r>
              <a:rPr lang="en-US" dirty="0"/>
              <a:t>CYBER SECURITY</a:t>
            </a:r>
          </a:p>
          <a:p>
            <a:r>
              <a:rPr lang="en-US" dirty="0"/>
              <a:t>ICS MODULE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5" id="{DBE773F4-03EF-460F-8123-2ED25579554B}" vid="{FED336E3-054A-486F-8CDB-8815D6B39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05327A-3F11-4B74-87F2-F91762B92A4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CBB7AC-E012-4960-B083-33C7C7C0C8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6A8F61-3FE0-4499-9D74-D8DA5DD8F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{7FE312BB-A33A-442C-9BF9-DB8934765A6A}tf67328976_win32</Template>
  <TotalTime>247</TotalTime>
  <Words>417</Words>
  <Application>Microsoft Office PowerPoint</Application>
  <PresentationFormat>Widescreen</PresentationFormat>
  <Paragraphs>86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Custom</vt:lpstr>
      <vt:lpstr>Cloud Security</vt:lpstr>
      <vt:lpstr>CONTENT</vt:lpstr>
      <vt:lpstr>1.What is cloud computing? </vt:lpstr>
      <vt:lpstr>2. What is cloud security</vt:lpstr>
      <vt:lpstr>3. Key threats and solutions</vt:lpstr>
      <vt:lpstr>4. Evolution in cloud security</vt:lpstr>
      <vt:lpstr>6. Future developments in cloud security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Security</dc:title>
  <dc:creator>Mojitha Ranasinghe</dc:creator>
  <cp:lastModifiedBy>Mojitha Ranasinghe</cp:lastModifiedBy>
  <cp:revision>1</cp:revision>
  <dcterms:created xsi:type="dcterms:W3CDTF">2023-10-26T06:08:28Z</dcterms:created>
  <dcterms:modified xsi:type="dcterms:W3CDTF">2023-10-26T10:15:55Z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