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25AD09-285E-4362-B0D8-F4A76C01B03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D8E1F2"/>
          </a:solidFill>
        </a:fill>
      </a:tcStyle>
    </a:wholeTbl>
    <a:band1H>
      <a:tcTxStyle b="off" i="off"/>
      <a:tcStyle>
        <a:tcBdr/>
        <a:fill>
          <a:solidFill>
            <a:srgbClr val="B1C4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B1C4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8" autoAdjust="0"/>
    <p:restoredTop sz="82284" autoAdjust="0"/>
  </p:normalViewPr>
  <p:slideViewPr>
    <p:cSldViewPr snapToGrid="0">
      <p:cViewPr>
        <p:scale>
          <a:sx n="50" d="100"/>
          <a:sy n="50" d="100"/>
        </p:scale>
        <p:origin x="1764" y="618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7932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농사의 모든 노하우 </a:t>
            </a:r>
            <a:r>
              <a:rPr lang="ko-KR" altLang="en-US" dirty="0" err="1"/>
              <a:t>농하우</a:t>
            </a:r>
            <a:r>
              <a:rPr lang="ko-KR" altLang="en-US" dirty="0"/>
              <a:t> 발표 시작하겠습니다.</a:t>
            </a:r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356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저희의 전체시장은 비교적 it기기와 친숙한 65세 이하 약 55만 농가입니다. 그 중 </a:t>
            </a:r>
            <a:r>
              <a:rPr lang="ko-KR" altLang="en-US" dirty="0" err="1"/>
              <a:t>농하우</a:t>
            </a:r>
            <a:r>
              <a:rPr lang="ko-KR" altLang="en-US" dirty="0"/>
              <a:t> 서비스를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최종적으로 이용하게 될 유효시장은 약 11만명이고 이 중 수익시장은 초기 </a:t>
            </a:r>
            <a:r>
              <a:rPr lang="ko-KR" altLang="en-US" dirty="0" err="1"/>
              <a:t>컨택하기</a:t>
            </a:r>
            <a:r>
              <a:rPr lang="ko-KR" altLang="en-US" dirty="0"/>
              <a:t> 쉬운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청년 농가 약 2만명입니다. </a:t>
            </a:r>
            <a:r>
              <a:rPr lang="ko-KR" altLang="en-US" dirty="0" err="1"/>
              <a:t>농하우의</a:t>
            </a:r>
            <a:r>
              <a:rPr lang="ko-KR" altLang="en-US" dirty="0"/>
              <a:t> 수익시장은 매년 축적되기 때문에 수익성도 매년 증가할 것이다.</a:t>
            </a:r>
          </a:p>
        </p:txBody>
      </p:sp>
      <p:sp>
        <p:nvSpPr>
          <p:cNvPr id="398" name="Google Shape;398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56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err="1"/>
              <a:t>농하우는</a:t>
            </a:r>
            <a:r>
              <a:rPr lang="ko-KR" altLang="en-US" dirty="0"/>
              <a:t> 구독서비스를 통해 수익을 창출합니다. 1년에 10만원으로 앞서 설명한 모든 서비스를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이용할 수 있습니다. 22년 첫 매출 목표는 1억 </a:t>
            </a:r>
            <a:r>
              <a:rPr lang="ko-KR" altLang="en-US" dirty="0" err="1"/>
              <a:t>천만원으로</a:t>
            </a:r>
            <a:r>
              <a:rPr lang="ko-KR" altLang="en-US" dirty="0"/>
              <a:t> 귀농 인구수의 1%를 목표하고 있습니다.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장기적으로 30년에 목표 고객 비율인 60%를 달성하면 한국 농가의 컨트롤 타워 역할을 할 수 있을 것입니다.</a:t>
            </a:r>
          </a:p>
        </p:txBody>
      </p:sp>
      <p:sp>
        <p:nvSpPr>
          <p:cNvPr id="416" name="Google Shape;416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396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다음은 초기 마케팅 방안입니다. 청년 농업인 단체와, 귀농 선호 지역의 </a:t>
            </a:r>
            <a:r>
              <a:rPr lang="ko-KR" altLang="en-US" dirty="0" err="1"/>
              <a:t>지자체들을</a:t>
            </a:r>
            <a:r>
              <a:rPr lang="ko-KR" altLang="en-US" dirty="0"/>
              <a:t> 우선적으로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무료로 서비스하여 홍보할 계획입니다. 농업 연구 단체인 4-h, 예천군 농업기술센터와 </a:t>
            </a:r>
            <a:r>
              <a:rPr lang="ko-KR" altLang="en-US" dirty="0" err="1"/>
              <a:t>연락중에</a:t>
            </a:r>
            <a:r>
              <a:rPr lang="ko-KR" altLang="en-US" dirty="0"/>
              <a:t> 있습니다.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사업 중기엔 새로운 유입고객들을 대상으로 </a:t>
            </a:r>
            <a:r>
              <a:rPr lang="ko-KR" altLang="en-US" dirty="0" err="1"/>
              <a:t>오픈이벤트를</a:t>
            </a:r>
            <a:r>
              <a:rPr lang="ko-KR" altLang="en-US" dirty="0"/>
              <a:t> 진행할 것이고,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장기적으로 기존 고객들을 위해 </a:t>
            </a:r>
            <a:r>
              <a:rPr lang="ko-KR" altLang="en-US" dirty="0" err="1"/>
              <a:t>농하우</a:t>
            </a:r>
            <a:r>
              <a:rPr lang="ko-KR" altLang="en-US" dirty="0"/>
              <a:t> 어플리케이션 내 포인트를 통해 </a:t>
            </a:r>
            <a:r>
              <a:rPr lang="ko-KR" altLang="en-US" dirty="0" err="1"/>
              <a:t>스마트팜을</a:t>
            </a:r>
            <a:r>
              <a:rPr lang="ko-KR" altLang="en-US" dirty="0"/>
              <a:t> 설치해주거나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장기 구독자를 대상으로 농기구 협찬, 비료 제공 등의 서비스를 제공하고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유입 고객들을 대상으로 1개월 무료 </a:t>
            </a:r>
            <a:r>
              <a:rPr lang="ko-KR" altLang="en-US" dirty="0" err="1"/>
              <a:t>체험판을</a:t>
            </a:r>
            <a:r>
              <a:rPr lang="ko-KR" altLang="en-US" dirty="0"/>
              <a:t> 제공해 </a:t>
            </a:r>
            <a:r>
              <a:rPr lang="ko-KR" altLang="en-US" dirty="0" err="1"/>
              <a:t>농하우</a:t>
            </a:r>
            <a:r>
              <a:rPr lang="ko-KR" altLang="en-US" dirty="0"/>
              <a:t> 서비스가 꼭 필요하다는 것을 어필할 것이다.</a:t>
            </a:r>
          </a:p>
        </p:txBody>
      </p:sp>
      <p:sp>
        <p:nvSpPr>
          <p:cNvPr id="432" name="Google Shape;432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831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저희의 </a:t>
            </a:r>
            <a:r>
              <a:rPr lang="ko-KR" altLang="en-US" dirty="0" err="1"/>
              <a:t>농하우는</a:t>
            </a:r>
            <a:r>
              <a:rPr lang="ko-KR" altLang="en-US" dirty="0"/>
              <a:t> 현재 </a:t>
            </a:r>
            <a:r>
              <a:rPr lang="ko-KR" altLang="en-US" dirty="0" err="1"/>
              <a:t>농민분들의</a:t>
            </a:r>
            <a:r>
              <a:rPr lang="ko-KR" altLang="en-US" dirty="0"/>
              <a:t> 불편함과 피해를 최소화하고 나아가 한국 농업의 발전을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위한 플랫폼으로 한국 농업의 공익적인 아이템임이 분명하고 그에 따른 수익 역시 자연스럽게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창출 할 수 </a:t>
            </a:r>
            <a:r>
              <a:rPr lang="ko-KR" altLang="en-US" dirty="0" err="1"/>
              <a:t>있을거라</a:t>
            </a:r>
            <a:r>
              <a:rPr lang="ko-KR" altLang="en-US" dirty="0"/>
              <a:t> 믿어 의심치 않습니다.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마지막으로 저희 </a:t>
            </a:r>
            <a:r>
              <a:rPr lang="ko-KR" altLang="en-US" dirty="0" err="1"/>
              <a:t>농하우의</a:t>
            </a:r>
            <a:r>
              <a:rPr lang="ko-KR" altLang="en-US" dirty="0"/>
              <a:t> 현재 팀원은 이렇게 이루어져 있고 앞으로 필요한 부분의 전문가들을 더 영입할 예정입니다.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이상으로 </a:t>
            </a:r>
            <a:r>
              <a:rPr lang="ko-KR" altLang="en-US" dirty="0" err="1"/>
              <a:t>농하우</a:t>
            </a:r>
            <a:r>
              <a:rPr lang="ko-KR" altLang="en-US" dirty="0"/>
              <a:t> 발표를 마치겠습니다.</a:t>
            </a:r>
          </a:p>
        </p:txBody>
      </p:sp>
      <p:sp>
        <p:nvSpPr>
          <p:cNvPr id="455" name="Google Shape;455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41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한국 전국의 농가인구는 약 200만명이고, 귀농인구는 1년에 약 2만명씩 늘고 있습니다.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수치를 보면 알 수 있듯이 지금도 농사 </a:t>
            </a:r>
            <a:r>
              <a:rPr lang="ko-KR" altLang="en-US" dirty="0" err="1"/>
              <a:t>짓고있는</a:t>
            </a:r>
            <a:r>
              <a:rPr lang="ko-KR" altLang="en-US" dirty="0"/>
              <a:t> 분들이 많고 매년 늘어나고 있습니다.</a:t>
            </a:r>
          </a:p>
        </p:txBody>
      </p:sp>
      <p:sp>
        <p:nvSpPr>
          <p:cNvPr id="92" name="Google Shape;9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31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하지만 한국 농가에는 2-3년마다 농작물 가격이 폭등,</a:t>
            </a:r>
            <a:r>
              <a:rPr lang="ko-KR" altLang="en-US" dirty="0" err="1"/>
              <a:t>락하는</a:t>
            </a:r>
            <a:r>
              <a:rPr lang="ko-KR" altLang="en-US" dirty="0"/>
              <a:t> 문제점이 있습니다.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err="1"/>
              <a:t>수십년</a:t>
            </a:r>
            <a:r>
              <a:rPr lang="ko-KR" altLang="en-US" dirty="0"/>
              <a:t> 농사를 하며 경험과 정보가 충분한 농가들은 나름의 노하우로 피해를 최소화하는 반면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경험과 정보가 부족한 귀농 농가들은 이러한 문제로 생기는 피해가 매우 치명적입니다.</a:t>
            </a:r>
          </a:p>
        </p:txBody>
      </p:sp>
      <p:sp>
        <p:nvSpPr>
          <p:cNvPr id="102" name="Google Shape;102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96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저희는 농가의 문제점을 3가지로 나눴습니다.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먼저 현재 귀농인구들이 농사에 관련된 질 좋은 정보를 얻기가 힘들다.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둘째, 어떤 농작물과 비료를 </a:t>
            </a:r>
            <a:r>
              <a:rPr lang="ko-KR" altLang="en-US" dirty="0" err="1"/>
              <a:t>사용해야하는지</a:t>
            </a:r>
            <a:r>
              <a:rPr lang="ko-KR" altLang="en-US" dirty="0"/>
              <a:t> 등 농사 관련 경험이 부족하다.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셋째, 농작물 가격 문제 악순환의 컨트롤 타워가 없다.</a:t>
            </a:r>
          </a:p>
        </p:txBody>
      </p:sp>
      <p:sp>
        <p:nvSpPr>
          <p:cNvPr id="116" name="Google Shape;11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14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저희는 이러한 문제점을 </a:t>
            </a:r>
            <a:r>
              <a:rPr lang="ko-KR" altLang="en-US" dirty="0" err="1"/>
              <a:t>해결하기위해</a:t>
            </a:r>
            <a:r>
              <a:rPr lang="ko-KR" altLang="en-US" dirty="0"/>
              <a:t> </a:t>
            </a:r>
            <a:r>
              <a:rPr lang="ko-KR" altLang="en-US" dirty="0" err="1"/>
              <a:t>농하우를</a:t>
            </a:r>
            <a:r>
              <a:rPr lang="ko-KR" altLang="en-US" dirty="0"/>
              <a:t> 기획하게 되었습니다.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작물, 수요, 공급 등을 예측하고 추천하는 알고리즘을 통해 가격 문제의 근본적인 문제를 해결하고,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스마트 영농일지를 통해 </a:t>
            </a:r>
            <a:r>
              <a:rPr lang="ko-KR" altLang="en-US" dirty="0" err="1"/>
              <a:t>농작업</a:t>
            </a:r>
            <a:r>
              <a:rPr lang="ko-KR" altLang="en-US" dirty="0"/>
              <a:t> 일정 관리 및 분석을 통해 부족했던 농사 관련 경험을 채울 수 있습니다.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마지막으로 커뮤니티를 통한 정보공유로 농사에 관련된 질 좋은 정보를 제공합니다.</a:t>
            </a:r>
          </a:p>
        </p:txBody>
      </p:sp>
      <p:sp>
        <p:nvSpPr>
          <p:cNvPr id="123" name="Google Shape;123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121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다음은 </a:t>
            </a:r>
            <a:r>
              <a:rPr lang="ko-KR" altLang="en-US" dirty="0" err="1"/>
              <a:t>농하우</a:t>
            </a:r>
            <a:r>
              <a:rPr lang="ko-KR" altLang="en-US" dirty="0"/>
              <a:t> 레이아웃입니다.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이 화면에서는 사용자의 토지정보, 선호 재배방식, 선호 재배작물 등 사용자 정보를 </a:t>
            </a:r>
            <a:r>
              <a:rPr lang="ko-KR" altLang="en-US" dirty="0" err="1"/>
              <a:t>입력시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알고리즘을 통해 재배 방식을 추천해주는 서비스입니다. 이를 통해 예상 수확량과 </a:t>
            </a:r>
            <a:r>
              <a:rPr lang="ko-KR" altLang="en-US" dirty="0" err="1"/>
              <a:t>수익량을</a:t>
            </a:r>
            <a:r>
              <a:rPr lang="ko-KR" altLang="en-US" dirty="0"/>
              <a:t> 대략적으로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확인해 볼 수 있습니다.</a:t>
            </a:r>
          </a:p>
        </p:txBody>
      </p:sp>
      <p:sp>
        <p:nvSpPr>
          <p:cNvPr id="135" name="Google Shape;135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82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다음은 </a:t>
            </a:r>
            <a:r>
              <a:rPr lang="ko-KR" altLang="en-US" dirty="0" err="1"/>
              <a:t>농하우</a:t>
            </a:r>
            <a:r>
              <a:rPr lang="ko-KR" altLang="en-US" dirty="0"/>
              <a:t> </a:t>
            </a:r>
            <a:r>
              <a:rPr lang="ko-KR" altLang="en-US" dirty="0" err="1"/>
              <a:t>메인화면입니다</a:t>
            </a:r>
            <a:r>
              <a:rPr lang="ko-KR" altLang="en-US" dirty="0"/>
              <a:t>. </a:t>
            </a:r>
            <a:r>
              <a:rPr lang="ko-KR" altLang="en-US" dirty="0" err="1"/>
              <a:t>농하우</a:t>
            </a:r>
            <a:r>
              <a:rPr lang="ko-KR" altLang="en-US" dirty="0"/>
              <a:t> 서비스를 이용하게 되면 토지센서를 지급받게 됩니다.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토지센서는 </a:t>
            </a:r>
            <a:r>
              <a:rPr lang="ko-KR" altLang="en-US" dirty="0" err="1"/>
              <a:t>어플과</a:t>
            </a:r>
            <a:r>
              <a:rPr lang="ko-KR" altLang="en-US" dirty="0"/>
              <a:t> 연동되는데 조사량, </a:t>
            </a:r>
            <a:r>
              <a:rPr lang="ko-KR" altLang="en-US" dirty="0" err="1"/>
              <a:t>지습</a:t>
            </a:r>
            <a:r>
              <a:rPr lang="ko-KR" altLang="en-US" dirty="0"/>
              <a:t>, 지온, </a:t>
            </a:r>
            <a:r>
              <a:rPr lang="ko-KR" altLang="en-US" dirty="0" err="1"/>
              <a:t>염농도</a:t>
            </a:r>
            <a:r>
              <a:rPr lang="ko-KR" altLang="en-US" dirty="0"/>
              <a:t> 등을 확인해 볼 수 있고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이상적 토지정보와 문제 해결 방법을 함께 제공함으로써 쉽고 빠르게 토지 상태를 파악할 수 있습니다.</a:t>
            </a:r>
          </a:p>
        </p:txBody>
      </p:sp>
      <p:sp>
        <p:nvSpPr>
          <p:cNvPr id="194" name="Google Shape;194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015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다음은 스마트 영농일지입니다.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미리 </a:t>
            </a:r>
            <a:r>
              <a:rPr lang="ko-KR" altLang="en-US" dirty="0" err="1"/>
              <a:t>심어논</a:t>
            </a:r>
            <a:r>
              <a:rPr lang="ko-KR" altLang="en-US" dirty="0"/>
              <a:t> 센서가 데이터를 서버로 전송하기 때문에 기존의 복잡했던 영농일지와는 다르게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날짜와 활동선택, 세부사항만 입력하면 됩니다.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이렇게 입력된 영농일지는 캘린더 형식으로 되어있어 한눈에 확인할 수 있고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분석을 통해 진행사항 및 예정사항을 확인할 수 있습니다.</a:t>
            </a:r>
          </a:p>
        </p:txBody>
      </p:sp>
      <p:sp>
        <p:nvSpPr>
          <p:cNvPr id="266" name="Google Shape;266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6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커뮤니티 게시판에서는 유저 프로필을 기준으로 자신과 비슷한 농가와 정보공유를 함으로써 서로에게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필요한 정보를 주고받을 수 있습니다.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유저 프로필에서는 자신의 토지 개요와 가계활동을 확인할 수 있습니다.</a:t>
            </a:r>
          </a:p>
        </p:txBody>
      </p:sp>
      <p:sp>
        <p:nvSpPr>
          <p:cNvPr id="319" name="Google Shape;31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50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4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jpeg"/><Relationship Id="rId9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Premium Vector | Farmer driving a tractor in farmed land on rural farm landscape hill background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" r="5842"/>
          <a:stretch/>
        </p:blipFill>
        <p:spPr bwMode="auto">
          <a:xfrm>
            <a:off x="19050" y="0"/>
            <a:ext cx="12153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3"/>
          <p:cNvSpPr txBox="1"/>
          <p:nvPr/>
        </p:nvSpPr>
        <p:spPr>
          <a:xfrm>
            <a:off x="332324" y="1005754"/>
            <a:ext cx="10612952" cy="1123950"/>
          </a:xfrm>
          <a:prstGeom prst="rect">
            <a:avLst/>
          </a:prstGeom>
          <a:noFill/>
          <a:ln>
            <a:noFill/>
          </a:ln>
          <a:effectLst>
            <a:outerShdw blurRad="419100" dist="38100" dir="5400000" algn="t" rotWithShape="0">
              <a:schemeClr val="tx1">
                <a:alpha val="85000"/>
              </a:schemeClr>
            </a:outerShdw>
          </a:effectLst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5400" i="0" u="none" strike="noStrike" cap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농사의 모든 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노하우</a:t>
            </a: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54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농하우</a:t>
            </a:r>
            <a:endParaRPr sz="5400" i="0" u="none" strike="noStrike" cap="none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32324" y="2040804"/>
            <a:ext cx="11478676" cy="604775"/>
          </a:xfrm>
          <a:prstGeom prst="rect">
            <a:avLst/>
          </a:prstGeom>
          <a:noFill/>
          <a:ln>
            <a:noFill/>
          </a:ln>
          <a:effectLst>
            <a:outerShdw blurRad="419100" dist="38100" dir="5400000" algn="t" rotWithShape="0">
              <a:schemeClr val="tx1">
                <a:alpha val="85000"/>
              </a:schemeClr>
            </a:outerShdw>
          </a:effectLst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한 농가, </a:t>
            </a:r>
            <a:r>
              <a:rPr lang="ko-KR" sz="3600" i="0" u="none" strike="noStrike" cap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한</a:t>
            </a:r>
            <a:r>
              <a:rPr lang="en-US" altLang="ko-KR" sz="3600" i="0" u="none" strike="noStrike" cap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 </a:t>
            </a:r>
            <a:r>
              <a:rPr lang="ko-KR" sz="3600" i="0" u="none" strike="noStrike" cap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농가를 </a:t>
            </a:r>
            <a:r>
              <a:rPr lang="ko-KR" sz="360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위해, 농사에 필요한 하나부터 열까지</a:t>
            </a:r>
            <a:endParaRPr sz="3600" i="0" u="none" strike="noStrike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31540" y="1268760"/>
            <a:ext cx="6070513" cy="52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2"/>
          <p:cNvSpPr/>
          <p:nvPr/>
        </p:nvSpPr>
        <p:spPr>
          <a:xfrm>
            <a:off x="0" y="0"/>
            <a:ext cx="12192000" cy="58369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시장 분석</a:t>
            </a:r>
            <a:endParaRPr sz="1800" b="1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cxnSp>
        <p:nvCxnSpPr>
          <p:cNvPr id="402" name="Google Shape;402;p22"/>
          <p:cNvCxnSpPr/>
          <p:nvPr/>
        </p:nvCxnSpPr>
        <p:spPr>
          <a:xfrm rot="10800000" flipH="1">
            <a:off x="4572000" y="1520788"/>
            <a:ext cx="1930053" cy="54006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w="sm" len="sm"/>
            <a:tailEnd type="stealth" w="med" len="med"/>
          </a:ln>
        </p:spPr>
      </p:cxnSp>
      <p:grpSp>
        <p:nvGrpSpPr>
          <p:cNvPr id="403" name="Google Shape;403;p22"/>
          <p:cNvGrpSpPr/>
          <p:nvPr/>
        </p:nvGrpSpPr>
        <p:grpSpPr>
          <a:xfrm>
            <a:off x="6660232" y="764472"/>
            <a:ext cx="2271511" cy="1800432"/>
            <a:chOff x="664455" y="884685"/>
            <a:chExt cx="3816233" cy="3024800"/>
          </a:xfrm>
        </p:grpSpPr>
        <p:pic>
          <p:nvPicPr>
            <p:cNvPr id="404" name="Google Shape;404;p22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664455" y="884685"/>
              <a:ext cx="3816233" cy="302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22"/>
            <p:cNvSpPr txBox="1"/>
            <p:nvPr/>
          </p:nvSpPr>
          <p:spPr>
            <a:xfrm>
              <a:off x="1979711" y="2338087"/>
              <a:ext cx="2217970" cy="6636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65세 이상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44.70%</a:t>
              </a:r>
              <a:endParaRPr sz="10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406" name="Google Shape;406;p22"/>
            <p:cNvSpPr txBox="1"/>
            <p:nvPr/>
          </p:nvSpPr>
          <p:spPr>
            <a:xfrm>
              <a:off x="1007603" y="2746326"/>
              <a:ext cx="2217972" cy="659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65세 이하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55.30%</a:t>
              </a:r>
              <a:endParaRPr sz="10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407" name="Google Shape;407;p22"/>
          <p:cNvSpPr txBox="1"/>
          <p:nvPr/>
        </p:nvSpPr>
        <p:spPr>
          <a:xfrm>
            <a:off x="8594140" y="1877402"/>
            <a:ext cx="3250668" cy="3668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65세 이하, 약 55만 농가</a:t>
            </a: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08" name="Google Shape;408;p22"/>
          <p:cNvCxnSpPr/>
          <p:nvPr/>
        </p:nvCxnSpPr>
        <p:spPr>
          <a:xfrm>
            <a:off x="4572000" y="3699030"/>
            <a:ext cx="193005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w="sm" len="sm"/>
            <a:tailEnd type="stealth" w="med" len="med"/>
          </a:ln>
        </p:spPr>
      </p:cxnSp>
      <p:pic>
        <p:nvPicPr>
          <p:cNvPr id="409" name="Google Shape;409;p22" descr="텍스트, 지도이(가) 표시된 사진  매우 높은 신뢰도로 생성된 설명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6955048" y="3029534"/>
            <a:ext cx="1681880" cy="170765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2"/>
          <p:cNvSpPr txBox="1"/>
          <p:nvPr/>
        </p:nvSpPr>
        <p:spPr>
          <a:xfrm>
            <a:off x="8636928" y="3152994"/>
            <a:ext cx="3250668" cy="14607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5년간 귀농인 9만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+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청년농가 2만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약 11만명</a:t>
            </a: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11" name="Google Shape;411;p22"/>
          <p:cNvCxnSpPr/>
          <p:nvPr/>
        </p:nvCxnSpPr>
        <p:spPr>
          <a:xfrm>
            <a:off x="4391980" y="5409220"/>
            <a:ext cx="1930053" cy="3600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w="sm" len="sm"/>
            <a:tailEnd type="stealth" w="med" len="med"/>
          </a:ln>
        </p:spPr>
      </p:cxnSp>
      <p:sp>
        <p:nvSpPr>
          <p:cNvPr id="412" name="Google Shape;412;p22"/>
          <p:cNvSpPr txBox="1"/>
          <p:nvPr/>
        </p:nvSpPr>
        <p:spPr>
          <a:xfrm>
            <a:off x="6660232" y="5589732"/>
            <a:ext cx="4464496" cy="56151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초기 컨텍하기 쉬운 청년농가 약 2만명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3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*청년농업인연합회, 각 지역 청년농부협동조합</a:t>
            </a:r>
            <a:endParaRPr sz="13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/>
          <p:nvPr/>
        </p:nvSpPr>
        <p:spPr>
          <a:xfrm>
            <a:off x="0" y="0"/>
            <a:ext cx="12192000" cy="58369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농하우 수익 모델 (구독경제)</a:t>
            </a:r>
            <a:endParaRPr sz="1800" b="1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2819636" y="1362458"/>
            <a:ext cx="2967218" cy="2066542"/>
            <a:chOff x="2449469" y="2330812"/>
            <a:chExt cx="2967218" cy="2066542"/>
          </a:xfrm>
        </p:grpSpPr>
        <p:pic>
          <p:nvPicPr>
            <p:cNvPr id="420" name="Google Shape;420;p23"/>
            <p:cNvPicPr/>
            <p:nvPr/>
          </p:nvPicPr>
          <p:blipFill rotWithShape="1">
            <a:blip r:embed="rId3">
              <a:alphaModFix/>
            </a:blip>
            <a:srcRect l="32470" t="20890" r="32440" b="20290"/>
            <a:stretch>
              <a:fillRect/>
            </a:stretch>
          </p:blipFill>
          <p:spPr>
            <a:xfrm>
              <a:off x="2449469" y="2563685"/>
              <a:ext cx="723046" cy="12118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/>
            <p:nvPr/>
          </p:nvPicPr>
          <p:blipFill rotWithShape="1">
            <a:blip r:embed="rId4">
              <a:alphaModFix/>
            </a:blip>
            <a:srcRect l="6010" t="17210" r="4160" b="17300"/>
            <a:stretch>
              <a:fillRect/>
            </a:stretch>
          </p:blipFill>
          <p:spPr>
            <a:xfrm>
              <a:off x="3500958" y="2330812"/>
              <a:ext cx="1915729" cy="1520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23"/>
            <p:cNvSpPr txBox="1"/>
            <p:nvPr/>
          </p:nvSpPr>
          <p:spPr>
            <a:xfrm>
              <a:off x="2751236" y="4030106"/>
              <a:ext cx="2584304" cy="367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웹 어플리케이션 구독</a:t>
              </a: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423" name="Google Shape;423;p23"/>
          <p:cNvGrpSpPr/>
          <p:nvPr/>
        </p:nvGrpSpPr>
        <p:grpSpPr>
          <a:xfrm>
            <a:off x="6912259" y="800708"/>
            <a:ext cx="3744417" cy="2879296"/>
            <a:chOff x="4475209" y="1154682"/>
            <a:chExt cx="3137463" cy="4459568"/>
          </a:xfrm>
        </p:grpSpPr>
        <p:sp>
          <p:nvSpPr>
            <p:cNvPr id="424" name="Google Shape;424;p23"/>
            <p:cNvSpPr/>
            <p:nvPr/>
          </p:nvSpPr>
          <p:spPr>
            <a:xfrm>
              <a:off x="4475209" y="1154682"/>
              <a:ext cx="3137463" cy="44595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200" b="1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565537" y="1243751"/>
              <a:ext cx="2946638" cy="8227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농하우 구독 서비스</a:t>
              </a:r>
              <a:endParaRPr sz="12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587726" y="2979434"/>
              <a:ext cx="2924444" cy="25227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Char char="•"/>
                <a:defRPr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토지 정보를 파악하는 토지센서 제공</a:t>
              </a: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Char char="•"/>
                <a:defRPr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스마트 영농일지 서비스</a:t>
              </a: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Char char="•"/>
                <a:defRPr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스마트 영농일지 관리/분석 서비스</a:t>
              </a: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Char char="•"/>
                <a:defRPr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예측 알고리즘을 통한 농작물 추천 서비스</a:t>
              </a: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Char char="•"/>
                <a:defRPr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각 농작물의 예상 수익량 제공</a:t>
              </a: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Char char="•"/>
                <a:defRPr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농사 정보 공유 게시판</a:t>
              </a:r>
              <a:endParaRPr sz="12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4675658" y="2268153"/>
              <a:ext cx="2748579" cy="525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100,000원 / 1년</a:t>
              </a:r>
              <a:endParaRPr sz="16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aphicFrame>
        <p:nvGraphicFramePr>
          <p:cNvPr id="428" name="Google Shape;428;p23"/>
          <p:cNvGraphicFramePr/>
          <p:nvPr/>
        </p:nvGraphicFramePr>
        <p:xfrm>
          <a:off x="1211795" y="3903686"/>
          <a:ext cx="9768425" cy="2361300"/>
        </p:xfrm>
        <a:graphic>
          <a:graphicData uri="http://schemas.openxmlformats.org/drawingml/2006/table">
            <a:tbl>
              <a:tblPr firstRow="1" bandRow="1">
                <a:noFill/>
                <a:tableStyleId>{B325AD09-285E-4362-B0D8-F4A76C01B035}</a:tableStyleId>
              </a:tblPr>
              <a:tblGrid>
                <a:gridCol w="2099550"/>
                <a:gridCol w="1728200"/>
                <a:gridCol w="1728200"/>
                <a:gridCol w="1836200"/>
                <a:gridCol w="432050"/>
                <a:gridCol w="1944225"/>
              </a:tblGrid>
              <a:tr h="367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202</a:t>
                      </a:r>
                      <a:r>
                        <a:rPr lang="en-US" altLang="ko-KR" sz="1800" u="none" strike="noStrike" cap="none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202</a:t>
                      </a:r>
                      <a:r>
                        <a:rPr lang="en-US" altLang="ko-KR" sz="1800" u="none" strike="noStrike" cap="none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202</a:t>
                      </a:r>
                      <a:r>
                        <a:rPr lang="en-US" altLang="ko-KR" sz="1800" u="none" strike="noStrike" cap="none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...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2030 목표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70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귀농 총 인구수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약 11만명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약 13면명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약 15만명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...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약 30만명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목표 고객 비율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1%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5%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15%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...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60%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1년 예상 매출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110,000,000원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650,000,000원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2,240,000,000원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...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18,000,000,000원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0"/>
            <a:ext cx="12192000" cy="58369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초기 마케팅 방안</a:t>
            </a:r>
            <a:endParaRPr sz="1800" b="1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pic>
        <p:nvPicPr>
          <p:cNvPr id="435" name="Google Shape;435;p2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24200" y="2287872"/>
            <a:ext cx="1055197" cy="105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4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848283" y="2230070"/>
            <a:ext cx="1113000" cy="11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4"/>
          <p:cNvSpPr txBox="1"/>
          <p:nvPr/>
        </p:nvSpPr>
        <p:spPr>
          <a:xfrm>
            <a:off x="5159896" y="3895223"/>
            <a:ext cx="1872208" cy="3448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농하우</a:t>
            </a:r>
            <a:endParaRPr sz="1700" b="1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439" name="Google Shape;439;p24"/>
          <p:cNvGrpSpPr/>
          <p:nvPr/>
        </p:nvGrpSpPr>
        <p:grpSpPr>
          <a:xfrm>
            <a:off x="803161" y="3941060"/>
            <a:ext cx="1497275" cy="1229860"/>
            <a:chOff x="3093630" y="1941858"/>
            <a:chExt cx="1872208" cy="1529182"/>
          </a:xfrm>
        </p:grpSpPr>
        <p:pic>
          <p:nvPicPr>
            <p:cNvPr id="440" name="Google Shape;440;p24"/>
            <p:cNvPicPr/>
            <p:nvPr/>
          </p:nvPicPr>
          <p:blipFill rotWithShape="1"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3366726" y="1941858"/>
              <a:ext cx="1326017" cy="1326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24"/>
            <p:cNvSpPr txBox="1"/>
            <p:nvPr/>
          </p:nvSpPr>
          <p:spPr>
            <a:xfrm>
              <a:off x="3093630" y="3132950"/>
              <a:ext cx="1872208" cy="3380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청년농업인연합회</a:t>
              </a:r>
              <a:endParaRPr sz="12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pic>
        <p:nvPicPr>
          <p:cNvPr id="442" name="Google Shape;442;p24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2809155" y="3909450"/>
            <a:ext cx="1240738" cy="129003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4"/>
          <p:cNvSpPr txBox="1"/>
          <p:nvPr/>
        </p:nvSpPr>
        <p:spPr>
          <a:xfrm>
            <a:off x="506898" y="1002810"/>
            <a:ext cx="4187128" cy="6248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5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청년 농업인 단체</a:t>
            </a:r>
            <a:endParaRPr sz="3500" b="1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2720545" y="3790907"/>
            <a:ext cx="1348750" cy="142437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7068674" y="4162381"/>
            <a:ext cx="2682250" cy="5671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446" name="Google Shape;446;p24"/>
          <p:cNvPicPr/>
          <p:nvPr/>
        </p:nvPicPr>
        <p:blipFill rotWithShape="1">
          <a:blip r:embed="rId7">
            <a:alphaModFix/>
          </a:blip>
          <a:srcRect l="27320" r="27320"/>
          <a:stretch>
            <a:fillRect/>
          </a:stretch>
        </p:blipFill>
        <p:spPr>
          <a:xfrm>
            <a:off x="7872866" y="1995263"/>
            <a:ext cx="1116124" cy="164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4"/>
          <p:cNvPicPr/>
          <p:nvPr/>
        </p:nvPicPr>
        <p:blipFill rotWithShape="1">
          <a:blip r:embed="rId8">
            <a:alphaModFix/>
          </a:blip>
          <a:srcRect t="32050" b="32050"/>
          <a:stretch>
            <a:fillRect/>
          </a:stretch>
        </p:blipFill>
        <p:spPr>
          <a:xfrm>
            <a:off x="9108326" y="2574839"/>
            <a:ext cx="2880319" cy="68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4"/>
          <p:cNvPicPr/>
          <p:nvPr/>
        </p:nvPicPr>
        <p:blipFill rotWithShape="1">
          <a:blip r:embed="rId9">
            <a:alphaModFix/>
          </a:blip>
          <a:srcRect l="13980" r="14230"/>
          <a:stretch>
            <a:fillRect/>
          </a:stretch>
        </p:blipFill>
        <p:spPr>
          <a:xfrm>
            <a:off x="9817082" y="3941060"/>
            <a:ext cx="1890210" cy="103193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4"/>
          <p:cNvSpPr txBox="1"/>
          <p:nvPr/>
        </p:nvSpPr>
        <p:spPr>
          <a:xfrm>
            <a:off x="7520162" y="1002810"/>
            <a:ext cx="4187130" cy="6248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5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귀농 선호 지역</a:t>
            </a:r>
            <a:endParaRPr sz="3500" b="1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0" y="5826702"/>
            <a:ext cx="12192000" cy="394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초기 고객 확보를 위해 청년 농부들이나 귀농 인구가 가장 많은 지역을 우선적으로 홍보한다.</a:t>
            </a:r>
            <a:endParaRPr sz="2000" b="1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452" name="그림 45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129463" y="4252912"/>
            <a:ext cx="2543175" cy="390525"/>
          </a:xfrm>
          <a:prstGeom prst="rect">
            <a:avLst/>
          </a:prstGeom>
        </p:spPr>
      </p:pic>
      <p:pic>
        <p:nvPicPr>
          <p:cNvPr id="453" name="그림 452"/>
          <p:cNvPicPr>
            <a:picLocks noChangeAspect="1"/>
          </p:cNvPicPr>
          <p:nvPr/>
        </p:nvPicPr>
        <p:blipFill rotWithShape="1">
          <a:blip r:embed="rId11"/>
          <a:srcRect t="3960" r="72010" b="90310"/>
          <a:stretch>
            <a:fillRect/>
          </a:stretch>
        </p:blipFill>
        <p:spPr>
          <a:xfrm>
            <a:off x="4437239" y="2784590"/>
            <a:ext cx="3055055" cy="11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/>
          <p:nvPr/>
        </p:nvSpPr>
        <p:spPr>
          <a:xfrm>
            <a:off x="0" y="0"/>
            <a:ext cx="12192000" cy="58369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lt2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팀원 소개</a:t>
            </a:r>
            <a:endParaRPr sz="1800" b="1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1322243" y="1376772"/>
            <a:ext cx="2978726" cy="486383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4604038" y="1376772"/>
            <a:ext cx="2978726" cy="486383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60" name="Google Shape;460;p25"/>
          <p:cNvSpPr/>
          <p:nvPr/>
        </p:nvSpPr>
        <p:spPr>
          <a:xfrm>
            <a:off x="7885833" y="1376771"/>
            <a:ext cx="2978726" cy="486383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61" name="Google Shape;461;p25"/>
          <p:cNvSpPr txBox="1"/>
          <p:nvPr/>
        </p:nvSpPr>
        <p:spPr>
          <a:xfrm>
            <a:off x="1322243" y="1871536"/>
            <a:ext cx="3249757" cy="371773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이름: 주동석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나이: 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소속: 16전투비행단 장비대대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경력: 성공회대 1학년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    소프트웨어학과 재학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-게임 회사 스타트업 3개월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인턴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-2016 SK 주관 STAC 공모전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입상</a:t>
            </a: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62" name="Google Shape;462;p25"/>
          <p:cNvSpPr txBox="1"/>
          <p:nvPr/>
        </p:nvSpPr>
        <p:spPr>
          <a:xfrm>
            <a:off x="4598607" y="1844824"/>
            <a:ext cx="3249757" cy="242233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이름: 김익수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나이: 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소속: 16전투비행단 장비대대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경력: 전북대학교 1학년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   반도체과학기술학과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   재학</a:t>
            </a: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7885832" y="1871536"/>
            <a:ext cx="3249758" cy="320338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이름: 정세현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나이: 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소속: 16전투비행단 장비대대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경력: 고려대 세종캠퍼스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   2학년 전자정보공학과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   재학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-한국남부발전주관 미래혁신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아이디어 경진대회 입상</a:t>
            </a:r>
            <a:endParaRPr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 descr="텍스트, 지도이(가) 표시된 사진  매우 높은 신뢰도로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-4933448" y="3787050"/>
            <a:ext cx="3623938" cy="367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-5385496" y="74247"/>
            <a:ext cx="515302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31540" y="7247442"/>
            <a:ext cx="11413268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전국의 농가인구는 약 </a:t>
            </a:r>
            <a:r>
              <a:rPr lang="ko-KR" sz="23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200만명</a:t>
            </a:r>
            <a:r>
              <a:rPr lang="ko-K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이고, 귀농인구는 1년에 약 </a:t>
            </a:r>
            <a:r>
              <a:rPr lang="ko-KR" sz="23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2만명</a:t>
            </a:r>
            <a:r>
              <a:rPr lang="ko-K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씩 늘어나고 있다.</a:t>
            </a: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Japanese streamed rice in a bowl vector | free image by rawpixel.com / 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94" y="74247"/>
            <a:ext cx="6841759" cy="68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/>
          <p:nvPr/>
        </p:nvPicPr>
        <p:blipFill rotWithShape="1">
          <a:blip r:embed="rId3">
            <a:alphaModFix/>
          </a:blip>
          <a:srcRect l="5680" t="50000" r="26080" b="35520"/>
          <a:stretch>
            <a:fillRect/>
          </a:stretch>
        </p:blipFill>
        <p:spPr>
          <a:xfrm>
            <a:off x="285943" y="1372670"/>
            <a:ext cx="5546196" cy="73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/>
          <p:nvPr/>
        </p:nvPicPr>
        <p:blipFill rotWithShape="1">
          <a:blip r:embed="rId4">
            <a:alphaModFix/>
          </a:blip>
          <a:srcRect l="12870" t="33690" r="13800" b="47390"/>
          <a:stretch>
            <a:fillRect/>
          </a:stretch>
        </p:blipFill>
        <p:spPr>
          <a:xfrm>
            <a:off x="549803" y="2445774"/>
            <a:ext cx="5960748" cy="96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/>
          <p:nvPr/>
        </p:nvPicPr>
        <p:blipFill rotWithShape="1">
          <a:blip r:embed="rId5">
            <a:alphaModFix/>
          </a:blip>
          <a:srcRect l="23530" t="31960" r="24390" b="55310"/>
          <a:stretch>
            <a:fillRect/>
          </a:stretch>
        </p:blipFill>
        <p:spPr>
          <a:xfrm>
            <a:off x="549803" y="3933056"/>
            <a:ext cx="5754215" cy="8793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0" y="0"/>
            <a:ext cx="12192000" cy="58369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농가의 문제점</a:t>
            </a:r>
            <a:endParaRPr sz="1800" b="1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pic>
        <p:nvPicPr>
          <p:cNvPr id="108" name="Google Shape;108;p15"/>
          <p:cNvPicPr/>
          <p:nvPr/>
        </p:nvPicPr>
        <p:blipFill rotWithShape="1">
          <a:blip r:embed="rId6">
            <a:alphaModFix/>
          </a:blip>
          <a:srcRect l="26580" t="47380" r="33420" b="40720"/>
          <a:stretch>
            <a:fillRect/>
          </a:stretch>
        </p:blipFill>
        <p:spPr>
          <a:xfrm>
            <a:off x="6477073" y="1776007"/>
            <a:ext cx="5172989" cy="962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/>
          <p:nvPr/>
        </p:nvPicPr>
        <p:blipFill rotWithShape="1">
          <a:blip r:embed="rId7">
            <a:alphaModFix/>
          </a:blip>
          <a:srcRect l="11780" t="60400" r="38760" b="27240"/>
          <a:stretch>
            <a:fillRect/>
          </a:stretch>
        </p:blipFill>
        <p:spPr>
          <a:xfrm>
            <a:off x="6249638" y="3429000"/>
            <a:ext cx="5627859" cy="87935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9372364" y="1952836"/>
            <a:ext cx="456220" cy="20155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541965" y="3789040"/>
            <a:ext cx="360040" cy="20155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45871" y="5021134"/>
            <a:ext cx="11100258" cy="132061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하지만 경험과 정보가 부족한 귀농 농가(초보자)는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2~3 년마다 반복되는 농작물 가격 문제로 입는 피해가 크다.</a:t>
            </a:r>
            <a:endParaRPr sz="2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0"/>
            <a:ext cx="12192000" cy="58369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문제점 및 해결방안</a:t>
            </a:r>
            <a:endParaRPr sz="1800" b="1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27349" y="1554818"/>
            <a:ext cx="12097343" cy="374870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문제점 1 : 현재 귀농인구(초보자)들이 농사에 관련된 질 좋은 정보를 얻기가 힘들다.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Char char="­"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귀농인구들 (초보자) 에게 최대한 </a:t>
            </a:r>
            <a:r>
              <a:rPr lang="ko-KR" sz="1800" b="1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정제된, 신뢰도</a:t>
            </a: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있는 정보가 필요하다.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문제점 2 : 어떤 농작물을 심어야하는지, 어떤 비료를 사용해야하는지 등 농사 관련 경험이 부족하다.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Char char="­"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스마트 영농일지와 커뮤니티를 통해 다른 농가와 자신의 농가를 </a:t>
            </a:r>
            <a:r>
              <a:rPr lang="ko-KR" sz="1800" b="1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비교</a:t>
            </a: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해 볼 수 있다.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문제점 3 : 농작물 가격 문제 악순환의 컨트롤 타워가 없다.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­"/>
              <a:defRPr/>
            </a:pPr>
            <a:r>
              <a:rPr lang="ko-KR" sz="1800" b="1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예측, 추천 알고리즘</a:t>
            </a: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을 통해 농작물 가격 문제의 근본적인 해결방안을 제시한다.</a:t>
            </a: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/>
          <p:nvPr/>
        </p:nvPicPr>
        <p:blipFill rotWithShape="1">
          <a:blip r:embed="rId3">
            <a:alphaModFix/>
          </a:blip>
          <a:srcRect l="170" t="-1250" r="2320" b="2120"/>
          <a:stretch>
            <a:fillRect/>
          </a:stretch>
        </p:blipFill>
        <p:spPr>
          <a:xfrm>
            <a:off x="2963333" y="47624"/>
            <a:ext cx="6424084" cy="6540500"/>
          </a:xfrm>
          <a:custGeom>
            <a:avLst/>
            <a:gdLst/>
            <a:ahLst/>
            <a:cxnLst/>
            <a:rect l="l" t="t" r="r" b="b"/>
            <a:pathLst>
              <a:path w="6429326" h="6535793" extrusionOk="0">
                <a:moveTo>
                  <a:pt x="2393784" y="0"/>
                </a:moveTo>
                <a:cubicBezTo>
                  <a:pt x="2393784" y="4230"/>
                  <a:pt x="2393784" y="59224"/>
                  <a:pt x="2393784" y="63454"/>
                </a:cubicBezTo>
                <a:lnTo>
                  <a:pt x="2330233" y="1988235"/>
                </a:lnTo>
                <a:cubicBezTo>
                  <a:pt x="2326702" y="1988940"/>
                  <a:pt x="2280803" y="1998105"/>
                  <a:pt x="2277273" y="1998810"/>
                </a:cubicBezTo>
                <a:lnTo>
                  <a:pt x="1376955" y="2823716"/>
                </a:lnTo>
                <a:lnTo>
                  <a:pt x="0" y="3278472"/>
                </a:lnTo>
                <a:lnTo>
                  <a:pt x="296575" y="3659198"/>
                </a:lnTo>
                <a:cubicBezTo>
                  <a:pt x="299399" y="3662723"/>
                  <a:pt x="336118" y="3708551"/>
                  <a:pt x="338943" y="3712077"/>
                </a:cubicBezTo>
                <a:lnTo>
                  <a:pt x="1578203" y="3891864"/>
                </a:lnTo>
                <a:lnTo>
                  <a:pt x="2531480" y="5044617"/>
                </a:lnTo>
                <a:lnTo>
                  <a:pt x="3018711" y="5129223"/>
                </a:lnTo>
                <a:lnTo>
                  <a:pt x="2944567" y="6461763"/>
                </a:lnTo>
                <a:cubicBezTo>
                  <a:pt x="2950216" y="6463878"/>
                  <a:pt x="3019417" y="6489260"/>
                  <a:pt x="3029303" y="6493490"/>
                </a:cubicBezTo>
                <a:cubicBezTo>
                  <a:pt x="3039188" y="6497720"/>
                  <a:pt x="3084381" y="6523102"/>
                  <a:pt x="3092855" y="6525218"/>
                </a:cubicBezTo>
                <a:cubicBezTo>
                  <a:pt x="3101328" y="6527333"/>
                  <a:pt x="3149345" y="6524512"/>
                  <a:pt x="3156406" y="6525218"/>
                </a:cubicBezTo>
                <a:cubicBezTo>
                  <a:pt x="3163467" y="6525923"/>
                  <a:pt x="3195949" y="6535088"/>
                  <a:pt x="3198774" y="6535793"/>
                </a:cubicBezTo>
                <a:lnTo>
                  <a:pt x="3675413" y="6514642"/>
                </a:lnTo>
                <a:lnTo>
                  <a:pt x="3484758" y="4907133"/>
                </a:lnTo>
                <a:lnTo>
                  <a:pt x="5052369" y="3976469"/>
                </a:lnTo>
                <a:lnTo>
                  <a:pt x="4872305" y="3564017"/>
                </a:lnTo>
                <a:cubicBezTo>
                  <a:pt x="4875836" y="3564017"/>
                  <a:pt x="4921735" y="3564017"/>
                  <a:pt x="4925266" y="3564017"/>
                </a:cubicBezTo>
                <a:lnTo>
                  <a:pt x="6429326" y="3468835"/>
                </a:lnTo>
                <a:lnTo>
                  <a:pt x="6281037" y="3098685"/>
                </a:lnTo>
                <a:lnTo>
                  <a:pt x="4914673" y="3077533"/>
                </a:lnTo>
                <a:lnTo>
                  <a:pt x="4882898" y="2442991"/>
                </a:lnTo>
                <a:lnTo>
                  <a:pt x="4226196" y="2072840"/>
                </a:lnTo>
                <a:lnTo>
                  <a:pt x="3421206" y="1681539"/>
                </a:lnTo>
                <a:lnTo>
                  <a:pt x="3368246" y="274968"/>
                </a:lnTo>
                <a:lnTo>
                  <a:pt x="2383193" y="274968"/>
                </a:lnTo>
                <a:lnTo>
                  <a:pt x="2393784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26" name="Google Shape;126;p17" descr="테이블, 그리기이(가) 표시된 사진  매우 높은 신뢰도로 생성된 설명"/>
          <p:cNvPicPr/>
          <p:nvPr/>
        </p:nvPicPr>
        <p:blipFill rotWithShape="1">
          <a:blip r:embed="rId4">
            <a:alphaModFix/>
          </a:blip>
          <a:srcRect l="29940" t="28210" r="28420" b="43260"/>
          <a:stretch>
            <a:fillRect/>
          </a:stretch>
        </p:blipFill>
        <p:spPr>
          <a:xfrm>
            <a:off x="5292080" y="2680278"/>
            <a:ext cx="1788583" cy="1648821"/>
          </a:xfrm>
          <a:custGeom>
            <a:avLst/>
            <a:gdLst/>
            <a:ahLst/>
            <a:cxnLst/>
            <a:rect l="l" t="t" r="r" b="b"/>
            <a:pathLst>
              <a:path w="1788808" h="1756319" extrusionOk="0">
                <a:moveTo>
                  <a:pt x="1354837" y="0"/>
                </a:moveTo>
                <a:cubicBezTo>
                  <a:pt x="1358365" y="2820"/>
                  <a:pt x="1403526" y="38793"/>
                  <a:pt x="1407760" y="42320"/>
                </a:cubicBezTo>
                <a:cubicBezTo>
                  <a:pt x="1411993" y="45847"/>
                  <a:pt x="1417638" y="51490"/>
                  <a:pt x="1418344" y="52901"/>
                </a:cubicBezTo>
                <a:cubicBezTo>
                  <a:pt x="1419050" y="54311"/>
                  <a:pt x="1417638" y="62070"/>
                  <a:pt x="1418344" y="63481"/>
                </a:cubicBezTo>
                <a:cubicBezTo>
                  <a:pt x="1419050" y="64891"/>
                  <a:pt x="1427518" y="72650"/>
                  <a:pt x="1428929" y="74061"/>
                </a:cubicBezTo>
                <a:cubicBezTo>
                  <a:pt x="1430340" y="75472"/>
                  <a:pt x="1438102" y="83230"/>
                  <a:pt x="1439514" y="84641"/>
                </a:cubicBezTo>
                <a:cubicBezTo>
                  <a:pt x="1440925" y="86052"/>
                  <a:pt x="1448687" y="93811"/>
                  <a:pt x="1450098" y="95222"/>
                </a:cubicBezTo>
                <a:cubicBezTo>
                  <a:pt x="1451510" y="96632"/>
                  <a:pt x="1459271" y="104391"/>
                  <a:pt x="1460683" y="105802"/>
                </a:cubicBezTo>
                <a:cubicBezTo>
                  <a:pt x="1462094" y="107212"/>
                  <a:pt x="1469150" y="114971"/>
                  <a:pt x="1471267" y="116382"/>
                </a:cubicBezTo>
                <a:cubicBezTo>
                  <a:pt x="1473384" y="117792"/>
                  <a:pt x="1490320" y="125551"/>
                  <a:pt x="1492437" y="126962"/>
                </a:cubicBezTo>
                <a:cubicBezTo>
                  <a:pt x="1494553" y="128373"/>
                  <a:pt x="1501610" y="136837"/>
                  <a:pt x="1503022" y="137542"/>
                </a:cubicBezTo>
                <a:cubicBezTo>
                  <a:pt x="1504433" y="138248"/>
                  <a:pt x="1512194" y="136837"/>
                  <a:pt x="1513606" y="137542"/>
                </a:cubicBezTo>
                <a:cubicBezTo>
                  <a:pt x="1515017" y="138248"/>
                  <a:pt x="1522780" y="146006"/>
                  <a:pt x="1524191" y="148123"/>
                </a:cubicBezTo>
                <a:cubicBezTo>
                  <a:pt x="1525602" y="150239"/>
                  <a:pt x="1533364" y="167167"/>
                  <a:pt x="1534776" y="169283"/>
                </a:cubicBezTo>
                <a:cubicBezTo>
                  <a:pt x="1536187" y="171399"/>
                  <a:pt x="1543949" y="178452"/>
                  <a:pt x="1545360" y="179863"/>
                </a:cubicBezTo>
                <a:cubicBezTo>
                  <a:pt x="1546772" y="181274"/>
                  <a:pt x="1555239" y="189033"/>
                  <a:pt x="1555945" y="190444"/>
                </a:cubicBezTo>
                <a:cubicBezTo>
                  <a:pt x="1556650" y="191854"/>
                  <a:pt x="1555239" y="199613"/>
                  <a:pt x="1555945" y="201024"/>
                </a:cubicBezTo>
                <a:cubicBezTo>
                  <a:pt x="1556650" y="202434"/>
                  <a:pt x="1564412" y="209488"/>
                  <a:pt x="1566529" y="211604"/>
                </a:cubicBezTo>
                <a:cubicBezTo>
                  <a:pt x="1568646" y="213720"/>
                  <a:pt x="1585582" y="231353"/>
                  <a:pt x="1587699" y="232764"/>
                </a:cubicBezTo>
                <a:cubicBezTo>
                  <a:pt x="1589815" y="234175"/>
                  <a:pt x="1596872" y="231353"/>
                  <a:pt x="1598284" y="232764"/>
                </a:cubicBezTo>
                <a:cubicBezTo>
                  <a:pt x="1599695" y="234175"/>
                  <a:pt x="1607456" y="252514"/>
                  <a:pt x="1608868" y="253925"/>
                </a:cubicBezTo>
                <a:cubicBezTo>
                  <a:pt x="1610279" y="255335"/>
                  <a:pt x="1617336" y="252514"/>
                  <a:pt x="1619453" y="253925"/>
                </a:cubicBezTo>
                <a:cubicBezTo>
                  <a:pt x="1621569" y="255335"/>
                  <a:pt x="1638506" y="272969"/>
                  <a:pt x="1640623" y="275085"/>
                </a:cubicBezTo>
                <a:cubicBezTo>
                  <a:pt x="1642739" y="277201"/>
                  <a:pt x="1649795" y="283550"/>
                  <a:pt x="1651207" y="285666"/>
                </a:cubicBezTo>
                <a:cubicBezTo>
                  <a:pt x="1652618" y="287782"/>
                  <a:pt x="1660379" y="303299"/>
                  <a:pt x="1661791" y="306826"/>
                </a:cubicBezTo>
                <a:cubicBezTo>
                  <a:pt x="1663202" y="310353"/>
                  <a:pt x="1670259" y="335040"/>
                  <a:pt x="1672376" y="338567"/>
                </a:cubicBezTo>
                <a:cubicBezTo>
                  <a:pt x="1674493" y="342094"/>
                  <a:pt x="1692134" y="356906"/>
                  <a:pt x="1693546" y="359727"/>
                </a:cubicBezTo>
                <a:cubicBezTo>
                  <a:pt x="1694957" y="362549"/>
                  <a:pt x="1692840" y="378772"/>
                  <a:pt x="1693546" y="380888"/>
                </a:cubicBezTo>
                <a:cubicBezTo>
                  <a:pt x="1694251" y="383004"/>
                  <a:pt x="1702718" y="389352"/>
                  <a:pt x="1704130" y="391468"/>
                </a:cubicBezTo>
                <a:cubicBezTo>
                  <a:pt x="1705541" y="393584"/>
                  <a:pt x="1713304" y="410512"/>
                  <a:pt x="1714715" y="412628"/>
                </a:cubicBezTo>
                <a:cubicBezTo>
                  <a:pt x="1716127" y="414744"/>
                  <a:pt x="1723182" y="421093"/>
                  <a:pt x="1725300" y="423209"/>
                </a:cubicBezTo>
                <a:cubicBezTo>
                  <a:pt x="1727416" y="425324"/>
                  <a:pt x="1744352" y="442253"/>
                  <a:pt x="1746469" y="444369"/>
                </a:cubicBezTo>
                <a:cubicBezTo>
                  <a:pt x="1748586" y="446485"/>
                  <a:pt x="1755641" y="453539"/>
                  <a:pt x="1757053" y="454950"/>
                </a:cubicBezTo>
                <a:cubicBezTo>
                  <a:pt x="1758464" y="456360"/>
                  <a:pt x="1766227" y="464119"/>
                  <a:pt x="1767638" y="465530"/>
                </a:cubicBezTo>
                <a:cubicBezTo>
                  <a:pt x="1769050" y="466940"/>
                  <a:pt x="1777517" y="473994"/>
                  <a:pt x="1778223" y="476110"/>
                </a:cubicBezTo>
                <a:cubicBezTo>
                  <a:pt x="1778928" y="478226"/>
                  <a:pt x="1777517" y="495154"/>
                  <a:pt x="1778223" y="497270"/>
                </a:cubicBezTo>
                <a:cubicBezTo>
                  <a:pt x="1778928" y="499386"/>
                  <a:pt x="1788102" y="505734"/>
                  <a:pt x="1788808" y="507851"/>
                </a:cubicBezTo>
                <a:cubicBezTo>
                  <a:pt x="1789513" y="509966"/>
                  <a:pt x="1788808" y="527600"/>
                  <a:pt x="1788808" y="529011"/>
                </a:cubicBezTo>
                <a:lnTo>
                  <a:pt x="1661791" y="1301368"/>
                </a:lnTo>
                <a:lnTo>
                  <a:pt x="1174897" y="1735158"/>
                </a:lnTo>
                <a:cubicBezTo>
                  <a:pt x="1171368" y="1736568"/>
                  <a:pt x="1128324" y="1754907"/>
                  <a:pt x="1121974" y="1756318"/>
                </a:cubicBezTo>
                <a:cubicBezTo>
                  <a:pt x="1115623" y="1757729"/>
                  <a:pt x="1082457" y="1756318"/>
                  <a:pt x="1079635" y="1756318"/>
                </a:cubicBezTo>
                <a:lnTo>
                  <a:pt x="550402" y="1703417"/>
                </a:lnTo>
                <a:cubicBezTo>
                  <a:pt x="546873" y="1703417"/>
                  <a:pt x="502418" y="1704123"/>
                  <a:pt x="497479" y="1703417"/>
                </a:cubicBezTo>
                <a:cubicBezTo>
                  <a:pt x="492539" y="1702712"/>
                  <a:pt x="478426" y="1693542"/>
                  <a:pt x="476310" y="1692837"/>
                </a:cubicBezTo>
                <a:cubicBezTo>
                  <a:pt x="474192" y="1692131"/>
                  <a:pt x="467841" y="1694248"/>
                  <a:pt x="465724" y="1692837"/>
                </a:cubicBezTo>
                <a:cubicBezTo>
                  <a:pt x="463607" y="1691426"/>
                  <a:pt x="447377" y="1673087"/>
                  <a:pt x="444555" y="1671676"/>
                </a:cubicBezTo>
                <a:cubicBezTo>
                  <a:pt x="441732" y="1670266"/>
                  <a:pt x="424796" y="1671676"/>
                  <a:pt x="423385" y="1671676"/>
                </a:cubicBezTo>
                <a:lnTo>
                  <a:pt x="0" y="1142665"/>
                </a:lnTo>
                <a:lnTo>
                  <a:pt x="31753" y="560752"/>
                </a:lnTo>
                <a:lnTo>
                  <a:pt x="84676" y="63481"/>
                </a:lnTo>
                <a:lnTo>
                  <a:pt x="656248" y="10579"/>
                </a:lnTo>
                <a:lnTo>
                  <a:pt x="135483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285905" y="1249577"/>
            <a:ext cx="5294207" cy="63940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농사의 모든 노하우, </a:t>
            </a:r>
            <a:r>
              <a:rPr lang="ko-KR" sz="2400" b="1" i="0" u="none" strike="noStrike" cap="none">
                <a:solidFill>
                  <a:srgbClr val="E73791"/>
                </a:solidFill>
                <a:latin typeface="Arial"/>
                <a:ea typeface="Arial"/>
                <a:cs typeface="Arial"/>
                <a:sym typeface="Arial"/>
              </a:rPr>
              <a:t>농하우</a:t>
            </a:r>
            <a:r>
              <a:rPr lang="ko-KR" sz="2400" b="1" i="0" u="none" strike="noStrike" cap="non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   </a:t>
            </a:r>
            <a:r>
              <a:rPr lang="ko-KR" sz="3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375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85903" y="1892513"/>
            <a:ext cx="5294207" cy="24680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농가, 한농가를 위해, 농사에 필요한 하나부터 열까지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199276" y="1530992"/>
            <a:ext cx="3889448" cy="80072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작물, 수요, 공급 등을 예측하고 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추천하는 </a:t>
            </a:r>
            <a:r>
              <a:rPr lang="ko-KR" sz="1800" b="1" i="0" u="none" strike="noStrike" cap="none">
                <a:solidFill>
                  <a:srgbClr val="F58844"/>
                </a:solidFill>
                <a:latin typeface="맑은 고딕"/>
                <a:ea typeface="맑은 고딕"/>
                <a:cs typeface="맑은 고딕"/>
                <a:sym typeface="맑은 고딕"/>
              </a:rPr>
              <a:t>알고리즘</a:t>
            </a:r>
            <a:r>
              <a:rPr lang="ko-KR" sz="18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제공</a:t>
            </a:r>
            <a:endParaRPr sz="1800" b="1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374000" y="4580586"/>
            <a:ext cx="3198000" cy="79913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rgbClr val="37C2E8"/>
                </a:solidFill>
                <a:latin typeface="맑은 고딕"/>
                <a:ea typeface="맑은 고딕"/>
                <a:cs typeface="맑은 고딕"/>
                <a:sym typeface="맑은 고딕"/>
              </a:rPr>
              <a:t>스마트 영농일지</a:t>
            </a:r>
            <a:r>
              <a:rPr lang="ko-KR" sz="18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를 통해 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농작업 일정 관리 및 분석</a:t>
            </a:r>
            <a:endParaRPr sz="1800" b="1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7434084" y="4580586"/>
            <a:ext cx="3906668" cy="79913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자신과 비슷한 농가 네트워크 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커뮤니티를 통해 </a:t>
            </a:r>
            <a:r>
              <a:rPr lang="ko-KR" sz="1800" b="1" i="0" u="none" strike="noStrike" cap="none">
                <a:solidFill>
                  <a:srgbClr val="50B948"/>
                </a:solidFill>
                <a:latin typeface="맑은 고딕"/>
                <a:ea typeface="맑은 고딕"/>
                <a:cs typeface="맑은 고딕"/>
                <a:sym typeface="맑은 고딕"/>
              </a:rPr>
              <a:t>정보공유</a:t>
            </a:r>
            <a:r>
              <a:rPr lang="ko-KR" sz="18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0" y="0"/>
            <a:ext cx="12192000" cy="58369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농하우 레이아웃</a:t>
            </a:r>
            <a:endParaRPr sz="1800" b="1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556756" y="1601594"/>
            <a:ext cx="9027912" cy="4764820"/>
          </a:xfrm>
          <a:prstGeom prst="roundRect">
            <a:avLst>
              <a:gd name="adj" fmla="val 8073"/>
            </a:avLst>
          </a:prstGeom>
          <a:noFill/>
          <a:ln w="28575" cap="flat" cmpd="sng">
            <a:solidFill>
              <a:srgbClr val="7F7F7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1586772" y="979353"/>
            <a:ext cx="4965441" cy="369332"/>
            <a:chOff x="732277" y="814559"/>
            <a:chExt cx="2807116" cy="369332"/>
          </a:xfrm>
        </p:grpSpPr>
        <p:sp>
          <p:nvSpPr>
            <p:cNvPr id="140" name="Google Shape;140;p18"/>
            <p:cNvSpPr/>
            <p:nvPr/>
          </p:nvSpPr>
          <p:spPr>
            <a:xfrm>
              <a:off x="732277" y="837855"/>
              <a:ext cx="64265" cy="31214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796194" y="814559"/>
              <a:ext cx="2743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농하우 사용자 정보 입력 폼 및 추천 서비스</a:t>
              </a: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1799692" y="2240868"/>
            <a:ext cx="921835" cy="921835"/>
            <a:chOff x="3423424" y="644912"/>
            <a:chExt cx="1144859" cy="1144859"/>
          </a:xfrm>
        </p:grpSpPr>
        <p:sp>
          <p:nvSpPr>
            <p:cNvPr id="143" name="Google Shape;143;p18"/>
            <p:cNvSpPr/>
            <p:nvPr/>
          </p:nvSpPr>
          <p:spPr>
            <a:xfrm>
              <a:off x="3542138" y="763626"/>
              <a:ext cx="910682" cy="910682"/>
            </a:xfrm>
            <a:prstGeom prst="ellipse">
              <a:avLst/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pic>
          <p:nvPicPr>
            <p:cNvPr id="144" name="Google Shape;144;p18" descr="사진, 옅은, 검은색, 어두운이(가) 표시된 사진  매우 높은 신뢰도로 생성된 설명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423424" y="644912"/>
              <a:ext cx="1144859" cy="11448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8"/>
          <p:cNvSpPr/>
          <p:nvPr/>
        </p:nvSpPr>
        <p:spPr>
          <a:xfrm>
            <a:off x="3960194" y="2255356"/>
            <a:ext cx="2110517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1년</a:t>
            </a:r>
            <a:endParaRPr sz="14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233213" y="1757398"/>
            <a:ext cx="4852383" cy="3584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농하우 사용자 정보 입력 폼</a:t>
            </a: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721527" y="2255356"/>
            <a:ext cx="1152128" cy="333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경력:</a:t>
            </a:r>
            <a:endParaRPr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959932" y="2699112"/>
            <a:ext cx="2110517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400평</a:t>
            </a:r>
            <a:endParaRPr sz="14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746815" y="2699112"/>
            <a:ext cx="1152128" cy="33745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토지 면적:</a:t>
            </a:r>
            <a:endParaRPr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012808" y="3260271"/>
            <a:ext cx="3057640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5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수분기 있는, 비옥한. 해가 잘드는</a:t>
            </a:r>
            <a:endParaRPr sz="15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799692" y="3260271"/>
            <a:ext cx="1152128" cy="33827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토지 정보:</a:t>
            </a:r>
            <a:endParaRPr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799984" y="4293096"/>
            <a:ext cx="1212824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5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스마트팜</a:t>
            </a:r>
            <a:endParaRPr sz="15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799692" y="3807918"/>
            <a:ext cx="1836204" cy="33355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선호 재배방식</a:t>
            </a:r>
            <a:endParaRPr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131840" y="4293095"/>
            <a:ext cx="1212824" cy="35217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5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무농약</a:t>
            </a:r>
            <a:endParaRPr sz="15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439296" y="4293095"/>
            <a:ext cx="1212824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5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친환경적</a:t>
            </a:r>
            <a:endParaRPr sz="15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799984" y="4733013"/>
            <a:ext cx="1212824" cy="35217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5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대규모</a:t>
            </a:r>
            <a:endParaRPr sz="15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3131840" y="4733013"/>
            <a:ext cx="1212824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5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...</a:t>
            </a:r>
            <a:endParaRPr sz="15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4439296" y="4733013"/>
            <a:ext cx="1212824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5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...</a:t>
            </a:r>
            <a:endParaRPr sz="15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1799692" y="5219684"/>
            <a:ext cx="1836204" cy="33355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선호 재배작물</a:t>
            </a:r>
            <a:endParaRPr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799984" y="5669118"/>
            <a:ext cx="1212824" cy="35217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5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배추</a:t>
            </a:r>
            <a:endParaRPr sz="15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131840" y="5669117"/>
            <a:ext cx="1212824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5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무</a:t>
            </a:r>
            <a:endParaRPr sz="15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4439296" y="5669117"/>
            <a:ext cx="1212824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5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양파</a:t>
            </a:r>
            <a:endParaRPr sz="15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6124412" y="3855607"/>
            <a:ext cx="427807" cy="256794"/>
          </a:xfrm>
          <a:prstGeom prst="rightArrow">
            <a:avLst>
              <a:gd name="adj1" fmla="val 42224"/>
              <a:gd name="adj2" fmla="val 64905"/>
            </a:avLst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880123" y="2398967"/>
            <a:ext cx="874110" cy="84539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66" name="Google Shape;166;p18" descr="어두운, 검은색, 하얀색, 보는이(가) 표시된 사진  매우 높은 신뢰도로 생성된 설명"/>
          <p:cNvPicPr/>
          <p:nvPr/>
        </p:nvPicPr>
        <p:blipFill rotWithShape="1">
          <a:blip r:embed="rId4">
            <a:alphaModFix/>
          </a:blip>
          <a:srcRect l="5070" t="930" r="-4610" b="-470"/>
          <a:stretch>
            <a:fillRect/>
          </a:stretch>
        </p:blipFill>
        <p:spPr>
          <a:xfrm>
            <a:off x="6777011" y="2290220"/>
            <a:ext cx="1112257" cy="111120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6969836" y="1725649"/>
            <a:ext cx="2714732" cy="3584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 재배 방식</a:t>
            </a: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8903356" y="2255356"/>
            <a:ext cx="1393280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배추</a:t>
            </a:r>
            <a:endParaRPr sz="14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7859060" y="2255356"/>
            <a:ext cx="936284" cy="333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농작물:</a:t>
            </a:r>
            <a:endParaRPr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8903356" y="2680785"/>
            <a:ext cx="1393280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400평</a:t>
            </a:r>
            <a:endParaRPr sz="14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7859060" y="2680784"/>
            <a:ext cx="1284940" cy="336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재배면적:</a:t>
            </a:r>
            <a:endParaRPr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8903356" y="3112833"/>
            <a:ext cx="1393280" cy="35217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무농약, 대규모</a:t>
            </a:r>
            <a:endParaRPr sz="14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7859060" y="3104964"/>
            <a:ext cx="1177436" cy="33165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재배방식:</a:t>
            </a:r>
            <a:endParaRPr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7302818" y="3984004"/>
            <a:ext cx="626320" cy="290816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1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AAA</a:t>
            </a:r>
            <a:endParaRPr sz="11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777011" y="3984004"/>
            <a:ext cx="936284" cy="290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3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품종:</a:t>
            </a:r>
            <a:endParaRPr sz="13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8482184" y="3984004"/>
            <a:ext cx="626320" cy="290816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1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BBB</a:t>
            </a:r>
            <a:endParaRPr sz="11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7956374" y="3984004"/>
            <a:ext cx="936283" cy="290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3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비료:</a:t>
            </a:r>
            <a:endParaRPr sz="13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9670316" y="3984004"/>
            <a:ext cx="626320" cy="290816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1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XXX</a:t>
            </a:r>
            <a:endParaRPr sz="11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9144508" y="3984004"/>
            <a:ext cx="936284" cy="290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3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농약:</a:t>
            </a:r>
            <a:endParaRPr sz="13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18"/>
          <p:cNvSpPr/>
          <p:nvPr/>
        </p:nvSpPr>
        <p:spPr>
          <a:xfrm rot="10800000">
            <a:off x="7761743" y="4080753"/>
            <a:ext cx="97317" cy="9731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1" name="Google Shape;181;p18"/>
          <p:cNvSpPr/>
          <p:nvPr/>
        </p:nvSpPr>
        <p:spPr>
          <a:xfrm rot="10800000">
            <a:off x="8939180" y="4080753"/>
            <a:ext cx="97317" cy="9731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2" name="Google Shape;182;p18"/>
          <p:cNvSpPr/>
          <p:nvPr/>
        </p:nvSpPr>
        <p:spPr>
          <a:xfrm rot="10800000">
            <a:off x="10127312" y="4080753"/>
            <a:ext cx="97317" cy="97317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804186" y="4274820"/>
            <a:ext cx="1124952" cy="944864"/>
          </a:xfrm>
          <a:prstGeom prst="roundRect">
            <a:avLst>
              <a:gd name="adj" fmla="val 5208"/>
            </a:avLst>
          </a:prstGeom>
          <a:solidFill>
            <a:srgbClr val="D8D8D8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1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AAA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1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BBB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1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CCC</a:t>
            </a:r>
            <a:endParaRPr sz="11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84" name="Google Shape;184;p18"/>
          <p:cNvCxnSpPr/>
          <p:nvPr/>
        </p:nvCxnSpPr>
        <p:spPr>
          <a:xfrm rot="10800000">
            <a:off x="6856726" y="4545123"/>
            <a:ext cx="954012" cy="0"/>
          </a:xfrm>
          <a:prstGeom prst="straightConnector1">
            <a:avLst/>
          </a:prstGeom>
          <a:noFill/>
          <a:ln w="28575" cap="flat" cmpd="sng">
            <a:solidFill>
              <a:srgbClr val="3F3F3F"/>
            </a:solidFill>
            <a:prstDash val="solid"/>
            <a:miter/>
            <a:headEnd w="sm" len="sm"/>
            <a:tailEnd w="sm" len="sm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6856726" y="4909098"/>
            <a:ext cx="954012" cy="0"/>
          </a:xfrm>
          <a:prstGeom prst="straightConnector1">
            <a:avLst/>
          </a:prstGeom>
          <a:noFill/>
          <a:ln w="28575" cap="flat" cmpd="sng">
            <a:solidFill>
              <a:srgbClr val="3F3F3F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86" name="Google Shape;186;p18"/>
          <p:cNvSpPr txBox="1"/>
          <p:nvPr/>
        </p:nvSpPr>
        <p:spPr>
          <a:xfrm>
            <a:off x="7452230" y="4282883"/>
            <a:ext cx="468142" cy="26224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100" b="1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추천</a:t>
            </a:r>
            <a:endParaRPr sz="1100" b="1" i="0" u="none" strike="noStrike" cap="none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7997280" y="5316947"/>
            <a:ext cx="2299356" cy="35217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20,000 KG</a:t>
            </a:r>
            <a:endParaRPr sz="14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6480212" y="5316946"/>
            <a:ext cx="1409056" cy="3389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예상 수확량:</a:t>
            </a:r>
            <a:endParaRPr sz="1600" b="1" i="0" u="none" strike="noStrike" cap="none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7997280" y="5777130"/>
            <a:ext cx="2299356" cy="35217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62,000,000 원</a:t>
            </a:r>
            <a:endParaRPr sz="14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480212" y="5777128"/>
            <a:ext cx="1409056" cy="3360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예상 수익량:</a:t>
            </a:r>
            <a:endParaRPr sz="1600" b="1" i="0" u="none" strike="noStrike" cap="none">
              <a:solidFill>
                <a:srgbClr val="FF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91" name="그림 190"/>
          <p:cNvPicPr>
            <a:picLocks noChangeAspect="1"/>
          </p:cNvPicPr>
          <p:nvPr/>
        </p:nvPicPr>
        <p:blipFill rotWithShape="1">
          <a:blip r:embed="rId5"/>
          <a:srcRect l="2380" t="4300" r="72400" b="90870"/>
          <a:stretch>
            <a:fillRect/>
          </a:stretch>
        </p:blipFill>
        <p:spPr>
          <a:xfrm>
            <a:off x="1734087" y="1680886"/>
            <a:ext cx="1343008" cy="457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그림 265"/>
          <p:cNvPicPr>
            <a:picLocks noChangeAspect="1"/>
          </p:cNvPicPr>
          <p:nvPr/>
        </p:nvPicPr>
        <p:blipFill rotWithShape="1">
          <a:blip r:embed="rId3"/>
          <a:srcRect l="31600" t="10420" r="26390" b="9720"/>
          <a:stretch>
            <a:fillRect/>
          </a:stretch>
        </p:blipFill>
        <p:spPr>
          <a:xfrm>
            <a:off x="2079884" y="1428751"/>
            <a:ext cx="2637028" cy="5012529"/>
          </a:xfrm>
          <a:prstGeom prst="rect">
            <a:avLst/>
          </a:prstGeom>
        </p:spPr>
      </p:pic>
      <p:grpSp>
        <p:nvGrpSpPr>
          <p:cNvPr id="196" name="Google Shape;196;p19"/>
          <p:cNvGrpSpPr/>
          <p:nvPr/>
        </p:nvGrpSpPr>
        <p:grpSpPr>
          <a:xfrm>
            <a:off x="1272964" y="979353"/>
            <a:ext cx="2807120" cy="369332"/>
            <a:chOff x="732277" y="814559"/>
            <a:chExt cx="2807120" cy="369332"/>
          </a:xfrm>
        </p:grpSpPr>
        <p:sp>
          <p:nvSpPr>
            <p:cNvPr id="197" name="Google Shape;197;p19"/>
            <p:cNvSpPr/>
            <p:nvPr/>
          </p:nvSpPr>
          <p:spPr>
            <a:xfrm>
              <a:off x="732277" y="837855"/>
              <a:ext cx="64265" cy="31214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796198" y="814559"/>
              <a:ext cx="2743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농하우 메인화면</a:t>
              </a: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99" name="Google Shape;199;p19"/>
          <p:cNvSpPr/>
          <p:nvPr/>
        </p:nvSpPr>
        <p:spPr>
          <a:xfrm>
            <a:off x="0" y="0"/>
            <a:ext cx="12192000" cy="58369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농하우 레이아웃</a:t>
            </a:r>
            <a:endParaRPr sz="1800" b="1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pic>
        <p:nvPicPr>
          <p:cNvPr id="257" name="Google Shape;257;p1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7953382" y="1632523"/>
            <a:ext cx="3224100" cy="21976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19"/>
          <p:cNvGrpSpPr/>
          <p:nvPr/>
        </p:nvGrpSpPr>
        <p:grpSpPr>
          <a:xfrm>
            <a:off x="7393336" y="979353"/>
            <a:ext cx="2807120" cy="369332"/>
            <a:chOff x="732277" y="814559"/>
            <a:chExt cx="2807120" cy="369332"/>
          </a:xfrm>
        </p:grpSpPr>
        <p:sp>
          <p:nvSpPr>
            <p:cNvPr id="259" name="Google Shape;259;p19"/>
            <p:cNvSpPr/>
            <p:nvPr/>
          </p:nvSpPr>
          <p:spPr>
            <a:xfrm>
              <a:off x="732277" y="837855"/>
              <a:ext cx="64265" cy="31214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60" name="Google Shape;260;p19"/>
            <p:cNvSpPr txBox="1"/>
            <p:nvPr/>
          </p:nvSpPr>
          <p:spPr>
            <a:xfrm>
              <a:off x="796197" y="814559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지급되는 센서</a:t>
              </a: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pic>
        <p:nvPicPr>
          <p:cNvPr id="261" name="Google Shape;261;p19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7393336" y="4312444"/>
            <a:ext cx="19050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/>
          <p:nvPr/>
        </p:nvPicPr>
        <p:blipFill rotWithShape="1">
          <a:blip r:embed="rId6">
            <a:alphaModFix/>
          </a:blip>
          <a:srcRect r="17230"/>
          <a:stretch>
            <a:fillRect/>
          </a:stretch>
        </p:blipFill>
        <p:spPr>
          <a:xfrm>
            <a:off x="9732404" y="4429125"/>
            <a:ext cx="2183307" cy="1538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19"/>
          <p:cNvCxnSpPr/>
          <p:nvPr/>
        </p:nvCxnSpPr>
        <p:spPr>
          <a:xfrm rot="10800000" flipV="1">
            <a:off x="1297781" y="2637234"/>
            <a:ext cx="833437" cy="4762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type="stealth" w="med" len="med"/>
          </a:ln>
        </p:spPr>
      </p:cxnSp>
      <p:sp>
        <p:nvSpPr>
          <p:cNvPr id="248" name="Google Shape;248;p19"/>
          <p:cNvSpPr txBox="1"/>
          <p:nvPr/>
        </p:nvSpPr>
        <p:spPr>
          <a:xfrm>
            <a:off x="221942" y="2510550"/>
            <a:ext cx="1277663" cy="2888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3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주간날씨</a:t>
            </a:r>
            <a:endParaRPr sz="13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49" name="Google Shape;249;p19"/>
          <p:cNvCxnSpPr/>
          <p:nvPr/>
        </p:nvCxnSpPr>
        <p:spPr>
          <a:xfrm rot="10800000">
            <a:off x="1444932" y="3428999"/>
            <a:ext cx="745817" cy="8377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type="stealth" w="med" len="med"/>
          </a:ln>
        </p:spPr>
      </p:cxnSp>
      <p:sp>
        <p:nvSpPr>
          <p:cNvPr id="250" name="Google Shape;250;p19"/>
          <p:cNvSpPr txBox="1"/>
          <p:nvPr/>
        </p:nvSpPr>
        <p:spPr>
          <a:xfrm>
            <a:off x="5364009" y="4570373"/>
            <a:ext cx="1463982" cy="28547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3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현재 토지 정보</a:t>
            </a:r>
            <a:endParaRPr sz="13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51" name="Google Shape;251;p19"/>
          <p:cNvCxnSpPr>
            <a:stCxn id="264" idx="1"/>
          </p:cNvCxnSpPr>
          <p:nvPr/>
        </p:nvCxnSpPr>
        <p:spPr>
          <a:xfrm rot="10800000">
            <a:off x="1504949" y="4533900"/>
            <a:ext cx="802481" cy="33099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type="stealth" w="med" len="med"/>
          </a:ln>
        </p:spPr>
      </p:cxnSp>
      <p:sp>
        <p:nvSpPr>
          <p:cNvPr id="252" name="Google Shape;252;p19"/>
          <p:cNvSpPr txBox="1"/>
          <p:nvPr/>
        </p:nvSpPr>
        <p:spPr>
          <a:xfrm>
            <a:off x="0" y="3185201"/>
            <a:ext cx="1463982" cy="48759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3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실시간 환경에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3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맞는 농장 도식화</a:t>
            </a:r>
            <a:endParaRPr sz="13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53" name="Google Shape;253;p19"/>
          <p:cNvCxnSpPr/>
          <p:nvPr/>
        </p:nvCxnSpPr>
        <p:spPr>
          <a:xfrm rot="10800000" flipV="1">
            <a:off x="1543048" y="5280422"/>
            <a:ext cx="873919" cy="3964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type="stealth" w="med" len="med"/>
          </a:ln>
        </p:spPr>
      </p:cxnSp>
      <p:sp>
        <p:nvSpPr>
          <p:cNvPr id="254" name="Google Shape;254;p19"/>
          <p:cNvSpPr txBox="1"/>
          <p:nvPr/>
        </p:nvSpPr>
        <p:spPr>
          <a:xfrm>
            <a:off x="160253" y="5686422"/>
            <a:ext cx="1779128" cy="28694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3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이상적 토지 정보</a:t>
            </a:r>
            <a:endParaRPr sz="13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55" name="Google Shape;255;p19"/>
          <p:cNvCxnSpPr/>
          <p:nvPr/>
        </p:nvCxnSpPr>
        <p:spPr>
          <a:xfrm flipV="1">
            <a:off x="4536281" y="4743449"/>
            <a:ext cx="807242" cy="179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w="sm" len="sm"/>
            <a:tailEnd type="stealth" w="med" len="med"/>
          </a:ln>
        </p:spPr>
      </p:cxnSp>
      <p:sp>
        <p:nvSpPr>
          <p:cNvPr id="256" name="Google Shape;256;p19"/>
          <p:cNvSpPr txBox="1"/>
          <p:nvPr/>
        </p:nvSpPr>
        <p:spPr>
          <a:xfrm>
            <a:off x="142875" y="4410896"/>
            <a:ext cx="1560053" cy="28694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3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문제 해결 방법</a:t>
            </a:r>
            <a:endParaRPr sz="13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2307430" y="4750594"/>
            <a:ext cx="102869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그림 325"/>
          <p:cNvPicPr>
            <a:picLocks noChangeAspect="1"/>
          </p:cNvPicPr>
          <p:nvPr/>
        </p:nvPicPr>
        <p:blipFill rotWithShape="1">
          <a:blip r:embed="rId3"/>
          <a:srcRect l="25690" t="5210" r="25690" b="5210"/>
          <a:stretch>
            <a:fillRect/>
          </a:stretch>
        </p:blipFill>
        <p:spPr>
          <a:xfrm>
            <a:off x="1900238" y="1088230"/>
            <a:ext cx="3198074" cy="5893595"/>
          </a:xfrm>
          <a:prstGeom prst="rect">
            <a:avLst/>
          </a:prstGeom>
        </p:spPr>
      </p:pic>
      <p:grpSp>
        <p:nvGrpSpPr>
          <p:cNvPr id="269" name="Google Shape;269;p20"/>
          <p:cNvGrpSpPr/>
          <p:nvPr/>
        </p:nvGrpSpPr>
        <p:grpSpPr>
          <a:xfrm>
            <a:off x="7311298" y="1074602"/>
            <a:ext cx="3369095" cy="369332"/>
            <a:chOff x="732277" y="833609"/>
            <a:chExt cx="3369095" cy="369332"/>
          </a:xfrm>
        </p:grpSpPr>
        <p:sp>
          <p:nvSpPr>
            <p:cNvPr id="270" name="Google Shape;270;p20"/>
            <p:cNvSpPr/>
            <p:nvPr/>
          </p:nvSpPr>
          <p:spPr>
            <a:xfrm>
              <a:off x="732277" y="837855"/>
              <a:ext cx="64265" cy="31214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796198" y="833609"/>
              <a:ext cx="3305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농하우 스마트 영농일지 작성</a:t>
              </a: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290" name="Google Shape;290;p20"/>
          <p:cNvSpPr/>
          <p:nvPr/>
        </p:nvSpPr>
        <p:spPr>
          <a:xfrm>
            <a:off x="0" y="0"/>
            <a:ext cx="12192000" cy="58369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농하우 레이아웃</a:t>
            </a:r>
            <a:endParaRPr sz="1800" b="1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pSp>
        <p:nvGrpSpPr>
          <p:cNvPr id="318" name="Google Shape;285;p20"/>
          <p:cNvGrpSpPr/>
          <p:nvPr/>
        </p:nvGrpSpPr>
        <p:grpSpPr>
          <a:xfrm>
            <a:off x="1967580" y="1074602"/>
            <a:ext cx="3521495" cy="369332"/>
            <a:chOff x="732277" y="814559"/>
            <a:chExt cx="3521495" cy="369332"/>
          </a:xfrm>
        </p:grpSpPr>
        <p:sp>
          <p:nvSpPr>
            <p:cNvPr id="319" name="Google Shape;286;p20"/>
            <p:cNvSpPr/>
            <p:nvPr/>
          </p:nvSpPr>
          <p:spPr>
            <a:xfrm>
              <a:off x="732277" y="837855"/>
              <a:ext cx="64265" cy="31214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8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20" name="Google Shape;287;p20"/>
            <p:cNvSpPr txBox="1"/>
            <p:nvPr/>
          </p:nvSpPr>
          <p:spPr>
            <a:xfrm>
              <a:off x="796198" y="814559"/>
              <a:ext cx="3457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sz="1800" b="0" i="0" u="none" strike="noStrike" kern="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농하우 스마트 영농일지 분석</a:t>
              </a:r>
              <a:endParaRPr kumimoji="0" sz="18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21" name="Google Shape;313;p20"/>
          <p:cNvSpPr txBox="1"/>
          <p:nvPr/>
        </p:nvSpPr>
        <p:spPr>
          <a:xfrm>
            <a:off x="247650" y="4541702"/>
            <a:ext cx="1637916" cy="4855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3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진행사항 및 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3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예정사항 확인</a:t>
            </a:r>
            <a:endParaRPr kumimoji="0" sz="1300" b="0" i="0" u="none" strike="noStrike" kern="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22" name="Google Shape;314;p20"/>
          <p:cNvCxnSpPr/>
          <p:nvPr/>
        </p:nvCxnSpPr>
        <p:spPr>
          <a:xfrm>
            <a:off x="4917281" y="2506265"/>
            <a:ext cx="435576" cy="75009"/>
          </a:xfrm>
          <a:prstGeom prst="straightConnector1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miter/>
            <a:headEnd w="sm" len="sm"/>
            <a:tailEnd type="stealth" w="med" len="med"/>
          </a:ln>
        </p:spPr>
      </p:cxnSp>
      <p:sp>
        <p:nvSpPr>
          <p:cNvPr id="323" name="Google Shape;315;p20"/>
          <p:cNvSpPr txBox="1"/>
          <p:nvPr/>
        </p:nvSpPr>
        <p:spPr>
          <a:xfrm>
            <a:off x="5124642" y="2596234"/>
            <a:ext cx="1942716" cy="2879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3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그 달의 활동내역</a:t>
            </a:r>
            <a:endParaRPr kumimoji="0" sz="1300" b="0" i="0" u="none" strike="noStrike" kern="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25" name="Google Shape;312;p20"/>
          <p:cNvCxnSpPr/>
          <p:nvPr/>
        </p:nvCxnSpPr>
        <p:spPr>
          <a:xfrm rot="10800000" flipV="1">
            <a:off x="1628581" y="4744640"/>
            <a:ext cx="1157480" cy="36912"/>
          </a:xfrm>
          <a:prstGeom prst="straightConnector1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miter/>
            <a:headEnd w="sm" len="sm"/>
            <a:tailEnd type="stealth" w="med" len="med"/>
          </a:ln>
        </p:spPr>
      </p:cxnSp>
      <p:pic>
        <p:nvPicPr>
          <p:cNvPr id="327" name="그림 326"/>
          <p:cNvPicPr>
            <a:picLocks noChangeAspect="1"/>
          </p:cNvPicPr>
          <p:nvPr/>
        </p:nvPicPr>
        <p:blipFill rotWithShape="1">
          <a:blip r:embed="rId4"/>
          <a:srcRect l="27260" t="9550" r="27260" b="9550"/>
          <a:stretch>
            <a:fillRect/>
          </a:stretch>
        </p:blipFill>
        <p:spPr>
          <a:xfrm>
            <a:off x="7203281" y="1383668"/>
            <a:ext cx="2986372" cy="5311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/>
          <p:nvPr/>
        </p:nvSpPr>
        <p:spPr>
          <a:xfrm>
            <a:off x="0" y="0"/>
            <a:ext cx="12192000" cy="58369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1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농하우 레이아웃</a:t>
            </a:r>
            <a:endParaRPr sz="1800" b="1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pSp>
        <p:nvGrpSpPr>
          <p:cNvPr id="344" name="Google Shape;344;p21"/>
          <p:cNvGrpSpPr/>
          <p:nvPr/>
        </p:nvGrpSpPr>
        <p:grpSpPr>
          <a:xfrm rot="16220215">
            <a:off x="2587383" y="3696847"/>
            <a:ext cx="3960972" cy="644082"/>
            <a:chOff x="2951288" y="4388197"/>
            <a:chExt cx="6224586" cy="479932"/>
          </a:xfrm>
        </p:grpSpPr>
        <p:cxnSp>
          <p:nvCxnSpPr>
            <p:cNvPr id="345" name="Google Shape;345;p21"/>
            <p:cNvCxnSpPr/>
            <p:nvPr/>
          </p:nvCxnSpPr>
          <p:spPr>
            <a:xfrm>
              <a:off x="2965576" y="4397723"/>
              <a:ext cx="0" cy="470406"/>
            </a:xfrm>
            <a:prstGeom prst="straightConnector1">
              <a:avLst/>
            </a:prstGeom>
            <a:noFill/>
            <a:ln w="28575" cap="flat" cmpd="sng">
              <a:solidFill>
                <a:srgbClr val="3F3F3F"/>
              </a:solidFill>
              <a:prstDash val="solid"/>
              <a:miter/>
              <a:headEnd w="sm" len="sm"/>
              <a:tailEnd w="sm" len="sm"/>
            </a:ln>
          </p:spPr>
        </p:cxnSp>
        <p:cxnSp>
          <p:nvCxnSpPr>
            <p:cNvPr id="346" name="Google Shape;346;p21"/>
            <p:cNvCxnSpPr/>
            <p:nvPr/>
          </p:nvCxnSpPr>
          <p:spPr>
            <a:xfrm>
              <a:off x="6099300" y="4388197"/>
              <a:ext cx="0" cy="470406"/>
            </a:xfrm>
            <a:prstGeom prst="straightConnector1">
              <a:avLst/>
            </a:prstGeom>
            <a:noFill/>
            <a:ln w="28575" cap="flat" cmpd="sng">
              <a:solidFill>
                <a:srgbClr val="3F3F3F"/>
              </a:solidFill>
              <a:prstDash val="solid"/>
              <a:miter/>
              <a:headEnd w="sm" len="sm"/>
              <a:tailEnd w="sm" len="sm"/>
            </a:ln>
          </p:spPr>
        </p:cxnSp>
        <p:cxnSp>
          <p:nvCxnSpPr>
            <p:cNvPr id="347" name="Google Shape;347;p21"/>
            <p:cNvCxnSpPr/>
            <p:nvPr/>
          </p:nvCxnSpPr>
          <p:spPr>
            <a:xfrm>
              <a:off x="9166350" y="4397722"/>
              <a:ext cx="0" cy="470406"/>
            </a:xfrm>
            <a:prstGeom prst="straightConnector1">
              <a:avLst/>
            </a:prstGeom>
            <a:noFill/>
            <a:ln w="28575" cap="flat" cmpd="sng">
              <a:solidFill>
                <a:srgbClr val="3F3F3F"/>
              </a:solidFill>
              <a:prstDash val="solid"/>
              <a:miter/>
              <a:headEnd w="sm" len="sm"/>
              <a:tailEnd w="sm" len="sm"/>
            </a:ln>
          </p:spPr>
        </p:cxnSp>
        <p:cxnSp>
          <p:nvCxnSpPr>
            <p:cNvPr id="348" name="Google Shape;348;p21"/>
            <p:cNvCxnSpPr/>
            <p:nvPr/>
          </p:nvCxnSpPr>
          <p:spPr>
            <a:xfrm flipH="1">
              <a:off x="2951288" y="4854922"/>
              <a:ext cx="6224586" cy="3681"/>
            </a:xfrm>
            <a:prstGeom prst="straightConnector1">
              <a:avLst/>
            </a:prstGeom>
            <a:noFill/>
            <a:ln w="28575" cap="flat" cmpd="sng">
              <a:solidFill>
                <a:srgbClr val="3F3F3F"/>
              </a:solidFill>
              <a:prstDash val="solid"/>
              <a:miter/>
              <a:headEnd w="sm" len="sm"/>
              <a:tailEnd w="sm" len="sm"/>
            </a:ln>
          </p:spPr>
        </p:cxnSp>
      </p:grpSp>
      <p:sp>
        <p:nvSpPr>
          <p:cNvPr id="349" name="Google Shape;349;p21"/>
          <p:cNvSpPr txBox="1"/>
          <p:nvPr/>
        </p:nvSpPr>
        <p:spPr>
          <a:xfrm>
            <a:off x="4567869" y="3577287"/>
            <a:ext cx="3523828" cy="90708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자신과 비슷한 농가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네트워크 커뮤니티를 통해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정보공유</a:t>
            </a:r>
            <a:endParaRPr sz="18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381" name="Google Shape;381;p21"/>
          <p:cNvGrpSpPr/>
          <p:nvPr/>
        </p:nvGrpSpPr>
        <p:grpSpPr>
          <a:xfrm>
            <a:off x="1266150" y="979353"/>
            <a:ext cx="2482721" cy="369332"/>
            <a:chOff x="732277" y="814559"/>
            <a:chExt cx="2807117" cy="369332"/>
          </a:xfrm>
        </p:grpSpPr>
        <p:sp>
          <p:nvSpPr>
            <p:cNvPr id="382" name="Google Shape;382;p21"/>
            <p:cNvSpPr/>
            <p:nvPr/>
          </p:nvSpPr>
          <p:spPr>
            <a:xfrm>
              <a:off x="732277" y="837855"/>
              <a:ext cx="64265" cy="31214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83" name="Google Shape;383;p21"/>
            <p:cNvSpPr txBox="1"/>
            <p:nvPr/>
          </p:nvSpPr>
          <p:spPr>
            <a:xfrm>
              <a:off x="796193" y="814559"/>
              <a:ext cx="27432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커뮤니티 게시판</a:t>
              </a: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384" name="Google Shape;384;p21"/>
          <p:cNvGrpSpPr/>
          <p:nvPr/>
        </p:nvGrpSpPr>
        <p:grpSpPr>
          <a:xfrm>
            <a:off x="7863668" y="979353"/>
            <a:ext cx="2482724" cy="369332"/>
            <a:chOff x="732277" y="814559"/>
            <a:chExt cx="2807120" cy="369332"/>
          </a:xfrm>
        </p:grpSpPr>
        <p:sp>
          <p:nvSpPr>
            <p:cNvPr id="385" name="Google Shape;385;p21"/>
            <p:cNvSpPr/>
            <p:nvPr/>
          </p:nvSpPr>
          <p:spPr>
            <a:xfrm>
              <a:off x="732277" y="837855"/>
              <a:ext cx="64265" cy="31214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86" name="Google Shape;386;p21"/>
            <p:cNvSpPr txBox="1"/>
            <p:nvPr/>
          </p:nvSpPr>
          <p:spPr>
            <a:xfrm>
              <a:off x="796189" y="814559"/>
              <a:ext cx="27432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유저 프로필</a:t>
              </a: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pic>
        <p:nvPicPr>
          <p:cNvPr id="399" name="그림 398"/>
          <p:cNvPicPr>
            <a:picLocks noChangeAspect="1"/>
          </p:cNvPicPr>
          <p:nvPr/>
        </p:nvPicPr>
        <p:blipFill rotWithShape="1">
          <a:blip r:embed="rId3"/>
          <a:srcRect l="27260" t="9550" r="27260" b="9550"/>
          <a:stretch>
            <a:fillRect/>
          </a:stretch>
        </p:blipFill>
        <p:spPr>
          <a:xfrm>
            <a:off x="7643811" y="1254268"/>
            <a:ext cx="2924701" cy="5201950"/>
          </a:xfrm>
          <a:prstGeom prst="rect">
            <a:avLst/>
          </a:prstGeom>
        </p:spPr>
      </p:pic>
      <p:pic>
        <p:nvPicPr>
          <p:cNvPr id="400" name="그림 399"/>
          <p:cNvPicPr>
            <a:picLocks noChangeAspect="1"/>
          </p:cNvPicPr>
          <p:nvPr/>
        </p:nvPicPr>
        <p:blipFill rotWithShape="1">
          <a:blip r:embed="rId4"/>
          <a:srcRect t="12760" r="1370" b="63910"/>
          <a:stretch>
            <a:fillRect/>
          </a:stretch>
        </p:blipFill>
        <p:spPr>
          <a:xfrm>
            <a:off x="1224437" y="1753788"/>
            <a:ext cx="3016096" cy="1268500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401" name="그림 400"/>
          <p:cNvPicPr>
            <a:picLocks noChangeAspect="1"/>
          </p:cNvPicPr>
          <p:nvPr/>
        </p:nvPicPr>
        <p:blipFill rotWithShape="1">
          <a:blip r:embed="rId5"/>
          <a:srcRect t="11990" r="390" b="63030"/>
          <a:stretch>
            <a:fillRect/>
          </a:stretch>
        </p:blipFill>
        <p:spPr>
          <a:xfrm>
            <a:off x="1217555" y="3255375"/>
            <a:ext cx="3025410" cy="1349002"/>
          </a:xfrm>
          <a:prstGeom prst="rect">
            <a:avLst/>
          </a:prstGeom>
          <a:ln>
            <a:solidFill>
              <a:srgbClr val="595959"/>
            </a:solidFill>
          </a:ln>
        </p:spPr>
      </p:pic>
      <p:pic>
        <p:nvPicPr>
          <p:cNvPr id="402" name="그림 401"/>
          <p:cNvPicPr>
            <a:picLocks noChangeAspect="1"/>
          </p:cNvPicPr>
          <p:nvPr/>
        </p:nvPicPr>
        <p:blipFill rotWithShape="1">
          <a:blip r:embed="rId6"/>
          <a:srcRect t="11990" b="63700"/>
          <a:stretch>
            <a:fillRect/>
          </a:stretch>
        </p:blipFill>
        <p:spPr>
          <a:xfrm>
            <a:off x="1180058" y="4976548"/>
            <a:ext cx="3055879" cy="1321040"/>
          </a:xfrm>
          <a:prstGeom prst="rect">
            <a:avLst/>
          </a:prstGeom>
          <a:ln>
            <a:solidFill>
              <a:srgbClr val="595959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1089</Words>
  <Application>Microsoft Office PowerPoint</Application>
  <PresentationFormat>와이드스크린</PresentationFormat>
  <Paragraphs>226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 ExtraBold</vt:lpstr>
      <vt:lpstr>돋움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LG2006275</dc:creator>
  <cp:lastModifiedBy>LG2006275</cp:lastModifiedBy>
  <cp:revision>25</cp:revision>
  <dcterms:modified xsi:type="dcterms:W3CDTF">2020-10-05T12:03:44Z</dcterms:modified>
  <cp:version/>
</cp:coreProperties>
</file>