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18"/>
  </p:notesMasterIdLst>
  <p:handoutMasterIdLst>
    <p:handoutMasterId r:id="rId19"/>
  </p:handoutMasterIdLst>
  <p:sldIdLst>
    <p:sldId id="256" r:id="rId10"/>
    <p:sldId id="260" r:id="rId11"/>
    <p:sldId id="257" r:id="rId12"/>
    <p:sldId id="261" r:id="rId13"/>
    <p:sldId id="264" r:id="rId14"/>
    <p:sldId id="265" r:id="rId15"/>
    <p:sldId id="262" r:id="rId16"/>
    <p:sldId id="263" r:id="rId17"/>
  </p:sldIdLst>
  <p:sldSz cx="12190413" cy="6858000"/>
  <p:notesSz cx="6858000" cy="9144000"/>
  <p:custDataLst>
    <p:tags r:id="rId20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6054" autoAdjust="0"/>
  </p:normalViewPr>
  <p:slideViewPr>
    <p:cSldViewPr showGuides="1">
      <p:cViewPr varScale="1">
        <p:scale>
          <a:sx n="123" d="100"/>
          <a:sy n="123" d="100"/>
        </p:scale>
        <p:origin x="608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0c767289-f762-42df-921c-644580693d2b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Compute</a:t>
            </a:r>
          </a:p>
        </p:txBody>
      </p:sp>
      <p:sp>
        <p:nvSpPr>
          <p:cNvPr id="5" name="date" descr="{&quot;templafy&quot;:{&quot;id&quot;:&quot;0e3db5b9-fe6e-4707-9b9d-2e16e877ccb8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 April 2020</a:t>
            </a:r>
          </a:p>
        </p:txBody>
      </p:sp>
      <p:sp>
        <p:nvSpPr>
          <p:cNvPr id="7" name="text" descr="{&quot;templafy&quot;:{&quot;id&quot;:&quot;c6ca204e-617e-49ab-91d2-8aac5caee35e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CDA case 1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8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 1 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37" y="2149852"/>
            <a:ext cx="5487650" cy="36584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66" y="1482413"/>
            <a:ext cx="4293096" cy="4293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98" y="1268760"/>
            <a:ext cx="5200432" cy="5200432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Estimation</a:t>
            </a:r>
            <a:endParaRPr lang="da-D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1565300"/>
            <a:ext cx="4176464" cy="41764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62" y="1565300"/>
            <a:ext cx="4176464" cy="4176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1637308"/>
            <a:ext cx="4104456" cy="4104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1601304"/>
            <a:ext cx="417646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8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Distance &amp; Model Choice</a:t>
            </a:r>
            <a:endParaRPr lang="da-D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4" y="1398843"/>
            <a:ext cx="4545012" cy="45450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13" y="1287667"/>
            <a:ext cx="4656187" cy="4656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54" y="1299849"/>
            <a:ext cx="4680520" cy="4680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86" y="1439100"/>
            <a:ext cx="4464496" cy="4464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1347508"/>
            <a:ext cx="453650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4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735166" y="4293096"/>
            <a:ext cx="488580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Model for smallest actual RMSE</a:t>
            </a:r>
          </a:p>
          <a:p>
            <a:pPr lvl="1"/>
            <a:r>
              <a:rPr lang="en-US" kern="0" dirty="0"/>
              <a:t>Elastic Net</a:t>
            </a:r>
          </a:p>
          <a:p>
            <a:r>
              <a:rPr lang="en-US" kern="0" dirty="0"/>
              <a:t>Model for Closest estimate of actual RMSE</a:t>
            </a:r>
          </a:p>
          <a:p>
            <a:pPr lvl="1"/>
            <a:r>
              <a:rPr lang="da-DK" kern="0" dirty="0" err="1"/>
              <a:t>Random</a:t>
            </a:r>
            <a:r>
              <a:rPr lang="da-DK" kern="0" dirty="0"/>
              <a:t> Forest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1377899"/>
            <a:ext cx="9983638" cy="49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0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Distance</a:t>
            </a:r>
            <a:endParaRPr lang="da-DK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27358"/>
              </p:ext>
            </p:extLst>
          </p:nvPr>
        </p:nvGraphicFramePr>
        <p:xfrm>
          <a:off x="1486694" y="1397723"/>
          <a:ext cx="9312273" cy="483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697">
                  <a:extLst>
                    <a:ext uri="{9D8B030D-6E8A-4147-A177-3AD203B41FA5}">
                      <a16:colId xmlns:a16="http://schemas.microsoft.com/office/drawing/2014/main" val="2502057342"/>
                    </a:ext>
                  </a:extLst>
                </a:gridCol>
                <a:gridCol w="1034697">
                  <a:extLst>
                    <a:ext uri="{9D8B030D-6E8A-4147-A177-3AD203B41FA5}">
                      <a16:colId xmlns:a16="http://schemas.microsoft.com/office/drawing/2014/main" val="3738321422"/>
                    </a:ext>
                  </a:extLst>
                </a:gridCol>
                <a:gridCol w="1034697">
                  <a:extLst>
                    <a:ext uri="{9D8B030D-6E8A-4147-A177-3AD203B41FA5}">
                      <a16:colId xmlns:a16="http://schemas.microsoft.com/office/drawing/2014/main" val="4204345942"/>
                    </a:ext>
                  </a:extLst>
                </a:gridCol>
                <a:gridCol w="1034697">
                  <a:extLst>
                    <a:ext uri="{9D8B030D-6E8A-4147-A177-3AD203B41FA5}">
                      <a16:colId xmlns:a16="http://schemas.microsoft.com/office/drawing/2014/main" val="1328285001"/>
                    </a:ext>
                  </a:extLst>
                </a:gridCol>
                <a:gridCol w="1034697">
                  <a:extLst>
                    <a:ext uri="{9D8B030D-6E8A-4147-A177-3AD203B41FA5}">
                      <a16:colId xmlns:a16="http://schemas.microsoft.com/office/drawing/2014/main" val="2636147123"/>
                    </a:ext>
                  </a:extLst>
                </a:gridCol>
                <a:gridCol w="1034697">
                  <a:extLst>
                    <a:ext uri="{9D8B030D-6E8A-4147-A177-3AD203B41FA5}">
                      <a16:colId xmlns:a16="http://schemas.microsoft.com/office/drawing/2014/main" val="3341468043"/>
                    </a:ext>
                  </a:extLst>
                </a:gridCol>
                <a:gridCol w="1034697">
                  <a:extLst>
                    <a:ext uri="{9D8B030D-6E8A-4147-A177-3AD203B41FA5}">
                      <a16:colId xmlns:a16="http://schemas.microsoft.com/office/drawing/2014/main" val="54472086"/>
                    </a:ext>
                  </a:extLst>
                </a:gridCol>
                <a:gridCol w="1034697">
                  <a:extLst>
                    <a:ext uri="{9D8B030D-6E8A-4147-A177-3AD203B41FA5}">
                      <a16:colId xmlns:a16="http://schemas.microsoft.com/office/drawing/2014/main" val="335168096"/>
                    </a:ext>
                  </a:extLst>
                </a:gridCol>
                <a:gridCol w="1034697">
                  <a:extLst>
                    <a:ext uri="{9D8B030D-6E8A-4147-A177-3AD203B41FA5}">
                      <a16:colId xmlns:a16="http://schemas.microsoft.com/office/drawing/2014/main" val="2373243127"/>
                    </a:ext>
                  </a:extLst>
                </a:gridCol>
              </a:tblGrid>
              <a:tr h="229400">
                <a:tc>
                  <a:txBody>
                    <a:bodyPr/>
                    <a:lstStyle/>
                    <a:p>
                      <a:r>
                        <a:rPr lang="da-DK" sz="1100" dirty="0" err="1"/>
                        <a:t>place</a:t>
                      </a:r>
                      <a:r>
                        <a:rPr lang="da-DK" sz="1100" dirty="0"/>
                        <a:t>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 err="1"/>
                        <a:t>group</a:t>
                      </a:r>
                      <a:r>
                        <a:rPr lang="da-DK" sz="1100" dirty="0"/>
                        <a:t>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abs distance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 err="1"/>
                        <a:t>place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 err="1"/>
                        <a:t>group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dirty="0"/>
                        <a:t>abs distance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 err="1"/>
                        <a:t>place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 err="1"/>
                        <a:t>group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dirty="0"/>
                        <a:t>abs distance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3131012731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s153171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0.002383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s164529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0.593885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41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s183997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1.65186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1801153438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s191685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0.0273282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s190323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0.60886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s196622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1.71894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2539977027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s171353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0.0370334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s174327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0.618275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s200123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1.97105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2663005101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s152993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0.0430298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s174434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0.628069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44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s164202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2.10604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335004348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s182332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0.0536606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s154412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0.735058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s196542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2.18011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3213208010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s164407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0.149537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s154675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0.743534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46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s192164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2.53104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2925382732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s145129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0.209461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s144968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0.790022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47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s193163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2.59187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3161168984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s151074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0.215223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s164510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0.821689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s144278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2.6239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759191259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s180127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0.25727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29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s164180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0.83086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49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s153382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2.97552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3973659215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s174309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0.257869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s060503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0.83184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s153571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3.45322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1703290916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s192746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0.308495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s182277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0.857333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s152991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3.49391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2881545061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s050715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0.348997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s190191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0.898308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52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s164201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3.50662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227265661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s200118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0.360904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s192241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1.03882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53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s123112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3.51715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1071201625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s960793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0.365588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s154728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1.05514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s170279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3.63134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485279972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s154043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0.370126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s192309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1.06632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55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s192584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3.83085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331987422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s196693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0.380126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s175533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1.09887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56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s154240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5.93346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2491242050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s134629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0.380492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s164210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1.10754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57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s164143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6.34359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3366435015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s161800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0.427101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s153178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1.19509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s164518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7.5557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2198033206"/>
                  </a:ext>
                </a:extLst>
              </a:tr>
              <a:tr h="249912"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s153986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0.479114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s154450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1.29406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endParaRPr lang="da-DK" sz="110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endParaRPr lang="da-DK" sz="1100" dirty="0"/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1756504676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s144731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0.558696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s193552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1.34324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endParaRPr lang="da-DK" sz="110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endParaRPr lang="da-DK" sz="1100" dirty="0"/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79384227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58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Smallest actual RMSE</a:t>
            </a:r>
            <a:endParaRPr lang="da-DK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913367"/>
              </p:ext>
            </p:extLst>
          </p:nvPr>
        </p:nvGraphicFramePr>
        <p:xfrm>
          <a:off x="1486694" y="1398843"/>
          <a:ext cx="9312273" cy="483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697">
                  <a:extLst>
                    <a:ext uri="{9D8B030D-6E8A-4147-A177-3AD203B41FA5}">
                      <a16:colId xmlns:a16="http://schemas.microsoft.com/office/drawing/2014/main" val="2502057342"/>
                    </a:ext>
                  </a:extLst>
                </a:gridCol>
                <a:gridCol w="1034697">
                  <a:extLst>
                    <a:ext uri="{9D8B030D-6E8A-4147-A177-3AD203B41FA5}">
                      <a16:colId xmlns:a16="http://schemas.microsoft.com/office/drawing/2014/main" val="3738321422"/>
                    </a:ext>
                  </a:extLst>
                </a:gridCol>
                <a:gridCol w="1034697">
                  <a:extLst>
                    <a:ext uri="{9D8B030D-6E8A-4147-A177-3AD203B41FA5}">
                      <a16:colId xmlns:a16="http://schemas.microsoft.com/office/drawing/2014/main" val="4204345942"/>
                    </a:ext>
                  </a:extLst>
                </a:gridCol>
                <a:gridCol w="1034697">
                  <a:extLst>
                    <a:ext uri="{9D8B030D-6E8A-4147-A177-3AD203B41FA5}">
                      <a16:colId xmlns:a16="http://schemas.microsoft.com/office/drawing/2014/main" val="1328285001"/>
                    </a:ext>
                  </a:extLst>
                </a:gridCol>
                <a:gridCol w="1034697">
                  <a:extLst>
                    <a:ext uri="{9D8B030D-6E8A-4147-A177-3AD203B41FA5}">
                      <a16:colId xmlns:a16="http://schemas.microsoft.com/office/drawing/2014/main" val="2636147123"/>
                    </a:ext>
                  </a:extLst>
                </a:gridCol>
                <a:gridCol w="1034697">
                  <a:extLst>
                    <a:ext uri="{9D8B030D-6E8A-4147-A177-3AD203B41FA5}">
                      <a16:colId xmlns:a16="http://schemas.microsoft.com/office/drawing/2014/main" val="3341468043"/>
                    </a:ext>
                  </a:extLst>
                </a:gridCol>
                <a:gridCol w="1034697">
                  <a:extLst>
                    <a:ext uri="{9D8B030D-6E8A-4147-A177-3AD203B41FA5}">
                      <a16:colId xmlns:a16="http://schemas.microsoft.com/office/drawing/2014/main" val="54472086"/>
                    </a:ext>
                  </a:extLst>
                </a:gridCol>
                <a:gridCol w="1034697">
                  <a:extLst>
                    <a:ext uri="{9D8B030D-6E8A-4147-A177-3AD203B41FA5}">
                      <a16:colId xmlns:a16="http://schemas.microsoft.com/office/drawing/2014/main" val="335168096"/>
                    </a:ext>
                  </a:extLst>
                </a:gridCol>
                <a:gridCol w="1034697">
                  <a:extLst>
                    <a:ext uri="{9D8B030D-6E8A-4147-A177-3AD203B41FA5}">
                      <a16:colId xmlns:a16="http://schemas.microsoft.com/office/drawing/2014/main" val="2373243127"/>
                    </a:ext>
                  </a:extLst>
                </a:gridCol>
              </a:tblGrid>
              <a:tr h="229400">
                <a:tc>
                  <a:txBody>
                    <a:bodyPr/>
                    <a:lstStyle/>
                    <a:p>
                      <a:r>
                        <a:rPr lang="da-DK" sz="1100" dirty="0" err="1"/>
                        <a:t>place</a:t>
                      </a:r>
                      <a:r>
                        <a:rPr lang="da-DK" sz="1100" dirty="0"/>
                        <a:t>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 err="1"/>
                        <a:t>group</a:t>
                      </a:r>
                      <a:r>
                        <a:rPr lang="da-DK" sz="1100" dirty="0"/>
                        <a:t>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Actual RMSE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 err="1"/>
                        <a:t>place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 err="1"/>
                        <a:t>group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dirty="0"/>
                        <a:t>abs distance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 err="1"/>
                        <a:t>place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 err="1"/>
                        <a:t>group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Actual RMSE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3131012731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s960793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1.07741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s144968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4.3546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41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s152991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4.86587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1801153438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s170279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2.82999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s174327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4.37137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s153171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4.89762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2539977027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s164210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3.68975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s154412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4.43042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s171353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4.90037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2663005101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s192309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3.94785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s191685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4.43937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44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s161800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4.98338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335004348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s164180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3.97262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s192241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4.47881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s144731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5.01938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3213208010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s153986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4.00511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s164407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4.49362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46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s196622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5.0781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2925382732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s174434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4.02465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s175533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4.49403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47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s050715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5.14021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3161168984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s190191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4.03562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s180127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4.49565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s134629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5.14021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759191259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s154450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4.07773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29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s151074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4.53678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49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s123112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5.43555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3973659215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s153382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4.13912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s192746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4.56537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s182332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5.53537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1703290916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s190323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4.15954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s164202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4.57052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s144278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5.57824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2881545061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s164529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4.17025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s164201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4.58796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52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s192164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5.78043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227265661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s196693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4.17444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s154675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4.59977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53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s154240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5.95182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1071201625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s200123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4.17472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s060503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4.60616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s193552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6.45107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485279972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s153178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4.20311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s164510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4.63483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55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s174309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7.35777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331987422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s145129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4.26834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s182277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4.65427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56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s193163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7.38585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2491242050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s183997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4.28779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s192584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4.73685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57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s164143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7.77383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3366435015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s153571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4.30917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s154043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4.77133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s164518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12.202</a:t>
                      </a:r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2198033206"/>
                  </a:ext>
                </a:extLst>
              </a:tr>
              <a:tr h="249912"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s200118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4.3315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s154728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4.83315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endParaRPr lang="da-DK" sz="110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endParaRPr lang="da-DK" sz="1100" dirty="0"/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1756504676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s196542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4.33678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</a:t>
                      </a:r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s152993 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4.86012</a:t>
                      </a:r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endParaRPr lang="da-DK" sz="1100" dirty="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endParaRPr lang="da-DK" sz="1100"/>
                    </a:p>
                  </a:txBody>
                  <a:tcPr marL="56564" marR="56564" marT="28282" marB="28282"/>
                </a:tc>
                <a:tc>
                  <a:txBody>
                    <a:bodyPr/>
                    <a:lstStyle/>
                    <a:p>
                      <a:endParaRPr lang="da-DK" sz="1100" dirty="0"/>
                    </a:p>
                  </a:txBody>
                  <a:tcPr marL="56564" marR="56564" marT="28282" marB="28282"/>
                </a:tc>
                <a:extLst>
                  <a:ext uri="{0D108BD9-81ED-4DB2-BD59-A6C34878D82A}">
                    <a16:rowId xmlns:a16="http://schemas.microsoft.com/office/drawing/2014/main" val="79384227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404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VefOkUlBA6U/xt+FFtHqAA=="},{"name":"PresentationTitle","value":"HA4yMmFzPYI7whdqVZxJvg=="}]}]]></Templafy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TemplateConfiguration><![CDATA[{"elementsMetadata":[{"type":"shape","id":"0c767289-f762-42df-921c-644580693d2b","elementConfiguration":{"binding":"UserProfile.Offices.Workarea_{{DocumentLanguage}}","disableUpdates":false,"type":"text"}},{"type":"shape","id":"0e3db5b9-fe6e-4707-9b9d-2e16e877ccb8","elementConfiguration":{"format":"{{DateFormats.GeneralDate}}","binding":"Form.Date","disableUpdates":false,"type":"date"}},{"type":"shape","id":"c6ca204e-617e-49ab-91d2-8aac5caee35e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43763224-B85A-4B53-A86A-261D26A71C30}">
  <ds:schemaRefs/>
</ds:datastoreItem>
</file>

<file path=customXml/itemProps2.xml><?xml version="1.0" encoding="utf-8"?>
<ds:datastoreItem xmlns:ds="http://schemas.openxmlformats.org/officeDocument/2006/customXml" ds:itemID="{1680B9DC-2D51-4402-BB2C-B8DE0C5AC522}">
  <ds:schemaRefs/>
</ds:datastoreItem>
</file>

<file path=customXml/itemProps3.xml><?xml version="1.0" encoding="utf-8"?>
<ds:datastoreItem xmlns:ds="http://schemas.openxmlformats.org/officeDocument/2006/customXml" ds:itemID="{CA9FC985-930B-40D4-827F-9FAC5D35EA8C}">
  <ds:schemaRefs/>
</ds:datastoreItem>
</file>

<file path=customXml/itemProps4.xml><?xml version="1.0" encoding="utf-8"?>
<ds:datastoreItem xmlns:ds="http://schemas.openxmlformats.org/officeDocument/2006/customXml" ds:itemID="{6B8AD017-B053-4E30-93B9-B28A44CEC3A4}">
  <ds:schemaRefs/>
</ds:datastoreItem>
</file>

<file path=customXml/itemProps5.xml><?xml version="1.0" encoding="utf-8"?>
<ds:datastoreItem xmlns:ds="http://schemas.openxmlformats.org/officeDocument/2006/customXml" ds:itemID="{9587AFF5-BFB0-40A3-85CA-ADEED7540807}">
  <ds:schemaRefs/>
</ds:datastoreItem>
</file>

<file path=customXml/itemProps6.xml><?xml version="1.0" encoding="utf-8"?>
<ds:datastoreItem xmlns:ds="http://schemas.openxmlformats.org/officeDocument/2006/customXml" ds:itemID="{5DEE4BEE-00BA-4E32-BD26-AF535B50AC95}">
  <ds:schemaRefs/>
</ds:datastoreItem>
</file>

<file path=customXml/itemProps7.xml><?xml version="1.0" encoding="utf-8"?>
<ds:datastoreItem xmlns:ds="http://schemas.openxmlformats.org/officeDocument/2006/customXml" ds:itemID="{1334258C-C3E7-4029-A615-C886A240FB15}">
  <ds:schemaRefs/>
</ds:datastoreItem>
</file>

<file path=customXml/itemProps8.xml><?xml version="1.0" encoding="utf-8"?>
<ds:datastoreItem xmlns:ds="http://schemas.openxmlformats.org/officeDocument/2006/customXml" ds:itemID="{D27AE696-61B6-4B19-9CED-6F2A3F244FE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1197</TotalTime>
  <Words>416</Words>
  <Application>Microsoft Macintosh PowerPoint</Application>
  <PresentationFormat>Custom</PresentationFormat>
  <Paragraphs>386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Verdana</vt:lpstr>
      <vt:lpstr>Blank</vt:lpstr>
      <vt:lpstr>PowerPoint Presentation</vt:lpstr>
      <vt:lpstr>Case 1 Results</vt:lpstr>
      <vt:lpstr>Overview</vt:lpstr>
      <vt:lpstr>Bias In Estimation</vt:lpstr>
      <vt:lpstr>Relative Distance &amp; Model Choice</vt:lpstr>
      <vt:lpstr>Models Used</vt:lpstr>
      <vt:lpstr>Absolute Distance</vt:lpstr>
      <vt:lpstr>Smallest actual RMSE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Line Katrine Harder Clemmensen</cp:lastModifiedBy>
  <cp:revision>92</cp:revision>
  <dcterms:created xsi:type="dcterms:W3CDTF">2017-07-31T08:31:56Z</dcterms:created>
  <dcterms:modified xsi:type="dcterms:W3CDTF">2020-04-01T19:39:01Z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637062217099317992</vt:lpwstr>
  </property>
  <property fmtid="{D5CDD505-2E9C-101B-9397-08002B2CF9AE}" pid="6" name="TemplafyLanguageCode">
    <vt:lpwstr>en-GB</vt:lpwstr>
  </property>
</Properties>
</file>