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4" r:id="rId8"/>
    <p:sldId id="265" r:id="rId9"/>
    <p:sldId id="261" r:id="rId10"/>
    <p:sldId id="266" r:id="rId11"/>
    <p:sldId id="262"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A816-4687-45CF-AE72-CD0DA959E40A}"/>
              </a:ext>
            </a:extLst>
          </p:cNvPr>
          <p:cNvSpPr>
            <a:spLocks noGrp="1"/>
          </p:cNvSpPr>
          <p:nvPr>
            <p:ph type="ctrTitle"/>
          </p:nvPr>
        </p:nvSpPr>
        <p:spPr/>
        <p:txBody>
          <a:bodyPr/>
          <a:lstStyle/>
          <a:p>
            <a:r>
              <a:rPr lang="en-US" dirty="0"/>
              <a:t>Data Science</a:t>
            </a:r>
            <a:endParaRPr lang="en-PK" dirty="0"/>
          </a:p>
        </p:txBody>
      </p:sp>
      <p:sp>
        <p:nvSpPr>
          <p:cNvPr id="3" name="Subtitle 2">
            <a:extLst>
              <a:ext uri="{FF2B5EF4-FFF2-40B4-BE49-F238E27FC236}">
                <a16:creationId xmlns:a16="http://schemas.microsoft.com/office/drawing/2014/main" id="{B8A40E00-7DE5-4691-A41C-F5FC0013E707}"/>
              </a:ext>
            </a:extLst>
          </p:cNvPr>
          <p:cNvSpPr>
            <a:spLocks noGrp="1"/>
          </p:cNvSpPr>
          <p:nvPr>
            <p:ph type="subTitle" idx="1"/>
          </p:nvPr>
        </p:nvSpPr>
        <p:spPr/>
        <p:txBody>
          <a:bodyPr>
            <a:normAutofit lnSpcReduction="10000"/>
          </a:bodyPr>
          <a:lstStyle/>
          <a:p>
            <a:endParaRPr lang="en-US" dirty="0"/>
          </a:p>
          <a:p>
            <a:endParaRPr lang="en-PK" dirty="0"/>
          </a:p>
        </p:txBody>
      </p:sp>
    </p:spTree>
    <p:extLst>
      <p:ext uri="{BB962C8B-B14F-4D97-AF65-F5344CB8AC3E}">
        <p14:creationId xmlns:p14="http://schemas.microsoft.com/office/powerpoint/2010/main" val="3122630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CCD8-438E-45C8-A7A4-6A7005861070}"/>
              </a:ext>
            </a:extLst>
          </p:cNvPr>
          <p:cNvSpPr>
            <a:spLocks noGrp="1"/>
          </p:cNvSpPr>
          <p:nvPr>
            <p:ph type="title"/>
          </p:nvPr>
        </p:nvSpPr>
        <p:spPr/>
        <p:txBody>
          <a:bodyPr/>
          <a:lstStyle/>
          <a:p>
            <a:r>
              <a:rPr lang="en-US" dirty="0"/>
              <a:t>Enterprise Warehouse</a:t>
            </a:r>
            <a:endParaRPr lang="en-PK" dirty="0"/>
          </a:p>
        </p:txBody>
      </p:sp>
      <p:sp>
        <p:nvSpPr>
          <p:cNvPr id="3" name="Content Placeholder 2">
            <a:extLst>
              <a:ext uri="{FF2B5EF4-FFF2-40B4-BE49-F238E27FC236}">
                <a16:creationId xmlns:a16="http://schemas.microsoft.com/office/drawing/2014/main" id="{8A272831-ED8D-4A31-B5C1-D27827BE9BFC}"/>
              </a:ext>
            </a:extLst>
          </p:cNvPr>
          <p:cNvSpPr>
            <a:spLocks noGrp="1"/>
          </p:cNvSpPr>
          <p:nvPr>
            <p:ph idx="1"/>
          </p:nvPr>
        </p:nvSpPr>
        <p:spPr/>
        <p:txBody>
          <a:bodyPr>
            <a:normAutofit/>
          </a:bodyPr>
          <a:lstStyle/>
          <a:p>
            <a:r>
              <a:rPr lang="en-US" sz="2400" dirty="0"/>
              <a:t>Multiple subject area.</a:t>
            </a:r>
          </a:p>
          <a:p>
            <a:r>
              <a:rPr lang="en-US" sz="2400" dirty="0"/>
              <a:t>Normalized design.</a:t>
            </a:r>
          </a:p>
          <a:p>
            <a:r>
              <a:rPr lang="en-US" sz="2400" dirty="0"/>
              <a:t>Scalable.</a:t>
            </a:r>
          </a:p>
          <a:p>
            <a:r>
              <a:rPr lang="en-US" sz="2400" dirty="0"/>
              <a:t>Implemented as mission critical environment </a:t>
            </a:r>
            <a:r>
              <a:rPr lang="en-US" sz="2400" b="1" dirty="0"/>
              <a:t>i.e.</a:t>
            </a:r>
            <a:r>
              <a:rPr lang="en-US" sz="2400" dirty="0"/>
              <a:t> can handle any situation.</a:t>
            </a:r>
            <a:endParaRPr lang="en-PK" sz="2400" dirty="0"/>
          </a:p>
        </p:txBody>
      </p:sp>
    </p:spTree>
    <p:extLst>
      <p:ext uri="{BB962C8B-B14F-4D97-AF65-F5344CB8AC3E}">
        <p14:creationId xmlns:p14="http://schemas.microsoft.com/office/powerpoint/2010/main" val="77997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1DD9-09D3-4DE0-B108-A895AF639943}"/>
              </a:ext>
            </a:extLst>
          </p:cNvPr>
          <p:cNvSpPr>
            <a:spLocks noGrp="1"/>
          </p:cNvSpPr>
          <p:nvPr>
            <p:ph type="title"/>
          </p:nvPr>
        </p:nvSpPr>
        <p:spPr/>
        <p:txBody>
          <a:bodyPr/>
          <a:lstStyle/>
          <a:p>
            <a:r>
              <a:rPr lang="en-US" dirty="0"/>
              <a:t>Virtual Warehouse</a:t>
            </a:r>
            <a:endParaRPr lang="en-PK" dirty="0"/>
          </a:p>
        </p:txBody>
      </p:sp>
      <p:sp>
        <p:nvSpPr>
          <p:cNvPr id="3" name="Content Placeholder 2">
            <a:extLst>
              <a:ext uri="{FF2B5EF4-FFF2-40B4-BE49-F238E27FC236}">
                <a16:creationId xmlns:a16="http://schemas.microsoft.com/office/drawing/2014/main" id="{CA7A62FE-A8DD-4D2D-8518-611DB3D1D8DD}"/>
              </a:ext>
            </a:extLst>
          </p:cNvPr>
          <p:cNvSpPr>
            <a:spLocks noGrp="1"/>
          </p:cNvSpPr>
          <p:nvPr>
            <p:ph idx="1"/>
          </p:nvPr>
        </p:nvSpPr>
        <p:spPr/>
        <p:txBody>
          <a:bodyPr>
            <a:normAutofit/>
          </a:bodyPr>
          <a:lstStyle/>
          <a:p>
            <a:pPr marL="0" indent="0">
              <a:buNone/>
            </a:pPr>
            <a:r>
              <a:rPr lang="en-US" sz="2400" dirty="0"/>
              <a:t>A </a:t>
            </a:r>
            <a:r>
              <a:rPr lang="en-US" sz="2400" b="1" dirty="0"/>
              <a:t>Virtual data </a:t>
            </a:r>
            <a:r>
              <a:rPr lang="en-US" sz="2400" dirty="0"/>
              <a:t>warehouse provides a compact view of the data inventory. It contains Meta data. It uses middleware to build connections to different data sources.</a:t>
            </a:r>
            <a:endParaRPr lang="en-PK" sz="2400" dirty="0"/>
          </a:p>
        </p:txBody>
      </p:sp>
    </p:spTree>
    <p:extLst>
      <p:ext uri="{BB962C8B-B14F-4D97-AF65-F5344CB8AC3E}">
        <p14:creationId xmlns:p14="http://schemas.microsoft.com/office/powerpoint/2010/main" val="201712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2822-EF29-42DA-9850-5AEB2AE1227C}"/>
              </a:ext>
            </a:extLst>
          </p:cNvPr>
          <p:cNvSpPr>
            <a:spLocks noGrp="1"/>
          </p:cNvSpPr>
          <p:nvPr>
            <p:ph type="title"/>
          </p:nvPr>
        </p:nvSpPr>
        <p:spPr/>
        <p:txBody>
          <a:bodyPr/>
          <a:lstStyle/>
          <a:p>
            <a:r>
              <a:rPr lang="en-US" dirty="0"/>
              <a:t>Virtual Warehouse</a:t>
            </a:r>
            <a:endParaRPr lang="en-PK" dirty="0"/>
          </a:p>
        </p:txBody>
      </p:sp>
      <p:sp>
        <p:nvSpPr>
          <p:cNvPr id="3" name="Content Placeholder 2">
            <a:extLst>
              <a:ext uri="{FF2B5EF4-FFF2-40B4-BE49-F238E27FC236}">
                <a16:creationId xmlns:a16="http://schemas.microsoft.com/office/drawing/2014/main" id="{2F8F663C-4DA4-42EB-A623-6FEB12801BDA}"/>
              </a:ext>
            </a:extLst>
          </p:cNvPr>
          <p:cNvSpPr>
            <a:spLocks noGrp="1"/>
          </p:cNvSpPr>
          <p:nvPr>
            <p:ph idx="1"/>
          </p:nvPr>
        </p:nvSpPr>
        <p:spPr/>
        <p:txBody>
          <a:bodyPr>
            <a:normAutofit/>
          </a:bodyPr>
          <a:lstStyle/>
          <a:p>
            <a:r>
              <a:rPr lang="en-US" sz="2400" dirty="0"/>
              <a:t>It is a virtual view of database.</a:t>
            </a:r>
          </a:p>
          <a:p>
            <a:r>
              <a:rPr lang="en-US" sz="2400" dirty="0"/>
              <a:t>This method create single database from all data source.</a:t>
            </a:r>
          </a:p>
          <a:p>
            <a:r>
              <a:rPr lang="en-US" sz="2400" dirty="0"/>
              <a:t>Virtual warehouse have logical description of all the database.</a:t>
            </a:r>
          </a:p>
          <a:p>
            <a:r>
              <a:rPr lang="en-US" sz="2400" dirty="0"/>
              <a:t>We allow to access distributed data  through single query.</a:t>
            </a:r>
          </a:p>
          <a:p>
            <a:endParaRPr lang="en-PK" sz="2400" dirty="0"/>
          </a:p>
        </p:txBody>
      </p:sp>
    </p:spTree>
    <p:extLst>
      <p:ext uri="{BB962C8B-B14F-4D97-AF65-F5344CB8AC3E}">
        <p14:creationId xmlns:p14="http://schemas.microsoft.com/office/powerpoint/2010/main" val="321137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5F6BE3-FEA0-41BC-8DCA-E85E577D6C4A}"/>
              </a:ext>
            </a:extLst>
          </p:cNvPr>
          <p:cNvSpPr>
            <a:spLocks noGrp="1"/>
          </p:cNvSpPr>
          <p:nvPr>
            <p:ph type="title"/>
          </p:nvPr>
        </p:nvSpPr>
        <p:spPr/>
        <p:txBody>
          <a:bodyPr/>
          <a:lstStyle/>
          <a:p>
            <a:r>
              <a:rPr lang="en-US" dirty="0"/>
              <a:t>Data </a:t>
            </a:r>
            <a:r>
              <a:rPr lang="en-US" sz="3600" dirty="0"/>
              <a:t>Warehouse</a:t>
            </a:r>
            <a:r>
              <a:rPr lang="en-US" dirty="0"/>
              <a:t> Models</a:t>
            </a:r>
            <a:endParaRPr lang="en-PK" dirty="0"/>
          </a:p>
        </p:txBody>
      </p:sp>
      <p:sp>
        <p:nvSpPr>
          <p:cNvPr id="5" name="Content Placeholder 4">
            <a:extLst>
              <a:ext uri="{FF2B5EF4-FFF2-40B4-BE49-F238E27FC236}">
                <a16:creationId xmlns:a16="http://schemas.microsoft.com/office/drawing/2014/main" id="{D2125424-39E5-45A1-9501-6A331DE1FA83}"/>
              </a:ext>
            </a:extLst>
          </p:cNvPr>
          <p:cNvSpPr>
            <a:spLocks noGrp="1"/>
          </p:cNvSpPr>
          <p:nvPr>
            <p:ph idx="1"/>
          </p:nvPr>
        </p:nvSpPr>
        <p:spPr/>
        <p:txBody>
          <a:bodyPr>
            <a:normAutofit/>
          </a:bodyPr>
          <a:lstStyle/>
          <a:p>
            <a:r>
              <a:rPr lang="en-US" sz="2400" dirty="0"/>
              <a:t>Muhammad Zain Zulifqar</a:t>
            </a:r>
          </a:p>
          <a:p>
            <a:r>
              <a:rPr lang="en-US" sz="2400" dirty="0"/>
              <a:t>16-NTU-1164</a:t>
            </a:r>
            <a:endParaRPr lang="en-PK" sz="2400" dirty="0"/>
          </a:p>
        </p:txBody>
      </p:sp>
    </p:spTree>
    <p:extLst>
      <p:ext uri="{BB962C8B-B14F-4D97-AF65-F5344CB8AC3E}">
        <p14:creationId xmlns:p14="http://schemas.microsoft.com/office/powerpoint/2010/main" val="180062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D5EB-9065-459D-9BAC-7ADC63D7F64E}"/>
              </a:ext>
            </a:extLst>
          </p:cNvPr>
          <p:cNvSpPr>
            <a:spLocks noGrp="1"/>
          </p:cNvSpPr>
          <p:nvPr>
            <p:ph type="title"/>
          </p:nvPr>
        </p:nvSpPr>
        <p:spPr/>
        <p:txBody>
          <a:bodyPr/>
          <a:lstStyle/>
          <a:p>
            <a:r>
              <a:rPr lang="en-US" sz="3600" dirty="0"/>
              <a:t>What is Data Warehouse?</a:t>
            </a:r>
            <a:endParaRPr lang="en-PK" sz="3600" dirty="0"/>
          </a:p>
        </p:txBody>
      </p:sp>
      <p:sp>
        <p:nvSpPr>
          <p:cNvPr id="3" name="Content Placeholder 2">
            <a:extLst>
              <a:ext uri="{FF2B5EF4-FFF2-40B4-BE49-F238E27FC236}">
                <a16:creationId xmlns:a16="http://schemas.microsoft.com/office/drawing/2014/main" id="{AB1FA7A4-E9B9-4AD8-AB6A-A652D500C04E}"/>
              </a:ext>
            </a:extLst>
          </p:cNvPr>
          <p:cNvSpPr>
            <a:spLocks noGrp="1"/>
          </p:cNvSpPr>
          <p:nvPr>
            <p:ph idx="1"/>
          </p:nvPr>
        </p:nvSpPr>
        <p:spPr>
          <a:xfrm>
            <a:off x="628212" y="2298700"/>
            <a:ext cx="10554574" cy="4432300"/>
          </a:xfrm>
        </p:spPr>
        <p:txBody>
          <a:bodyPr>
            <a:normAutofit/>
          </a:bodyPr>
          <a:lstStyle/>
          <a:p>
            <a:pPr marL="0" indent="0">
              <a:buNone/>
            </a:pPr>
            <a:endParaRPr lang="en-US" sz="2400" dirty="0"/>
          </a:p>
          <a:p>
            <a:pPr marL="0" indent="0">
              <a:buNone/>
            </a:pPr>
            <a:r>
              <a:rPr lang="en-US" sz="2400" dirty="0"/>
              <a:t>A </a:t>
            </a:r>
            <a:r>
              <a:rPr lang="en-US" sz="2400" b="1" dirty="0"/>
              <a:t>Data Warehousing</a:t>
            </a:r>
            <a:r>
              <a:rPr lang="en-US" sz="2400" dirty="0"/>
              <a:t> (DW) is process for collecting and managing data from varied sources to provide meaningful business insights.</a:t>
            </a:r>
          </a:p>
          <a:p>
            <a:pPr marL="0" indent="0">
              <a:buNone/>
            </a:pPr>
            <a:r>
              <a:rPr lang="en-US" sz="2400" dirty="0"/>
              <a:t>A Data warehouse is typically used to connect and analyze business data from heterogeneous sources. The data warehouse is the core of the BI system which is built for data analysis and reporting.</a:t>
            </a:r>
          </a:p>
          <a:p>
            <a:pPr marL="0" indent="0">
              <a:buNone/>
            </a:pPr>
            <a:endParaRPr lang="en-US" sz="2400" dirty="0"/>
          </a:p>
          <a:p>
            <a:pPr marL="0" indent="0">
              <a:buNone/>
            </a:pPr>
            <a:endParaRPr lang="en-PK" sz="2400" dirty="0"/>
          </a:p>
        </p:txBody>
      </p:sp>
    </p:spTree>
    <p:extLst>
      <p:ext uri="{BB962C8B-B14F-4D97-AF65-F5344CB8AC3E}">
        <p14:creationId xmlns:p14="http://schemas.microsoft.com/office/powerpoint/2010/main" val="104548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DD0A-55C2-4FA7-9C42-0B2D02255B2F}"/>
              </a:ext>
            </a:extLst>
          </p:cNvPr>
          <p:cNvSpPr>
            <a:spLocks noGrp="1"/>
          </p:cNvSpPr>
          <p:nvPr>
            <p:ph type="title"/>
          </p:nvPr>
        </p:nvSpPr>
        <p:spPr/>
        <p:txBody>
          <a:bodyPr/>
          <a:lstStyle/>
          <a:p>
            <a:r>
              <a:rPr lang="en-US" sz="3600" dirty="0"/>
              <a:t>Cntd..</a:t>
            </a:r>
            <a:endParaRPr lang="en-PK" sz="3600" dirty="0"/>
          </a:p>
        </p:txBody>
      </p:sp>
      <p:sp>
        <p:nvSpPr>
          <p:cNvPr id="3" name="Content Placeholder 2">
            <a:extLst>
              <a:ext uri="{FF2B5EF4-FFF2-40B4-BE49-F238E27FC236}">
                <a16:creationId xmlns:a16="http://schemas.microsoft.com/office/drawing/2014/main" id="{4F2C237A-C2E7-408A-B37B-DE0819ECC37C}"/>
              </a:ext>
            </a:extLst>
          </p:cNvPr>
          <p:cNvSpPr>
            <a:spLocks noGrp="1"/>
          </p:cNvSpPr>
          <p:nvPr>
            <p:ph idx="1"/>
          </p:nvPr>
        </p:nvSpPr>
        <p:spPr/>
        <p:txBody>
          <a:bodyPr>
            <a:normAutofit/>
          </a:bodyPr>
          <a:lstStyle/>
          <a:p>
            <a:r>
              <a:rPr lang="en-US" sz="2400" dirty="0"/>
              <a:t>Date warehouse was first coined by  Bill </a:t>
            </a:r>
            <a:r>
              <a:rPr lang="en-US" sz="2400" dirty="0" err="1"/>
              <a:t>Inmon</a:t>
            </a:r>
            <a:r>
              <a:rPr lang="en-US" sz="2400" dirty="0"/>
              <a:t> in 1990.</a:t>
            </a:r>
          </a:p>
          <a:p>
            <a:r>
              <a:rPr lang="en-US" sz="2400" dirty="0"/>
              <a:t>According to him data warehouse is  subject-oriented , integrated, time-variant  and non volatile collection of data.</a:t>
            </a:r>
          </a:p>
          <a:p>
            <a:r>
              <a:rPr lang="en-US" sz="2400" dirty="0"/>
              <a:t>A data warehouse is kept private from organization’s operational database.</a:t>
            </a:r>
          </a:p>
          <a:p>
            <a:r>
              <a:rPr lang="en-US" sz="2400" dirty="0"/>
              <a:t>It can be said data warehouse is the bigger form of DBMS.</a:t>
            </a:r>
          </a:p>
          <a:p>
            <a:r>
              <a:rPr lang="en-US" sz="2400" dirty="0"/>
              <a:t>No Frequent Updating of data in warehouse.</a:t>
            </a:r>
            <a:endParaRPr lang="en-PK" sz="2400" dirty="0"/>
          </a:p>
        </p:txBody>
      </p:sp>
    </p:spTree>
    <p:extLst>
      <p:ext uri="{BB962C8B-B14F-4D97-AF65-F5344CB8AC3E}">
        <p14:creationId xmlns:p14="http://schemas.microsoft.com/office/powerpoint/2010/main" val="307476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545B-E153-44FD-B59C-66B962D6B229}"/>
              </a:ext>
            </a:extLst>
          </p:cNvPr>
          <p:cNvSpPr>
            <a:spLocks noGrp="1"/>
          </p:cNvSpPr>
          <p:nvPr>
            <p:ph type="title"/>
          </p:nvPr>
        </p:nvSpPr>
        <p:spPr/>
        <p:txBody>
          <a:bodyPr/>
          <a:lstStyle/>
          <a:p>
            <a:r>
              <a:rPr lang="en-US" sz="3600" dirty="0"/>
              <a:t>Models of Data Warehouse</a:t>
            </a:r>
            <a:endParaRPr lang="en-PK" sz="3600" dirty="0"/>
          </a:p>
        </p:txBody>
      </p:sp>
      <p:sp>
        <p:nvSpPr>
          <p:cNvPr id="3" name="Content Placeholder 2">
            <a:extLst>
              <a:ext uri="{FF2B5EF4-FFF2-40B4-BE49-F238E27FC236}">
                <a16:creationId xmlns:a16="http://schemas.microsoft.com/office/drawing/2014/main" id="{42959AE0-7EAF-4E16-BB97-ED67306BDBE2}"/>
              </a:ext>
            </a:extLst>
          </p:cNvPr>
          <p:cNvSpPr>
            <a:spLocks noGrp="1"/>
          </p:cNvSpPr>
          <p:nvPr>
            <p:ph idx="1"/>
          </p:nvPr>
        </p:nvSpPr>
        <p:spPr/>
        <p:txBody>
          <a:bodyPr>
            <a:normAutofit/>
          </a:bodyPr>
          <a:lstStyle/>
          <a:p>
            <a:r>
              <a:rPr lang="en-US" sz="2400" dirty="0"/>
              <a:t>Data Mart</a:t>
            </a:r>
          </a:p>
          <a:p>
            <a:r>
              <a:rPr lang="en-US" sz="2400" dirty="0"/>
              <a:t>Enterprise Warehouse</a:t>
            </a:r>
          </a:p>
          <a:p>
            <a:r>
              <a:rPr lang="en-US" sz="2400" dirty="0"/>
              <a:t>Virtual Warehouse</a:t>
            </a:r>
            <a:endParaRPr lang="en-PK" sz="2400" dirty="0"/>
          </a:p>
        </p:txBody>
      </p:sp>
    </p:spTree>
    <p:extLst>
      <p:ext uri="{BB962C8B-B14F-4D97-AF65-F5344CB8AC3E}">
        <p14:creationId xmlns:p14="http://schemas.microsoft.com/office/powerpoint/2010/main" val="6433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4803-3941-453D-BAEE-294A5350FADA}"/>
              </a:ext>
            </a:extLst>
          </p:cNvPr>
          <p:cNvSpPr>
            <a:spLocks noGrp="1"/>
          </p:cNvSpPr>
          <p:nvPr>
            <p:ph type="title"/>
          </p:nvPr>
        </p:nvSpPr>
        <p:spPr/>
        <p:txBody>
          <a:bodyPr/>
          <a:lstStyle/>
          <a:p>
            <a:r>
              <a:rPr lang="en-US" sz="3600" dirty="0"/>
              <a:t>Data Mart</a:t>
            </a:r>
            <a:endParaRPr lang="en-PK" sz="3600" dirty="0"/>
          </a:p>
        </p:txBody>
      </p:sp>
      <p:sp>
        <p:nvSpPr>
          <p:cNvPr id="3" name="Content Placeholder 2">
            <a:extLst>
              <a:ext uri="{FF2B5EF4-FFF2-40B4-BE49-F238E27FC236}">
                <a16:creationId xmlns:a16="http://schemas.microsoft.com/office/drawing/2014/main" id="{F5A90AB3-0327-4D7B-BFC7-D3E893B58312}"/>
              </a:ext>
            </a:extLst>
          </p:cNvPr>
          <p:cNvSpPr>
            <a:spLocks noGrp="1"/>
          </p:cNvSpPr>
          <p:nvPr>
            <p:ph idx="1"/>
          </p:nvPr>
        </p:nvSpPr>
        <p:spPr/>
        <p:txBody>
          <a:bodyPr>
            <a:normAutofit/>
          </a:bodyPr>
          <a:lstStyle/>
          <a:p>
            <a:pPr marL="0" indent="0">
              <a:buNone/>
            </a:pPr>
            <a:r>
              <a:rPr lang="en-US" sz="2400" dirty="0"/>
              <a:t>A </a:t>
            </a:r>
            <a:r>
              <a:rPr lang="en-US" sz="2400" b="1" dirty="0"/>
              <a:t>Data mart</a:t>
            </a:r>
            <a:r>
              <a:rPr lang="en-US" sz="2400" dirty="0"/>
              <a:t> is a subset of the data warehouse. It specially designed for a particular line of business, such as sales, finance, sales or finance. In an independent data mart, data can collect directly from sources.</a:t>
            </a:r>
            <a:endParaRPr lang="en-PK" sz="2400" dirty="0"/>
          </a:p>
        </p:txBody>
      </p:sp>
    </p:spTree>
    <p:extLst>
      <p:ext uri="{BB962C8B-B14F-4D97-AF65-F5344CB8AC3E}">
        <p14:creationId xmlns:p14="http://schemas.microsoft.com/office/powerpoint/2010/main" val="154610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D530-E23D-4EFA-9D7E-40452248FE8A}"/>
              </a:ext>
            </a:extLst>
          </p:cNvPr>
          <p:cNvSpPr>
            <a:spLocks noGrp="1"/>
          </p:cNvSpPr>
          <p:nvPr>
            <p:ph type="title"/>
          </p:nvPr>
        </p:nvSpPr>
        <p:spPr/>
        <p:txBody>
          <a:bodyPr/>
          <a:lstStyle/>
          <a:p>
            <a:r>
              <a:rPr lang="en-US" dirty="0"/>
              <a:t>Data Mart</a:t>
            </a:r>
            <a:endParaRPr lang="en-PK" dirty="0"/>
          </a:p>
        </p:txBody>
      </p:sp>
      <p:sp>
        <p:nvSpPr>
          <p:cNvPr id="3" name="Content Placeholder 2">
            <a:extLst>
              <a:ext uri="{FF2B5EF4-FFF2-40B4-BE49-F238E27FC236}">
                <a16:creationId xmlns:a16="http://schemas.microsoft.com/office/drawing/2014/main" id="{832C5053-777D-4867-BC05-55A526891850}"/>
              </a:ext>
            </a:extLst>
          </p:cNvPr>
          <p:cNvSpPr>
            <a:spLocks noGrp="1"/>
          </p:cNvSpPr>
          <p:nvPr>
            <p:ph idx="1"/>
          </p:nvPr>
        </p:nvSpPr>
        <p:spPr/>
        <p:txBody>
          <a:bodyPr>
            <a:normAutofit/>
          </a:bodyPr>
          <a:lstStyle/>
          <a:p>
            <a:r>
              <a:rPr lang="en-US" sz="2400" dirty="0"/>
              <a:t>Data mart contains subset of organization wide data.</a:t>
            </a:r>
          </a:p>
          <a:p>
            <a:r>
              <a:rPr lang="en-US" sz="2400" dirty="0"/>
              <a:t>Data mart contains data specific to particular group.</a:t>
            </a:r>
          </a:p>
          <a:p>
            <a:r>
              <a:rPr lang="en-US" sz="2400" dirty="0"/>
              <a:t>Data mart are small in size.</a:t>
            </a:r>
          </a:p>
          <a:p>
            <a:r>
              <a:rPr lang="en-US" sz="2400" dirty="0"/>
              <a:t>Data mart are flexible.</a:t>
            </a:r>
            <a:endParaRPr lang="en-PK" sz="2400" dirty="0"/>
          </a:p>
        </p:txBody>
      </p:sp>
    </p:spTree>
    <p:extLst>
      <p:ext uri="{BB962C8B-B14F-4D97-AF65-F5344CB8AC3E}">
        <p14:creationId xmlns:p14="http://schemas.microsoft.com/office/powerpoint/2010/main" val="128905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4F50-1F7A-41F5-830A-3A03DFFA24DD}"/>
              </a:ext>
            </a:extLst>
          </p:cNvPr>
          <p:cNvSpPr>
            <a:spLocks noGrp="1"/>
          </p:cNvSpPr>
          <p:nvPr>
            <p:ph type="title"/>
          </p:nvPr>
        </p:nvSpPr>
        <p:spPr/>
        <p:txBody>
          <a:bodyPr/>
          <a:lstStyle/>
          <a:p>
            <a:r>
              <a:rPr lang="en-US" dirty="0"/>
              <a:t>Why Data Mart?</a:t>
            </a:r>
            <a:endParaRPr lang="en-PK" dirty="0"/>
          </a:p>
        </p:txBody>
      </p:sp>
      <p:sp>
        <p:nvSpPr>
          <p:cNvPr id="3" name="Content Placeholder 2">
            <a:extLst>
              <a:ext uri="{FF2B5EF4-FFF2-40B4-BE49-F238E27FC236}">
                <a16:creationId xmlns:a16="http://schemas.microsoft.com/office/drawing/2014/main" id="{447C9899-5136-4912-B2D3-E826FD0E29AC}"/>
              </a:ext>
            </a:extLst>
          </p:cNvPr>
          <p:cNvSpPr>
            <a:spLocks noGrp="1"/>
          </p:cNvSpPr>
          <p:nvPr>
            <p:ph idx="1"/>
          </p:nvPr>
        </p:nvSpPr>
        <p:spPr/>
        <p:txBody>
          <a:bodyPr>
            <a:normAutofit/>
          </a:bodyPr>
          <a:lstStyle/>
          <a:p>
            <a:r>
              <a:rPr lang="en-US" sz="2400" dirty="0"/>
              <a:t>Access control strategy.</a:t>
            </a:r>
          </a:p>
          <a:p>
            <a:r>
              <a:rPr lang="en-US" sz="2400" dirty="0"/>
              <a:t>To Speed up the query.</a:t>
            </a:r>
          </a:p>
          <a:p>
            <a:r>
              <a:rPr lang="en-US" sz="2400" dirty="0"/>
              <a:t>Easy access to frequent  needed data.</a:t>
            </a:r>
          </a:p>
          <a:p>
            <a:r>
              <a:rPr lang="en-US" sz="2400" dirty="0"/>
              <a:t>Improved end user response.</a:t>
            </a:r>
            <a:endParaRPr lang="en-PK" sz="2400" dirty="0"/>
          </a:p>
        </p:txBody>
      </p:sp>
    </p:spTree>
    <p:extLst>
      <p:ext uri="{BB962C8B-B14F-4D97-AF65-F5344CB8AC3E}">
        <p14:creationId xmlns:p14="http://schemas.microsoft.com/office/powerpoint/2010/main" val="426301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CFAA-8EF8-4D12-A53A-D2165CE17301}"/>
              </a:ext>
            </a:extLst>
          </p:cNvPr>
          <p:cNvSpPr>
            <a:spLocks noGrp="1"/>
          </p:cNvSpPr>
          <p:nvPr>
            <p:ph type="title"/>
          </p:nvPr>
        </p:nvSpPr>
        <p:spPr/>
        <p:txBody>
          <a:bodyPr/>
          <a:lstStyle/>
          <a:p>
            <a:r>
              <a:rPr lang="en-US" dirty="0"/>
              <a:t>Enterprise Warehouse</a:t>
            </a:r>
            <a:endParaRPr lang="en-PK" dirty="0"/>
          </a:p>
        </p:txBody>
      </p:sp>
      <p:sp>
        <p:nvSpPr>
          <p:cNvPr id="3" name="Content Placeholder 2">
            <a:extLst>
              <a:ext uri="{FF2B5EF4-FFF2-40B4-BE49-F238E27FC236}">
                <a16:creationId xmlns:a16="http://schemas.microsoft.com/office/drawing/2014/main" id="{97021EBF-D5B7-444A-86D8-246BF5034532}"/>
              </a:ext>
            </a:extLst>
          </p:cNvPr>
          <p:cNvSpPr>
            <a:spLocks noGrp="1"/>
          </p:cNvSpPr>
          <p:nvPr>
            <p:ph idx="1"/>
          </p:nvPr>
        </p:nvSpPr>
        <p:spPr/>
        <p:txBody>
          <a:bodyPr>
            <a:normAutofit/>
          </a:bodyPr>
          <a:lstStyle/>
          <a:p>
            <a:pPr marL="0" indent="0">
              <a:buNone/>
            </a:pPr>
            <a:r>
              <a:rPr lang="en-US" sz="2400" b="1" dirty="0"/>
              <a:t>Enterprise Data </a:t>
            </a:r>
            <a:r>
              <a:rPr lang="en-US" sz="2400" dirty="0"/>
              <a:t>Warehouse is a centralized warehouse. It provides decision support service across the enterprise. It offers a unified approach for organizing and representing data. It also provide the ability to classify data according to the subject and give access according to those divisions.</a:t>
            </a:r>
            <a:endParaRPr lang="en-PK" sz="2400" dirty="0"/>
          </a:p>
        </p:txBody>
      </p:sp>
    </p:spTree>
    <p:extLst>
      <p:ext uri="{BB962C8B-B14F-4D97-AF65-F5344CB8AC3E}">
        <p14:creationId xmlns:p14="http://schemas.microsoft.com/office/powerpoint/2010/main" val="2891204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65</TotalTime>
  <Words>338</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Data Science</vt:lpstr>
      <vt:lpstr>Data Warehouse Models</vt:lpstr>
      <vt:lpstr>What is Data Warehouse?</vt:lpstr>
      <vt:lpstr>Cntd..</vt:lpstr>
      <vt:lpstr>Models of Data Warehouse</vt:lpstr>
      <vt:lpstr>Data Mart</vt:lpstr>
      <vt:lpstr>Data Mart</vt:lpstr>
      <vt:lpstr>Why Data Mart?</vt:lpstr>
      <vt:lpstr>Enterprise Warehouse</vt:lpstr>
      <vt:lpstr>Enterprise Warehouse</vt:lpstr>
      <vt:lpstr>Virtual Warehouse</vt:lpstr>
      <vt:lpstr>Virtual Warehouse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Zain Zulifqar</dc:creator>
  <cp:lastModifiedBy>Zain Zulifqar</cp:lastModifiedBy>
  <cp:revision>7</cp:revision>
  <dcterms:created xsi:type="dcterms:W3CDTF">2020-07-15T03:58:06Z</dcterms:created>
  <dcterms:modified xsi:type="dcterms:W3CDTF">2020-07-15T05:03:47Z</dcterms:modified>
</cp:coreProperties>
</file>