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17BD54-6F4E-51A8-5178-4E5BC7A8E8FC}" v="56" dt="2021-09-27T00:19:16.301"/>
    <p1510:client id="{2721E8E7-3A99-29FE-920A-E791680C6992}" v="458" dt="2021-09-27T00:32:15.614"/>
    <p1510:client id="{3A0E3010-5AD9-783B-E965-35F75970B387}" v="142" dt="2021-09-27T00:28:15.543"/>
    <p1510:client id="{576CB3BB-6A10-F8D1-8D13-D111147FA843}" vWet="4" dt="2021-09-27T00:14:33.107"/>
    <p1510:client id="{728646F9-E898-0471-B0EC-F7B6AE6BD2C4}" v="97" vWet="105" dt="2021-09-27T00:06:18.898"/>
    <p1510:client id="{94852AC3-B395-7AA3-A46B-7A59D9E8E01A}" v="220" dt="2021-09-27T00:27:29.798"/>
    <p1510:client id="{A25038CD-57B5-0697-376A-8734960C77E5}" v="506" dt="2021-09-27T00:19:09.992"/>
    <p1510:client id="{D6EAB6BE-2E61-C920-2E56-F9305EAA763E}" vWet="180" dt="2021-09-27T00:13:20.694"/>
    <p1510:client id="{F7EBAA85-4DFF-4275-80F5-B75AD04C68B2}" v="1296" dt="2021-09-27T00:33:45.1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CDDA04E-BAAF-48A4-BC46-A1FCF726C0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701133"/>
              </p:ext>
            </p:extLst>
          </p:nvPr>
        </p:nvGraphicFramePr>
        <p:xfrm>
          <a:off x="-1" y="379140"/>
          <a:ext cx="12192001" cy="648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854">
                  <a:extLst>
                    <a:ext uri="{9D8B030D-6E8A-4147-A177-3AD203B41FA5}">
                      <a16:colId xmlns:a16="http://schemas.microsoft.com/office/drawing/2014/main" val="1033787315"/>
                    </a:ext>
                  </a:extLst>
                </a:gridCol>
                <a:gridCol w="2211396">
                  <a:extLst>
                    <a:ext uri="{9D8B030D-6E8A-4147-A177-3AD203B41FA5}">
                      <a16:colId xmlns:a16="http://schemas.microsoft.com/office/drawing/2014/main" val="1080133613"/>
                    </a:ext>
                  </a:extLst>
                </a:gridCol>
                <a:gridCol w="1162562">
                  <a:extLst>
                    <a:ext uri="{9D8B030D-6E8A-4147-A177-3AD203B41FA5}">
                      <a16:colId xmlns:a16="http://schemas.microsoft.com/office/drawing/2014/main" val="3007129103"/>
                    </a:ext>
                  </a:extLst>
                </a:gridCol>
                <a:gridCol w="1253319">
                  <a:extLst>
                    <a:ext uri="{9D8B030D-6E8A-4147-A177-3AD203B41FA5}">
                      <a16:colId xmlns:a16="http://schemas.microsoft.com/office/drawing/2014/main" val="526989441"/>
                    </a:ext>
                  </a:extLst>
                </a:gridCol>
                <a:gridCol w="2514673">
                  <a:extLst>
                    <a:ext uri="{9D8B030D-6E8A-4147-A177-3AD203B41FA5}">
                      <a16:colId xmlns:a16="http://schemas.microsoft.com/office/drawing/2014/main" val="1669361124"/>
                    </a:ext>
                  </a:extLst>
                </a:gridCol>
                <a:gridCol w="2611197">
                  <a:extLst>
                    <a:ext uri="{9D8B030D-6E8A-4147-A177-3AD203B41FA5}">
                      <a16:colId xmlns:a16="http://schemas.microsoft.com/office/drawing/2014/main" val="1561121714"/>
                    </a:ext>
                  </a:extLst>
                </a:gridCol>
              </a:tblGrid>
              <a:tr h="2526713">
                <a:tc rowSpan="2">
                  <a:txBody>
                    <a:bodyPr/>
                    <a:lstStyle/>
                    <a:p>
                      <a:pPr marL="0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7. Key partners</a:t>
                      </a:r>
                    </a:p>
                    <a:p>
                      <a:pPr marL="285750" lvl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Customer (database)</a:t>
                      </a:r>
                    </a:p>
                    <a:p>
                      <a:pPr marL="285750" lvl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Amazon web services</a:t>
                      </a:r>
                    </a:p>
                    <a:p>
                      <a:pPr marL="285750" lvl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LPR camera system manufacturers </a:t>
                      </a:r>
                    </a:p>
                    <a:p>
                      <a:pPr marL="285750" lvl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1" i="0" u="none" strike="noStrike" noProof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IP/cell providers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85750" lvl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8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8. Key activities</a:t>
                      </a:r>
                    </a:p>
                    <a:p>
                      <a:pPr marL="0"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- Real time analytics</a:t>
                      </a:r>
                    </a:p>
                    <a:p>
                      <a:pPr marL="0"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- Marketing</a:t>
                      </a:r>
                    </a:p>
                    <a:p>
                      <a:pPr marL="0"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- Performance - Optimization</a:t>
                      </a:r>
                    </a:p>
                    <a:p>
                      <a:pPr marL="0"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- Service automation  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1. Value propositions</a:t>
                      </a:r>
                    </a:p>
                    <a:p>
                      <a:pPr marL="0"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85750" lvl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Real-time parking availability</a:t>
                      </a:r>
                    </a:p>
                    <a:p>
                      <a:pPr marL="285750" lvl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Parking Management and Enforcement</a:t>
                      </a:r>
                    </a:p>
                    <a:p>
                      <a:pPr marL="285750" lvl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User friendly</a:t>
                      </a:r>
                    </a:p>
                    <a:p>
                      <a:pPr marL="285750" lvl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Ease of integration </a:t>
                      </a:r>
                    </a:p>
                    <a:p>
                      <a:pPr marL="285750" lvl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Autonomous Management</a:t>
                      </a:r>
                    </a:p>
                    <a:p>
                      <a:pPr marL="285750" lvl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Expandable uses for application </a:t>
                      </a:r>
                    </a:p>
                    <a:p>
                      <a:pPr marL="285750" lvl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8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85750" lvl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8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4. Customer relationships</a:t>
                      </a:r>
                    </a:p>
                    <a:p>
                      <a:pPr marL="285750" lvl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Self-Service</a:t>
                      </a:r>
                    </a:p>
                    <a:p>
                      <a:pPr marL="285750" lvl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User support</a:t>
                      </a:r>
                      <a:endParaRPr lang="en-US" dirty="0"/>
                    </a:p>
                    <a:p>
                      <a:pPr marL="285750" lvl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Updated real time information</a:t>
                      </a:r>
                    </a:p>
                    <a:p>
                      <a:pPr marL="285750" lvl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Automated 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2. Customer segments</a:t>
                      </a:r>
                    </a:p>
                    <a:p>
                      <a:pPr marL="285750" lvl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Universities </a:t>
                      </a:r>
                    </a:p>
                    <a:p>
                      <a:pPr marL="285750" lvl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Education </a:t>
                      </a:r>
                    </a:p>
                    <a:p>
                      <a:pPr marL="285750" lvl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Government</a:t>
                      </a:r>
                    </a:p>
                    <a:p>
                      <a:pPr marL="285750" lvl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Large Commercial Business</a:t>
                      </a:r>
                    </a:p>
                    <a:p>
                      <a:pPr marL="285750" lvl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Residential (Apartments/Condos)</a:t>
                      </a:r>
                    </a:p>
                    <a:p>
                      <a:pPr marL="285750" lvl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Pay-to-park businesses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649936"/>
                  </a:ext>
                </a:extLst>
              </a:tr>
              <a:tr h="26365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6. Key resources</a:t>
                      </a:r>
                    </a:p>
                    <a:p>
                      <a:pPr marL="285750" lvl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1" dirty="0">
                          <a:effectLst/>
                        </a:rPr>
                        <a:t> App/ Website</a:t>
                      </a:r>
                    </a:p>
                    <a:p>
                      <a:pPr marL="285750" lvl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1" dirty="0">
                          <a:effectLst/>
                        </a:rPr>
                        <a:t> Reliability/Service </a:t>
                      </a:r>
                    </a:p>
                    <a:p>
                      <a:pPr marL="285750" lvl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1" dirty="0">
                          <a:effectLst/>
                        </a:rPr>
                        <a:t> Data Management techniques </a:t>
                      </a:r>
                    </a:p>
                    <a:p>
                      <a:pPr marL="285750" lvl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1" dirty="0">
                          <a:effectLst/>
                        </a:rPr>
                        <a:t> Usability 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3. Channels</a:t>
                      </a:r>
                    </a:p>
                    <a:p>
                      <a:pPr marL="285750" lvl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1" dirty="0">
                          <a:effectLst/>
                        </a:rPr>
                        <a:t>Desktop/Tablet/Mobile Apps</a:t>
                      </a:r>
                    </a:p>
                    <a:p>
                      <a:pPr marL="285750" lvl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1" dirty="0">
                          <a:effectLst/>
                        </a:rPr>
                        <a:t>University/Business Representatives</a:t>
                      </a:r>
                    </a:p>
                    <a:p>
                      <a:pPr marL="285750" lvl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1" dirty="0">
                          <a:effectLst/>
                        </a:rPr>
                        <a:t>Email Advertisement 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918681"/>
                  </a:ext>
                </a:extLst>
              </a:tr>
              <a:tr h="1318477">
                <a:tc gridSpan="3">
                  <a:txBody>
                    <a:bodyPr/>
                    <a:lstStyle/>
                    <a:p>
                      <a:pPr marL="0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9. Cost structure                               Costs of Revenue:</a:t>
                      </a:r>
                    </a:p>
                    <a:p>
                      <a:pPr marL="285750" lvl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1" dirty="0">
                          <a:effectLst/>
                        </a:rPr>
                        <a:t>Marketing                                     Customer Service</a:t>
                      </a:r>
                    </a:p>
                    <a:p>
                      <a:pPr marL="285750" lvl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1" dirty="0">
                          <a:effectLst/>
                        </a:rPr>
                        <a:t>Technology                                    Web Hosting</a:t>
                      </a:r>
                    </a:p>
                    <a:p>
                      <a:pPr marL="285750" lvl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1" dirty="0">
                          <a:effectLst/>
                        </a:rPr>
                        <a:t>General &amp; Administration         Payment Processing Fees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5. Revenue streams</a:t>
                      </a:r>
                    </a:p>
                    <a:p>
                      <a:pPr marL="285750" lvl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1" dirty="0">
                          <a:effectLst/>
                        </a:rPr>
                        <a:t>Subscription fees (monthly or annual)</a:t>
                      </a:r>
                    </a:p>
                    <a:p>
                      <a:pPr marL="285750" lvl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800" b="1" dirty="0">
                        <a:effectLst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00076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C042224-182D-5443-9001-D57165536456}"/>
              </a:ext>
            </a:extLst>
          </p:cNvPr>
          <p:cNvSpPr txBox="1"/>
          <p:nvPr/>
        </p:nvSpPr>
        <p:spPr>
          <a:xfrm>
            <a:off x="1557453" y="0"/>
            <a:ext cx="9077092" cy="379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Austin Kirk, Cole McKay, Alyse Goodyear, and </a:t>
            </a:r>
            <a:r>
              <a:rPr lang="en-US" dirty="0" err="1"/>
              <a:t>Fikir</a:t>
            </a:r>
            <a:r>
              <a:rPr lang="en-US" dirty="0"/>
              <a:t> Gebremedhin  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164</Words>
  <Application>Microsoft Macintosh PowerPoint</Application>
  <PresentationFormat>Widescreen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Austin J Kirk</cp:lastModifiedBy>
  <cp:revision>106</cp:revision>
  <dcterms:created xsi:type="dcterms:W3CDTF">2021-09-26T23:54:06Z</dcterms:created>
  <dcterms:modified xsi:type="dcterms:W3CDTF">2021-09-27T00:47:57Z</dcterms:modified>
</cp:coreProperties>
</file>