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17BD54-6F4E-51A8-5178-4E5BC7A8E8FC}" v="56" dt="2021-09-27T00:19:16.301"/>
    <p1510:client id="{2721E8E7-3A99-29FE-920A-E791680C6992}" v="458" dt="2021-09-27T00:32:15.614"/>
    <p1510:client id="{3A0E3010-5AD9-783B-E965-35F75970B387}" v="142" dt="2021-09-27T00:28:15.543"/>
    <p1510:client id="{576CB3BB-6A10-F8D1-8D13-D111147FA843}" vWet="4" dt="2021-09-27T00:14:33.107"/>
    <p1510:client id="{728646F9-E898-0471-B0EC-F7B6AE6BD2C4}" v="97" vWet="105" dt="2021-09-27T00:06:18.898"/>
    <p1510:client id="{94852AC3-B395-7AA3-A46B-7A59D9E8E01A}" v="220" dt="2021-09-27T00:27:29.798"/>
    <p1510:client id="{A25038CD-57B5-0697-376A-8734960C77E5}" v="506" dt="2021-09-27T00:19:09.992"/>
    <p1510:client id="{D6EAB6BE-2E61-C920-2E56-F9305EAA763E}" vWet="180" dt="2021-09-27T00:13:20.694"/>
    <p1510:client id="{F7EBAA85-4DFF-4275-80F5-B75AD04C68B2}" v="1296" dt="2021-09-27T00:33:45.1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DDA04E-BAAF-48A4-BC46-A1FCF726C0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068064"/>
              </p:ext>
            </p:extLst>
          </p:nvPr>
        </p:nvGraphicFramePr>
        <p:xfrm>
          <a:off x="-28575" y="-19050"/>
          <a:ext cx="12398932" cy="6879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0248">
                  <a:extLst>
                    <a:ext uri="{9D8B030D-6E8A-4147-A177-3AD203B41FA5}">
                      <a16:colId xmlns:a16="http://schemas.microsoft.com/office/drawing/2014/main" val="1033787315"/>
                    </a:ext>
                  </a:extLst>
                </a:gridCol>
                <a:gridCol w="2248929">
                  <a:extLst>
                    <a:ext uri="{9D8B030D-6E8A-4147-A177-3AD203B41FA5}">
                      <a16:colId xmlns:a16="http://schemas.microsoft.com/office/drawing/2014/main" val="1080133613"/>
                    </a:ext>
                  </a:extLst>
                </a:gridCol>
                <a:gridCol w="1182294">
                  <a:extLst>
                    <a:ext uri="{9D8B030D-6E8A-4147-A177-3AD203B41FA5}">
                      <a16:colId xmlns:a16="http://schemas.microsoft.com/office/drawing/2014/main" val="3007129103"/>
                    </a:ext>
                  </a:extLst>
                </a:gridCol>
                <a:gridCol w="1274591">
                  <a:extLst>
                    <a:ext uri="{9D8B030D-6E8A-4147-A177-3AD203B41FA5}">
                      <a16:colId xmlns:a16="http://schemas.microsoft.com/office/drawing/2014/main" val="526989441"/>
                    </a:ext>
                  </a:extLst>
                </a:gridCol>
                <a:gridCol w="2557354">
                  <a:extLst>
                    <a:ext uri="{9D8B030D-6E8A-4147-A177-3AD203B41FA5}">
                      <a16:colId xmlns:a16="http://schemas.microsoft.com/office/drawing/2014/main" val="1669361124"/>
                    </a:ext>
                  </a:extLst>
                </a:gridCol>
                <a:gridCol w="2655516">
                  <a:extLst>
                    <a:ext uri="{9D8B030D-6E8A-4147-A177-3AD203B41FA5}">
                      <a16:colId xmlns:a16="http://schemas.microsoft.com/office/drawing/2014/main" val="1561121714"/>
                    </a:ext>
                  </a:extLst>
                </a:gridCol>
              </a:tblGrid>
              <a:tr h="2681935">
                <a:tc rowSpan="2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7. Key partners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Customer (database)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Amazon web services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LPR camera system manufacturers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IP/cell providers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8. Key activities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 Real time analytics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 Marketing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 Performance - Optimization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- Service automation 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1. Value propositions</a:t>
                      </a:r>
                    </a:p>
                    <a:p>
                      <a:pPr marL="0" lv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Real-time parking availability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Parking Management and Enforcement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User friendly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Ease of integration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Autonomous Management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Expandable uses for application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4. Customer relationships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Self-Service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User support</a:t>
                      </a:r>
                      <a:endParaRPr lang="en-US" dirty="0"/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Updated real time information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Automated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2. Customer segments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Universities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Education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Government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Large Commercial Business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Residential (Apartments/Condos)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Pay-to-park businesses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649936"/>
                  </a:ext>
                </a:extLst>
              </a:tr>
              <a:tr h="279854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6. Key resources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 App/ Website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 Reliability/Service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 Data Management techniques 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 Usability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3. Channels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Desktop/Tablet/Mobile Apps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University/Business Representatives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Email Advertisement 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1918681"/>
                  </a:ext>
                </a:extLst>
              </a:tr>
              <a:tr h="1399474">
                <a:tc gridSpan="3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9. Cost structure                               Costs of Revenue: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Marketing                                     Customer Service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Technology                                    Web Hosting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General &amp; Administration         Payment Processing Fees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rtl="0" fontAlgn="t" latinLnBrk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5. Revenue streams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dirty="0">
                          <a:effectLst/>
                        </a:rPr>
                        <a:t>Subscription fees (monthly or annual)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800" b="1">
                        <a:effectLst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000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105</cp:revision>
  <dcterms:created xsi:type="dcterms:W3CDTF">2021-09-26T23:54:06Z</dcterms:created>
  <dcterms:modified xsi:type="dcterms:W3CDTF">2021-09-27T00:33:46Z</dcterms:modified>
</cp:coreProperties>
</file>