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60" r:id="rId3"/>
    <p:sldId id="258" r:id="rId4"/>
    <p:sldId id="259" r:id="rId5"/>
    <p:sldId id="262" r:id="rId6"/>
    <p:sldId id="263" r:id="rId7"/>
    <p:sldId id="264" r:id="rId8"/>
    <p:sldId id="265" r:id="rId9"/>
    <p:sldId id="279"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5" r:id="rId25"/>
    <p:sldId id="286" r:id="rId26"/>
    <p:sldId id="282" r:id="rId27"/>
    <p:sldId id="287" r:id="rId28"/>
    <p:sldId id="288" r:id="rId29"/>
    <p:sldId id="289" r:id="rId30"/>
    <p:sldId id="290" r:id="rId31"/>
    <p:sldId id="291" r:id="rId32"/>
    <p:sldId id="25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4C780-065F-4676-85CD-94C0654B1105}" type="datetimeFigureOut">
              <a:rPr lang="en-US" smtClean="0"/>
              <a:t>8/19/2021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8C322-30CE-41E1-98AB-8649AA859C62}" type="slidenum">
              <a:rPr lang="en-US" smtClean="0"/>
              <a:t>‹#›</a:t>
            </a:fld>
            <a:endParaRPr lang="en-US"/>
          </a:p>
        </p:txBody>
      </p:sp>
    </p:spTree>
    <p:extLst>
      <p:ext uri="{BB962C8B-B14F-4D97-AF65-F5344CB8AC3E}">
        <p14:creationId xmlns:p14="http://schemas.microsoft.com/office/powerpoint/2010/main" val="247804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newsapi.or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rabhath6/theguardian-api-python/tree/master/theguardian" TargetMode="External"/><Relationship Id="rId2" Type="http://schemas.openxmlformats.org/officeDocument/2006/relationships/hyperlink" Target="https://github.com/Mojojojoborras/class3-repo/blob/main/Group3_Project-TWO/theguardian_content.py"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open-platform.theguardian.com/documenta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ediastack.com/documentatio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TRUST THE PROCESS</a:t>
            </a:r>
          </a:p>
        </p:txBody>
      </p:sp>
      <p:sp>
        <p:nvSpPr>
          <p:cNvPr id="3" name="Subtitle 2"/>
          <p:cNvSpPr>
            <a:spLocks noGrp="1"/>
          </p:cNvSpPr>
          <p:nvPr>
            <p:ph type="subTitle" idx="1"/>
          </p:nvPr>
        </p:nvSpPr>
        <p:spPr/>
        <p:txBody>
          <a:bodyPr/>
          <a:lstStyle/>
          <a:p>
            <a:r>
              <a:rPr lang="en-US" dirty="0">
                <a:solidFill>
                  <a:schemeClr val="accent2">
                    <a:lumMod val="40000"/>
                    <a:lumOff val="60000"/>
                  </a:schemeClr>
                </a:solidFill>
              </a:rPr>
              <a:t>POWERING THROUGH THE 80/20 RULE</a:t>
            </a:r>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151538" cy="584775"/>
          </a:xfrm>
          <a:prstGeom prst="rect">
            <a:avLst/>
          </a:prstGeom>
          <a:noFill/>
        </p:spPr>
        <p:txBody>
          <a:bodyPr wrap="none" rtlCol="0">
            <a:spAutoFit/>
          </a:bodyPr>
          <a:lstStyle/>
          <a:p>
            <a:r>
              <a:rPr lang="en-US" sz="3200" dirty="0"/>
              <a:t>DATA CLEANUP AND SIGNALS</a:t>
            </a:r>
          </a:p>
        </p:txBody>
      </p:sp>
      <p:sp>
        <p:nvSpPr>
          <p:cNvPr id="6" name="TextBox 5">
            <a:extLst>
              <a:ext uri="{FF2B5EF4-FFF2-40B4-BE49-F238E27FC236}">
                <a16:creationId xmlns:a16="http://schemas.microsoft.com/office/drawing/2014/main" id="{84DDBF79-0B5A-4944-A21E-0ABBE9E8E326}"/>
              </a:ext>
            </a:extLst>
          </p:cNvPr>
          <p:cNvSpPr txBox="1"/>
          <p:nvPr/>
        </p:nvSpPr>
        <p:spPr>
          <a:xfrm>
            <a:off x="2513901" y="2400115"/>
            <a:ext cx="7164198" cy="2585323"/>
          </a:xfrm>
          <a:prstGeom prst="rect">
            <a:avLst/>
          </a:prstGeom>
          <a:noFill/>
        </p:spPr>
        <p:txBody>
          <a:bodyPr wrap="square" rtlCol="0">
            <a:spAutoFit/>
          </a:bodyPr>
          <a:lstStyle/>
          <a:p>
            <a:pPr algn="just"/>
            <a:r>
              <a:rPr lang="en-US" dirty="0"/>
              <a:t>We already covered some of the shortcomings of the news and natural language APIs, which– while seemingly valuable– were so limited in scope in their “free” versions as to be mostly unusable. Still, reading in and cleaning the data was valuable repetition of skills, and is worth sharing in this section.</a:t>
            </a:r>
          </a:p>
          <a:p>
            <a:pPr algn="just"/>
            <a:endParaRPr lang="en-US" dirty="0"/>
          </a:p>
          <a:p>
            <a:pPr algn="just"/>
            <a:r>
              <a:rPr lang="en-US" dirty="0"/>
              <a:t>The S&amp;P500 closing price history was available as a .csv file. That proved valuable and useful for our final models, as it gave us enough history to start to pull signal from noise in our predictive models.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3652025" cy="307777"/>
          </a:xfrm>
          <a:prstGeom prst="rect">
            <a:avLst/>
          </a:prstGeom>
          <a:noFill/>
        </p:spPr>
        <p:txBody>
          <a:bodyPr wrap="none" rtlCol="0">
            <a:spAutoFit/>
          </a:bodyPr>
          <a:lstStyle/>
          <a:p>
            <a:r>
              <a:rPr lang="en-US" sz="1400" dirty="0">
                <a:solidFill>
                  <a:schemeClr val="accent1"/>
                </a:solidFill>
              </a:rPr>
              <a:t>1 ASSESSING THE VALUE OF THE DATA SOURCES</a:t>
            </a:r>
          </a:p>
        </p:txBody>
      </p:sp>
    </p:spTree>
    <p:extLst>
      <p:ext uri="{BB962C8B-B14F-4D97-AF65-F5344CB8AC3E}">
        <p14:creationId xmlns:p14="http://schemas.microsoft.com/office/powerpoint/2010/main" val="118596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151538" cy="584775"/>
          </a:xfrm>
          <a:prstGeom prst="rect">
            <a:avLst/>
          </a:prstGeom>
          <a:noFill/>
        </p:spPr>
        <p:txBody>
          <a:bodyPr wrap="none" rtlCol="0">
            <a:spAutoFit/>
          </a:bodyPr>
          <a:lstStyle/>
          <a:p>
            <a:r>
              <a:rPr lang="en-US" sz="3200" dirty="0"/>
              <a:t>DATA CLEANUP AND SIGNALS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2955040" cy="307777"/>
          </a:xfrm>
          <a:prstGeom prst="rect">
            <a:avLst/>
          </a:prstGeom>
          <a:noFill/>
        </p:spPr>
        <p:txBody>
          <a:bodyPr wrap="none" rtlCol="0">
            <a:spAutoFit/>
          </a:bodyPr>
          <a:lstStyle/>
          <a:p>
            <a:r>
              <a:rPr lang="en-US" sz="1400" dirty="0">
                <a:solidFill>
                  <a:schemeClr val="accent1"/>
                </a:solidFill>
              </a:rPr>
              <a:t>2 CLEANING THE NEWSAPI DATA (1:2)</a:t>
            </a:r>
          </a:p>
        </p:txBody>
      </p:sp>
      <p:pic>
        <p:nvPicPr>
          <p:cNvPr id="4" name="Picture 3">
            <a:extLst>
              <a:ext uri="{FF2B5EF4-FFF2-40B4-BE49-F238E27FC236}">
                <a16:creationId xmlns:a16="http://schemas.microsoft.com/office/drawing/2014/main" id="{76113059-B373-4C24-90F9-35B65B18F640}"/>
              </a:ext>
            </a:extLst>
          </p:cNvPr>
          <p:cNvPicPr>
            <a:picLocks/>
          </p:cNvPicPr>
          <p:nvPr/>
        </p:nvPicPr>
        <p:blipFill>
          <a:blip r:embed="rId2"/>
          <a:stretch>
            <a:fillRect/>
          </a:stretch>
        </p:blipFill>
        <p:spPr>
          <a:xfrm>
            <a:off x="6096000" y="181534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400115"/>
            <a:ext cx="40582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For the NewsAPI section, we pulled in the data using the same methods we used during our crypto sentiment homework.</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In the image at right, you’ll see us pull the total number of articles available in our “100 days”. This was a later addition, after we had pivoted from a complex sentime</a:t>
            </a:r>
            <a:r>
              <a:rPr lang="en-US" altLang="en-US" sz="1200" dirty="0">
                <a:latin typeface="Arial" panose="020B0604020202020204" pitchFamily="34" charset="0"/>
              </a:rPr>
              <a:t>nt data to a more simple, </a:t>
            </a:r>
            <a:r>
              <a:rPr lang="en-US" altLang="en-US" sz="1200" b="1" dirty="0">
                <a:latin typeface="Arial" panose="020B0604020202020204" pitchFamily="34" charset="0"/>
              </a:rPr>
              <a:t>volume</a:t>
            </a:r>
            <a:r>
              <a:rPr lang="en-US" altLang="en-US" sz="1200" dirty="0">
                <a:latin typeface="Arial" panose="020B0604020202020204" pitchFamily="34" charset="0"/>
              </a:rPr>
              <a:t> data approach.</a:t>
            </a:r>
          </a:p>
        </p:txBody>
      </p:sp>
    </p:spTree>
    <p:extLst>
      <p:ext uri="{BB962C8B-B14F-4D97-AF65-F5344CB8AC3E}">
        <p14:creationId xmlns:p14="http://schemas.microsoft.com/office/powerpoint/2010/main" val="3584882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151538" cy="584775"/>
          </a:xfrm>
          <a:prstGeom prst="rect">
            <a:avLst/>
          </a:prstGeom>
          <a:noFill/>
        </p:spPr>
        <p:txBody>
          <a:bodyPr wrap="none" rtlCol="0">
            <a:spAutoFit/>
          </a:bodyPr>
          <a:lstStyle/>
          <a:p>
            <a:r>
              <a:rPr lang="en-US" sz="3200" dirty="0"/>
              <a:t>DATA CLEANUP AND SIGNALS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2955040" cy="307777"/>
          </a:xfrm>
          <a:prstGeom prst="rect">
            <a:avLst/>
          </a:prstGeom>
          <a:noFill/>
        </p:spPr>
        <p:txBody>
          <a:bodyPr wrap="none" rtlCol="0">
            <a:spAutoFit/>
          </a:bodyPr>
          <a:lstStyle/>
          <a:p>
            <a:r>
              <a:rPr lang="en-US" sz="1400" dirty="0">
                <a:solidFill>
                  <a:schemeClr val="accent1"/>
                </a:solidFill>
              </a:rPr>
              <a:t>2 CLEANING THE NEWSAPI DATA (2:2)</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400115"/>
            <a:ext cx="40582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At right, you can see how we used the same sort of </a:t>
            </a:r>
            <a:r>
              <a:rPr kumimoji="0" lang="en-US" altLang="en-US" sz="1200" b="0" i="0" u="none" strike="noStrike" cap="none" normalizeH="0" baseline="0" dirty="0" err="1">
                <a:ln>
                  <a:noFill/>
                </a:ln>
                <a:solidFill>
                  <a:schemeClr val="tx1"/>
                </a:solidFill>
                <a:effectLst/>
                <a:latin typeface="Arial" panose="020B0604020202020204" pitchFamily="34" charset="0"/>
              </a:rPr>
              <a:t>polarity_scores</a:t>
            </a:r>
            <a:r>
              <a:rPr kumimoji="0" lang="en-US" altLang="en-US" sz="1200" b="0" i="0" u="none" strike="noStrike" cap="none" normalizeH="0" baseline="0" dirty="0">
                <a:ln>
                  <a:noFill/>
                </a:ln>
                <a:solidFill>
                  <a:schemeClr val="tx1"/>
                </a:solidFill>
                <a:effectLst/>
                <a:latin typeface="Arial" panose="020B0604020202020204" pitchFamily="34" charset="0"/>
              </a:rPr>
              <a:t> analyzer from the homework, looking at the “standard” positive, negative, and neutral</a:t>
            </a:r>
            <a:r>
              <a:rPr lang="en-US" altLang="en-US" sz="1200" dirty="0">
                <a:latin typeface="Arial" panose="020B0604020202020204" pitchFamily="34" charset="0"/>
              </a:rPr>
              <a:t>. As you read the code, it’s important to note two things in this figure:</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marL="228600" indent="-228600" algn="just" defTabSz="914400" eaLnBrk="0" fontAlgn="base" hangingPunct="0">
              <a:spcBef>
                <a:spcPct val="0"/>
              </a:spcBef>
              <a:spcAft>
                <a:spcPct val="0"/>
              </a:spcAft>
              <a:buFont typeface="+mj-lt"/>
              <a:buAutoNum type="arabicPeriod"/>
            </a:pPr>
            <a:r>
              <a:rPr lang="en-US" altLang="en-US" sz="1200" dirty="0">
                <a:latin typeface="Arial" panose="020B0604020202020204" pitchFamily="34" charset="0"/>
              </a:rPr>
              <a:t>There is no “niche knowledge” here, as we had already established we would have insufficient data to draw relevant conclusions.</a:t>
            </a:r>
          </a:p>
          <a:p>
            <a:pPr marL="228600" indent="-228600" algn="just" defTabSz="914400" eaLnBrk="0" fontAlgn="base" hangingPunct="0">
              <a:spcBef>
                <a:spcPct val="0"/>
              </a:spcBef>
              <a:spcAft>
                <a:spcPct val="0"/>
              </a:spcAft>
              <a:buFont typeface="+mj-lt"/>
              <a:buAutoNum type="arabicPeriod"/>
            </a:pPr>
            <a:r>
              <a:rPr lang="en-US" altLang="en-US" sz="1200" dirty="0">
                <a:latin typeface="Arial" panose="020B0604020202020204" pitchFamily="34" charset="0"/>
              </a:rPr>
              <a:t>The code is written in such a way that a “Replace All” command in the notebook would effectively generate a recent sentiment score for any stock ticker.</a:t>
            </a:r>
          </a:p>
        </p:txBody>
      </p:sp>
      <p:pic>
        <p:nvPicPr>
          <p:cNvPr id="6" name="Picture 5">
            <a:extLst>
              <a:ext uri="{FF2B5EF4-FFF2-40B4-BE49-F238E27FC236}">
                <a16:creationId xmlns:a16="http://schemas.microsoft.com/office/drawing/2014/main" id="{8B29F6B9-E513-4C18-A0CE-80F667D4BCE7}"/>
              </a:ext>
            </a:extLst>
          </p:cNvPr>
          <p:cNvPicPr>
            <a:picLocks/>
          </p:cNvPicPr>
          <p:nvPr/>
        </p:nvPicPr>
        <p:blipFill>
          <a:blip r:embed="rId2"/>
          <a:stretch>
            <a:fillRect/>
          </a:stretch>
        </p:blipFill>
        <p:spPr>
          <a:xfrm>
            <a:off x="6096000" y="181534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7612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151538" cy="584775"/>
          </a:xfrm>
          <a:prstGeom prst="rect">
            <a:avLst/>
          </a:prstGeom>
          <a:noFill/>
        </p:spPr>
        <p:txBody>
          <a:bodyPr wrap="none" rtlCol="0">
            <a:spAutoFit/>
          </a:bodyPr>
          <a:lstStyle/>
          <a:p>
            <a:r>
              <a:rPr lang="en-US" sz="3200" dirty="0"/>
              <a:t>DATA CLEANUP AND SIGNALS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3035062" cy="307777"/>
          </a:xfrm>
          <a:prstGeom prst="rect">
            <a:avLst/>
          </a:prstGeom>
          <a:noFill/>
        </p:spPr>
        <p:txBody>
          <a:bodyPr wrap="none" rtlCol="0">
            <a:spAutoFit/>
          </a:bodyPr>
          <a:lstStyle/>
          <a:p>
            <a:r>
              <a:rPr lang="en-US" sz="1400" dirty="0">
                <a:solidFill>
                  <a:schemeClr val="accent1"/>
                </a:solidFill>
              </a:rPr>
              <a:t>2 CLEANING THE GUARDIAN DATA (1:2)</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400115"/>
            <a:ext cx="40582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After downloading the necessary .</a:t>
            </a:r>
            <a:r>
              <a:rPr kumimoji="0" lang="en-US" altLang="en-US" sz="1200" b="0" i="0" u="none" strike="noStrike" cap="none" normalizeH="0" baseline="0" dirty="0" err="1">
                <a:ln>
                  <a:noFill/>
                </a:ln>
                <a:solidFill>
                  <a:schemeClr val="tx1"/>
                </a:solidFill>
                <a:effectLst/>
                <a:latin typeface="Arial" panose="020B0604020202020204" pitchFamily="34" charset="0"/>
              </a:rPr>
              <a:t>py</a:t>
            </a:r>
            <a:r>
              <a:rPr kumimoji="0" lang="en-US" altLang="en-US" sz="1200" b="0" i="0" u="none" strike="noStrike" cap="none" normalizeH="0" baseline="0" dirty="0">
                <a:ln>
                  <a:noFill/>
                </a:ln>
                <a:solidFill>
                  <a:schemeClr val="tx1"/>
                </a:solidFill>
                <a:effectLst/>
                <a:latin typeface="Arial" panose="020B0604020202020204" pitchFamily="34" charset="0"/>
              </a:rPr>
              <a:t> files and importing </a:t>
            </a:r>
            <a:r>
              <a:rPr kumimoji="0" lang="en-US" altLang="en-US" sz="1200" b="0" i="0" u="none" strike="noStrike" cap="none" normalizeH="0" baseline="0" dirty="0" err="1">
                <a:ln>
                  <a:noFill/>
                </a:ln>
                <a:solidFill>
                  <a:schemeClr val="tx1"/>
                </a:solidFill>
                <a:effectLst/>
                <a:latin typeface="Arial" panose="020B0604020202020204" pitchFamily="34" charset="0"/>
              </a:rPr>
              <a:t>theguardian_content</a:t>
            </a:r>
            <a:r>
              <a:rPr kumimoji="0" lang="en-US" altLang="en-US" sz="1200" b="0" i="0" u="none" strike="noStrike" cap="none" normalizeH="0" baseline="0" dirty="0">
                <a:ln>
                  <a:noFill/>
                </a:ln>
                <a:solidFill>
                  <a:schemeClr val="tx1"/>
                </a:solidFill>
                <a:effectLst/>
                <a:latin typeface="Arial" panose="020B0604020202020204" pitchFamily="34" charset="0"/>
              </a:rPr>
              <a:t> library, we followed the instructions in th</a:t>
            </a:r>
            <a:r>
              <a:rPr lang="en-US" altLang="en-US" sz="1200" dirty="0">
                <a:latin typeface="Arial" panose="020B0604020202020204" pitchFamily="34" charset="0"/>
              </a:rPr>
              <a:t>e </a:t>
            </a:r>
            <a:r>
              <a:rPr kumimoji="0" lang="en-US" altLang="en-US" sz="1200" b="0" i="0" u="none" strike="noStrike" cap="none" normalizeH="0" baseline="0" dirty="0">
                <a:ln>
                  <a:noFill/>
                </a:ln>
                <a:solidFill>
                  <a:schemeClr val="tx1"/>
                </a:solidFill>
                <a:effectLst/>
                <a:latin typeface="Arial" panose="020B0604020202020204" pitchFamily="34" charset="0"/>
              </a:rPr>
              <a:t>documentation and got our responses back in a JSON format.</a:t>
            </a:r>
            <a:endParaRPr lang="en-US" altLang="en-US" sz="1200" dirty="0">
              <a:latin typeface="Arial" panose="020B0604020202020204" pitchFamily="34" charset="0"/>
            </a:endParaRPr>
          </a:p>
        </p:txBody>
      </p:sp>
      <p:pic>
        <p:nvPicPr>
          <p:cNvPr id="4" name="Picture 3">
            <a:extLst>
              <a:ext uri="{FF2B5EF4-FFF2-40B4-BE49-F238E27FC236}">
                <a16:creationId xmlns:a16="http://schemas.microsoft.com/office/drawing/2014/main" id="{1BBE11D7-BDE3-4939-A6FF-F5E16890BC1C}"/>
              </a:ext>
            </a:extLst>
          </p:cNvPr>
          <p:cNvPicPr>
            <a:picLocks noChangeAspect="1"/>
          </p:cNvPicPr>
          <p:nvPr/>
        </p:nvPicPr>
        <p:blipFill>
          <a:blip r:embed="rId2"/>
          <a:stretch>
            <a:fillRect/>
          </a:stretch>
        </p:blipFill>
        <p:spPr>
          <a:xfrm>
            <a:off x="6096000" y="1815340"/>
            <a:ext cx="5120640" cy="3669644"/>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94738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151538" cy="584775"/>
          </a:xfrm>
          <a:prstGeom prst="rect">
            <a:avLst/>
          </a:prstGeom>
          <a:noFill/>
        </p:spPr>
        <p:txBody>
          <a:bodyPr wrap="none" rtlCol="0">
            <a:spAutoFit/>
          </a:bodyPr>
          <a:lstStyle/>
          <a:p>
            <a:r>
              <a:rPr lang="en-US" sz="3200" dirty="0"/>
              <a:t>DATA CLEANUP AND SIGNALS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3035062" cy="307777"/>
          </a:xfrm>
          <a:prstGeom prst="rect">
            <a:avLst/>
          </a:prstGeom>
          <a:noFill/>
        </p:spPr>
        <p:txBody>
          <a:bodyPr wrap="none" rtlCol="0">
            <a:spAutoFit/>
          </a:bodyPr>
          <a:lstStyle/>
          <a:p>
            <a:r>
              <a:rPr lang="en-US" sz="1400" dirty="0">
                <a:solidFill>
                  <a:schemeClr val="accent1"/>
                </a:solidFill>
              </a:rPr>
              <a:t>2 CLEANING THE GUARDIAN DATA (2:2)</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400115"/>
            <a:ext cx="40582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We eventually got the data to pretty print using the dumps() method.</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lang="en-US" altLang="en-US" sz="1200" dirty="0">
                <a:latin typeface="Arial" panose="020B0604020202020204" pitchFamily="34" charset="0"/>
              </a:rPr>
              <a:t>Because of the pagination issues, and the difficulty in ensuring that the environment could be duplicated by other users, we abandoned The Guardian API here.</a:t>
            </a:r>
          </a:p>
        </p:txBody>
      </p:sp>
      <p:pic>
        <p:nvPicPr>
          <p:cNvPr id="6" name="Picture 5">
            <a:extLst>
              <a:ext uri="{FF2B5EF4-FFF2-40B4-BE49-F238E27FC236}">
                <a16:creationId xmlns:a16="http://schemas.microsoft.com/office/drawing/2014/main" id="{3AC0B3A2-2569-4CF1-ADB5-F9BC8A318D0D}"/>
              </a:ext>
            </a:extLst>
          </p:cNvPr>
          <p:cNvPicPr>
            <a:picLocks/>
          </p:cNvPicPr>
          <p:nvPr/>
        </p:nvPicPr>
        <p:blipFill>
          <a:blip r:embed="rId2"/>
          <a:stretch>
            <a:fillRect/>
          </a:stretch>
        </p:blipFill>
        <p:spPr>
          <a:xfrm>
            <a:off x="6096000" y="181534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7863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151538" cy="584775"/>
          </a:xfrm>
          <a:prstGeom prst="rect">
            <a:avLst/>
          </a:prstGeom>
          <a:noFill/>
        </p:spPr>
        <p:txBody>
          <a:bodyPr wrap="none" rtlCol="0">
            <a:spAutoFit/>
          </a:bodyPr>
          <a:lstStyle/>
          <a:p>
            <a:r>
              <a:rPr lang="en-US" sz="3200" dirty="0"/>
              <a:t>DATA CLEANUP AND SIGNALS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2801216" cy="307777"/>
          </a:xfrm>
          <a:prstGeom prst="rect">
            <a:avLst/>
          </a:prstGeom>
          <a:noFill/>
        </p:spPr>
        <p:txBody>
          <a:bodyPr wrap="none" rtlCol="0">
            <a:spAutoFit/>
          </a:bodyPr>
          <a:lstStyle/>
          <a:p>
            <a:r>
              <a:rPr lang="en-US" sz="1400" dirty="0">
                <a:solidFill>
                  <a:schemeClr val="accent1"/>
                </a:solidFill>
              </a:rPr>
              <a:t>2 CLEANING THE MEDIASTACK DATA</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400115"/>
            <a:ext cx="40582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The MediaStack documentation was incredibly thorough, and we were able to import the </a:t>
            </a:r>
            <a:r>
              <a:rPr kumimoji="0" lang="en-US" altLang="en-US" sz="1200" b="0" i="0" u="none" strike="noStrike" cap="none" normalizeH="0" baseline="0" dirty="0" err="1">
                <a:ln>
                  <a:noFill/>
                </a:ln>
                <a:solidFill>
                  <a:schemeClr val="tx1"/>
                </a:solidFill>
                <a:effectLst/>
                <a:latin typeface="Arial" panose="020B0604020202020204" pitchFamily="34" charset="0"/>
              </a:rPr>
              <a:t>http.client</a:t>
            </a:r>
            <a:r>
              <a:rPr kumimoji="0" lang="en-US" altLang="en-US" sz="1200" b="0" i="0" u="none" strike="noStrike" cap="none" normalizeH="0" baseline="0" dirty="0">
                <a:ln>
                  <a:noFill/>
                </a:ln>
                <a:solidFill>
                  <a:schemeClr val="tx1"/>
                </a:solidFill>
                <a:effectLst/>
                <a:latin typeface="Arial" panose="020B0604020202020204" pitchFamily="34" charset="0"/>
              </a:rPr>
              <a:t>, set the params, and get a response very easily. </a:t>
            </a:r>
          </a:p>
          <a:p>
            <a:pPr algn="just"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The biggest challenge was that </a:t>
            </a:r>
            <a:r>
              <a:rPr kumimoji="0" lang="en-US" altLang="en-US" sz="1200" b="0" i="0" u="none" strike="noStrike" cap="none" normalizeH="0" baseline="0" dirty="0" err="1">
                <a:ln>
                  <a:noFill/>
                </a:ln>
                <a:solidFill>
                  <a:schemeClr val="tx1"/>
                </a:solidFill>
                <a:effectLst/>
                <a:latin typeface="Arial" panose="020B0604020202020204" pitchFamily="34" charset="0"/>
              </a:rPr>
              <a:t>MediaStack’s</a:t>
            </a:r>
            <a:r>
              <a:rPr kumimoji="0" lang="en-US" altLang="en-US" sz="1200" b="0" i="0" u="none" strike="noStrike" cap="none" normalizeH="0" baseline="0" dirty="0">
                <a:ln>
                  <a:noFill/>
                </a:ln>
                <a:solidFill>
                  <a:schemeClr val="tx1"/>
                </a:solidFill>
                <a:effectLst/>
                <a:latin typeface="Arial" panose="020B0604020202020204" pitchFamily="34" charset="0"/>
              </a:rPr>
              <a:t> results returned with apostrophes (‘) instead of quotation marks (“) which had to be replaced in the string in order to be recognized as JSON.</a:t>
            </a:r>
            <a:endParaRPr lang="en-US" altLang="en-US" sz="1200" dirty="0">
              <a:latin typeface="Arial" panose="020B0604020202020204" pitchFamily="34" charset="0"/>
            </a:endParaRPr>
          </a:p>
        </p:txBody>
      </p:sp>
      <p:pic>
        <p:nvPicPr>
          <p:cNvPr id="4" name="Picture 3">
            <a:extLst>
              <a:ext uri="{FF2B5EF4-FFF2-40B4-BE49-F238E27FC236}">
                <a16:creationId xmlns:a16="http://schemas.microsoft.com/office/drawing/2014/main" id="{376C835C-6BD7-4CE6-9767-60A52419E6BB}"/>
              </a:ext>
            </a:extLst>
          </p:cNvPr>
          <p:cNvPicPr>
            <a:picLocks/>
          </p:cNvPicPr>
          <p:nvPr/>
        </p:nvPicPr>
        <p:blipFill>
          <a:blip r:embed="rId2"/>
          <a:stretch>
            <a:fillRect/>
          </a:stretch>
        </p:blipFill>
        <p:spPr>
          <a:xfrm>
            <a:off x="6096000" y="181534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5710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151538" cy="584775"/>
          </a:xfrm>
          <a:prstGeom prst="rect">
            <a:avLst/>
          </a:prstGeom>
          <a:noFill/>
        </p:spPr>
        <p:txBody>
          <a:bodyPr wrap="none" rtlCol="0">
            <a:spAutoFit/>
          </a:bodyPr>
          <a:lstStyle/>
          <a:p>
            <a:r>
              <a:rPr lang="en-US" sz="3200" dirty="0"/>
              <a:t>DATA CLEANUP AND SIGNALS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2636684" cy="307777"/>
          </a:xfrm>
          <a:prstGeom prst="rect">
            <a:avLst/>
          </a:prstGeom>
          <a:noFill/>
        </p:spPr>
        <p:txBody>
          <a:bodyPr wrap="none" rtlCol="0">
            <a:spAutoFit/>
          </a:bodyPr>
          <a:lstStyle/>
          <a:p>
            <a:r>
              <a:rPr lang="en-US" sz="1400" dirty="0">
                <a:solidFill>
                  <a:schemeClr val="accent1"/>
                </a:solidFill>
              </a:rPr>
              <a:t>2 CLEANING THE WIKIPEDIA DATA</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400115"/>
            <a:ext cx="405829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The Wikipedia views data was pretty straightforward, we created a df to store the pageviews with the granularity of the query set to “daily” and indexed by date.</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lang="en-US" altLang="en-US" sz="1200" dirty="0">
                <a:latin typeface="Arial" panose="020B0604020202020204" pitchFamily="34" charset="0"/>
              </a:rPr>
              <a:t>From there we binned the views count and applied the standard scalar to use it as an indicator in our later predictive models.</a:t>
            </a:r>
          </a:p>
        </p:txBody>
      </p:sp>
      <p:pic>
        <p:nvPicPr>
          <p:cNvPr id="6" name="Picture 5">
            <a:extLst>
              <a:ext uri="{FF2B5EF4-FFF2-40B4-BE49-F238E27FC236}">
                <a16:creationId xmlns:a16="http://schemas.microsoft.com/office/drawing/2014/main" id="{BC19C8AE-F5D7-4361-A730-CAF607DF8149}"/>
              </a:ext>
            </a:extLst>
          </p:cNvPr>
          <p:cNvPicPr>
            <a:picLocks/>
          </p:cNvPicPr>
          <p:nvPr/>
        </p:nvPicPr>
        <p:blipFill>
          <a:blip r:embed="rId2"/>
          <a:stretch>
            <a:fillRect/>
          </a:stretch>
        </p:blipFill>
        <p:spPr>
          <a:xfrm>
            <a:off x="6096000" y="181534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24907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151538" cy="584775"/>
          </a:xfrm>
          <a:prstGeom prst="rect">
            <a:avLst/>
          </a:prstGeom>
          <a:noFill/>
        </p:spPr>
        <p:txBody>
          <a:bodyPr wrap="none" rtlCol="0">
            <a:spAutoFit/>
          </a:bodyPr>
          <a:lstStyle/>
          <a:p>
            <a:r>
              <a:rPr lang="en-US" sz="3200" dirty="0"/>
              <a:t>DATA CLEANUP AND SIGNALS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2463560" cy="307777"/>
          </a:xfrm>
          <a:prstGeom prst="rect">
            <a:avLst/>
          </a:prstGeom>
          <a:noFill/>
        </p:spPr>
        <p:txBody>
          <a:bodyPr wrap="none" rtlCol="0">
            <a:spAutoFit/>
          </a:bodyPr>
          <a:lstStyle/>
          <a:p>
            <a:r>
              <a:rPr lang="en-US" sz="1400" dirty="0">
                <a:solidFill>
                  <a:schemeClr val="accent1"/>
                </a:solidFill>
              </a:rPr>
              <a:t>2 CLEANING THE S&amp;P 500 DATA</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400115"/>
            <a:ext cx="40582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We converted the y finance data to a .csv file (shown here, at right).</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lang="en-US" altLang="en-US" sz="1200" dirty="0">
                <a:latin typeface="Arial" panose="020B0604020202020204" pitchFamily="34" charset="0"/>
              </a:rPr>
              <a:t>Early in the project we decided to focus on automotive stocks (specifically F, GM, KMX, and TSLA) so cleaning this data was a matter of dropping columns and replacing </a:t>
            </a:r>
            <a:r>
              <a:rPr lang="en-US" altLang="en-US" sz="1200" dirty="0" err="1">
                <a:latin typeface="Arial" panose="020B0604020202020204" pitchFamily="34" charset="0"/>
              </a:rPr>
              <a:t>NaN</a:t>
            </a:r>
            <a:r>
              <a:rPr lang="en-US" altLang="en-US" sz="1200" dirty="0">
                <a:latin typeface="Arial" panose="020B0604020202020204" pitchFamily="34" charset="0"/>
              </a:rPr>
              <a:t> values for TSLA (the first 15 trading days in our data) with a “0” value.</a:t>
            </a:r>
          </a:p>
        </p:txBody>
      </p:sp>
      <p:pic>
        <p:nvPicPr>
          <p:cNvPr id="4" name="Picture 3">
            <a:extLst>
              <a:ext uri="{FF2B5EF4-FFF2-40B4-BE49-F238E27FC236}">
                <a16:creationId xmlns:a16="http://schemas.microsoft.com/office/drawing/2014/main" id="{C6EC70A8-0C02-4701-9E96-C129916B7863}"/>
              </a:ext>
            </a:extLst>
          </p:cNvPr>
          <p:cNvPicPr>
            <a:picLocks/>
          </p:cNvPicPr>
          <p:nvPr/>
        </p:nvPicPr>
        <p:blipFill>
          <a:blip r:embed="rId2"/>
          <a:stretch>
            <a:fillRect/>
          </a:stretch>
        </p:blipFill>
        <p:spPr>
          <a:xfrm>
            <a:off x="6096000" y="181534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C16F8ABB-9731-415A-A9B5-22EA84A11A8F}"/>
              </a:ext>
            </a:extLst>
          </p:cNvPr>
          <p:cNvPicPr>
            <a:picLocks noChangeAspect="1"/>
          </p:cNvPicPr>
          <p:nvPr/>
        </p:nvPicPr>
        <p:blipFill>
          <a:blip r:embed="rId3"/>
          <a:stretch>
            <a:fillRect/>
          </a:stretch>
        </p:blipFill>
        <p:spPr>
          <a:xfrm>
            <a:off x="3876365" y="5020684"/>
            <a:ext cx="4439270" cy="914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8956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151538" cy="584775"/>
          </a:xfrm>
          <a:prstGeom prst="rect">
            <a:avLst/>
          </a:prstGeom>
          <a:noFill/>
        </p:spPr>
        <p:txBody>
          <a:bodyPr wrap="none" rtlCol="0">
            <a:spAutoFit/>
          </a:bodyPr>
          <a:lstStyle/>
          <a:p>
            <a:r>
              <a:rPr lang="en-US" sz="3200" dirty="0"/>
              <a:t>DATA CLEANUP AND SIGNALS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3179653" cy="307777"/>
          </a:xfrm>
          <a:prstGeom prst="rect">
            <a:avLst/>
          </a:prstGeom>
          <a:noFill/>
        </p:spPr>
        <p:txBody>
          <a:bodyPr wrap="none" rtlCol="0">
            <a:spAutoFit/>
          </a:bodyPr>
          <a:lstStyle/>
          <a:p>
            <a:r>
              <a:rPr lang="en-US" sz="1400" dirty="0">
                <a:solidFill>
                  <a:schemeClr val="accent1"/>
                </a:solidFill>
              </a:rPr>
              <a:t>LOOKING FOR SIGNALS IN THE DATA (1:3)</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314913"/>
            <a:ext cx="40582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We then isolated each ticker and created a </a:t>
            </a:r>
            <a:r>
              <a:rPr kumimoji="0" lang="en-US" altLang="en-US" sz="1200" b="0" i="0" u="none" strike="noStrike" cap="none" normalizeH="0" baseline="0" dirty="0" err="1">
                <a:ln>
                  <a:noFill/>
                </a:ln>
                <a:solidFill>
                  <a:schemeClr val="tx1"/>
                </a:solidFill>
                <a:effectLst/>
                <a:latin typeface="Arial" panose="020B0604020202020204" pitchFamily="34" charset="0"/>
              </a:rPr>
              <a:t>pct_chg</a:t>
            </a:r>
            <a:r>
              <a:rPr kumimoji="0" lang="en-US" altLang="en-US" sz="1200" b="0" i="0" u="none" strike="noStrike" cap="none" normalizeH="0" baseline="0" dirty="0">
                <a:ln>
                  <a:noFill/>
                </a:ln>
                <a:solidFill>
                  <a:schemeClr val="tx1"/>
                </a:solidFill>
                <a:effectLst/>
                <a:latin typeface="Arial" panose="020B0604020202020204" pitchFamily="34" charset="0"/>
              </a:rPr>
              <a:t> column using the daily close data</a:t>
            </a:r>
            <a:r>
              <a:rPr lang="en-US" altLang="en-US" sz="1200" dirty="0">
                <a:latin typeface="Arial" panose="020B0604020202020204" pitchFamily="34" charset="0"/>
              </a:rPr>
              <a:t>. We decided that a positive swing of more than 2% should return a 1 signal, while a negative swing greater than 2% should return a -1 signal. 0 signals signified a hold, or “no signal”.</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lang="en-US" altLang="en-US" sz="1200" dirty="0">
                <a:latin typeface="Arial" panose="020B0604020202020204" pitchFamily="34" charset="0"/>
              </a:rPr>
              <a:t>NOTE: the logic is written such that you could find and replace the ticker symbol and generate the same type of results quickly.</a:t>
            </a:r>
          </a:p>
        </p:txBody>
      </p:sp>
      <p:pic>
        <p:nvPicPr>
          <p:cNvPr id="6" name="Picture 5">
            <a:extLst>
              <a:ext uri="{FF2B5EF4-FFF2-40B4-BE49-F238E27FC236}">
                <a16:creationId xmlns:a16="http://schemas.microsoft.com/office/drawing/2014/main" id="{C292EF84-C175-43B7-AA1E-398BC7D03221}"/>
              </a:ext>
            </a:extLst>
          </p:cNvPr>
          <p:cNvPicPr>
            <a:picLocks/>
          </p:cNvPicPr>
          <p:nvPr/>
        </p:nvPicPr>
        <p:blipFill>
          <a:blip r:embed="rId2"/>
          <a:stretch>
            <a:fillRect/>
          </a:stretch>
        </p:blipFill>
        <p:spPr>
          <a:xfrm>
            <a:off x="6096000" y="181534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842417CD-9077-40ED-AAF4-7EBA38C0AE12}"/>
              </a:ext>
            </a:extLst>
          </p:cNvPr>
          <p:cNvPicPr>
            <a:picLocks noChangeAspect="1"/>
          </p:cNvPicPr>
          <p:nvPr/>
        </p:nvPicPr>
        <p:blipFill>
          <a:blip r:embed="rId3"/>
          <a:stretch>
            <a:fillRect/>
          </a:stretch>
        </p:blipFill>
        <p:spPr>
          <a:xfrm>
            <a:off x="3629758" y="4568813"/>
            <a:ext cx="4932483"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2451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151538" cy="584775"/>
          </a:xfrm>
          <a:prstGeom prst="rect">
            <a:avLst/>
          </a:prstGeom>
          <a:noFill/>
        </p:spPr>
        <p:txBody>
          <a:bodyPr wrap="none" rtlCol="0">
            <a:spAutoFit/>
          </a:bodyPr>
          <a:lstStyle/>
          <a:p>
            <a:r>
              <a:rPr lang="en-US" sz="3200" dirty="0"/>
              <a:t>DATA CLEANUP AND SIGNALS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3179653" cy="307777"/>
          </a:xfrm>
          <a:prstGeom prst="rect">
            <a:avLst/>
          </a:prstGeom>
          <a:noFill/>
        </p:spPr>
        <p:txBody>
          <a:bodyPr wrap="none" rtlCol="0">
            <a:spAutoFit/>
          </a:bodyPr>
          <a:lstStyle/>
          <a:p>
            <a:r>
              <a:rPr lang="en-US" sz="1400" dirty="0">
                <a:solidFill>
                  <a:schemeClr val="accent1"/>
                </a:solidFill>
              </a:rPr>
              <a:t>LOOKING FOR SIGNALS IN THE DATA (2:3)</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400115"/>
            <a:ext cx="40582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For our next set of signals, we used Bollinger Bands representing two standard deviations above the 20 day moving average and two standard deviations below the 20 day moving average.</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lang="en-US" altLang="en-US" sz="1200" dirty="0">
                <a:latin typeface="Arial" panose="020B0604020202020204" pitchFamily="34" charset="0"/>
              </a:rPr>
              <a:t>Our model created a signal whenever the actual closing price pierced the upper and lower Bollinger Bands our model signals a sell or buy signal depending on which band was pierced.</a:t>
            </a:r>
          </a:p>
        </p:txBody>
      </p:sp>
      <p:pic>
        <p:nvPicPr>
          <p:cNvPr id="4" name="Picture 3">
            <a:extLst>
              <a:ext uri="{FF2B5EF4-FFF2-40B4-BE49-F238E27FC236}">
                <a16:creationId xmlns:a16="http://schemas.microsoft.com/office/drawing/2014/main" id="{5F8EAB38-3CC4-42AB-A4D6-8EEFD5D60BF8}"/>
              </a:ext>
            </a:extLst>
          </p:cNvPr>
          <p:cNvPicPr>
            <a:picLocks/>
          </p:cNvPicPr>
          <p:nvPr/>
        </p:nvPicPr>
        <p:blipFill>
          <a:blip r:embed="rId2"/>
          <a:stretch>
            <a:fillRect/>
          </a:stretch>
        </p:blipFill>
        <p:spPr>
          <a:xfrm>
            <a:off x="6096000" y="181534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9971BC51-DD02-4DBB-8A43-B3BFAC23EDC0}"/>
              </a:ext>
            </a:extLst>
          </p:cNvPr>
          <p:cNvPicPr>
            <a:picLocks/>
          </p:cNvPicPr>
          <p:nvPr/>
        </p:nvPicPr>
        <p:blipFill>
          <a:blip r:embed="rId3"/>
          <a:stretch>
            <a:fillRect/>
          </a:stretch>
        </p:blipFill>
        <p:spPr>
          <a:xfrm>
            <a:off x="3901440" y="4376211"/>
            <a:ext cx="4389120" cy="2193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0054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EE0B9DC1-9BE4-4D63-9E44-9E7A43970EF1}"/>
              </a:ext>
            </a:extLst>
          </p:cNvPr>
          <p:cNvSpPr>
            <a:spLocks noChangeArrowheads="1"/>
          </p:cNvSpPr>
          <p:nvPr/>
        </p:nvSpPr>
        <p:spPr bwMode="auto">
          <a:xfrm>
            <a:off x="984729" y="1600200"/>
            <a:ext cx="4058299"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1200" b="0" i="0" u="none" strike="noStrike" cap="none" normalizeH="0" baseline="0" dirty="0">
                <a:ln>
                  <a:noFill/>
                </a:ln>
                <a:solidFill>
                  <a:srgbClr val="00B050"/>
                </a:solidFill>
                <a:effectLst/>
                <a:latin typeface="Arial" panose="020B0604020202020204" pitchFamily="34" charset="0"/>
              </a:rPr>
              <a:t>MOTIVATION AND SUMMARY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accent5"/>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accent5"/>
                </a:solidFill>
                <a:effectLst/>
                <a:latin typeface="Arial" panose="020B0604020202020204" pitchFamily="34" charset="0"/>
              </a:rPr>
              <a:t>WHAT WE LEARNED - INTRO</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200" dirty="0">
                <a:latin typeface="Arial" panose="020B0604020202020204" pitchFamily="34" charset="0"/>
              </a:rPr>
              <a:t>DATA SOURCES</a:t>
            </a: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1100" b="0" i="0" u="none" strike="noStrike" cap="none" normalizeH="0" baseline="0" dirty="0">
                <a:ln>
                  <a:noFill/>
                </a:ln>
                <a:solidFill>
                  <a:schemeClr val="accent2">
                    <a:lumMod val="60000"/>
                    <a:lumOff val="40000"/>
                  </a:schemeClr>
                </a:solidFill>
                <a:effectLst/>
                <a:latin typeface="Arial" panose="020B0604020202020204" pitchFamily="34" charset="0"/>
              </a:rPr>
              <a:t>NewsAPI, the Guardian, MediaStack</a:t>
            </a: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1100" b="0" i="0" u="none" strike="noStrike" cap="none" normalizeH="0" baseline="0" dirty="0">
                <a:ln>
                  <a:noFill/>
                </a:ln>
                <a:solidFill>
                  <a:schemeClr val="accent2">
                    <a:lumMod val="60000"/>
                    <a:lumOff val="40000"/>
                  </a:schemeClr>
                </a:solidFill>
                <a:effectLst/>
                <a:latin typeface="Arial" panose="020B0604020202020204" pitchFamily="34" charset="0"/>
              </a:rPr>
              <a:t>Wikipedia Views</a:t>
            </a:r>
          </a:p>
          <a:p>
            <a:pPr marL="628650" lvl="1" indent="-171450" defTabSz="914400" eaLnBrk="0" fontAlgn="base" hangingPunct="0">
              <a:spcBef>
                <a:spcPct val="0"/>
              </a:spcBef>
              <a:spcAft>
                <a:spcPct val="0"/>
              </a:spcAft>
              <a:buFont typeface="Arial" panose="020B0604020202020204" pitchFamily="34" charset="0"/>
              <a:buChar char="•"/>
            </a:pPr>
            <a:r>
              <a:rPr lang="en-US" altLang="en-US" sz="1100" dirty="0">
                <a:solidFill>
                  <a:schemeClr val="accent2">
                    <a:lumMod val="60000"/>
                    <a:lumOff val="40000"/>
                  </a:schemeClr>
                </a:solidFill>
                <a:latin typeface="Arial" panose="020B0604020202020204" pitchFamily="34" charset="0"/>
              </a:rPr>
              <a:t>Y Finance</a:t>
            </a:r>
            <a:endParaRPr kumimoji="0" lang="en-US" altLang="en-US" sz="1100" b="0" i="0" u="none" strike="noStrike" cap="none" normalizeH="0" baseline="0" dirty="0">
              <a:ln>
                <a:noFill/>
              </a:ln>
              <a:solidFill>
                <a:schemeClr val="accent2">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DATA CLEANUP + SIGNALS</a:t>
            </a:r>
          </a:p>
          <a:p>
            <a:pPr marL="628650" lvl="1" indent="-171450" defTabSz="914400" eaLnBrk="0" fontAlgn="base" hangingPunct="0">
              <a:spcBef>
                <a:spcPct val="0"/>
              </a:spcBef>
              <a:spcAft>
                <a:spcPct val="0"/>
              </a:spcAft>
              <a:buFont typeface="Arial" panose="020B0604020202020204" pitchFamily="34" charset="0"/>
              <a:buChar char="•"/>
            </a:pPr>
            <a:r>
              <a:rPr lang="en-US" altLang="en-US" sz="1100" dirty="0">
                <a:solidFill>
                  <a:schemeClr val="accent6"/>
                </a:solidFill>
                <a:latin typeface="Arial" panose="020B0604020202020204" pitchFamily="34" charset="0"/>
              </a:rPr>
              <a:t>Assessing the value of the data sources</a:t>
            </a:r>
          </a:p>
          <a:p>
            <a:pPr marL="628650" lvl="1" indent="-171450" defTabSz="914400" eaLnBrk="0" fontAlgn="base" hangingPunct="0">
              <a:spcBef>
                <a:spcPct val="0"/>
              </a:spcBef>
              <a:spcAft>
                <a:spcPct val="0"/>
              </a:spcAft>
              <a:buFont typeface="Arial" panose="020B0604020202020204" pitchFamily="34" charset="0"/>
              <a:buChar char="•"/>
            </a:pPr>
            <a:r>
              <a:rPr lang="en-US" altLang="en-US" sz="1100" dirty="0">
                <a:solidFill>
                  <a:schemeClr val="accent6"/>
                </a:solidFill>
                <a:latin typeface="Arial" panose="020B0604020202020204" pitchFamily="34" charset="0"/>
              </a:rPr>
              <a:t>Cleaning news and media data</a:t>
            </a:r>
          </a:p>
          <a:p>
            <a:pPr marL="628650" lvl="1" indent="-171450" defTabSz="914400" eaLnBrk="0" fontAlgn="base" hangingPunct="0">
              <a:spcBef>
                <a:spcPct val="0"/>
              </a:spcBef>
              <a:spcAft>
                <a:spcPct val="0"/>
              </a:spcAft>
              <a:buFont typeface="Arial" panose="020B0604020202020204" pitchFamily="34" charset="0"/>
              <a:buChar char="•"/>
            </a:pPr>
            <a:r>
              <a:rPr lang="en-US" altLang="en-US" sz="1100" dirty="0">
                <a:solidFill>
                  <a:schemeClr val="accent6"/>
                </a:solidFill>
                <a:latin typeface="Arial" panose="020B0604020202020204" pitchFamily="34" charset="0"/>
              </a:rPr>
              <a:t>Bollinger Bands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200" dirty="0">
                <a:latin typeface="Arial" panose="020B0604020202020204" pitchFamily="34" charset="0"/>
              </a:rPr>
              <a:t>TRAINING THE DATA + MODELS</a:t>
            </a: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1100" b="0" i="0" u="none" strike="noStrike" cap="none" normalizeH="0" baseline="0" dirty="0">
                <a:ln>
                  <a:noFill/>
                </a:ln>
                <a:solidFill>
                  <a:srgbClr val="00B050"/>
                </a:solidFill>
                <a:effectLst/>
                <a:latin typeface="Arial" panose="020B0604020202020204" pitchFamily="34" charset="0"/>
              </a:rPr>
              <a:t>LSTM</a:t>
            </a: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1100" b="0" i="0" u="none" strike="noStrike" cap="none" normalizeH="0" baseline="0" dirty="0">
                <a:ln>
                  <a:noFill/>
                </a:ln>
                <a:solidFill>
                  <a:srgbClr val="00B050"/>
                </a:solidFill>
                <a:effectLst/>
                <a:latin typeface="Arial" panose="020B0604020202020204" pitchFamily="34" charset="0"/>
              </a:rPr>
              <a:t>Random Forest Model</a:t>
            </a:r>
            <a:endParaRPr lang="en-US" altLang="en-US" sz="1100" dirty="0">
              <a:solidFill>
                <a:srgbClr val="00B050"/>
              </a:solidFill>
              <a:latin typeface="Arial" panose="020B0604020202020204" pitchFamily="34" charset="0"/>
            </a:endParaRPr>
          </a:p>
          <a:p>
            <a:pPr marL="628650" lvl="1" indent="-171450" defTabSz="914400" eaLnBrk="0" fontAlgn="base" hangingPunct="0">
              <a:spcBef>
                <a:spcPct val="0"/>
              </a:spcBef>
              <a:spcAft>
                <a:spcPct val="0"/>
              </a:spcAft>
              <a:buFont typeface="Arial" panose="020B0604020202020204" pitchFamily="34" charset="0"/>
              <a:buChar char="•"/>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EVALUATING THE MODELS</a:t>
            </a: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1100" b="0" i="0" u="none" strike="noStrike" cap="none" normalizeH="0" baseline="0" dirty="0">
                <a:ln>
                  <a:noFill/>
                </a:ln>
                <a:solidFill>
                  <a:schemeClr val="accent5"/>
                </a:solidFill>
                <a:effectLst/>
                <a:latin typeface="Arial" panose="020B0604020202020204" pitchFamily="34" charset="0"/>
              </a:rPr>
              <a:t>LSTM</a:t>
            </a: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1100" b="0" i="0" u="none" strike="noStrike" cap="none" normalizeH="0" baseline="0" dirty="0">
                <a:ln>
                  <a:noFill/>
                </a:ln>
                <a:solidFill>
                  <a:schemeClr val="accent5"/>
                </a:solidFill>
                <a:effectLst/>
                <a:latin typeface="Arial" panose="020B0604020202020204" pitchFamily="34" charset="0"/>
              </a:rPr>
              <a:t>Random Forest Model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accent5"/>
                </a:solidFill>
                <a:effectLst/>
                <a:latin typeface="Arial" panose="020B0604020202020204" pitchFamily="34" charset="0"/>
              </a:rPr>
              <a:t>WHAT WE LEARNED - CLOSING</a:t>
            </a:r>
          </a:p>
        </p:txBody>
      </p:sp>
      <p:sp>
        <p:nvSpPr>
          <p:cNvPr id="6" name="TextBox 5">
            <a:extLst>
              <a:ext uri="{FF2B5EF4-FFF2-40B4-BE49-F238E27FC236}">
                <a16:creationId xmlns:a16="http://schemas.microsoft.com/office/drawing/2014/main" id="{A6EDC289-9ED5-4490-BFA2-5D4AA9E7B949}"/>
              </a:ext>
            </a:extLst>
          </p:cNvPr>
          <p:cNvSpPr txBox="1"/>
          <p:nvPr/>
        </p:nvSpPr>
        <p:spPr>
          <a:xfrm>
            <a:off x="984729" y="922788"/>
            <a:ext cx="3202095" cy="584775"/>
          </a:xfrm>
          <a:prstGeom prst="rect">
            <a:avLst/>
          </a:prstGeom>
          <a:noFill/>
        </p:spPr>
        <p:txBody>
          <a:bodyPr wrap="none" rtlCol="0">
            <a:spAutoFit/>
          </a:bodyPr>
          <a:lstStyle/>
          <a:p>
            <a:r>
              <a:rPr lang="en-US" sz="3200" dirty="0"/>
              <a:t>PROJECT OUTLINE</a:t>
            </a:r>
          </a:p>
        </p:txBody>
      </p:sp>
      <p:pic>
        <p:nvPicPr>
          <p:cNvPr id="8" name="Picture 7">
            <a:extLst>
              <a:ext uri="{FF2B5EF4-FFF2-40B4-BE49-F238E27FC236}">
                <a16:creationId xmlns:a16="http://schemas.microsoft.com/office/drawing/2014/main" id="{F9B3795A-8C7E-4B90-9A20-9D8643292CF1}"/>
              </a:ext>
            </a:extLst>
          </p:cNvPr>
          <p:cNvPicPr>
            <a:picLocks/>
          </p:cNvPicPr>
          <p:nvPr/>
        </p:nvPicPr>
        <p:blipFill>
          <a:blip r:embed="rId2"/>
          <a:stretch>
            <a:fillRect/>
          </a:stretch>
        </p:blipFill>
        <p:spPr>
          <a:xfrm>
            <a:off x="6095999" y="160020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14922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923801" cy="584775"/>
          </a:xfrm>
          <a:prstGeom prst="rect">
            <a:avLst/>
          </a:prstGeom>
          <a:noFill/>
        </p:spPr>
        <p:txBody>
          <a:bodyPr wrap="none" rtlCol="0">
            <a:spAutoFit/>
          </a:bodyPr>
          <a:lstStyle/>
          <a:p>
            <a:r>
              <a:rPr lang="en-US" sz="3200" dirty="0"/>
              <a:t>TRAINING THE DATA AND MODELS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1549207" cy="307777"/>
          </a:xfrm>
          <a:prstGeom prst="rect">
            <a:avLst/>
          </a:prstGeom>
          <a:noFill/>
        </p:spPr>
        <p:txBody>
          <a:bodyPr wrap="none" rtlCol="0">
            <a:spAutoFit/>
          </a:bodyPr>
          <a:lstStyle/>
          <a:p>
            <a:r>
              <a:rPr lang="en-US" sz="1400" dirty="0">
                <a:solidFill>
                  <a:schemeClr val="accent1"/>
                </a:solidFill>
              </a:rPr>
              <a:t>LSTM MODEL (1:3)</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400115"/>
            <a:ext cx="40582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We built the LSTM model out with each of the automotive stock tickers using the same “rinse and repeat” code blocks we went over in class.</a:t>
            </a:r>
            <a:endParaRPr lang="en-US" altLang="en-US" sz="1200" dirty="0">
              <a:latin typeface="Arial" panose="020B0604020202020204" pitchFamily="34" charset="0"/>
            </a:endParaRPr>
          </a:p>
        </p:txBody>
      </p:sp>
      <p:pic>
        <p:nvPicPr>
          <p:cNvPr id="6" name="Picture 5">
            <a:extLst>
              <a:ext uri="{FF2B5EF4-FFF2-40B4-BE49-F238E27FC236}">
                <a16:creationId xmlns:a16="http://schemas.microsoft.com/office/drawing/2014/main" id="{1DD4093E-1358-4134-B77D-14D9F81C03FC}"/>
              </a:ext>
            </a:extLst>
          </p:cNvPr>
          <p:cNvPicPr>
            <a:picLocks/>
          </p:cNvPicPr>
          <p:nvPr/>
        </p:nvPicPr>
        <p:blipFill>
          <a:blip r:embed="rId2"/>
          <a:stretch>
            <a:fillRect/>
          </a:stretch>
        </p:blipFill>
        <p:spPr>
          <a:xfrm>
            <a:off x="6096000" y="181534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151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923801" cy="584775"/>
          </a:xfrm>
          <a:prstGeom prst="rect">
            <a:avLst/>
          </a:prstGeom>
          <a:noFill/>
        </p:spPr>
        <p:txBody>
          <a:bodyPr wrap="none" rtlCol="0">
            <a:spAutoFit/>
          </a:bodyPr>
          <a:lstStyle/>
          <a:p>
            <a:r>
              <a:rPr lang="en-US" sz="3200" dirty="0"/>
              <a:t>TRAINING THE DATA AND MODELS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1549207" cy="307777"/>
          </a:xfrm>
          <a:prstGeom prst="rect">
            <a:avLst/>
          </a:prstGeom>
          <a:noFill/>
        </p:spPr>
        <p:txBody>
          <a:bodyPr wrap="none" rtlCol="0">
            <a:spAutoFit/>
          </a:bodyPr>
          <a:lstStyle/>
          <a:p>
            <a:r>
              <a:rPr lang="en-US" sz="1400" dirty="0">
                <a:solidFill>
                  <a:schemeClr val="accent1"/>
                </a:solidFill>
              </a:rPr>
              <a:t>LSTM MODEL (2:3)</a:t>
            </a:r>
          </a:p>
        </p:txBody>
      </p:sp>
      <p:pic>
        <p:nvPicPr>
          <p:cNvPr id="10" name="Picture 9">
            <a:extLst>
              <a:ext uri="{FF2B5EF4-FFF2-40B4-BE49-F238E27FC236}">
                <a16:creationId xmlns:a16="http://schemas.microsoft.com/office/drawing/2014/main" id="{B7748409-78A0-4DB7-BB3C-DC477E95BC91}"/>
              </a:ext>
            </a:extLst>
          </p:cNvPr>
          <p:cNvPicPr>
            <a:picLocks/>
          </p:cNvPicPr>
          <p:nvPr/>
        </p:nvPicPr>
        <p:blipFill>
          <a:blip r:embed="rId2"/>
          <a:stretch>
            <a:fillRect/>
          </a:stretch>
        </p:blipFill>
        <p:spPr>
          <a:xfrm>
            <a:off x="984729" y="2400115"/>
            <a:ext cx="5029200" cy="2743200"/>
          </a:xfrm>
          <a:prstGeom prst="rect">
            <a:avLst/>
          </a:prstGeom>
          <a:ln>
            <a:noFill/>
          </a:ln>
          <a:effectLst>
            <a:outerShdw blurRad="292100" dist="139700" dir="2700000" algn="tl" rotWithShape="0">
              <a:srgbClr val="333333">
                <a:alpha val="65000"/>
              </a:srgbClr>
            </a:outerShdw>
          </a:effectLst>
        </p:spPr>
      </p:pic>
      <p:sp>
        <p:nvSpPr>
          <p:cNvPr id="11" name="Rectangle 1">
            <a:extLst>
              <a:ext uri="{FF2B5EF4-FFF2-40B4-BE49-F238E27FC236}">
                <a16:creationId xmlns:a16="http://schemas.microsoft.com/office/drawing/2014/main" id="{4FB2C1FC-5935-478F-9FA6-32868F3611D8}"/>
              </a:ext>
            </a:extLst>
          </p:cNvPr>
          <p:cNvSpPr>
            <a:spLocks noChangeArrowheads="1"/>
          </p:cNvSpPr>
          <p:nvPr/>
        </p:nvSpPr>
        <p:spPr bwMode="auto">
          <a:xfrm>
            <a:off x="3052070" y="5288881"/>
            <a:ext cx="60878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altLang="en-US" sz="1200" dirty="0">
                <a:latin typeface="Arial" panose="020B0604020202020204" pitchFamily="34" charset="0"/>
              </a:rPr>
              <a:t>The LSTM models “hugged” the real prices fairly well in the first six months before trailing behind– but they still followed the overall trend of the closing prices.  Here you can see the GM and F stocks.</a:t>
            </a:r>
          </a:p>
        </p:txBody>
      </p:sp>
      <p:pic>
        <p:nvPicPr>
          <p:cNvPr id="8" name="Picture 7">
            <a:extLst>
              <a:ext uri="{FF2B5EF4-FFF2-40B4-BE49-F238E27FC236}">
                <a16:creationId xmlns:a16="http://schemas.microsoft.com/office/drawing/2014/main" id="{AC867435-CEC7-4368-9E0E-415DED4569FB}"/>
              </a:ext>
            </a:extLst>
          </p:cNvPr>
          <p:cNvPicPr>
            <a:picLocks/>
          </p:cNvPicPr>
          <p:nvPr/>
        </p:nvPicPr>
        <p:blipFill>
          <a:blip r:embed="rId3"/>
          <a:stretch>
            <a:fillRect/>
          </a:stretch>
        </p:blipFill>
        <p:spPr>
          <a:xfrm>
            <a:off x="6178071" y="2400115"/>
            <a:ext cx="5029200" cy="2743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1019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923801" cy="584775"/>
          </a:xfrm>
          <a:prstGeom prst="rect">
            <a:avLst/>
          </a:prstGeom>
          <a:noFill/>
        </p:spPr>
        <p:txBody>
          <a:bodyPr wrap="none" rtlCol="0">
            <a:spAutoFit/>
          </a:bodyPr>
          <a:lstStyle/>
          <a:p>
            <a:r>
              <a:rPr lang="en-US" sz="3200" dirty="0"/>
              <a:t>TRAINING THE DATA AND MODELS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1549207" cy="307777"/>
          </a:xfrm>
          <a:prstGeom prst="rect">
            <a:avLst/>
          </a:prstGeom>
          <a:noFill/>
        </p:spPr>
        <p:txBody>
          <a:bodyPr wrap="none" rtlCol="0">
            <a:spAutoFit/>
          </a:bodyPr>
          <a:lstStyle/>
          <a:p>
            <a:r>
              <a:rPr lang="en-US" sz="1400" dirty="0">
                <a:solidFill>
                  <a:schemeClr val="accent1"/>
                </a:solidFill>
              </a:rPr>
              <a:t>LSTM MODEL (2:3)</a:t>
            </a:r>
          </a:p>
        </p:txBody>
      </p:sp>
      <p:sp>
        <p:nvSpPr>
          <p:cNvPr id="11" name="Rectangle 1">
            <a:extLst>
              <a:ext uri="{FF2B5EF4-FFF2-40B4-BE49-F238E27FC236}">
                <a16:creationId xmlns:a16="http://schemas.microsoft.com/office/drawing/2014/main" id="{4FB2C1FC-5935-478F-9FA6-32868F3611D8}"/>
              </a:ext>
            </a:extLst>
          </p:cNvPr>
          <p:cNvSpPr>
            <a:spLocks noChangeArrowheads="1"/>
          </p:cNvSpPr>
          <p:nvPr/>
        </p:nvSpPr>
        <p:spPr bwMode="auto">
          <a:xfrm>
            <a:off x="3052070" y="5288881"/>
            <a:ext cx="60878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altLang="en-US" sz="1200" dirty="0">
                <a:latin typeface="Arial" panose="020B0604020202020204" pitchFamily="34" charset="0"/>
              </a:rPr>
              <a:t>The TSLA model was interesting, as changing the number of epochs and batch sizes run change the results dramatically. Again, it was very good for the first six months, but went “flat” during TSLA’s bull run between OCT20 and FEB21.</a:t>
            </a:r>
          </a:p>
        </p:txBody>
      </p:sp>
      <p:pic>
        <p:nvPicPr>
          <p:cNvPr id="4" name="Picture 3">
            <a:extLst>
              <a:ext uri="{FF2B5EF4-FFF2-40B4-BE49-F238E27FC236}">
                <a16:creationId xmlns:a16="http://schemas.microsoft.com/office/drawing/2014/main" id="{11CD2CCB-4217-4AC4-9FEC-136F218BE959}"/>
              </a:ext>
            </a:extLst>
          </p:cNvPr>
          <p:cNvPicPr>
            <a:picLocks noChangeAspect="1"/>
          </p:cNvPicPr>
          <p:nvPr/>
        </p:nvPicPr>
        <p:blipFill>
          <a:blip r:embed="rId2"/>
          <a:stretch>
            <a:fillRect/>
          </a:stretch>
        </p:blipFill>
        <p:spPr>
          <a:xfrm>
            <a:off x="984729" y="2400115"/>
            <a:ext cx="5026487" cy="2743200"/>
          </a:xfrm>
          <a:prstGeom prst="rect">
            <a:avLst/>
          </a:prstGeom>
        </p:spPr>
      </p:pic>
      <p:pic>
        <p:nvPicPr>
          <p:cNvPr id="7" name="Picture 6">
            <a:extLst>
              <a:ext uri="{FF2B5EF4-FFF2-40B4-BE49-F238E27FC236}">
                <a16:creationId xmlns:a16="http://schemas.microsoft.com/office/drawing/2014/main" id="{DD63053D-8D55-457F-A37E-22E9A118C150}"/>
              </a:ext>
            </a:extLst>
          </p:cNvPr>
          <p:cNvPicPr>
            <a:picLocks/>
          </p:cNvPicPr>
          <p:nvPr/>
        </p:nvPicPr>
        <p:blipFill>
          <a:blip r:embed="rId3"/>
          <a:stretch>
            <a:fillRect/>
          </a:stretch>
        </p:blipFill>
        <p:spPr>
          <a:xfrm>
            <a:off x="6180786" y="2400115"/>
            <a:ext cx="5029200" cy="2743200"/>
          </a:xfrm>
          <a:prstGeom prst="rect">
            <a:avLst/>
          </a:prstGeom>
        </p:spPr>
      </p:pic>
    </p:spTree>
    <p:extLst>
      <p:ext uri="{BB962C8B-B14F-4D97-AF65-F5344CB8AC3E}">
        <p14:creationId xmlns:p14="http://schemas.microsoft.com/office/powerpoint/2010/main" val="446130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923801" cy="584775"/>
          </a:xfrm>
          <a:prstGeom prst="rect">
            <a:avLst/>
          </a:prstGeom>
          <a:noFill/>
        </p:spPr>
        <p:txBody>
          <a:bodyPr wrap="none" rtlCol="0">
            <a:spAutoFit/>
          </a:bodyPr>
          <a:lstStyle/>
          <a:p>
            <a:r>
              <a:rPr lang="en-US" sz="3200" dirty="0"/>
              <a:t>TRAINING THE DATA AND MODELS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1856855" cy="307777"/>
          </a:xfrm>
          <a:prstGeom prst="rect">
            <a:avLst/>
          </a:prstGeom>
          <a:noFill/>
        </p:spPr>
        <p:txBody>
          <a:bodyPr wrap="none" rtlCol="0">
            <a:spAutoFit/>
          </a:bodyPr>
          <a:lstStyle/>
          <a:p>
            <a:r>
              <a:rPr lang="en-US" sz="1400" dirty="0">
                <a:solidFill>
                  <a:schemeClr val="accent1"/>
                </a:solidFill>
              </a:rPr>
              <a:t>RANDOM FOREST (1:8)</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400115"/>
            <a:ext cx="40582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altLang="en-US" sz="1200" dirty="0">
                <a:latin typeface="Arial" panose="020B0604020202020204" pitchFamily="34" charset="0"/>
              </a:rPr>
              <a:t>For the random forest model, we started with the whole of the S&amp;P and with a regression strategy that used Bollinger bands and RSI to find over extended markets. We narrowed our focus to automotive stocks within the S&amp;P with plans to add NLTK indicators later.</a:t>
            </a:r>
          </a:p>
        </p:txBody>
      </p:sp>
      <p:pic>
        <p:nvPicPr>
          <p:cNvPr id="4" name="Picture 3">
            <a:extLst>
              <a:ext uri="{FF2B5EF4-FFF2-40B4-BE49-F238E27FC236}">
                <a16:creationId xmlns:a16="http://schemas.microsoft.com/office/drawing/2014/main" id="{58D53282-672B-4A5E-93EF-ADECB22FA7E8}"/>
              </a:ext>
            </a:extLst>
          </p:cNvPr>
          <p:cNvPicPr>
            <a:picLocks/>
          </p:cNvPicPr>
          <p:nvPr/>
        </p:nvPicPr>
        <p:blipFill>
          <a:blip r:embed="rId2"/>
          <a:stretch>
            <a:fillRect/>
          </a:stretch>
        </p:blipFill>
        <p:spPr>
          <a:xfrm>
            <a:off x="6096000" y="181534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62109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923801" cy="584775"/>
          </a:xfrm>
          <a:prstGeom prst="rect">
            <a:avLst/>
          </a:prstGeom>
          <a:noFill/>
        </p:spPr>
        <p:txBody>
          <a:bodyPr wrap="none" rtlCol="0">
            <a:spAutoFit/>
          </a:bodyPr>
          <a:lstStyle/>
          <a:p>
            <a:r>
              <a:rPr lang="en-US" sz="3200" dirty="0"/>
              <a:t>TRAINING THE DATA AND MODELS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1856855" cy="307777"/>
          </a:xfrm>
          <a:prstGeom prst="rect">
            <a:avLst/>
          </a:prstGeom>
          <a:noFill/>
        </p:spPr>
        <p:txBody>
          <a:bodyPr wrap="none" rtlCol="0">
            <a:spAutoFit/>
          </a:bodyPr>
          <a:lstStyle/>
          <a:p>
            <a:r>
              <a:rPr lang="en-US" sz="1400" dirty="0">
                <a:solidFill>
                  <a:schemeClr val="accent1"/>
                </a:solidFill>
              </a:rPr>
              <a:t>RANDOM FOREST (2:8)</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400115"/>
            <a:ext cx="40582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altLang="en-US" sz="1200" dirty="0">
                <a:latin typeface="Arial" panose="020B0604020202020204" pitchFamily="34" charset="0"/>
              </a:rPr>
              <a:t>We used a 10 day and 20 day rolling average and converted the different data to binary for the up and down signals in our model. The resulting model was a bit slower than we would have liked, missing the “peak” of the late 2020-Feb. 2021 bull runs by about 10%– but still finishing “ahead”.</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lang="en-US" altLang="en-US" sz="1200" dirty="0">
                <a:latin typeface="Arial" panose="020B0604020202020204" pitchFamily="34" charset="0"/>
              </a:rPr>
              <a:t>You can see the Ford (F) model, at right.</a:t>
            </a:r>
          </a:p>
        </p:txBody>
      </p:sp>
      <p:pic>
        <p:nvPicPr>
          <p:cNvPr id="4" name="Picture 3">
            <a:extLst>
              <a:ext uri="{FF2B5EF4-FFF2-40B4-BE49-F238E27FC236}">
                <a16:creationId xmlns:a16="http://schemas.microsoft.com/office/drawing/2014/main" id="{B05D74DE-C61B-41DA-AC5B-AD2678F5F2DA}"/>
              </a:ext>
            </a:extLst>
          </p:cNvPr>
          <p:cNvPicPr>
            <a:picLocks/>
          </p:cNvPicPr>
          <p:nvPr/>
        </p:nvPicPr>
        <p:blipFill>
          <a:blip r:embed="rId2"/>
          <a:stretch>
            <a:fillRect/>
          </a:stretch>
        </p:blipFill>
        <p:spPr>
          <a:xfrm>
            <a:off x="6096000" y="181534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70062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923801" cy="584775"/>
          </a:xfrm>
          <a:prstGeom prst="rect">
            <a:avLst/>
          </a:prstGeom>
          <a:noFill/>
        </p:spPr>
        <p:txBody>
          <a:bodyPr wrap="none" rtlCol="0">
            <a:spAutoFit/>
          </a:bodyPr>
          <a:lstStyle/>
          <a:p>
            <a:r>
              <a:rPr lang="en-US" sz="3200" dirty="0"/>
              <a:t>TRAINING THE DATA AND MODELS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1856855" cy="307777"/>
          </a:xfrm>
          <a:prstGeom prst="rect">
            <a:avLst/>
          </a:prstGeom>
          <a:noFill/>
        </p:spPr>
        <p:txBody>
          <a:bodyPr wrap="none" rtlCol="0">
            <a:spAutoFit/>
          </a:bodyPr>
          <a:lstStyle/>
          <a:p>
            <a:r>
              <a:rPr lang="en-US" sz="1400" dirty="0">
                <a:solidFill>
                  <a:schemeClr val="accent1"/>
                </a:solidFill>
              </a:rPr>
              <a:t>RANDOM FOREST (3:8)</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400115"/>
            <a:ext cx="40582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altLang="en-US" sz="1200" dirty="0">
                <a:latin typeface="Arial" panose="020B0604020202020204" pitchFamily="34" charset="0"/>
              </a:rPr>
              <a:t>We saw a similar “delay” using this 10/20 day crossover method across all the stocks we used. You can see the Tesla (TSLA) model, at right.</a:t>
            </a:r>
          </a:p>
        </p:txBody>
      </p:sp>
      <p:pic>
        <p:nvPicPr>
          <p:cNvPr id="6" name="Picture 5">
            <a:extLst>
              <a:ext uri="{FF2B5EF4-FFF2-40B4-BE49-F238E27FC236}">
                <a16:creationId xmlns:a16="http://schemas.microsoft.com/office/drawing/2014/main" id="{87A6767D-92C9-471B-8B0C-50C349688A1D}"/>
              </a:ext>
            </a:extLst>
          </p:cNvPr>
          <p:cNvPicPr>
            <a:picLocks/>
          </p:cNvPicPr>
          <p:nvPr/>
        </p:nvPicPr>
        <p:blipFill>
          <a:blip r:embed="rId2"/>
          <a:stretch>
            <a:fillRect/>
          </a:stretch>
        </p:blipFill>
        <p:spPr>
          <a:xfrm>
            <a:off x="6096000" y="181534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70056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BC3E59D-7F77-4769-B946-873CD5DEE109}"/>
              </a:ext>
            </a:extLst>
          </p:cNvPr>
          <p:cNvPicPr>
            <a:picLocks noChangeAspect="1"/>
          </p:cNvPicPr>
          <p:nvPr/>
        </p:nvPicPr>
        <p:blipFill>
          <a:blip r:embed="rId2"/>
          <a:stretch>
            <a:fillRect/>
          </a:stretch>
        </p:blipFill>
        <p:spPr>
          <a:xfrm>
            <a:off x="2691536" y="2075325"/>
            <a:ext cx="6808913" cy="34290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923801" cy="584775"/>
          </a:xfrm>
          <a:prstGeom prst="rect">
            <a:avLst/>
          </a:prstGeom>
          <a:noFill/>
        </p:spPr>
        <p:txBody>
          <a:bodyPr wrap="none" rtlCol="0">
            <a:spAutoFit/>
          </a:bodyPr>
          <a:lstStyle/>
          <a:p>
            <a:r>
              <a:rPr lang="en-US" sz="3200" dirty="0"/>
              <a:t>TRAINING THE DATA AND MODELS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1856855" cy="307777"/>
          </a:xfrm>
          <a:prstGeom prst="rect">
            <a:avLst/>
          </a:prstGeom>
          <a:noFill/>
        </p:spPr>
        <p:txBody>
          <a:bodyPr wrap="none" rtlCol="0">
            <a:spAutoFit/>
          </a:bodyPr>
          <a:lstStyle/>
          <a:p>
            <a:r>
              <a:rPr lang="en-US" sz="1400" dirty="0">
                <a:solidFill>
                  <a:schemeClr val="accent1"/>
                </a:solidFill>
              </a:rPr>
              <a:t>RANDOM FOREST (4:8)</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1862401" y="5764310"/>
            <a:ext cx="84671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defTabSz="914400" eaLnBrk="0" fontAlgn="base" hangingPunct="0">
              <a:spcBef>
                <a:spcPct val="0"/>
              </a:spcBef>
              <a:spcAft>
                <a:spcPct val="0"/>
              </a:spcAft>
            </a:pPr>
            <a:r>
              <a:rPr lang="en-US" altLang="en-US" sz="1200" dirty="0">
                <a:latin typeface="Arial" panose="020B0604020202020204" pitchFamily="34" charset="0"/>
              </a:rPr>
              <a:t>Here you can see the Bollinger upper, lower, and middle bands and what that “two standard deviations” looks like.</a:t>
            </a:r>
          </a:p>
          <a:p>
            <a:pPr algn="ctr" defTabSz="914400" eaLnBrk="0" fontAlgn="base" hangingPunct="0">
              <a:spcBef>
                <a:spcPct val="0"/>
              </a:spcBef>
              <a:spcAft>
                <a:spcPct val="0"/>
              </a:spcAft>
            </a:pPr>
            <a:r>
              <a:rPr lang="en-US" altLang="en-US" sz="1200" dirty="0">
                <a:latin typeface="Arial" panose="020B0604020202020204" pitchFamily="34" charset="0"/>
              </a:rPr>
              <a:t>The results were similar across the automotive stocks.  </a:t>
            </a:r>
            <a:r>
              <a:rPr lang="en-US" altLang="en-US" sz="1200" b="1" dirty="0">
                <a:latin typeface="Arial" panose="020B0604020202020204" pitchFamily="34" charset="0"/>
              </a:rPr>
              <a:t>NOTE</a:t>
            </a:r>
            <a:r>
              <a:rPr lang="en-US" altLang="en-US" sz="1200" dirty="0">
                <a:latin typeface="Arial" panose="020B0604020202020204" pitchFamily="34" charset="0"/>
              </a:rPr>
              <a:t>: the first 15 days are “0”.</a:t>
            </a:r>
          </a:p>
        </p:txBody>
      </p:sp>
    </p:spTree>
    <p:extLst>
      <p:ext uri="{BB962C8B-B14F-4D97-AF65-F5344CB8AC3E}">
        <p14:creationId xmlns:p14="http://schemas.microsoft.com/office/powerpoint/2010/main" val="3253181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923801" cy="584775"/>
          </a:xfrm>
          <a:prstGeom prst="rect">
            <a:avLst/>
          </a:prstGeom>
          <a:noFill/>
        </p:spPr>
        <p:txBody>
          <a:bodyPr wrap="none" rtlCol="0">
            <a:spAutoFit/>
          </a:bodyPr>
          <a:lstStyle/>
          <a:p>
            <a:r>
              <a:rPr lang="en-US" sz="3200" dirty="0"/>
              <a:t>TRAINING THE DATA AND MODELS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1856855" cy="307777"/>
          </a:xfrm>
          <a:prstGeom prst="rect">
            <a:avLst/>
          </a:prstGeom>
          <a:noFill/>
        </p:spPr>
        <p:txBody>
          <a:bodyPr wrap="none" rtlCol="0">
            <a:spAutoFit/>
          </a:bodyPr>
          <a:lstStyle/>
          <a:p>
            <a:r>
              <a:rPr lang="en-US" sz="1400" dirty="0">
                <a:solidFill>
                  <a:schemeClr val="accent1"/>
                </a:solidFill>
              </a:rPr>
              <a:t>RANDOM FOREST (5:8)</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984729" y="2400115"/>
            <a:ext cx="40582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altLang="en-US" sz="1200" dirty="0">
                <a:latin typeface="Arial" panose="020B0604020202020204" pitchFamily="34" charset="0"/>
              </a:rPr>
              <a:t>After using the Random Forest Model to test/train our features and run our predictive models, our confusion matrix were, initially, almost as confused as we were.</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lang="en-US" altLang="en-US" sz="1200" dirty="0">
                <a:latin typeface="Arial" panose="020B0604020202020204" pitchFamily="34" charset="0"/>
              </a:rPr>
              <a:t>It seems like the features we used– the rolling average crossover points, the Bollinger curves, the views, etc., showed some importance, but weren’t ultimately very good price predictions. (next slide).</a:t>
            </a:r>
          </a:p>
        </p:txBody>
      </p:sp>
      <p:pic>
        <p:nvPicPr>
          <p:cNvPr id="11" name="Picture 10">
            <a:extLst>
              <a:ext uri="{FF2B5EF4-FFF2-40B4-BE49-F238E27FC236}">
                <a16:creationId xmlns:a16="http://schemas.microsoft.com/office/drawing/2014/main" id="{A7B40DE8-3AC8-4E66-998C-74425F996D26}"/>
              </a:ext>
            </a:extLst>
          </p:cNvPr>
          <p:cNvPicPr>
            <a:picLocks/>
          </p:cNvPicPr>
          <p:nvPr/>
        </p:nvPicPr>
        <p:blipFill>
          <a:blip r:embed="rId2"/>
          <a:stretch>
            <a:fillRect/>
          </a:stretch>
        </p:blipFill>
        <p:spPr>
          <a:xfrm>
            <a:off x="6096000" y="181534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5442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923801" cy="584775"/>
          </a:xfrm>
          <a:prstGeom prst="rect">
            <a:avLst/>
          </a:prstGeom>
          <a:noFill/>
        </p:spPr>
        <p:txBody>
          <a:bodyPr wrap="none" rtlCol="0">
            <a:spAutoFit/>
          </a:bodyPr>
          <a:lstStyle/>
          <a:p>
            <a:r>
              <a:rPr lang="en-US" sz="3200" dirty="0"/>
              <a:t>TRAINING THE DATA AND MODELS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1856855" cy="307777"/>
          </a:xfrm>
          <a:prstGeom prst="rect">
            <a:avLst/>
          </a:prstGeom>
          <a:noFill/>
        </p:spPr>
        <p:txBody>
          <a:bodyPr wrap="none" rtlCol="0">
            <a:spAutoFit/>
          </a:bodyPr>
          <a:lstStyle/>
          <a:p>
            <a:r>
              <a:rPr lang="en-US" sz="1400" dirty="0">
                <a:solidFill>
                  <a:schemeClr val="accent1"/>
                </a:solidFill>
              </a:rPr>
              <a:t>RANDOM FOREST (6:8)</a:t>
            </a:r>
          </a:p>
        </p:txBody>
      </p:sp>
      <p:pic>
        <p:nvPicPr>
          <p:cNvPr id="4" name="Picture 3">
            <a:extLst>
              <a:ext uri="{FF2B5EF4-FFF2-40B4-BE49-F238E27FC236}">
                <a16:creationId xmlns:a16="http://schemas.microsoft.com/office/drawing/2014/main" id="{F7D919B2-E3BD-4A52-86DE-F10A5BB5F72B}"/>
              </a:ext>
            </a:extLst>
          </p:cNvPr>
          <p:cNvPicPr>
            <a:picLocks noChangeAspect="1"/>
          </p:cNvPicPr>
          <p:nvPr/>
        </p:nvPicPr>
        <p:blipFill>
          <a:blip r:embed="rId2"/>
          <a:stretch>
            <a:fillRect/>
          </a:stretch>
        </p:blipFill>
        <p:spPr>
          <a:xfrm>
            <a:off x="1072052" y="2400115"/>
            <a:ext cx="2535660" cy="32004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582C4FD2-BF3B-400B-99D7-69CC009E5481}"/>
              </a:ext>
            </a:extLst>
          </p:cNvPr>
          <p:cNvPicPr>
            <a:picLocks noChangeAspect="1"/>
          </p:cNvPicPr>
          <p:nvPr/>
        </p:nvPicPr>
        <p:blipFill>
          <a:blip r:embed="rId3"/>
          <a:stretch>
            <a:fillRect/>
          </a:stretch>
        </p:blipFill>
        <p:spPr>
          <a:xfrm>
            <a:off x="3607712" y="2400115"/>
            <a:ext cx="2432304" cy="32004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6D14E392-E73A-4616-86CF-399D7701F7DF}"/>
              </a:ext>
            </a:extLst>
          </p:cNvPr>
          <p:cNvPicPr>
            <a:picLocks noChangeAspect="1"/>
          </p:cNvPicPr>
          <p:nvPr/>
        </p:nvPicPr>
        <p:blipFill>
          <a:blip r:embed="rId4"/>
          <a:stretch>
            <a:fillRect/>
          </a:stretch>
        </p:blipFill>
        <p:spPr>
          <a:xfrm>
            <a:off x="6040016" y="2400115"/>
            <a:ext cx="2432703" cy="32004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DA4CCE9-D968-45F2-873F-1F019C6E60A6}"/>
              </a:ext>
            </a:extLst>
          </p:cNvPr>
          <p:cNvPicPr>
            <a:picLocks noChangeAspect="1"/>
          </p:cNvPicPr>
          <p:nvPr/>
        </p:nvPicPr>
        <p:blipFill>
          <a:blip r:embed="rId5"/>
          <a:stretch>
            <a:fillRect/>
          </a:stretch>
        </p:blipFill>
        <p:spPr>
          <a:xfrm>
            <a:off x="8472320" y="2400115"/>
            <a:ext cx="2421130" cy="32004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6022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923801" cy="584775"/>
          </a:xfrm>
          <a:prstGeom prst="rect">
            <a:avLst/>
          </a:prstGeom>
          <a:noFill/>
        </p:spPr>
        <p:txBody>
          <a:bodyPr wrap="none" rtlCol="0">
            <a:spAutoFit/>
          </a:bodyPr>
          <a:lstStyle/>
          <a:p>
            <a:r>
              <a:rPr lang="en-US" sz="3200" dirty="0"/>
              <a:t>TRAINING THE DATA AND MODELS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1856855" cy="307777"/>
          </a:xfrm>
          <a:prstGeom prst="rect">
            <a:avLst/>
          </a:prstGeom>
          <a:noFill/>
        </p:spPr>
        <p:txBody>
          <a:bodyPr wrap="none" rtlCol="0">
            <a:spAutoFit/>
          </a:bodyPr>
          <a:lstStyle/>
          <a:p>
            <a:r>
              <a:rPr lang="en-US" sz="1400" dirty="0">
                <a:solidFill>
                  <a:schemeClr val="accent1"/>
                </a:solidFill>
              </a:rPr>
              <a:t>RANDOM FOREST (7:8)</a:t>
            </a:r>
          </a:p>
        </p:txBody>
      </p:sp>
      <p:sp>
        <p:nvSpPr>
          <p:cNvPr id="7" name="Rectangle 1">
            <a:extLst>
              <a:ext uri="{FF2B5EF4-FFF2-40B4-BE49-F238E27FC236}">
                <a16:creationId xmlns:a16="http://schemas.microsoft.com/office/drawing/2014/main" id="{77F501DC-596F-41CD-8292-772EFDF4C055}"/>
              </a:ext>
            </a:extLst>
          </p:cNvPr>
          <p:cNvSpPr>
            <a:spLocks noChangeArrowheads="1"/>
          </p:cNvSpPr>
          <p:nvPr/>
        </p:nvSpPr>
        <p:spPr bwMode="auto">
          <a:xfrm>
            <a:off x="4066850" y="2551837"/>
            <a:ext cx="40582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altLang="en-US" sz="1200" dirty="0">
                <a:latin typeface="Arial" panose="020B0604020202020204" pitchFamily="34" charset="0"/>
              </a:rPr>
              <a:t>After adjusting the crossover days in the moving averages and correcting an error in the binning process we were able to refine the models to give us more sensible results (next table).</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lang="en-US" altLang="en-US" sz="1200" dirty="0">
                <a:latin typeface="Arial" panose="020B0604020202020204" pitchFamily="34" charset="0"/>
              </a:rPr>
              <a:t>TRANSLATION:  this was a more satisfying result than our previous conclusion, which would have been “Wikipedia Views are the primary driver of stock price action” and seemed wrong.</a:t>
            </a:r>
          </a:p>
        </p:txBody>
      </p:sp>
    </p:spTree>
    <p:extLst>
      <p:ext uri="{BB962C8B-B14F-4D97-AF65-F5344CB8AC3E}">
        <p14:creationId xmlns:p14="http://schemas.microsoft.com/office/powerpoint/2010/main" val="196144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111271" cy="584775"/>
          </a:xfrm>
          <a:prstGeom prst="rect">
            <a:avLst/>
          </a:prstGeom>
          <a:noFill/>
        </p:spPr>
        <p:txBody>
          <a:bodyPr wrap="none" rtlCol="0">
            <a:spAutoFit/>
          </a:bodyPr>
          <a:lstStyle/>
          <a:p>
            <a:r>
              <a:rPr lang="en-US" sz="3200" dirty="0"/>
              <a:t>MOTIVATION AND SUMMARY</a:t>
            </a:r>
          </a:p>
        </p:txBody>
      </p:sp>
      <p:sp>
        <p:nvSpPr>
          <p:cNvPr id="6" name="TextBox 5">
            <a:extLst>
              <a:ext uri="{FF2B5EF4-FFF2-40B4-BE49-F238E27FC236}">
                <a16:creationId xmlns:a16="http://schemas.microsoft.com/office/drawing/2014/main" id="{84DDBF79-0B5A-4944-A21E-0ABBE9E8E326}"/>
              </a:ext>
            </a:extLst>
          </p:cNvPr>
          <p:cNvSpPr txBox="1"/>
          <p:nvPr/>
        </p:nvSpPr>
        <p:spPr>
          <a:xfrm>
            <a:off x="2513901" y="2274838"/>
            <a:ext cx="7164198" cy="2308324"/>
          </a:xfrm>
          <a:prstGeom prst="rect">
            <a:avLst/>
          </a:prstGeom>
          <a:noFill/>
        </p:spPr>
        <p:txBody>
          <a:bodyPr wrap="square" rtlCol="0">
            <a:spAutoFit/>
          </a:bodyPr>
          <a:lstStyle/>
          <a:p>
            <a:pPr algn="just"/>
            <a:r>
              <a:rPr lang="en-US" dirty="0"/>
              <a:t>In this project, we initially hoped to leverage some of our members’ niche knowledge to create a number of predictive trading models using NLP and sentiment analysis for one set of models, and LSTM and Random Forest models for the other, then compare them.</a:t>
            </a:r>
          </a:p>
          <a:p>
            <a:pPr algn="just"/>
            <a:endParaRPr lang="en-US" dirty="0"/>
          </a:p>
          <a:p>
            <a:pPr algn="just"/>
            <a:r>
              <a:rPr lang="en-US" dirty="0"/>
              <a:t>The goal was to determine first, if there were trends in the news/media data that could be used as predictors, and if those results were superior to other methods that relied on daily closing prices and % changes.</a:t>
            </a:r>
          </a:p>
        </p:txBody>
      </p:sp>
    </p:spTree>
    <p:extLst>
      <p:ext uri="{BB962C8B-B14F-4D97-AF65-F5344CB8AC3E}">
        <p14:creationId xmlns:p14="http://schemas.microsoft.com/office/powerpoint/2010/main" val="1190432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5923801" cy="584775"/>
          </a:xfrm>
          <a:prstGeom prst="rect">
            <a:avLst/>
          </a:prstGeom>
          <a:noFill/>
        </p:spPr>
        <p:txBody>
          <a:bodyPr wrap="none" rtlCol="0">
            <a:spAutoFit/>
          </a:bodyPr>
          <a:lstStyle/>
          <a:p>
            <a:r>
              <a:rPr lang="en-US" sz="3200" dirty="0"/>
              <a:t>TRAINING THE DATA AND MODELS</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1856855" cy="307777"/>
          </a:xfrm>
          <a:prstGeom prst="rect">
            <a:avLst/>
          </a:prstGeom>
          <a:noFill/>
        </p:spPr>
        <p:txBody>
          <a:bodyPr wrap="none" rtlCol="0">
            <a:spAutoFit/>
          </a:bodyPr>
          <a:lstStyle/>
          <a:p>
            <a:r>
              <a:rPr lang="en-US" sz="1400" dirty="0">
                <a:solidFill>
                  <a:schemeClr val="accent1"/>
                </a:solidFill>
              </a:rPr>
              <a:t>RANDOM FOREST (8:8)</a:t>
            </a:r>
          </a:p>
        </p:txBody>
      </p:sp>
      <p:pic>
        <p:nvPicPr>
          <p:cNvPr id="6" name="Picture 5">
            <a:extLst>
              <a:ext uri="{FF2B5EF4-FFF2-40B4-BE49-F238E27FC236}">
                <a16:creationId xmlns:a16="http://schemas.microsoft.com/office/drawing/2014/main" id="{23242261-46CC-421B-B708-319823D67DC1}"/>
              </a:ext>
            </a:extLst>
          </p:cNvPr>
          <p:cNvPicPr>
            <a:picLocks noChangeAspect="1"/>
          </p:cNvPicPr>
          <p:nvPr/>
        </p:nvPicPr>
        <p:blipFill>
          <a:blip r:embed="rId2"/>
          <a:stretch>
            <a:fillRect/>
          </a:stretch>
        </p:blipFill>
        <p:spPr>
          <a:xfrm>
            <a:off x="1343695" y="2400115"/>
            <a:ext cx="2286691" cy="32004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5854DF86-6172-47D1-A111-31A7172C7897}"/>
              </a:ext>
            </a:extLst>
          </p:cNvPr>
          <p:cNvPicPr>
            <a:picLocks noChangeAspect="1"/>
          </p:cNvPicPr>
          <p:nvPr/>
        </p:nvPicPr>
        <p:blipFill>
          <a:blip r:embed="rId3"/>
          <a:stretch>
            <a:fillRect/>
          </a:stretch>
        </p:blipFill>
        <p:spPr>
          <a:xfrm>
            <a:off x="3630386" y="2400115"/>
            <a:ext cx="2400300" cy="32004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41392F53-1B80-42FA-962A-CA0795946F3C}"/>
              </a:ext>
            </a:extLst>
          </p:cNvPr>
          <p:cNvPicPr>
            <a:picLocks noChangeAspect="1"/>
          </p:cNvPicPr>
          <p:nvPr/>
        </p:nvPicPr>
        <p:blipFill>
          <a:blip r:embed="rId4"/>
          <a:stretch>
            <a:fillRect/>
          </a:stretch>
        </p:blipFill>
        <p:spPr>
          <a:xfrm>
            <a:off x="6030686" y="2400115"/>
            <a:ext cx="2393048" cy="32004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A9E30664-75AD-4672-A5D3-AC70F900BC50}"/>
              </a:ext>
            </a:extLst>
          </p:cNvPr>
          <p:cNvPicPr>
            <a:picLocks noChangeAspect="1"/>
          </p:cNvPicPr>
          <p:nvPr/>
        </p:nvPicPr>
        <p:blipFill>
          <a:blip r:embed="rId5"/>
          <a:stretch>
            <a:fillRect/>
          </a:stretch>
        </p:blipFill>
        <p:spPr>
          <a:xfrm>
            <a:off x="8423734" y="2400115"/>
            <a:ext cx="2430745" cy="32004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9293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3511282" cy="584775"/>
          </a:xfrm>
          <a:prstGeom prst="rect">
            <a:avLst/>
          </a:prstGeom>
          <a:noFill/>
        </p:spPr>
        <p:txBody>
          <a:bodyPr wrap="none" rtlCol="0">
            <a:spAutoFit/>
          </a:bodyPr>
          <a:lstStyle/>
          <a:p>
            <a:r>
              <a:rPr lang="en-US" sz="3200" dirty="0"/>
              <a:t>WHAT WE LEARNED</a:t>
            </a:r>
          </a:p>
        </p:txBody>
      </p:sp>
      <p:sp>
        <p:nvSpPr>
          <p:cNvPr id="2" name="TextBox 1">
            <a:extLst>
              <a:ext uri="{FF2B5EF4-FFF2-40B4-BE49-F238E27FC236}">
                <a16:creationId xmlns:a16="http://schemas.microsoft.com/office/drawing/2014/main" id="{700716BA-B504-4B63-B858-1B59D11814D3}"/>
              </a:ext>
            </a:extLst>
          </p:cNvPr>
          <p:cNvSpPr txBox="1"/>
          <p:nvPr/>
        </p:nvSpPr>
        <p:spPr>
          <a:xfrm>
            <a:off x="984729" y="1507563"/>
            <a:ext cx="1157048" cy="307777"/>
          </a:xfrm>
          <a:prstGeom prst="rect">
            <a:avLst/>
          </a:prstGeom>
          <a:noFill/>
        </p:spPr>
        <p:txBody>
          <a:bodyPr wrap="none" rtlCol="0">
            <a:spAutoFit/>
          </a:bodyPr>
          <a:lstStyle/>
          <a:p>
            <a:r>
              <a:rPr lang="en-US" sz="1400" dirty="0">
                <a:solidFill>
                  <a:schemeClr val="accent1"/>
                </a:solidFill>
              </a:rPr>
              <a:t>CONCLUSION</a:t>
            </a:r>
          </a:p>
        </p:txBody>
      </p:sp>
      <p:pic>
        <p:nvPicPr>
          <p:cNvPr id="6" name="Picture 5">
            <a:extLst>
              <a:ext uri="{FF2B5EF4-FFF2-40B4-BE49-F238E27FC236}">
                <a16:creationId xmlns:a16="http://schemas.microsoft.com/office/drawing/2014/main" id="{695A692D-939C-4A48-9BFB-C02F343A56B5}"/>
              </a:ext>
            </a:extLst>
          </p:cNvPr>
          <p:cNvPicPr>
            <a:picLocks noChangeAspect="1"/>
          </p:cNvPicPr>
          <p:nvPr/>
        </p:nvPicPr>
        <p:blipFill>
          <a:blip r:embed="rId2"/>
          <a:stretch>
            <a:fillRect/>
          </a:stretch>
        </p:blipFill>
        <p:spPr>
          <a:xfrm>
            <a:off x="3954441" y="4106412"/>
            <a:ext cx="4283116" cy="18288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0" name="Rectangle 1">
            <a:extLst>
              <a:ext uri="{FF2B5EF4-FFF2-40B4-BE49-F238E27FC236}">
                <a16:creationId xmlns:a16="http://schemas.microsoft.com/office/drawing/2014/main" id="{EBBA9452-081A-44A3-BCA9-766DD20E99CA}"/>
              </a:ext>
            </a:extLst>
          </p:cNvPr>
          <p:cNvSpPr>
            <a:spLocks noChangeArrowheads="1"/>
          </p:cNvSpPr>
          <p:nvPr/>
        </p:nvSpPr>
        <p:spPr bwMode="auto">
          <a:xfrm>
            <a:off x="3338155" y="2022157"/>
            <a:ext cx="551568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altLang="en-US" sz="1200" dirty="0">
                <a:latin typeface="Arial" panose="020B0604020202020204" pitchFamily="34" charset="0"/>
              </a:rPr>
              <a:t>Our biggest lesson learned was that sourcing usable data can be a challenge. While data sources say API's are available, there is a wide range of quality that ranges from “useless and awful” to actually quite useful, and it’s not always obvious which is which.</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lang="en-US" altLang="en-US" sz="1200" dirty="0">
                <a:latin typeface="Arial" panose="020B0604020202020204" pitchFamily="34" charset="0"/>
              </a:rPr>
              <a:t>Further, running deep learning models and tweaking features small amounts can add a lot to the accuracy of the model. We hear the phrase, “garbage in, garbage out”, and that’s very applicable here</a:t>
            </a:r>
          </a:p>
        </p:txBody>
      </p:sp>
    </p:spTree>
    <p:extLst>
      <p:ext uri="{BB962C8B-B14F-4D97-AF65-F5344CB8AC3E}">
        <p14:creationId xmlns:p14="http://schemas.microsoft.com/office/powerpoint/2010/main" val="1009335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AF9863-E07A-4F43-8D51-24B7EBE3BB1C}"/>
              </a:ext>
            </a:extLst>
          </p:cNvPr>
          <p:cNvSpPr txBox="1"/>
          <p:nvPr/>
        </p:nvSpPr>
        <p:spPr>
          <a:xfrm>
            <a:off x="3329954" y="266056"/>
            <a:ext cx="5532092" cy="307777"/>
          </a:xfrm>
          <a:prstGeom prst="rect">
            <a:avLst/>
          </a:prstGeom>
          <a:noFill/>
        </p:spPr>
        <p:txBody>
          <a:bodyPr wrap="none" rtlCol="0">
            <a:spAutoFit/>
          </a:bodyPr>
          <a:lstStyle/>
          <a:p>
            <a:r>
              <a:rPr lang="en-US" sz="1400" dirty="0"/>
              <a:t>JONATHAN BARAJAS </a:t>
            </a:r>
            <a:r>
              <a:rPr lang="en-US" sz="1400" b="1" dirty="0">
                <a:solidFill>
                  <a:schemeClr val="accent1"/>
                </a:solidFill>
              </a:rPr>
              <a:t>/</a:t>
            </a:r>
            <a:r>
              <a:rPr lang="en-US" sz="1400" dirty="0">
                <a:solidFill>
                  <a:schemeClr val="accent1"/>
                </a:solidFill>
              </a:rPr>
              <a:t>/</a:t>
            </a:r>
            <a:r>
              <a:rPr lang="en-US" sz="1400" dirty="0"/>
              <a:t> JO BORRAS </a:t>
            </a:r>
            <a:r>
              <a:rPr lang="en-US" sz="1400" b="1" dirty="0">
                <a:solidFill>
                  <a:schemeClr val="accent1"/>
                </a:solidFill>
              </a:rPr>
              <a:t>/</a:t>
            </a:r>
            <a:r>
              <a:rPr lang="en-US" sz="1400" dirty="0">
                <a:solidFill>
                  <a:schemeClr val="accent1"/>
                </a:solidFill>
              </a:rPr>
              <a:t>/</a:t>
            </a:r>
            <a:r>
              <a:rPr lang="en-US" sz="1400" dirty="0"/>
              <a:t> GENKI HIRAYAMA </a:t>
            </a:r>
            <a:r>
              <a:rPr lang="en-US" sz="1400" b="1" dirty="0">
                <a:solidFill>
                  <a:schemeClr val="accent1"/>
                </a:solidFill>
              </a:rPr>
              <a:t>/</a:t>
            </a:r>
            <a:r>
              <a:rPr lang="en-US" sz="1400" dirty="0">
                <a:solidFill>
                  <a:schemeClr val="accent1"/>
                </a:solidFill>
              </a:rPr>
              <a:t>/</a:t>
            </a:r>
            <a:r>
              <a:rPr lang="en-US" sz="1400" dirty="0"/>
              <a:t> VINCE PACILIO </a:t>
            </a:r>
          </a:p>
        </p:txBody>
      </p:sp>
      <p:sp>
        <p:nvSpPr>
          <p:cNvPr id="3" name="TextBox 2">
            <a:extLst>
              <a:ext uri="{FF2B5EF4-FFF2-40B4-BE49-F238E27FC236}">
                <a16:creationId xmlns:a16="http://schemas.microsoft.com/office/drawing/2014/main" id="{4EE7404C-A473-4207-B98F-D9AA18DD5450}"/>
              </a:ext>
            </a:extLst>
          </p:cNvPr>
          <p:cNvSpPr txBox="1"/>
          <p:nvPr/>
        </p:nvSpPr>
        <p:spPr>
          <a:xfrm>
            <a:off x="5159750" y="573833"/>
            <a:ext cx="1872500" cy="307777"/>
          </a:xfrm>
          <a:prstGeom prst="rect">
            <a:avLst/>
          </a:prstGeom>
          <a:noFill/>
        </p:spPr>
        <p:txBody>
          <a:bodyPr wrap="none" rtlCol="0">
            <a:spAutoFit/>
          </a:bodyPr>
          <a:lstStyle/>
          <a:p>
            <a:r>
              <a:rPr lang="en-US" sz="1400" dirty="0"/>
              <a:t>MODULE 2 </a:t>
            </a:r>
            <a:r>
              <a:rPr lang="en-US" sz="1400" b="1" dirty="0">
                <a:solidFill>
                  <a:schemeClr val="accent1"/>
                </a:solidFill>
              </a:rPr>
              <a:t>/</a:t>
            </a:r>
            <a:r>
              <a:rPr lang="en-US" sz="1400" dirty="0">
                <a:solidFill>
                  <a:schemeClr val="accent1"/>
                </a:solidFill>
              </a:rPr>
              <a:t>/</a:t>
            </a:r>
            <a:r>
              <a:rPr lang="en-US" sz="1400" dirty="0"/>
              <a:t> GROUP 3</a:t>
            </a:r>
          </a:p>
        </p:txBody>
      </p:sp>
      <p:pic>
        <p:nvPicPr>
          <p:cNvPr id="6" name="Picture 5">
            <a:extLst>
              <a:ext uri="{FF2B5EF4-FFF2-40B4-BE49-F238E27FC236}">
                <a16:creationId xmlns:a16="http://schemas.microsoft.com/office/drawing/2014/main" id="{71FE8E8B-226A-4A1A-9BBB-251B15BC3E0A}"/>
              </a:ext>
            </a:extLst>
          </p:cNvPr>
          <p:cNvPicPr>
            <a:picLocks noChangeAspect="1"/>
          </p:cNvPicPr>
          <p:nvPr/>
        </p:nvPicPr>
        <p:blipFill>
          <a:blip r:embed="rId2"/>
          <a:stretch>
            <a:fillRect/>
          </a:stretch>
        </p:blipFill>
        <p:spPr>
          <a:xfrm>
            <a:off x="3590925" y="1293067"/>
            <a:ext cx="5010150" cy="4991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798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B572C-5974-4810-973C-AA77DF6CE88B}"/>
              </a:ext>
            </a:extLst>
          </p:cNvPr>
          <p:cNvSpPr txBox="1"/>
          <p:nvPr/>
        </p:nvSpPr>
        <p:spPr>
          <a:xfrm>
            <a:off x="984729" y="922788"/>
            <a:ext cx="3511282" cy="584775"/>
          </a:xfrm>
          <a:prstGeom prst="rect">
            <a:avLst/>
          </a:prstGeom>
          <a:noFill/>
        </p:spPr>
        <p:txBody>
          <a:bodyPr wrap="none" rtlCol="0">
            <a:spAutoFit/>
          </a:bodyPr>
          <a:lstStyle/>
          <a:p>
            <a:r>
              <a:rPr lang="en-US" sz="3200" dirty="0"/>
              <a:t>WHAT WE LEARNED</a:t>
            </a:r>
          </a:p>
        </p:txBody>
      </p:sp>
      <p:sp>
        <p:nvSpPr>
          <p:cNvPr id="6" name="TextBox 5">
            <a:extLst>
              <a:ext uri="{FF2B5EF4-FFF2-40B4-BE49-F238E27FC236}">
                <a16:creationId xmlns:a16="http://schemas.microsoft.com/office/drawing/2014/main" id="{84DDBF79-0B5A-4944-A21E-0ABBE9E8E326}"/>
              </a:ext>
            </a:extLst>
          </p:cNvPr>
          <p:cNvSpPr txBox="1"/>
          <p:nvPr/>
        </p:nvSpPr>
        <p:spPr>
          <a:xfrm>
            <a:off x="2513901" y="2690336"/>
            <a:ext cx="7164198" cy="1477328"/>
          </a:xfrm>
          <a:prstGeom prst="rect">
            <a:avLst/>
          </a:prstGeom>
          <a:noFill/>
        </p:spPr>
        <p:txBody>
          <a:bodyPr wrap="square" rtlCol="0">
            <a:spAutoFit/>
          </a:bodyPr>
          <a:lstStyle/>
          <a:p>
            <a:pPr algn="just"/>
            <a:r>
              <a:rPr lang="en-US" dirty="0"/>
              <a:t>The biggest lesson we learned is that 80% of our ideas seem to be bad ideas– but that’s OK. Pareto’s law applies here and shows us that 80% of our best results will come from 20% of our efforts. We’re just getting through the 80% of the useless efforts now. We also discovered two other laws during this project:</a:t>
            </a:r>
          </a:p>
        </p:txBody>
      </p:sp>
      <p:sp>
        <p:nvSpPr>
          <p:cNvPr id="4" name="TextBox 3">
            <a:extLst>
              <a:ext uri="{FF2B5EF4-FFF2-40B4-BE49-F238E27FC236}">
                <a16:creationId xmlns:a16="http://schemas.microsoft.com/office/drawing/2014/main" id="{D7074601-2526-44F0-B410-655FD583EB77}"/>
              </a:ext>
            </a:extLst>
          </p:cNvPr>
          <p:cNvSpPr txBox="1"/>
          <p:nvPr/>
        </p:nvSpPr>
        <p:spPr>
          <a:xfrm>
            <a:off x="2209101" y="1729617"/>
            <a:ext cx="7773798" cy="738664"/>
          </a:xfrm>
          <a:prstGeom prst="rect">
            <a:avLst/>
          </a:prstGeom>
          <a:noFill/>
        </p:spPr>
        <p:txBody>
          <a:bodyPr wrap="square" rtlCol="0">
            <a:spAutoFit/>
          </a:bodyPr>
          <a:lstStyle/>
          <a:p>
            <a:r>
              <a:rPr lang="en-US" sz="2400" i="1" dirty="0"/>
              <a:t>80% of the results, come from 20% of the effort.</a:t>
            </a:r>
          </a:p>
          <a:p>
            <a:pPr algn="r"/>
            <a:r>
              <a:rPr lang="en-US" dirty="0"/>
              <a:t>– Pareto’s Law</a:t>
            </a:r>
          </a:p>
        </p:txBody>
      </p:sp>
      <p:sp>
        <p:nvSpPr>
          <p:cNvPr id="7" name="TextBox 6">
            <a:extLst>
              <a:ext uri="{FF2B5EF4-FFF2-40B4-BE49-F238E27FC236}">
                <a16:creationId xmlns:a16="http://schemas.microsoft.com/office/drawing/2014/main" id="{77182EC8-E458-49C5-84EE-382D567175E9}"/>
              </a:ext>
            </a:extLst>
          </p:cNvPr>
          <p:cNvSpPr txBox="1"/>
          <p:nvPr/>
        </p:nvSpPr>
        <p:spPr>
          <a:xfrm>
            <a:off x="2209101" y="4389719"/>
            <a:ext cx="7773798" cy="738664"/>
          </a:xfrm>
          <a:prstGeom prst="rect">
            <a:avLst/>
          </a:prstGeom>
          <a:noFill/>
        </p:spPr>
        <p:txBody>
          <a:bodyPr wrap="square" rtlCol="0">
            <a:spAutoFit/>
          </a:bodyPr>
          <a:lstStyle/>
          <a:p>
            <a:r>
              <a:rPr lang="en-US" sz="2400" i="1" dirty="0"/>
              <a:t>Anything that can go wrong, will go wrong.</a:t>
            </a:r>
          </a:p>
          <a:p>
            <a:pPr algn="r"/>
            <a:r>
              <a:rPr lang="en-US" dirty="0"/>
              <a:t>– Murphy’s Law</a:t>
            </a:r>
          </a:p>
        </p:txBody>
      </p:sp>
      <p:sp>
        <p:nvSpPr>
          <p:cNvPr id="8" name="TextBox 7">
            <a:extLst>
              <a:ext uri="{FF2B5EF4-FFF2-40B4-BE49-F238E27FC236}">
                <a16:creationId xmlns:a16="http://schemas.microsoft.com/office/drawing/2014/main" id="{F9B585F8-EDCD-4915-B39B-5B790D3511BD}"/>
              </a:ext>
            </a:extLst>
          </p:cNvPr>
          <p:cNvSpPr txBox="1"/>
          <p:nvPr/>
        </p:nvSpPr>
        <p:spPr>
          <a:xfrm>
            <a:off x="2209101" y="5350438"/>
            <a:ext cx="7773798" cy="738664"/>
          </a:xfrm>
          <a:prstGeom prst="rect">
            <a:avLst/>
          </a:prstGeom>
          <a:noFill/>
        </p:spPr>
        <p:txBody>
          <a:bodyPr wrap="square" rtlCol="0">
            <a:spAutoFit/>
          </a:bodyPr>
          <a:lstStyle/>
          <a:p>
            <a:r>
              <a:rPr lang="en-US" sz="2400" i="1" dirty="0"/>
              <a:t>Thinly sliced cabbage.</a:t>
            </a:r>
          </a:p>
          <a:p>
            <a:pPr algn="r"/>
            <a:r>
              <a:rPr lang="en-US" dirty="0"/>
              <a:t>– Cole’s Law</a:t>
            </a:r>
          </a:p>
        </p:txBody>
      </p:sp>
    </p:spTree>
    <p:extLst>
      <p:ext uri="{BB962C8B-B14F-4D97-AF65-F5344CB8AC3E}">
        <p14:creationId xmlns:p14="http://schemas.microsoft.com/office/powerpoint/2010/main" val="88204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EE0B9DC1-9BE4-4D63-9E44-9E7A43970EF1}"/>
              </a:ext>
            </a:extLst>
          </p:cNvPr>
          <p:cNvSpPr>
            <a:spLocks noChangeArrowheads="1"/>
          </p:cNvSpPr>
          <p:nvPr/>
        </p:nvSpPr>
        <p:spPr bwMode="auto">
          <a:xfrm>
            <a:off x="980536" y="1604838"/>
            <a:ext cx="405829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Since we had some familiarity with the </a:t>
            </a:r>
            <a:r>
              <a:rPr kumimoji="0" lang="en-US" altLang="en-US" sz="1200" b="0" i="0" u="none" strike="noStrike" cap="none" normalizeH="0" baseline="0" dirty="0">
                <a:ln>
                  <a:noFill/>
                </a:ln>
                <a:solidFill>
                  <a:schemeClr val="tx1"/>
                </a:solidFill>
                <a:effectLst/>
                <a:latin typeface="Arial" panose="020B0604020202020204" pitchFamily="34" charset="0"/>
                <a:hlinkClick r:id="rId2"/>
              </a:rPr>
              <a:t>NewsAPI</a:t>
            </a:r>
            <a:r>
              <a:rPr kumimoji="0" lang="en-US" altLang="en-US" sz="1200" b="0" i="0" u="none" strike="noStrike" cap="none" normalizeH="0" baseline="0" dirty="0">
                <a:ln>
                  <a:noFill/>
                </a:ln>
                <a:solidFill>
                  <a:schemeClr val="tx1"/>
                </a:solidFill>
                <a:effectLst/>
                <a:latin typeface="Arial" panose="020B0604020202020204" pitchFamily="34" charset="0"/>
              </a:rPr>
              <a:t> service already, we turned to it first to see what we could get from it. The first limitation we found was that we could only go back 100 trading days– but we thought that would be good enough to see if there was some correlation between positive sentiment and closing price that we could use to educate our predictive models. This is where we hit our first major block.</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NewsAPI, while capable of “going back” 100 days, would only serve us 20 articles to run sentiment analysis on, which wasn’t enough data to produce meaningful results (especially with companies like Ford or Tesla, which often had more than 20 articles published about them in a single given day).</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We thought we could salvage some of our efforts here by setting up the logic with an easy “find and replace” structure that could serve “today’s sentiment” on any given ticker.</a:t>
            </a:r>
          </a:p>
        </p:txBody>
      </p:sp>
      <p:sp>
        <p:nvSpPr>
          <p:cNvPr id="6" name="TextBox 5">
            <a:extLst>
              <a:ext uri="{FF2B5EF4-FFF2-40B4-BE49-F238E27FC236}">
                <a16:creationId xmlns:a16="http://schemas.microsoft.com/office/drawing/2014/main" id="{A6EDC289-9ED5-4490-BFA2-5D4AA9E7B949}"/>
              </a:ext>
            </a:extLst>
          </p:cNvPr>
          <p:cNvSpPr txBox="1"/>
          <p:nvPr/>
        </p:nvSpPr>
        <p:spPr>
          <a:xfrm>
            <a:off x="984729" y="922788"/>
            <a:ext cx="4852995" cy="584775"/>
          </a:xfrm>
          <a:prstGeom prst="rect">
            <a:avLst/>
          </a:prstGeom>
          <a:noFill/>
        </p:spPr>
        <p:txBody>
          <a:bodyPr wrap="none" rtlCol="0">
            <a:spAutoFit/>
          </a:bodyPr>
          <a:lstStyle/>
          <a:p>
            <a:r>
              <a:rPr lang="en-US" sz="3200" dirty="0"/>
              <a:t>DATA SOURCES 1: NEWSAPI</a:t>
            </a:r>
          </a:p>
        </p:txBody>
      </p:sp>
      <p:pic>
        <p:nvPicPr>
          <p:cNvPr id="3" name="Picture 2">
            <a:extLst>
              <a:ext uri="{FF2B5EF4-FFF2-40B4-BE49-F238E27FC236}">
                <a16:creationId xmlns:a16="http://schemas.microsoft.com/office/drawing/2014/main" id="{3D13ECCC-BA7F-4A7D-B67B-6F02C8928DB0}"/>
              </a:ext>
            </a:extLst>
          </p:cNvPr>
          <p:cNvPicPr>
            <a:picLocks/>
          </p:cNvPicPr>
          <p:nvPr/>
        </p:nvPicPr>
        <p:blipFill>
          <a:blip r:embed="rId3"/>
          <a:stretch>
            <a:fillRect/>
          </a:stretch>
        </p:blipFill>
        <p:spPr>
          <a:xfrm>
            <a:off x="6095998" y="1604838"/>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3027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EE0B9DC1-9BE4-4D63-9E44-9E7A43970EF1}"/>
              </a:ext>
            </a:extLst>
          </p:cNvPr>
          <p:cNvSpPr>
            <a:spLocks noChangeArrowheads="1"/>
          </p:cNvSpPr>
          <p:nvPr/>
        </p:nvSpPr>
        <p:spPr bwMode="auto">
          <a:xfrm>
            <a:off x="980536" y="1604838"/>
            <a:ext cx="4058299"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After realizing that the free NewsAPI results wouldn’t be useful for our purposes, we searched for other APIs that would give us similar results, and one of these was the UK paper, The Guardian.</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In addition to the usual registering for an API key and building that into the notebook that we’d done in class, we had to download and configure </a:t>
            </a:r>
            <a:r>
              <a:rPr kumimoji="0" lang="en-US" altLang="en-US" sz="1200" b="0" i="0" u="none" strike="noStrike" cap="none" normalizeH="0" baseline="0" dirty="0">
                <a:ln>
                  <a:noFill/>
                </a:ln>
                <a:solidFill>
                  <a:schemeClr val="tx1"/>
                </a:solidFill>
                <a:effectLst/>
                <a:latin typeface="Arial" panose="020B0604020202020204" pitchFamily="34" charset="0"/>
                <a:hlinkClick r:id="rId2"/>
              </a:rPr>
              <a:t>a .</a:t>
            </a:r>
            <a:r>
              <a:rPr kumimoji="0" lang="en-US" altLang="en-US" sz="1200" b="0" i="0" u="none" strike="noStrike" cap="none" normalizeH="0" baseline="0" dirty="0" err="1">
                <a:ln>
                  <a:noFill/>
                </a:ln>
                <a:solidFill>
                  <a:schemeClr val="tx1"/>
                </a:solidFill>
                <a:effectLst/>
                <a:latin typeface="Arial" panose="020B0604020202020204" pitchFamily="34" charset="0"/>
                <a:hlinkClick r:id="rId2"/>
              </a:rPr>
              <a:t>py</a:t>
            </a:r>
            <a:r>
              <a:rPr kumimoji="0" lang="en-US" altLang="en-US" sz="1200" b="0" i="0" u="none" strike="noStrike" cap="none" normalizeH="0" baseline="0" dirty="0">
                <a:ln>
                  <a:noFill/>
                </a:ln>
                <a:solidFill>
                  <a:schemeClr val="tx1"/>
                </a:solidFill>
                <a:effectLst/>
                <a:latin typeface="Arial" panose="020B0604020202020204" pitchFamily="34" charset="0"/>
                <a:hlinkClick r:id="rId2"/>
              </a:rPr>
              <a:t> file</a:t>
            </a:r>
            <a:r>
              <a:rPr kumimoji="0" lang="en-US" altLang="en-US" sz="1200" b="0" i="0" u="none" strike="noStrike" cap="none" normalizeH="0" baseline="0" dirty="0">
                <a:ln>
                  <a:noFill/>
                </a:ln>
                <a:solidFill>
                  <a:schemeClr val="tx1"/>
                </a:solidFill>
                <a:effectLst/>
                <a:latin typeface="Arial" panose="020B0604020202020204" pitchFamily="34" charset="0"/>
              </a:rPr>
              <a:t> to be able to import The Guardian’s </a:t>
            </a:r>
            <a:r>
              <a:rPr lang="en-US" altLang="en-US" sz="1200" dirty="0">
                <a:latin typeface="Arial" panose="020B0604020202020204" pitchFamily="34" charset="0"/>
              </a:rPr>
              <a:t>results into our code.</a:t>
            </a:r>
          </a:p>
          <a:p>
            <a:pPr algn="just"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spcBef>
                <a:spcPct val="0"/>
              </a:spcBef>
              <a:spcAft>
                <a:spcPct val="0"/>
              </a:spcAft>
            </a:pPr>
            <a:r>
              <a:rPr lang="en-US" altLang="en-US" sz="1200" dirty="0">
                <a:latin typeface="Arial" panose="020B0604020202020204" pitchFamily="34" charset="0"/>
              </a:rPr>
              <a:t>You can find some of that documentation below:</a:t>
            </a:r>
          </a:p>
          <a:p>
            <a:pPr algn="just"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171450" indent="-171450" algn="just" defTabSz="914400" eaLnBrk="0" fontAlgn="base" hangingPunct="0">
              <a:spcBef>
                <a:spcPct val="0"/>
              </a:spcBef>
              <a:spcAft>
                <a:spcPct val="0"/>
              </a:spcAft>
              <a:buFont typeface="Arial" panose="020B0604020202020204" pitchFamily="34" charset="0"/>
              <a:buChar char="•"/>
            </a:pPr>
            <a:r>
              <a:rPr kumimoji="0" lang="en-US" altLang="en-US" sz="1200" b="0" i="0" strike="noStrike" cap="none" normalizeH="0" baseline="0" dirty="0">
                <a:ln>
                  <a:noFill/>
                </a:ln>
                <a:solidFill>
                  <a:schemeClr val="tx1"/>
                </a:solidFill>
                <a:effectLst/>
                <a:latin typeface="Arial" panose="020B0604020202020204" pitchFamily="34" charset="0"/>
                <a:hlinkClick r:id="rId3"/>
              </a:rPr>
              <a:t>Guardian-API-Python</a:t>
            </a:r>
            <a:r>
              <a:rPr kumimoji="0" lang="en-US" altLang="en-US" sz="1200" b="0" i="0" u="none" strike="noStrike" cap="none" normalizeH="0" baseline="0" dirty="0">
                <a:ln>
                  <a:noFill/>
                </a:ln>
                <a:solidFill>
                  <a:schemeClr val="tx1"/>
                </a:solidFill>
                <a:effectLst/>
                <a:latin typeface="Arial" panose="020B0604020202020204" pitchFamily="34" charset="0"/>
              </a:rPr>
              <a:t> (GitHub)</a:t>
            </a:r>
          </a:p>
          <a:p>
            <a:pPr marL="171450" indent="-171450" algn="just" defTabSz="914400" eaLnBrk="0" fontAlgn="base" hangingPunct="0">
              <a:spcBef>
                <a:spcPct val="0"/>
              </a:spcBef>
              <a:spcAft>
                <a:spcPct val="0"/>
              </a:spcAft>
              <a:buFont typeface="Arial" panose="020B0604020202020204" pitchFamily="34" charset="0"/>
              <a:buChar char="•"/>
            </a:pPr>
            <a:r>
              <a:rPr lang="en-US" altLang="en-US" sz="1200" dirty="0">
                <a:latin typeface="Arial" panose="020B0604020202020204" pitchFamily="34" charset="0"/>
                <a:hlinkClick r:id="rId4"/>
              </a:rPr>
              <a:t>The Guardian Open Platform Docs </a:t>
            </a:r>
            <a:r>
              <a:rPr lang="en-US" altLang="en-US" sz="1200" dirty="0">
                <a:latin typeface="Arial" panose="020B0604020202020204" pitchFamily="34" charset="0"/>
              </a:rPr>
              <a:t>(Official)</a:t>
            </a:r>
          </a:p>
          <a:p>
            <a:pPr marL="171450" indent="-171450" algn="just" defTabSz="914400" eaLnBrk="0" fontAlgn="base" hangingPunct="0">
              <a:spcBef>
                <a:spcPct val="0"/>
              </a:spcBef>
              <a:spcAft>
                <a:spcPct val="0"/>
              </a:spcAft>
              <a:buFont typeface="Arial" panose="020B0604020202020204" pitchFamily="34" charset="0"/>
              <a:buChar char="•"/>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spcBef>
                <a:spcPct val="0"/>
              </a:spcBef>
              <a:spcAft>
                <a:spcPct val="0"/>
              </a:spcAft>
            </a:pPr>
            <a:r>
              <a:rPr lang="en-US" altLang="en-US" sz="1200" dirty="0">
                <a:latin typeface="Arial" panose="020B0604020202020204" pitchFamily="34" charset="0"/>
              </a:rPr>
              <a:t>In the end, despite the fact that we could “go back” as far as we wanted to, we were still limited by the number of results we could pull at any given time and decided to move on to other sources.</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6EDC289-9ED5-4490-BFA2-5D4AA9E7B949}"/>
              </a:ext>
            </a:extLst>
          </p:cNvPr>
          <p:cNvSpPr txBox="1"/>
          <p:nvPr/>
        </p:nvSpPr>
        <p:spPr>
          <a:xfrm>
            <a:off x="984729" y="922788"/>
            <a:ext cx="5772478" cy="584775"/>
          </a:xfrm>
          <a:prstGeom prst="rect">
            <a:avLst/>
          </a:prstGeom>
          <a:noFill/>
        </p:spPr>
        <p:txBody>
          <a:bodyPr wrap="none" rtlCol="0">
            <a:spAutoFit/>
          </a:bodyPr>
          <a:lstStyle/>
          <a:p>
            <a:r>
              <a:rPr lang="en-US" sz="3200" dirty="0"/>
              <a:t>DATA SOURCES 2: THE GUARDIAN</a:t>
            </a:r>
          </a:p>
        </p:txBody>
      </p:sp>
      <p:pic>
        <p:nvPicPr>
          <p:cNvPr id="4" name="Picture 3">
            <a:extLst>
              <a:ext uri="{FF2B5EF4-FFF2-40B4-BE49-F238E27FC236}">
                <a16:creationId xmlns:a16="http://schemas.microsoft.com/office/drawing/2014/main" id="{FE030547-E191-4C28-8729-5436292142A7}"/>
              </a:ext>
            </a:extLst>
          </p:cNvPr>
          <p:cNvPicPr>
            <a:picLocks/>
          </p:cNvPicPr>
          <p:nvPr/>
        </p:nvPicPr>
        <p:blipFill>
          <a:blip r:embed="rId5"/>
          <a:stretch>
            <a:fillRect/>
          </a:stretch>
        </p:blipFill>
        <p:spPr>
          <a:xfrm>
            <a:off x="6096000" y="1604838"/>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9546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EE0B9DC1-9BE4-4D63-9E44-9E7A43970EF1}"/>
              </a:ext>
            </a:extLst>
          </p:cNvPr>
          <p:cNvSpPr>
            <a:spLocks noChangeArrowheads="1"/>
          </p:cNvSpPr>
          <p:nvPr/>
        </p:nvSpPr>
        <p:spPr bwMode="auto">
          <a:xfrm>
            <a:off x="984729" y="1604838"/>
            <a:ext cx="4058299"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Our third attempt at sourcing usable natural language data, MediaStack seemed initially promising, allowing us to search articles from a number of data sources and filtering those by keyword, publication date, even down to the byline, which would– in theory– allow us to weigh the sentiment of certain industry “experts” over others.</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The first hurdle we cam across was the way in which the data was presented– it looked like JSON, but it wasn</a:t>
            </a:r>
            <a:r>
              <a:rPr lang="en-US" altLang="en-US" sz="1200" dirty="0">
                <a:latin typeface="Arial" panose="020B0604020202020204" pitchFamily="34" charset="0"/>
              </a:rPr>
              <a:t>’t JSON, and required a fair bit of processing in order to make it usable.</a:t>
            </a:r>
          </a:p>
          <a:p>
            <a:pPr algn="just"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spcBef>
                <a:spcPct val="0"/>
              </a:spcBef>
              <a:spcAft>
                <a:spcPct val="0"/>
              </a:spcAft>
            </a:pPr>
            <a:r>
              <a:rPr lang="en-US" altLang="en-US" sz="1200" dirty="0">
                <a:latin typeface="Arial" panose="020B0604020202020204" pitchFamily="34" charset="0"/>
              </a:rPr>
              <a:t>The second was an issue of “</a:t>
            </a:r>
            <a:r>
              <a:rPr lang="en-US" altLang="en-US" sz="1200" dirty="0">
                <a:latin typeface="Arial" panose="020B0604020202020204" pitchFamily="34" charset="0"/>
                <a:hlinkClick r:id="rId2"/>
              </a:rPr>
              <a:t>pagination</a:t>
            </a:r>
            <a:r>
              <a:rPr lang="en-US" altLang="en-US" sz="1200" dirty="0">
                <a:latin typeface="Arial" panose="020B0604020202020204" pitchFamily="34" charset="0"/>
              </a:rPr>
              <a:t>”. Similar to NewsAPI and The Guardian, MediaStack limited a given result to the “first twenty” articles called. Again: an interesting exercise, but not enough information to be considered useful for our project.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6EDC289-9ED5-4490-BFA2-5D4AA9E7B949}"/>
              </a:ext>
            </a:extLst>
          </p:cNvPr>
          <p:cNvSpPr txBox="1"/>
          <p:nvPr/>
        </p:nvSpPr>
        <p:spPr>
          <a:xfrm>
            <a:off x="984729" y="922788"/>
            <a:ext cx="5357300" cy="584775"/>
          </a:xfrm>
          <a:prstGeom prst="rect">
            <a:avLst/>
          </a:prstGeom>
          <a:noFill/>
        </p:spPr>
        <p:txBody>
          <a:bodyPr wrap="none" rtlCol="0">
            <a:spAutoFit/>
          </a:bodyPr>
          <a:lstStyle/>
          <a:p>
            <a:r>
              <a:rPr lang="en-US" sz="3200" dirty="0"/>
              <a:t>DATA SOURCES 3: MEDIASTACK</a:t>
            </a:r>
          </a:p>
        </p:txBody>
      </p:sp>
      <p:pic>
        <p:nvPicPr>
          <p:cNvPr id="3" name="Picture 2">
            <a:extLst>
              <a:ext uri="{FF2B5EF4-FFF2-40B4-BE49-F238E27FC236}">
                <a16:creationId xmlns:a16="http://schemas.microsoft.com/office/drawing/2014/main" id="{361D07C0-4624-421C-8994-23CE2CC674A9}"/>
              </a:ext>
            </a:extLst>
          </p:cNvPr>
          <p:cNvPicPr>
            <a:picLocks/>
          </p:cNvPicPr>
          <p:nvPr/>
        </p:nvPicPr>
        <p:blipFill>
          <a:blip r:embed="rId3"/>
          <a:stretch>
            <a:fillRect/>
          </a:stretch>
        </p:blipFill>
        <p:spPr>
          <a:xfrm>
            <a:off x="6096000" y="160020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48087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EE0B9DC1-9BE4-4D63-9E44-9E7A43970EF1}"/>
              </a:ext>
            </a:extLst>
          </p:cNvPr>
          <p:cNvSpPr>
            <a:spLocks noChangeArrowheads="1"/>
          </p:cNvSpPr>
          <p:nvPr/>
        </p:nvSpPr>
        <p:spPr bwMode="auto">
          <a:xfrm>
            <a:off x="984729" y="1600200"/>
            <a:ext cx="405829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After three attempts at finding article data that was useful, we pivoted and decided to track pageviews on </a:t>
            </a:r>
            <a:r>
              <a:rPr kumimoji="0" lang="en-US" altLang="en-US" sz="1200" b="0" i="0" u="none" strike="noStrike" cap="none" normalizeH="0" baseline="0" dirty="0" err="1">
                <a:ln>
                  <a:noFill/>
                </a:ln>
                <a:solidFill>
                  <a:schemeClr val="tx1"/>
                </a:solidFill>
                <a:effectLst/>
                <a:latin typeface="Arial" panose="020B0604020202020204" pitchFamily="34" charset="0"/>
              </a:rPr>
              <a:t>WikiPedia</a:t>
            </a:r>
            <a:r>
              <a:rPr kumimoji="0" lang="en-US" altLang="en-US" sz="1200" b="0" i="0" u="none" strike="noStrike" cap="none" normalizeH="0" baseline="0" dirty="0">
                <a:ln>
                  <a:noFill/>
                </a:ln>
                <a:solidFill>
                  <a:schemeClr val="tx1"/>
                </a:solidFill>
                <a:effectLst/>
                <a:latin typeface="Arial" panose="020B0604020202020204" pitchFamily="34" charset="0"/>
              </a:rPr>
              <a:t>. </a:t>
            </a:r>
            <a:r>
              <a:rPr lang="en-US" altLang="en-US" sz="1200" dirty="0">
                <a:latin typeface="Arial" panose="020B0604020202020204" pitchFamily="34" charset="0"/>
              </a:rPr>
              <a:t>We believed this would be similar to Google Search trends, with greater interest in learning about a given company translating to positive movement in that stock’s closing price.</a:t>
            </a:r>
          </a:p>
          <a:p>
            <a:pPr algn="just" defTabSz="914400" eaLnBrk="0" fontAlgn="base" hangingPunct="0">
              <a:spcBef>
                <a:spcPct val="0"/>
              </a:spcBef>
              <a:spcAft>
                <a:spcPct val="0"/>
              </a:spcAft>
            </a:pPr>
            <a:endParaRPr lang="en-US" altLang="en-US" sz="1200" dirty="0">
              <a:latin typeface="Arial" panose="020B0604020202020204" pitchFamily="34" charset="0"/>
            </a:endParaRPr>
          </a:p>
          <a:p>
            <a:pPr algn="just" defTabSz="914400" eaLnBrk="0" fontAlgn="base" hangingPunct="0">
              <a:spcBef>
                <a:spcPct val="0"/>
              </a:spcBef>
              <a:spcAft>
                <a:spcPct val="0"/>
              </a:spcAft>
            </a:pPr>
            <a:r>
              <a:rPr lang="en-US" altLang="en-US" sz="1200" dirty="0">
                <a:latin typeface="Arial" panose="020B0604020202020204" pitchFamily="34" charset="0"/>
              </a:rPr>
              <a:t>The data was readily available and we were able to successfully integrate it into our code on different models and notebooks.</a:t>
            </a:r>
          </a:p>
        </p:txBody>
      </p:sp>
      <p:sp>
        <p:nvSpPr>
          <p:cNvPr id="6" name="TextBox 5">
            <a:extLst>
              <a:ext uri="{FF2B5EF4-FFF2-40B4-BE49-F238E27FC236}">
                <a16:creationId xmlns:a16="http://schemas.microsoft.com/office/drawing/2014/main" id="{A6EDC289-9ED5-4490-BFA2-5D4AA9E7B949}"/>
              </a:ext>
            </a:extLst>
          </p:cNvPr>
          <p:cNvSpPr txBox="1"/>
          <p:nvPr/>
        </p:nvSpPr>
        <p:spPr>
          <a:xfrm>
            <a:off x="984729" y="922788"/>
            <a:ext cx="4983224" cy="584775"/>
          </a:xfrm>
          <a:prstGeom prst="rect">
            <a:avLst/>
          </a:prstGeom>
          <a:noFill/>
        </p:spPr>
        <p:txBody>
          <a:bodyPr wrap="none" rtlCol="0">
            <a:spAutoFit/>
          </a:bodyPr>
          <a:lstStyle/>
          <a:p>
            <a:r>
              <a:rPr lang="en-US" sz="3200" dirty="0"/>
              <a:t>DATA SOURCES 4: WIKIPEDIA</a:t>
            </a:r>
          </a:p>
        </p:txBody>
      </p:sp>
      <p:pic>
        <p:nvPicPr>
          <p:cNvPr id="4" name="Picture 3">
            <a:extLst>
              <a:ext uri="{FF2B5EF4-FFF2-40B4-BE49-F238E27FC236}">
                <a16:creationId xmlns:a16="http://schemas.microsoft.com/office/drawing/2014/main" id="{45EC2316-8638-4092-BB8C-75984F03CF97}"/>
              </a:ext>
            </a:extLst>
          </p:cNvPr>
          <p:cNvPicPr>
            <a:picLocks/>
          </p:cNvPicPr>
          <p:nvPr/>
        </p:nvPicPr>
        <p:blipFill>
          <a:blip r:embed="rId2"/>
          <a:stretch>
            <a:fillRect/>
          </a:stretch>
        </p:blipFill>
        <p:spPr>
          <a:xfrm>
            <a:off x="6096000" y="160020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1924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EE0B9DC1-9BE4-4D63-9E44-9E7A43970EF1}"/>
              </a:ext>
            </a:extLst>
          </p:cNvPr>
          <p:cNvSpPr>
            <a:spLocks noChangeArrowheads="1"/>
          </p:cNvSpPr>
          <p:nvPr/>
        </p:nvSpPr>
        <p:spPr bwMode="auto">
          <a:xfrm>
            <a:off x="984729" y="1600200"/>
            <a:ext cx="40582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altLang="en-US" sz="1200" dirty="0">
                <a:latin typeface="Arial" panose="020B0604020202020204" pitchFamily="34" charset="0"/>
              </a:rPr>
              <a:t>We used the </a:t>
            </a:r>
            <a:r>
              <a:rPr lang="en-US" altLang="en-US" sz="1200" dirty="0" err="1">
                <a:latin typeface="Arial" panose="020B0604020202020204" pitchFamily="34" charset="0"/>
              </a:rPr>
              <a:t>y_finance</a:t>
            </a:r>
            <a:r>
              <a:rPr lang="en-US" altLang="en-US" sz="1200" dirty="0">
                <a:latin typeface="Arial" panose="020B0604020202020204" pitchFamily="34" charset="0"/>
              </a:rPr>
              <a:t> library to pull 500d and 1000d of trading data on the S&amp;P 500 stocks, then converted it into a .csv file so we could more easily manipulate the stock data.</a:t>
            </a:r>
          </a:p>
        </p:txBody>
      </p:sp>
      <p:sp>
        <p:nvSpPr>
          <p:cNvPr id="6" name="TextBox 5">
            <a:extLst>
              <a:ext uri="{FF2B5EF4-FFF2-40B4-BE49-F238E27FC236}">
                <a16:creationId xmlns:a16="http://schemas.microsoft.com/office/drawing/2014/main" id="{A6EDC289-9ED5-4490-BFA2-5D4AA9E7B949}"/>
              </a:ext>
            </a:extLst>
          </p:cNvPr>
          <p:cNvSpPr txBox="1"/>
          <p:nvPr/>
        </p:nvSpPr>
        <p:spPr>
          <a:xfrm>
            <a:off x="984729" y="922788"/>
            <a:ext cx="4962384" cy="584775"/>
          </a:xfrm>
          <a:prstGeom prst="rect">
            <a:avLst/>
          </a:prstGeom>
          <a:noFill/>
        </p:spPr>
        <p:txBody>
          <a:bodyPr wrap="none" rtlCol="0">
            <a:spAutoFit/>
          </a:bodyPr>
          <a:lstStyle/>
          <a:p>
            <a:r>
              <a:rPr lang="en-US" sz="3200" dirty="0"/>
              <a:t>DATA SOURCES 5: Y FINANCE</a:t>
            </a:r>
          </a:p>
        </p:txBody>
      </p:sp>
      <p:pic>
        <p:nvPicPr>
          <p:cNvPr id="3" name="Picture 2">
            <a:extLst>
              <a:ext uri="{FF2B5EF4-FFF2-40B4-BE49-F238E27FC236}">
                <a16:creationId xmlns:a16="http://schemas.microsoft.com/office/drawing/2014/main" id="{CBC19F56-0C7B-4295-A881-1E96600A3FF0}"/>
              </a:ext>
            </a:extLst>
          </p:cNvPr>
          <p:cNvPicPr>
            <a:picLocks/>
          </p:cNvPicPr>
          <p:nvPr/>
        </p:nvPicPr>
        <p:blipFill>
          <a:blip r:embed="rId2"/>
          <a:stretch>
            <a:fillRect/>
          </a:stretch>
        </p:blipFill>
        <p:spPr>
          <a:xfrm>
            <a:off x="6096000" y="1600200"/>
            <a:ext cx="5120640" cy="36576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6107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tf00001238_wac</Template>
  <TotalTime>2277</TotalTime>
  <Words>2372</Words>
  <Application>Microsoft Office PowerPoint</Application>
  <PresentationFormat>Widescreen</PresentationFormat>
  <Paragraphs>161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Celestial</vt:lpstr>
      <vt:lpstr>TRUST THE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TRUST THE PROCESS</dc:title>
  <dc:creator>Jo Borras</dc:creator>
  <cp:lastModifiedBy>Jo Borras</cp:lastModifiedBy>
  <cp:revision>47</cp:revision>
  <dcterms:created xsi:type="dcterms:W3CDTF">2021-08-14T15:18:20Z</dcterms:created>
  <dcterms:modified xsi:type="dcterms:W3CDTF">2021-08-19T23:27:09Z</dcterms:modified>
</cp:coreProperties>
</file>