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95" r:id="rId3"/>
    <p:sldId id="257" r:id="rId4"/>
    <p:sldId id="258" r:id="rId5"/>
    <p:sldId id="259" r:id="rId6"/>
    <p:sldId id="261" r:id="rId7"/>
    <p:sldId id="296" r:id="rId8"/>
    <p:sldId id="302" r:id="rId9"/>
    <p:sldId id="303" r:id="rId10"/>
    <p:sldId id="304" r:id="rId11"/>
    <p:sldId id="305" r:id="rId12"/>
    <p:sldId id="306" r:id="rId13"/>
    <p:sldId id="308" r:id="rId14"/>
    <p:sldId id="274" r:id="rId15"/>
    <p:sldId id="297" r:id="rId16"/>
    <p:sldId id="298" r:id="rId17"/>
    <p:sldId id="299" r:id="rId18"/>
    <p:sldId id="300" r:id="rId19"/>
    <p:sldId id="301" r:id="rId20"/>
    <p:sldId id="278"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Oswald" panose="00000500000000000000" pitchFamily="2" charset="0"/>
      <p:regular r:id="rId27"/>
      <p:bold r:id="rId28"/>
    </p:embeddedFont>
    <p:embeddedFont>
      <p:font typeface="Source Sans Pro" panose="020B05030304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45" autoAdjust="0"/>
    <p:restoredTop sz="94660"/>
  </p:normalViewPr>
  <p:slideViewPr>
    <p:cSldViewPr snapToGrid="0">
      <p:cViewPr varScale="1">
        <p:scale>
          <a:sx n="112" d="100"/>
          <a:sy n="112" d="100"/>
        </p:scale>
        <p:origin x="13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393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070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098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3392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687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4378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08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108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856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6639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577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111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0425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4"/>
        <p:cNvGrpSpPr/>
        <p:nvPr/>
      </p:nvGrpSpPr>
      <p:grpSpPr>
        <a:xfrm>
          <a:off x="0" y="0"/>
          <a:ext cx="0" cy="0"/>
          <a:chOff x="0" y="0"/>
          <a:chExt cx="0" cy="0"/>
        </a:xfrm>
      </p:grpSpPr>
      <p:sp>
        <p:nvSpPr>
          <p:cNvPr id="335" name="Google Shape;335;p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2" name="Google Shape;342;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3" name="Google Shape;343;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9"/>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chemeClr val="accent1"/>
              </a:buClr>
              <a:buSzPts val="1400"/>
              <a:buNone/>
              <a:defRPr sz="1400">
                <a:solidFill>
                  <a:schemeClr val="accent1"/>
                </a:solidFill>
              </a:defRPr>
            </a:lvl1pPr>
          </a:lstStyle>
          <a:p>
            <a:endParaRPr/>
          </a:p>
        </p:txBody>
      </p:sp>
      <p:sp>
        <p:nvSpPr>
          <p:cNvPr id="375" name="Google Shape;375;p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G2M Case Study</a:t>
            </a:r>
            <a:br>
              <a:rPr lang="en" dirty="0"/>
            </a:br>
            <a:r>
              <a:rPr lang="en" sz="2800" dirty="0"/>
              <a:t>July 2022</a:t>
            </a:r>
            <a:endParaRPr dirty="0"/>
          </a:p>
        </p:txBody>
      </p:sp>
      <p:pic>
        <p:nvPicPr>
          <p:cNvPr id="3" name="Picture 2">
            <a:extLst>
              <a:ext uri="{FF2B5EF4-FFF2-40B4-BE49-F238E27FC236}">
                <a16:creationId xmlns:a16="http://schemas.microsoft.com/office/drawing/2014/main" id="{749AAF2D-C85E-4709-A8D2-2FCEE962AD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325467" cy="23254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7" name="Picture 6" descr="Graphical user interface, application&#10;&#10;Description automatically generated">
            <a:extLst>
              <a:ext uri="{FF2B5EF4-FFF2-40B4-BE49-F238E27FC236}">
                <a16:creationId xmlns:a16="http://schemas.microsoft.com/office/drawing/2014/main" id="{F7482C4F-F6D2-5876-66B8-8AD5FE087F0D}"/>
              </a:ext>
            </a:extLst>
          </p:cNvPr>
          <p:cNvPicPr>
            <a:picLocks noChangeAspect="1"/>
          </p:cNvPicPr>
          <p:nvPr/>
        </p:nvPicPr>
        <p:blipFill>
          <a:blip r:embed="rId3"/>
          <a:stretch>
            <a:fillRect/>
          </a:stretch>
        </p:blipFill>
        <p:spPr>
          <a:xfrm>
            <a:off x="0" y="404772"/>
            <a:ext cx="4913832" cy="1227474"/>
          </a:xfrm>
          <a:prstGeom prst="rect">
            <a:avLst/>
          </a:prstGeom>
        </p:spPr>
      </p:pic>
      <p:pic>
        <p:nvPicPr>
          <p:cNvPr id="9" name="Picture 8" descr="Graphical user interface, application">
            <a:extLst>
              <a:ext uri="{FF2B5EF4-FFF2-40B4-BE49-F238E27FC236}">
                <a16:creationId xmlns:a16="http://schemas.microsoft.com/office/drawing/2014/main" id="{45B54E2B-EC5E-0AEB-B076-BF76A578D87A}"/>
              </a:ext>
            </a:extLst>
          </p:cNvPr>
          <p:cNvPicPr>
            <a:picLocks noChangeAspect="1"/>
          </p:cNvPicPr>
          <p:nvPr/>
        </p:nvPicPr>
        <p:blipFill>
          <a:blip r:embed="rId4"/>
          <a:stretch>
            <a:fillRect/>
          </a:stretch>
        </p:blipFill>
        <p:spPr>
          <a:xfrm>
            <a:off x="354886" y="2227127"/>
            <a:ext cx="8434227" cy="1686845"/>
          </a:xfrm>
          <a:prstGeom prst="rect">
            <a:avLst/>
          </a:prstGeom>
        </p:spPr>
      </p:pic>
      <p:pic>
        <p:nvPicPr>
          <p:cNvPr id="11" name="Picture 10" descr="Graphical user interface">
            <a:extLst>
              <a:ext uri="{FF2B5EF4-FFF2-40B4-BE49-F238E27FC236}">
                <a16:creationId xmlns:a16="http://schemas.microsoft.com/office/drawing/2014/main" id="{59191388-B9F5-2E7A-0F70-B9F8AB3D82B2}"/>
              </a:ext>
            </a:extLst>
          </p:cNvPr>
          <p:cNvPicPr>
            <a:picLocks noChangeAspect="1"/>
          </p:cNvPicPr>
          <p:nvPr/>
        </p:nvPicPr>
        <p:blipFill>
          <a:blip r:embed="rId5"/>
          <a:stretch>
            <a:fillRect/>
          </a:stretch>
        </p:blipFill>
        <p:spPr>
          <a:xfrm>
            <a:off x="4702067" y="553290"/>
            <a:ext cx="4403408" cy="930438"/>
          </a:xfrm>
          <a:prstGeom prst="rect">
            <a:avLst/>
          </a:prstGeom>
        </p:spPr>
      </p:pic>
    </p:spTree>
    <p:extLst>
      <p:ext uri="{BB962C8B-B14F-4D97-AF65-F5344CB8AC3E}">
        <p14:creationId xmlns:p14="http://schemas.microsoft.com/office/powerpoint/2010/main" val="718336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Picture 2" descr="Graphical user interface, application">
            <a:extLst>
              <a:ext uri="{FF2B5EF4-FFF2-40B4-BE49-F238E27FC236}">
                <a16:creationId xmlns:a16="http://schemas.microsoft.com/office/drawing/2014/main" id="{1FD0771A-71DC-E0FF-AFF3-B4302B4019EC}"/>
              </a:ext>
            </a:extLst>
          </p:cNvPr>
          <p:cNvPicPr>
            <a:picLocks noChangeAspect="1"/>
          </p:cNvPicPr>
          <p:nvPr/>
        </p:nvPicPr>
        <p:blipFill>
          <a:blip r:embed="rId3"/>
          <a:stretch>
            <a:fillRect/>
          </a:stretch>
        </p:blipFill>
        <p:spPr>
          <a:xfrm>
            <a:off x="592844" y="0"/>
            <a:ext cx="8238281" cy="2057263"/>
          </a:xfrm>
          <a:prstGeom prst="rect">
            <a:avLst/>
          </a:prstGeom>
        </p:spPr>
      </p:pic>
      <p:pic>
        <p:nvPicPr>
          <p:cNvPr id="5" name="Picture 4" descr="Graphical user interface, application">
            <a:extLst>
              <a:ext uri="{FF2B5EF4-FFF2-40B4-BE49-F238E27FC236}">
                <a16:creationId xmlns:a16="http://schemas.microsoft.com/office/drawing/2014/main" id="{3E10E952-D6D1-C04A-B91F-402FDD390F89}"/>
              </a:ext>
            </a:extLst>
          </p:cNvPr>
          <p:cNvPicPr>
            <a:picLocks noChangeAspect="1"/>
          </p:cNvPicPr>
          <p:nvPr/>
        </p:nvPicPr>
        <p:blipFill>
          <a:blip r:embed="rId4"/>
          <a:stretch>
            <a:fillRect/>
          </a:stretch>
        </p:blipFill>
        <p:spPr>
          <a:xfrm>
            <a:off x="468004" y="2057263"/>
            <a:ext cx="8487960" cy="2343477"/>
          </a:xfrm>
          <a:prstGeom prst="rect">
            <a:avLst/>
          </a:prstGeom>
        </p:spPr>
      </p:pic>
    </p:spTree>
    <p:extLst>
      <p:ext uri="{BB962C8B-B14F-4D97-AF65-F5344CB8AC3E}">
        <p14:creationId xmlns:p14="http://schemas.microsoft.com/office/powerpoint/2010/main" val="384490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Picture 2" descr="Graphical user interface, application">
            <a:extLst>
              <a:ext uri="{FF2B5EF4-FFF2-40B4-BE49-F238E27FC236}">
                <a16:creationId xmlns:a16="http://schemas.microsoft.com/office/drawing/2014/main" id="{F94D4014-96A8-ECC1-F841-A62BBC1F8EC9}"/>
              </a:ext>
            </a:extLst>
          </p:cNvPr>
          <p:cNvPicPr>
            <a:picLocks noChangeAspect="1"/>
          </p:cNvPicPr>
          <p:nvPr/>
        </p:nvPicPr>
        <p:blipFill>
          <a:blip r:embed="rId3"/>
          <a:stretch>
            <a:fillRect/>
          </a:stretch>
        </p:blipFill>
        <p:spPr>
          <a:xfrm>
            <a:off x="285152" y="80171"/>
            <a:ext cx="4720666" cy="1752845"/>
          </a:xfrm>
          <a:prstGeom prst="rect">
            <a:avLst/>
          </a:prstGeom>
        </p:spPr>
      </p:pic>
      <p:pic>
        <p:nvPicPr>
          <p:cNvPr id="5" name="Picture 4" descr="Graphical user interface, application">
            <a:extLst>
              <a:ext uri="{FF2B5EF4-FFF2-40B4-BE49-F238E27FC236}">
                <a16:creationId xmlns:a16="http://schemas.microsoft.com/office/drawing/2014/main" id="{D15623AE-8D76-E902-5630-1001D757F409}"/>
              </a:ext>
            </a:extLst>
          </p:cNvPr>
          <p:cNvPicPr>
            <a:picLocks noChangeAspect="1"/>
          </p:cNvPicPr>
          <p:nvPr/>
        </p:nvPicPr>
        <p:blipFill>
          <a:blip r:embed="rId4"/>
          <a:stretch>
            <a:fillRect/>
          </a:stretch>
        </p:blipFill>
        <p:spPr>
          <a:xfrm>
            <a:off x="285152" y="2022032"/>
            <a:ext cx="8573696" cy="2295845"/>
          </a:xfrm>
          <a:prstGeom prst="rect">
            <a:avLst/>
          </a:prstGeom>
        </p:spPr>
      </p:pic>
      <p:pic>
        <p:nvPicPr>
          <p:cNvPr id="7" name="Picture 6" descr="Graphical user interface, application">
            <a:extLst>
              <a:ext uri="{FF2B5EF4-FFF2-40B4-BE49-F238E27FC236}">
                <a16:creationId xmlns:a16="http://schemas.microsoft.com/office/drawing/2014/main" id="{8A89F148-7867-7EA8-BB15-D88C5922A8CC}"/>
              </a:ext>
            </a:extLst>
          </p:cNvPr>
          <p:cNvPicPr>
            <a:picLocks noChangeAspect="1"/>
          </p:cNvPicPr>
          <p:nvPr/>
        </p:nvPicPr>
        <p:blipFill>
          <a:blip r:embed="rId5"/>
          <a:stretch>
            <a:fillRect/>
          </a:stretch>
        </p:blipFill>
        <p:spPr>
          <a:xfrm>
            <a:off x="5005818" y="80171"/>
            <a:ext cx="4093938" cy="1648055"/>
          </a:xfrm>
          <a:prstGeom prst="rect">
            <a:avLst/>
          </a:prstGeom>
        </p:spPr>
      </p:pic>
    </p:spTree>
    <p:extLst>
      <p:ext uri="{BB962C8B-B14F-4D97-AF65-F5344CB8AC3E}">
        <p14:creationId xmlns:p14="http://schemas.microsoft.com/office/powerpoint/2010/main" val="1390579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3" name="Picture 2" descr="Chart, scatter chart">
            <a:extLst>
              <a:ext uri="{FF2B5EF4-FFF2-40B4-BE49-F238E27FC236}">
                <a16:creationId xmlns:a16="http://schemas.microsoft.com/office/drawing/2014/main" id="{EFC0FD4B-668C-0F4F-63F1-2A148BB6067B}"/>
              </a:ext>
            </a:extLst>
          </p:cNvPr>
          <p:cNvPicPr>
            <a:picLocks noChangeAspect="1"/>
          </p:cNvPicPr>
          <p:nvPr/>
        </p:nvPicPr>
        <p:blipFill>
          <a:blip r:embed="rId3"/>
          <a:stretch>
            <a:fillRect/>
          </a:stretch>
        </p:blipFill>
        <p:spPr>
          <a:xfrm>
            <a:off x="2144475" y="674336"/>
            <a:ext cx="4264870" cy="3340595"/>
          </a:xfrm>
          <a:prstGeom prst="rect">
            <a:avLst/>
          </a:prstGeom>
        </p:spPr>
      </p:pic>
    </p:spTree>
    <p:extLst>
      <p:ext uri="{BB962C8B-B14F-4D97-AF65-F5344CB8AC3E}">
        <p14:creationId xmlns:p14="http://schemas.microsoft.com/office/powerpoint/2010/main" val="409812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1"/>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b="1" dirty="0">
                <a:solidFill>
                  <a:srgbClr val="00CEF6"/>
                </a:solidFill>
              </a:rPr>
              <a:t>Profit for each company</a:t>
            </a:r>
            <a:endParaRPr b="1" dirty="0">
              <a:solidFill>
                <a:srgbClr val="00CEF6"/>
              </a:solidFill>
            </a:endParaRPr>
          </a:p>
        </p:txBody>
      </p:sp>
      <p:sp>
        <p:nvSpPr>
          <p:cNvPr id="660" name="Google Shape;660;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cxnSp>
        <p:nvCxnSpPr>
          <p:cNvPr id="661" name="Google Shape;661;p31"/>
          <p:cNvCxnSpPr/>
          <p:nvPr/>
        </p:nvCxnSpPr>
        <p:spPr>
          <a:xfrm>
            <a:off x="952500" y="75247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2" name="Google Shape;662;p31"/>
          <p:cNvCxnSpPr/>
          <p:nvPr/>
        </p:nvCxnSpPr>
        <p:spPr>
          <a:xfrm>
            <a:off x="952500" y="1461958"/>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3" name="Google Shape;663;p31"/>
          <p:cNvCxnSpPr/>
          <p:nvPr/>
        </p:nvCxnSpPr>
        <p:spPr>
          <a:xfrm>
            <a:off x="952500" y="2171439"/>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4" name="Google Shape;664;p31"/>
          <p:cNvCxnSpPr/>
          <p:nvPr/>
        </p:nvCxnSpPr>
        <p:spPr>
          <a:xfrm>
            <a:off x="952500" y="288092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5" name="Google Shape;665;p31"/>
          <p:cNvCxnSpPr/>
          <p:nvPr/>
        </p:nvCxnSpPr>
        <p:spPr>
          <a:xfrm>
            <a:off x="952500" y="3612301"/>
            <a:ext cx="7239000" cy="0"/>
          </a:xfrm>
          <a:prstGeom prst="straightConnector1">
            <a:avLst/>
          </a:prstGeom>
          <a:noFill/>
          <a:ln w="9525" cap="flat" cmpd="sng">
            <a:solidFill>
              <a:schemeClr val="lt2"/>
            </a:solidFill>
            <a:prstDash val="solid"/>
            <a:round/>
            <a:headEnd type="none" w="med" len="med"/>
            <a:tailEnd type="none" w="med" len="med"/>
          </a:ln>
        </p:spPr>
      </p:cxnSp>
      <p:pic>
        <p:nvPicPr>
          <p:cNvPr id="3" name="Picture 2" descr="Chart, bar chart">
            <a:extLst>
              <a:ext uri="{FF2B5EF4-FFF2-40B4-BE49-F238E27FC236}">
                <a16:creationId xmlns:a16="http://schemas.microsoft.com/office/drawing/2014/main" id="{68A4F10F-78A7-2E51-B6CB-5D1D4CFEE837}"/>
              </a:ext>
            </a:extLst>
          </p:cNvPr>
          <p:cNvPicPr>
            <a:picLocks noChangeAspect="1"/>
          </p:cNvPicPr>
          <p:nvPr/>
        </p:nvPicPr>
        <p:blipFill>
          <a:blip r:embed="rId3"/>
          <a:stretch>
            <a:fillRect/>
          </a:stretch>
        </p:blipFill>
        <p:spPr>
          <a:xfrm>
            <a:off x="457200" y="158234"/>
            <a:ext cx="6379968" cy="2813824"/>
          </a:xfrm>
          <a:prstGeom prst="rect">
            <a:avLst/>
          </a:prstGeom>
        </p:spPr>
      </p:pic>
      <p:sp>
        <p:nvSpPr>
          <p:cNvPr id="27" name="Google Shape;470;p14">
            <a:extLst>
              <a:ext uri="{FF2B5EF4-FFF2-40B4-BE49-F238E27FC236}">
                <a16:creationId xmlns:a16="http://schemas.microsoft.com/office/drawing/2014/main" id="{741D4CFD-6338-3173-0DC4-ADF1182247B1}"/>
              </a:ext>
            </a:extLst>
          </p:cNvPr>
          <p:cNvSpPr txBox="1"/>
          <p:nvPr/>
        </p:nvSpPr>
        <p:spPr>
          <a:xfrm>
            <a:off x="6638192" y="1062997"/>
            <a:ext cx="2505808" cy="1140499"/>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en-CA" sz="1200" dirty="0">
                <a:solidFill>
                  <a:srgbClr val="28324A"/>
                </a:solidFill>
                <a:latin typeface="Source Sans Pro"/>
                <a:ea typeface="Source Sans Pro"/>
                <a:cs typeface="Source Sans Pro"/>
                <a:sym typeface="Source Sans Pro"/>
              </a:rPr>
              <a:t>Of course, as you see in the figure, the yellow cab company was more profitable in this industry.</a:t>
            </a:r>
            <a:endParaRPr sz="1200" dirty="0">
              <a:solidFill>
                <a:srgbClr val="28324A"/>
              </a:solidFill>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1"/>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b="1" dirty="0">
                <a:solidFill>
                  <a:srgbClr val="00CEF6"/>
                </a:solidFill>
              </a:rPr>
              <a:t>Profit for each City</a:t>
            </a:r>
            <a:endParaRPr b="1" dirty="0">
              <a:solidFill>
                <a:srgbClr val="00CEF6"/>
              </a:solidFill>
            </a:endParaRPr>
          </a:p>
        </p:txBody>
      </p:sp>
      <p:sp>
        <p:nvSpPr>
          <p:cNvPr id="660" name="Google Shape;660;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cxnSp>
        <p:nvCxnSpPr>
          <p:cNvPr id="661" name="Google Shape;661;p31"/>
          <p:cNvCxnSpPr/>
          <p:nvPr/>
        </p:nvCxnSpPr>
        <p:spPr>
          <a:xfrm>
            <a:off x="952500" y="75247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2" name="Google Shape;662;p31"/>
          <p:cNvCxnSpPr/>
          <p:nvPr/>
        </p:nvCxnSpPr>
        <p:spPr>
          <a:xfrm>
            <a:off x="952500" y="1461958"/>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3" name="Google Shape;663;p31"/>
          <p:cNvCxnSpPr/>
          <p:nvPr/>
        </p:nvCxnSpPr>
        <p:spPr>
          <a:xfrm>
            <a:off x="952500" y="2171439"/>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4" name="Google Shape;664;p31"/>
          <p:cNvCxnSpPr/>
          <p:nvPr/>
        </p:nvCxnSpPr>
        <p:spPr>
          <a:xfrm>
            <a:off x="952500" y="288092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5" name="Google Shape;665;p31"/>
          <p:cNvCxnSpPr/>
          <p:nvPr/>
        </p:nvCxnSpPr>
        <p:spPr>
          <a:xfrm>
            <a:off x="952500" y="3612301"/>
            <a:ext cx="7239000" cy="0"/>
          </a:xfrm>
          <a:prstGeom prst="straightConnector1">
            <a:avLst/>
          </a:prstGeom>
          <a:noFill/>
          <a:ln w="9525" cap="flat" cmpd="sng">
            <a:solidFill>
              <a:schemeClr val="lt2"/>
            </a:solidFill>
            <a:prstDash val="solid"/>
            <a:round/>
            <a:headEnd type="none" w="med" len="med"/>
            <a:tailEnd type="none" w="med" len="med"/>
          </a:ln>
        </p:spPr>
      </p:cxnSp>
      <p:sp>
        <p:nvSpPr>
          <p:cNvPr id="27" name="Google Shape;470;p14">
            <a:extLst>
              <a:ext uri="{FF2B5EF4-FFF2-40B4-BE49-F238E27FC236}">
                <a16:creationId xmlns:a16="http://schemas.microsoft.com/office/drawing/2014/main" id="{741D4CFD-6338-3173-0DC4-ADF1182247B1}"/>
              </a:ext>
            </a:extLst>
          </p:cNvPr>
          <p:cNvSpPr txBox="1"/>
          <p:nvPr/>
        </p:nvSpPr>
        <p:spPr>
          <a:xfrm>
            <a:off x="7503617" y="771648"/>
            <a:ext cx="1394197" cy="2080349"/>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en-CA" sz="1200" dirty="0">
                <a:solidFill>
                  <a:srgbClr val="28324A"/>
                </a:solidFill>
                <a:latin typeface="Source Sans Pro"/>
                <a:ea typeface="Source Sans Pro"/>
                <a:cs typeface="Source Sans Pro"/>
                <a:sym typeface="Source Sans Pro"/>
              </a:rPr>
              <a:t>According to this plot, New York city</a:t>
            </a:r>
          </a:p>
          <a:p>
            <a:pPr marL="0" lvl="0" indent="0" algn="just" rtl="0">
              <a:spcBef>
                <a:spcPts val="600"/>
              </a:spcBef>
              <a:spcAft>
                <a:spcPts val="0"/>
              </a:spcAft>
              <a:buNone/>
            </a:pPr>
            <a:r>
              <a:rPr lang="en-CA" sz="1200" dirty="0">
                <a:solidFill>
                  <a:srgbClr val="28324A"/>
                </a:solidFill>
                <a:latin typeface="Source Sans Pro"/>
                <a:ea typeface="Source Sans Pro"/>
                <a:cs typeface="Source Sans Pro"/>
                <a:sym typeface="Source Sans Pro"/>
              </a:rPr>
              <a:t>Is the best city for starting a running company.</a:t>
            </a:r>
            <a:endParaRPr sz="1200" dirty="0">
              <a:solidFill>
                <a:srgbClr val="28324A"/>
              </a:solidFill>
              <a:latin typeface="Source Sans Pro"/>
              <a:ea typeface="Source Sans Pro"/>
              <a:cs typeface="Source Sans Pro"/>
              <a:sym typeface="Source Sans Pro"/>
            </a:endParaRPr>
          </a:p>
        </p:txBody>
      </p:sp>
      <p:pic>
        <p:nvPicPr>
          <p:cNvPr id="4" name="Picture 3" descr="Chart">
            <a:extLst>
              <a:ext uri="{FF2B5EF4-FFF2-40B4-BE49-F238E27FC236}">
                <a16:creationId xmlns:a16="http://schemas.microsoft.com/office/drawing/2014/main" id="{691C9106-D330-BC89-BE1D-FA3B9D96919C}"/>
              </a:ext>
            </a:extLst>
          </p:cNvPr>
          <p:cNvPicPr>
            <a:picLocks noChangeAspect="1"/>
          </p:cNvPicPr>
          <p:nvPr/>
        </p:nvPicPr>
        <p:blipFill>
          <a:blip r:embed="rId3"/>
          <a:stretch>
            <a:fillRect/>
          </a:stretch>
        </p:blipFill>
        <p:spPr>
          <a:xfrm>
            <a:off x="0" y="339875"/>
            <a:ext cx="7411916" cy="3341663"/>
          </a:xfrm>
          <a:prstGeom prst="rect">
            <a:avLst/>
          </a:prstGeom>
        </p:spPr>
      </p:pic>
    </p:spTree>
    <p:extLst>
      <p:ext uri="{BB962C8B-B14F-4D97-AF65-F5344CB8AC3E}">
        <p14:creationId xmlns:p14="http://schemas.microsoft.com/office/powerpoint/2010/main" val="3575057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1"/>
          <p:cNvSpPr txBox="1">
            <a:spLocks noGrp="1"/>
          </p:cNvSpPr>
          <p:nvPr>
            <p:ph type="body" idx="1"/>
          </p:nvPr>
        </p:nvSpPr>
        <p:spPr>
          <a:xfrm>
            <a:off x="1230923" y="91551"/>
            <a:ext cx="17145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CA" sz="1200" b="1" dirty="0">
                <a:solidFill>
                  <a:srgbClr val="00CEF6"/>
                </a:solidFill>
              </a:rPr>
              <a:t>Profit for each Month</a:t>
            </a:r>
            <a:endParaRPr sz="1200" b="1" dirty="0">
              <a:solidFill>
                <a:srgbClr val="00CEF6"/>
              </a:solidFill>
            </a:endParaRPr>
          </a:p>
        </p:txBody>
      </p:sp>
      <p:sp>
        <p:nvSpPr>
          <p:cNvPr id="660" name="Google Shape;660;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cxnSp>
        <p:nvCxnSpPr>
          <p:cNvPr id="661" name="Google Shape;661;p31"/>
          <p:cNvCxnSpPr/>
          <p:nvPr/>
        </p:nvCxnSpPr>
        <p:spPr>
          <a:xfrm>
            <a:off x="952500" y="75247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2" name="Google Shape;662;p31"/>
          <p:cNvCxnSpPr/>
          <p:nvPr/>
        </p:nvCxnSpPr>
        <p:spPr>
          <a:xfrm>
            <a:off x="952500" y="1461958"/>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3" name="Google Shape;663;p31"/>
          <p:cNvCxnSpPr/>
          <p:nvPr/>
        </p:nvCxnSpPr>
        <p:spPr>
          <a:xfrm>
            <a:off x="952500" y="2171439"/>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4" name="Google Shape;664;p31"/>
          <p:cNvCxnSpPr/>
          <p:nvPr/>
        </p:nvCxnSpPr>
        <p:spPr>
          <a:xfrm>
            <a:off x="952500" y="288092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5" name="Google Shape;665;p31"/>
          <p:cNvCxnSpPr/>
          <p:nvPr/>
        </p:nvCxnSpPr>
        <p:spPr>
          <a:xfrm>
            <a:off x="952500" y="3612301"/>
            <a:ext cx="7239000" cy="0"/>
          </a:xfrm>
          <a:prstGeom prst="straightConnector1">
            <a:avLst/>
          </a:prstGeom>
          <a:noFill/>
          <a:ln w="9525" cap="flat" cmpd="sng">
            <a:solidFill>
              <a:schemeClr val="lt2"/>
            </a:solidFill>
            <a:prstDash val="solid"/>
            <a:round/>
            <a:headEnd type="none" w="med" len="med"/>
            <a:tailEnd type="none" w="med" len="med"/>
          </a:ln>
        </p:spPr>
      </p:cxnSp>
      <p:pic>
        <p:nvPicPr>
          <p:cNvPr id="3" name="Picture 2" descr="Chart, bar chart&#10;&#10;Description automatically generated">
            <a:extLst>
              <a:ext uri="{FF2B5EF4-FFF2-40B4-BE49-F238E27FC236}">
                <a16:creationId xmlns:a16="http://schemas.microsoft.com/office/drawing/2014/main" id="{5A74B203-B2CF-869F-B455-736C4F6BEDCD}"/>
              </a:ext>
            </a:extLst>
          </p:cNvPr>
          <p:cNvPicPr>
            <a:picLocks noChangeAspect="1"/>
          </p:cNvPicPr>
          <p:nvPr/>
        </p:nvPicPr>
        <p:blipFill>
          <a:blip r:embed="rId3"/>
          <a:stretch>
            <a:fillRect/>
          </a:stretch>
        </p:blipFill>
        <p:spPr>
          <a:xfrm>
            <a:off x="228600" y="439887"/>
            <a:ext cx="3886200" cy="1554480"/>
          </a:xfrm>
          <a:prstGeom prst="rect">
            <a:avLst/>
          </a:prstGeom>
        </p:spPr>
      </p:pic>
      <p:pic>
        <p:nvPicPr>
          <p:cNvPr id="6" name="Picture 5" descr="Chart, bar chart">
            <a:extLst>
              <a:ext uri="{FF2B5EF4-FFF2-40B4-BE49-F238E27FC236}">
                <a16:creationId xmlns:a16="http://schemas.microsoft.com/office/drawing/2014/main" id="{64063F46-1630-16C7-8797-EE601E7424C4}"/>
              </a:ext>
            </a:extLst>
          </p:cNvPr>
          <p:cNvPicPr>
            <a:picLocks noChangeAspect="1"/>
          </p:cNvPicPr>
          <p:nvPr/>
        </p:nvPicPr>
        <p:blipFill>
          <a:blip r:embed="rId4"/>
          <a:stretch>
            <a:fillRect/>
          </a:stretch>
        </p:blipFill>
        <p:spPr>
          <a:xfrm>
            <a:off x="4441581" y="439887"/>
            <a:ext cx="4334608" cy="1733843"/>
          </a:xfrm>
          <a:prstGeom prst="rect">
            <a:avLst/>
          </a:prstGeom>
        </p:spPr>
      </p:pic>
      <p:sp>
        <p:nvSpPr>
          <p:cNvPr id="15" name="Google Shape;659;p31">
            <a:extLst>
              <a:ext uri="{FF2B5EF4-FFF2-40B4-BE49-F238E27FC236}">
                <a16:creationId xmlns:a16="http://schemas.microsoft.com/office/drawing/2014/main" id="{84769C58-6B49-F66A-F1D0-17D83D864126}"/>
              </a:ext>
            </a:extLst>
          </p:cNvPr>
          <p:cNvSpPr txBox="1">
            <a:spLocks/>
          </p:cNvSpPr>
          <p:nvPr/>
        </p:nvSpPr>
        <p:spPr>
          <a:xfrm>
            <a:off x="5647593" y="68418"/>
            <a:ext cx="1714500" cy="51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60"/>
              </a:spcBef>
              <a:spcAft>
                <a:spcPts val="0"/>
              </a:spcAft>
              <a:buClr>
                <a:schemeClr val="accent1"/>
              </a:buClr>
              <a:buSzPts val="1400"/>
              <a:buFont typeface="Source Sans Pro"/>
              <a:buNone/>
              <a:defRPr sz="1400" b="0" i="0" u="none" strike="noStrike" cap="none">
                <a:solidFill>
                  <a:schemeClr val="accent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r>
              <a:rPr lang="en-CA" sz="1200" b="1" dirty="0">
                <a:solidFill>
                  <a:srgbClr val="00CEF6"/>
                </a:solidFill>
              </a:rPr>
              <a:t>Profit for each Day</a:t>
            </a:r>
          </a:p>
        </p:txBody>
      </p:sp>
      <p:pic>
        <p:nvPicPr>
          <p:cNvPr id="8" name="Picture 7" descr="Chart, bar chart">
            <a:extLst>
              <a:ext uri="{FF2B5EF4-FFF2-40B4-BE49-F238E27FC236}">
                <a16:creationId xmlns:a16="http://schemas.microsoft.com/office/drawing/2014/main" id="{613328B5-ECA2-3632-FDCD-4DF6B7DFD7D4}"/>
              </a:ext>
            </a:extLst>
          </p:cNvPr>
          <p:cNvPicPr>
            <a:picLocks noChangeAspect="1"/>
          </p:cNvPicPr>
          <p:nvPr/>
        </p:nvPicPr>
        <p:blipFill>
          <a:blip r:embed="rId5"/>
          <a:stretch>
            <a:fillRect/>
          </a:stretch>
        </p:blipFill>
        <p:spPr>
          <a:xfrm>
            <a:off x="521175" y="2486319"/>
            <a:ext cx="7346475" cy="2161350"/>
          </a:xfrm>
          <a:prstGeom prst="rect">
            <a:avLst/>
          </a:prstGeom>
        </p:spPr>
      </p:pic>
      <p:sp>
        <p:nvSpPr>
          <p:cNvPr id="18" name="Google Shape;659;p31">
            <a:extLst>
              <a:ext uri="{FF2B5EF4-FFF2-40B4-BE49-F238E27FC236}">
                <a16:creationId xmlns:a16="http://schemas.microsoft.com/office/drawing/2014/main" id="{F41851A7-277C-0D10-B7EA-845D95B45DB9}"/>
              </a:ext>
            </a:extLst>
          </p:cNvPr>
          <p:cNvSpPr txBox="1">
            <a:spLocks/>
          </p:cNvSpPr>
          <p:nvPr/>
        </p:nvSpPr>
        <p:spPr>
          <a:xfrm>
            <a:off x="3513993" y="2069080"/>
            <a:ext cx="1714500" cy="51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60"/>
              </a:spcBef>
              <a:spcAft>
                <a:spcPts val="0"/>
              </a:spcAft>
              <a:buClr>
                <a:schemeClr val="accent1"/>
              </a:buClr>
              <a:buSzPts val="1400"/>
              <a:buFont typeface="Source Sans Pro"/>
              <a:buNone/>
              <a:defRPr sz="1400" b="0" i="0" u="none" strike="noStrike" cap="none">
                <a:solidFill>
                  <a:schemeClr val="accent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r>
              <a:rPr lang="en-CA" sz="1200" b="1" dirty="0">
                <a:solidFill>
                  <a:srgbClr val="00CEF6"/>
                </a:solidFill>
              </a:rPr>
              <a:t>Profit for each Year</a:t>
            </a:r>
          </a:p>
        </p:txBody>
      </p:sp>
    </p:spTree>
    <p:extLst>
      <p:ext uri="{BB962C8B-B14F-4D97-AF65-F5344CB8AC3E}">
        <p14:creationId xmlns:p14="http://schemas.microsoft.com/office/powerpoint/2010/main" val="4107165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1"/>
          <p:cNvSpPr txBox="1">
            <a:spLocks noGrp="1"/>
          </p:cNvSpPr>
          <p:nvPr>
            <p:ph type="body" idx="1"/>
          </p:nvPr>
        </p:nvSpPr>
        <p:spPr>
          <a:xfrm>
            <a:off x="1230923" y="91551"/>
            <a:ext cx="17145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CA" sz="900" b="1" dirty="0">
                <a:solidFill>
                  <a:srgbClr val="00CEF6"/>
                </a:solidFill>
              </a:rPr>
              <a:t>Profit for each Salary  group</a:t>
            </a:r>
            <a:endParaRPr sz="900" b="1" dirty="0">
              <a:solidFill>
                <a:srgbClr val="00CEF6"/>
              </a:solidFill>
            </a:endParaRPr>
          </a:p>
        </p:txBody>
      </p:sp>
      <p:sp>
        <p:nvSpPr>
          <p:cNvPr id="660" name="Google Shape;660;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cxnSp>
        <p:nvCxnSpPr>
          <p:cNvPr id="661" name="Google Shape;661;p31"/>
          <p:cNvCxnSpPr/>
          <p:nvPr/>
        </p:nvCxnSpPr>
        <p:spPr>
          <a:xfrm>
            <a:off x="952500" y="75247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2" name="Google Shape;662;p31"/>
          <p:cNvCxnSpPr/>
          <p:nvPr/>
        </p:nvCxnSpPr>
        <p:spPr>
          <a:xfrm>
            <a:off x="952500" y="1461958"/>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3" name="Google Shape;663;p31"/>
          <p:cNvCxnSpPr/>
          <p:nvPr/>
        </p:nvCxnSpPr>
        <p:spPr>
          <a:xfrm>
            <a:off x="952500" y="2171439"/>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4" name="Google Shape;664;p31"/>
          <p:cNvCxnSpPr/>
          <p:nvPr/>
        </p:nvCxnSpPr>
        <p:spPr>
          <a:xfrm>
            <a:off x="952500" y="288092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5" name="Google Shape;665;p31"/>
          <p:cNvCxnSpPr/>
          <p:nvPr/>
        </p:nvCxnSpPr>
        <p:spPr>
          <a:xfrm>
            <a:off x="952500" y="3612301"/>
            <a:ext cx="7239000" cy="0"/>
          </a:xfrm>
          <a:prstGeom prst="straightConnector1">
            <a:avLst/>
          </a:prstGeom>
          <a:noFill/>
          <a:ln w="9525" cap="flat" cmpd="sng">
            <a:solidFill>
              <a:schemeClr val="lt2"/>
            </a:solidFill>
            <a:prstDash val="solid"/>
            <a:round/>
            <a:headEnd type="none" w="med" len="med"/>
            <a:tailEnd type="none" w="med" len="med"/>
          </a:ln>
        </p:spPr>
      </p:cxnSp>
      <p:sp>
        <p:nvSpPr>
          <p:cNvPr id="15" name="Google Shape;659;p31">
            <a:extLst>
              <a:ext uri="{FF2B5EF4-FFF2-40B4-BE49-F238E27FC236}">
                <a16:creationId xmlns:a16="http://schemas.microsoft.com/office/drawing/2014/main" id="{84769C58-6B49-F66A-F1D0-17D83D864126}"/>
              </a:ext>
            </a:extLst>
          </p:cNvPr>
          <p:cNvSpPr txBox="1">
            <a:spLocks/>
          </p:cNvSpPr>
          <p:nvPr/>
        </p:nvSpPr>
        <p:spPr>
          <a:xfrm>
            <a:off x="5647593" y="68418"/>
            <a:ext cx="1714500" cy="51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60"/>
              </a:spcBef>
              <a:spcAft>
                <a:spcPts val="0"/>
              </a:spcAft>
              <a:buClr>
                <a:schemeClr val="accent1"/>
              </a:buClr>
              <a:buSzPts val="1400"/>
              <a:buFont typeface="Source Sans Pro"/>
              <a:buNone/>
              <a:defRPr sz="1400" b="0" i="0" u="none" strike="noStrike" cap="none">
                <a:solidFill>
                  <a:schemeClr val="accent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r>
              <a:rPr lang="en-CA" sz="1200" b="1" dirty="0">
                <a:solidFill>
                  <a:srgbClr val="00CEF6"/>
                </a:solidFill>
              </a:rPr>
              <a:t>Profit for each Gender</a:t>
            </a:r>
          </a:p>
        </p:txBody>
      </p:sp>
      <p:pic>
        <p:nvPicPr>
          <p:cNvPr id="4" name="Picture 3" descr="Chart, bar chart">
            <a:extLst>
              <a:ext uri="{FF2B5EF4-FFF2-40B4-BE49-F238E27FC236}">
                <a16:creationId xmlns:a16="http://schemas.microsoft.com/office/drawing/2014/main" id="{32F3EE81-993E-FBDE-D4A2-9BAA8E0428B4}"/>
              </a:ext>
            </a:extLst>
          </p:cNvPr>
          <p:cNvPicPr>
            <a:picLocks noChangeAspect="1"/>
          </p:cNvPicPr>
          <p:nvPr/>
        </p:nvPicPr>
        <p:blipFill>
          <a:blip r:embed="rId3"/>
          <a:stretch>
            <a:fillRect/>
          </a:stretch>
        </p:blipFill>
        <p:spPr>
          <a:xfrm>
            <a:off x="176586" y="561377"/>
            <a:ext cx="4341263" cy="3050923"/>
          </a:xfrm>
          <a:prstGeom prst="rect">
            <a:avLst/>
          </a:prstGeom>
        </p:spPr>
      </p:pic>
      <p:pic>
        <p:nvPicPr>
          <p:cNvPr id="7" name="Picture 6" descr="Chart, bar chart">
            <a:extLst>
              <a:ext uri="{FF2B5EF4-FFF2-40B4-BE49-F238E27FC236}">
                <a16:creationId xmlns:a16="http://schemas.microsoft.com/office/drawing/2014/main" id="{4CCC7052-B6FE-E502-2BB3-67E62F84FCBF}"/>
              </a:ext>
            </a:extLst>
          </p:cNvPr>
          <p:cNvPicPr>
            <a:picLocks noChangeAspect="1"/>
          </p:cNvPicPr>
          <p:nvPr/>
        </p:nvPicPr>
        <p:blipFill>
          <a:blip r:embed="rId4"/>
          <a:stretch>
            <a:fillRect/>
          </a:stretch>
        </p:blipFill>
        <p:spPr>
          <a:xfrm>
            <a:off x="4626153" y="752475"/>
            <a:ext cx="4084290" cy="2717117"/>
          </a:xfrm>
          <a:prstGeom prst="rect">
            <a:avLst/>
          </a:prstGeom>
        </p:spPr>
      </p:pic>
    </p:spTree>
    <p:extLst>
      <p:ext uri="{BB962C8B-B14F-4D97-AF65-F5344CB8AC3E}">
        <p14:creationId xmlns:p14="http://schemas.microsoft.com/office/powerpoint/2010/main" val="1233974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1"/>
          <p:cNvSpPr txBox="1">
            <a:spLocks noGrp="1"/>
          </p:cNvSpPr>
          <p:nvPr>
            <p:ph type="body" idx="1"/>
          </p:nvPr>
        </p:nvSpPr>
        <p:spPr>
          <a:xfrm>
            <a:off x="1230923" y="91551"/>
            <a:ext cx="17145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CA" sz="900" b="1" dirty="0">
                <a:solidFill>
                  <a:srgbClr val="00CEF6"/>
                </a:solidFill>
              </a:rPr>
              <a:t>Discount has been given by each company </a:t>
            </a:r>
            <a:endParaRPr sz="900" b="1" dirty="0">
              <a:solidFill>
                <a:srgbClr val="00CEF6"/>
              </a:solidFill>
            </a:endParaRPr>
          </a:p>
        </p:txBody>
      </p:sp>
      <p:sp>
        <p:nvSpPr>
          <p:cNvPr id="660" name="Google Shape;660;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cxnSp>
        <p:nvCxnSpPr>
          <p:cNvPr id="661" name="Google Shape;661;p31"/>
          <p:cNvCxnSpPr/>
          <p:nvPr/>
        </p:nvCxnSpPr>
        <p:spPr>
          <a:xfrm>
            <a:off x="952500" y="75247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2" name="Google Shape;662;p31"/>
          <p:cNvCxnSpPr/>
          <p:nvPr/>
        </p:nvCxnSpPr>
        <p:spPr>
          <a:xfrm>
            <a:off x="952500" y="1461958"/>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3" name="Google Shape;663;p31"/>
          <p:cNvCxnSpPr/>
          <p:nvPr/>
        </p:nvCxnSpPr>
        <p:spPr>
          <a:xfrm>
            <a:off x="952500" y="2171439"/>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4" name="Google Shape;664;p31"/>
          <p:cNvCxnSpPr/>
          <p:nvPr/>
        </p:nvCxnSpPr>
        <p:spPr>
          <a:xfrm>
            <a:off x="952500" y="288092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5" name="Google Shape;665;p31"/>
          <p:cNvCxnSpPr/>
          <p:nvPr/>
        </p:nvCxnSpPr>
        <p:spPr>
          <a:xfrm>
            <a:off x="952500" y="3612301"/>
            <a:ext cx="7239000" cy="0"/>
          </a:xfrm>
          <a:prstGeom prst="straightConnector1">
            <a:avLst/>
          </a:prstGeom>
          <a:noFill/>
          <a:ln w="9525" cap="flat" cmpd="sng">
            <a:solidFill>
              <a:schemeClr val="lt2"/>
            </a:solidFill>
            <a:prstDash val="solid"/>
            <a:round/>
            <a:headEnd type="none" w="med" len="med"/>
            <a:tailEnd type="none" w="med" len="med"/>
          </a:ln>
        </p:spPr>
      </p:cxnSp>
      <p:sp>
        <p:nvSpPr>
          <p:cNvPr id="15" name="Google Shape;659;p31">
            <a:extLst>
              <a:ext uri="{FF2B5EF4-FFF2-40B4-BE49-F238E27FC236}">
                <a16:creationId xmlns:a16="http://schemas.microsoft.com/office/drawing/2014/main" id="{84769C58-6B49-F66A-F1D0-17D83D864126}"/>
              </a:ext>
            </a:extLst>
          </p:cNvPr>
          <p:cNvSpPr txBox="1">
            <a:spLocks/>
          </p:cNvSpPr>
          <p:nvPr/>
        </p:nvSpPr>
        <p:spPr>
          <a:xfrm>
            <a:off x="5647593" y="68418"/>
            <a:ext cx="1714500" cy="51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60"/>
              </a:spcBef>
              <a:spcAft>
                <a:spcPts val="0"/>
              </a:spcAft>
              <a:buClr>
                <a:schemeClr val="accent1"/>
              </a:buClr>
              <a:buSzPts val="1400"/>
              <a:buFont typeface="Source Sans Pro"/>
              <a:buNone/>
              <a:defRPr sz="1400" b="0" i="0" u="none" strike="noStrike" cap="none">
                <a:solidFill>
                  <a:schemeClr val="accent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lvl="0" indent="0" algn="ctr" rtl="0">
              <a:spcBef>
                <a:spcPts val="360"/>
              </a:spcBef>
              <a:spcAft>
                <a:spcPts val="0"/>
              </a:spcAft>
              <a:buNone/>
            </a:pPr>
            <a:r>
              <a:rPr lang="en-US" sz="1200" b="1" dirty="0">
                <a:solidFill>
                  <a:srgbClr val="00CEF6"/>
                </a:solidFill>
              </a:rPr>
              <a:t>Discount has been given in each city</a:t>
            </a:r>
          </a:p>
        </p:txBody>
      </p:sp>
      <p:pic>
        <p:nvPicPr>
          <p:cNvPr id="6" name="Picture 5" descr="Chart">
            <a:extLst>
              <a:ext uri="{FF2B5EF4-FFF2-40B4-BE49-F238E27FC236}">
                <a16:creationId xmlns:a16="http://schemas.microsoft.com/office/drawing/2014/main" id="{4BB6C481-849C-09F8-D0B6-CD729A4CF934}"/>
              </a:ext>
            </a:extLst>
          </p:cNvPr>
          <p:cNvPicPr>
            <a:picLocks noChangeAspect="1"/>
          </p:cNvPicPr>
          <p:nvPr/>
        </p:nvPicPr>
        <p:blipFill>
          <a:blip r:embed="rId3"/>
          <a:stretch>
            <a:fillRect/>
          </a:stretch>
        </p:blipFill>
        <p:spPr>
          <a:xfrm>
            <a:off x="4136163" y="1028102"/>
            <a:ext cx="4836920" cy="2495370"/>
          </a:xfrm>
          <a:prstGeom prst="rect">
            <a:avLst/>
          </a:prstGeom>
        </p:spPr>
      </p:pic>
      <p:pic>
        <p:nvPicPr>
          <p:cNvPr id="9" name="Picture 8" descr="Chart, bar chart">
            <a:extLst>
              <a:ext uri="{FF2B5EF4-FFF2-40B4-BE49-F238E27FC236}">
                <a16:creationId xmlns:a16="http://schemas.microsoft.com/office/drawing/2014/main" id="{5E72EA16-64AF-2406-5BEC-E537565F1DF0}"/>
              </a:ext>
            </a:extLst>
          </p:cNvPr>
          <p:cNvPicPr>
            <a:picLocks noChangeAspect="1"/>
          </p:cNvPicPr>
          <p:nvPr/>
        </p:nvPicPr>
        <p:blipFill>
          <a:blip r:embed="rId4"/>
          <a:stretch>
            <a:fillRect/>
          </a:stretch>
        </p:blipFill>
        <p:spPr>
          <a:xfrm>
            <a:off x="269546" y="1028102"/>
            <a:ext cx="4097354" cy="2584199"/>
          </a:xfrm>
          <a:prstGeom prst="rect">
            <a:avLst/>
          </a:prstGeom>
        </p:spPr>
      </p:pic>
    </p:spTree>
    <p:extLst>
      <p:ext uri="{BB962C8B-B14F-4D97-AF65-F5344CB8AC3E}">
        <p14:creationId xmlns:p14="http://schemas.microsoft.com/office/powerpoint/2010/main" val="2467826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60" name="Google Shape;660;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cxnSp>
        <p:nvCxnSpPr>
          <p:cNvPr id="661" name="Google Shape;661;p31"/>
          <p:cNvCxnSpPr/>
          <p:nvPr/>
        </p:nvCxnSpPr>
        <p:spPr>
          <a:xfrm>
            <a:off x="952500" y="75247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2" name="Google Shape;662;p31"/>
          <p:cNvCxnSpPr/>
          <p:nvPr/>
        </p:nvCxnSpPr>
        <p:spPr>
          <a:xfrm>
            <a:off x="952500" y="1461958"/>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3" name="Google Shape;663;p31"/>
          <p:cNvCxnSpPr/>
          <p:nvPr/>
        </p:nvCxnSpPr>
        <p:spPr>
          <a:xfrm>
            <a:off x="952500" y="2171439"/>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4" name="Google Shape;664;p31"/>
          <p:cNvCxnSpPr/>
          <p:nvPr/>
        </p:nvCxnSpPr>
        <p:spPr>
          <a:xfrm>
            <a:off x="952500" y="288092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5" name="Google Shape;665;p31"/>
          <p:cNvCxnSpPr/>
          <p:nvPr/>
        </p:nvCxnSpPr>
        <p:spPr>
          <a:xfrm>
            <a:off x="952500" y="3612301"/>
            <a:ext cx="7239000" cy="0"/>
          </a:xfrm>
          <a:prstGeom prst="straightConnector1">
            <a:avLst/>
          </a:prstGeom>
          <a:noFill/>
          <a:ln w="9525" cap="flat" cmpd="sng">
            <a:solidFill>
              <a:schemeClr val="lt2"/>
            </a:solidFill>
            <a:prstDash val="solid"/>
            <a:round/>
            <a:headEnd type="none" w="med" len="med"/>
            <a:tailEnd type="none" w="med" len="med"/>
          </a:ln>
        </p:spPr>
      </p:cxnSp>
      <p:sp>
        <p:nvSpPr>
          <p:cNvPr id="15" name="Google Shape;659;p31">
            <a:extLst>
              <a:ext uri="{FF2B5EF4-FFF2-40B4-BE49-F238E27FC236}">
                <a16:creationId xmlns:a16="http://schemas.microsoft.com/office/drawing/2014/main" id="{84769C58-6B49-F66A-F1D0-17D83D864126}"/>
              </a:ext>
            </a:extLst>
          </p:cNvPr>
          <p:cNvSpPr txBox="1">
            <a:spLocks/>
          </p:cNvSpPr>
          <p:nvPr/>
        </p:nvSpPr>
        <p:spPr>
          <a:xfrm>
            <a:off x="2083704" y="112613"/>
            <a:ext cx="4589092" cy="51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60"/>
              </a:spcBef>
              <a:spcAft>
                <a:spcPts val="0"/>
              </a:spcAft>
              <a:buClr>
                <a:schemeClr val="accent1"/>
              </a:buClr>
              <a:buSzPts val="1400"/>
              <a:buFont typeface="Source Sans Pro"/>
              <a:buNone/>
              <a:defRPr sz="1400" b="0" i="0" u="none" strike="noStrike" cap="none">
                <a:solidFill>
                  <a:schemeClr val="accent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lvl="0" indent="0" algn="ctr" rtl="0">
              <a:spcBef>
                <a:spcPts val="360"/>
              </a:spcBef>
              <a:spcAft>
                <a:spcPts val="0"/>
              </a:spcAft>
              <a:buNone/>
            </a:pPr>
            <a:r>
              <a:rPr lang="en-US" b="1" dirty="0">
                <a:solidFill>
                  <a:srgbClr val="00CEF6"/>
                </a:solidFill>
              </a:rPr>
              <a:t> Number of travel for each age group in each city</a:t>
            </a:r>
          </a:p>
        </p:txBody>
      </p:sp>
      <p:pic>
        <p:nvPicPr>
          <p:cNvPr id="9" name="Picture 8" descr="Chart, histogram">
            <a:extLst>
              <a:ext uri="{FF2B5EF4-FFF2-40B4-BE49-F238E27FC236}">
                <a16:creationId xmlns:a16="http://schemas.microsoft.com/office/drawing/2014/main" id="{2B5C5469-9525-46AA-5AE7-3A077320214E}"/>
              </a:ext>
            </a:extLst>
          </p:cNvPr>
          <p:cNvPicPr>
            <a:picLocks noChangeAspect="1"/>
          </p:cNvPicPr>
          <p:nvPr/>
        </p:nvPicPr>
        <p:blipFill>
          <a:blip r:embed="rId3"/>
          <a:stretch>
            <a:fillRect/>
          </a:stretch>
        </p:blipFill>
        <p:spPr>
          <a:xfrm>
            <a:off x="557911" y="752476"/>
            <a:ext cx="7998864" cy="3447647"/>
          </a:xfrm>
          <a:prstGeom prst="rect">
            <a:avLst/>
          </a:prstGeom>
        </p:spPr>
      </p:pic>
    </p:spTree>
    <p:extLst>
      <p:ext uri="{BB962C8B-B14F-4D97-AF65-F5344CB8AC3E}">
        <p14:creationId xmlns:p14="http://schemas.microsoft.com/office/powerpoint/2010/main" val="99039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4" name="Google Shape;470;p14">
            <a:extLst>
              <a:ext uri="{FF2B5EF4-FFF2-40B4-BE49-F238E27FC236}">
                <a16:creationId xmlns:a16="http://schemas.microsoft.com/office/drawing/2014/main" id="{76DFC931-B9D8-D90C-7F65-4595ED9BDAEA}"/>
              </a:ext>
            </a:extLst>
          </p:cNvPr>
          <p:cNvSpPr txBox="1"/>
          <p:nvPr/>
        </p:nvSpPr>
        <p:spPr>
          <a:xfrm>
            <a:off x="919563" y="1341690"/>
            <a:ext cx="7446770" cy="2093719"/>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2800" b="0" i="0" dirty="0">
                <a:solidFill>
                  <a:srgbClr val="2D3B45"/>
                </a:solidFill>
                <a:effectLst/>
                <a:latin typeface="Lato Extended"/>
              </a:rPr>
              <a:t>Business Problem:</a:t>
            </a:r>
          </a:p>
          <a:p>
            <a:pPr marL="0" lvl="0" indent="0" algn="l" rtl="0">
              <a:spcBef>
                <a:spcPts val="600"/>
              </a:spcBef>
              <a:spcAft>
                <a:spcPts val="0"/>
              </a:spcAft>
              <a:buNone/>
            </a:pPr>
            <a:r>
              <a:rPr lang="en-US" sz="1600" b="0" i="0" dirty="0">
                <a:solidFill>
                  <a:srgbClr val="2D3B45"/>
                </a:solidFill>
                <a:effectLst/>
                <a:latin typeface="Lato Extended"/>
              </a:rPr>
              <a:t>XYZ is a private firm in the US. Due to remarkable growth in the Cab Industry in the last few years and multiple key players in the market, it is planning for an investment in the Cab industry and as per their Go-to-Market(G2M) strategy they want to understand the market before taking a final decision.</a:t>
            </a:r>
            <a:endParaRPr sz="1200" dirty="0">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851357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720" name="Google Shape;720;p3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sz="3600" b="1" dirty="0"/>
          </a:p>
          <a:p>
            <a:pPr marL="0" lvl="0" indent="0" algn="ctr" rtl="0">
              <a:spcBef>
                <a:spcPts val="600"/>
              </a:spcBef>
              <a:spcAft>
                <a:spcPts val="0"/>
              </a:spcAft>
              <a:buNone/>
            </a:pPr>
            <a:r>
              <a:rPr lang="en" dirty="0"/>
              <a:t>You can find me at</a:t>
            </a:r>
            <a:endParaRPr dirty="0"/>
          </a:p>
          <a:p>
            <a:pPr marL="0" lvl="0" indent="0" algn="ctr" rtl="0">
              <a:spcBef>
                <a:spcPts val="600"/>
              </a:spcBef>
              <a:spcAft>
                <a:spcPts val="0"/>
              </a:spcAft>
              <a:buNone/>
            </a:pPr>
            <a:r>
              <a:rPr lang="en-CA" dirty="0"/>
              <a:t>Mojtaba.hejazi991368@gmail.com</a:t>
            </a:r>
            <a:endParaRPr dirty="0"/>
          </a:p>
          <a:p>
            <a:pPr marL="0" lvl="0" indent="0" algn="ctr" rtl="0">
              <a:spcBef>
                <a:spcPts val="600"/>
              </a:spcBef>
              <a:spcAft>
                <a:spcPts val="0"/>
              </a:spcAft>
              <a:buNone/>
            </a:pPr>
            <a:endParaRPr sz="3600" b="1"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INSTRUCTIONS FOR USE</a:t>
            </a:r>
            <a:endParaRPr/>
          </a:p>
        </p:txBody>
      </p:sp>
      <p:sp>
        <p:nvSpPr>
          <p:cNvPr id="470" name="Google Shape;470;p14"/>
          <p:cNvSpPr txBox="1"/>
          <p:nvPr/>
        </p:nvSpPr>
        <p:spPr>
          <a:xfrm>
            <a:off x="1047750" y="968550"/>
            <a:ext cx="32346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CA" sz="1200" b="1" dirty="0">
                <a:solidFill>
                  <a:srgbClr val="00CEF6"/>
                </a:solidFill>
                <a:latin typeface="Source Sans Pro"/>
                <a:ea typeface="Source Sans Pro"/>
                <a:cs typeface="Source Sans Pro"/>
                <a:sym typeface="Source Sans Pro"/>
              </a:rPr>
              <a:t>Preprocessing  </a:t>
            </a:r>
            <a:endParaRPr sz="1200" dirty="0">
              <a:solidFill>
                <a:srgbClr val="00CEF6"/>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CA" sz="1200" dirty="0">
                <a:solidFill>
                  <a:srgbClr val="28324A"/>
                </a:solidFill>
                <a:latin typeface="Source Sans Pro"/>
                <a:ea typeface="Source Sans Pro"/>
                <a:cs typeface="Source Sans Pro"/>
                <a:sym typeface="Source Sans Pro"/>
              </a:rPr>
              <a:t>The first part is including merging datasets and doing the best data cleaning.</a:t>
            </a:r>
            <a:endParaRPr sz="1200" dirty="0">
              <a:solidFill>
                <a:srgbClr val="28324A"/>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CA" sz="1200" dirty="0">
                <a:solidFill>
                  <a:srgbClr val="28324A"/>
                </a:solidFill>
                <a:latin typeface="Source Sans Pro"/>
                <a:ea typeface="Source Sans Pro"/>
                <a:cs typeface="Source Sans Pro"/>
                <a:sym typeface="Source Sans Pro"/>
              </a:rPr>
              <a:t>Also, you will find out why we add many columns to the data for better analysis.</a:t>
            </a:r>
            <a:endParaRPr sz="1200" dirty="0">
              <a:solidFill>
                <a:srgbClr val="28324A"/>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CA" sz="1200" dirty="0">
                <a:solidFill>
                  <a:srgbClr val="28324A"/>
                </a:solidFill>
                <a:latin typeface="Source Sans Pro"/>
                <a:ea typeface="Source Sans Pro"/>
                <a:cs typeface="Source Sans Pro"/>
                <a:sym typeface="Source Sans Pro"/>
              </a:rPr>
              <a:t>Finally, you will be informed that we have 10 attributes to start our analysis.</a:t>
            </a:r>
            <a:endParaRPr sz="1200" dirty="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endParaRPr sz="1200" dirty="0">
              <a:solidFill>
                <a:srgbClr val="28324A"/>
              </a:solidFill>
              <a:latin typeface="Source Sans Pro"/>
              <a:ea typeface="Source Sans Pro"/>
              <a:cs typeface="Source Sans Pro"/>
              <a:sym typeface="Source Sans Pro"/>
            </a:endParaRPr>
          </a:p>
        </p:txBody>
      </p:sp>
      <p:sp>
        <p:nvSpPr>
          <p:cNvPr id="471" name="Google Shape;471;p14"/>
          <p:cNvSpPr txBox="1"/>
          <p:nvPr/>
        </p:nvSpPr>
        <p:spPr>
          <a:xfrm>
            <a:off x="4720152" y="968550"/>
            <a:ext cx="33762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CA" sz="1200" b="1" dirty="0">
                <a:solidFill>
                  <a:srgbClr val="00CEF6"/>
                </a:solidFill>
                <a:latin typeface="Source Sans Pro"/>
                <a:ea typeface="Source Sans Pro"/>
                <a:cs typeface="Source Sans Pro"/>
                <a:sym typeface="Source Sans Pro"/>
              </a:rPr>
              <a:t>Analysis</a:t>
            </a:r>
            <a:endParaRPr sz="1200" dirty="0">
              <a:solidFill>
                <a:srgbClr val="00CEF6"/>
              </a:solidFill>
              <a:latin typeface="Source Sans Pro"/>
              <a:ea typeface="Source Sans Pro"/>
              <a:cs typeface="Source Sans Pro"/>
              <a:sym typeface="Source Sans Pro"/>
            </a:endParaRPr>
          </a:p>
          <a:p>
            <a:pPr marL="0" lvl="0" indent="0" algn="l" rtl="0">
              <a:spcBef>
                <a:spcPts val="600"/>
              </a:spcBef>
              <a:spcAft>
                <a:spcPts val="0"/>
              </a:spcAft>
              <a:buNone/>
            </a:pPr>
            <a:r>
              <a:rPr lang="en-CA" sz="1200" dirty="0">
                <a:solidFill>
                  <a:srgbClr val="28324A"/>
                </a:solidFill>
                <a:latin typeface="Source Sans Pro"/>
                <a:ea typeface="Source Sans Pro"/>
                <a:cs typeface="Source Sans Pro"/>
                <a:sym typeface="Source Sans Pro"/>
              </a:rPr>
              <a:t>The second part includes all the analysis to prove that is it profitable to invest in this industry. </a:t>
            </a:r>
            <a:endParaRPr sz="1200" dirty="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r>
              <a:rPr lang="en" sz="1200" dirty="0">
                <a:solidFill>
                  <a:srgbClr val="28324A"/>
                </a:solidFill>
                <a:latin typeface="Source Sans Pro"/>
                <a:ea typeface="Source Sans Pro"/>
                <a:cs typeface="Source Sans Pro"/>
                <a:sym typeface="Source Sans Pro"/>
              </a:rPr>
              <a:t>Additionally, you will be informed which company is doing great in the US.</a:t>
            </a:r>
            <a:endParaRPr sz="1200" dirty="0">
              <a:solidFill>
                <a:srgbClr val="28324A"/>
              </a:solidFill>
              <a:latin typeface="Source Sans Pro"/>
              <a:ea typeface="Source Sans Pro"/>
              <a:cs typeface="Source Sans Pro"/>
              <a:sym typeface="Source Sans Pro"/>
            </a:endParaRPr>
          </a:p>
        </p:txBody>
      </p:sp>
      <p:sp>
        <p:nvSpPr>
          <p:cNvPr id="472" name="Google Shape;472;p14"/>
          <p:cNvSpPr txBox="1"/>
          <p:nvPr/>
        </p:nvSpPr>
        <p:spPr>
          <a:xfrm>
            <a:off x="982766" y="2871387"/>
            <a:ext cx="7113484" cy="811850"/>
          </a:xfrm>
          <a:prstGeom prst="rect">
            <a:avLst/>
          </a:prstGeom>
          <a:noFill/>
          <a:ln>
            <a:noFill/>
          </a:ln>
        </p:spPr>
        <p:txBody>
          <a:bodyPr spcFirstLastPara="1" wrap="square" lIns="91425" tIns="91425" rIns="91425" bIns="91425" anchor="t" anchorCtr="0">
            <a:noAutofit/>
          </a:bodyPr>
          <a:lstStyle/>
          <a:p>
            <a:pPr marL="0" lvl="0" indent="0" algn="ctr" rtl="0">
              <a:spcBef>
                <a:spcPts val="1000"/>
              </a:spcBef>
              <a:spcAft>
                <a:spcPts val="0"/>
              </a:spcAft>
              <a:buNone/>
            </a:pPr>
            <a:r>
              <a:rPr lang="en-CA" sz="2000" b="1" dirty="0">
                <a:solidFill>
                  <a:srgbClr val="28324A"/>
                </a:solidFill>
                <a:latin typeface="Source Sans Pro"/>
                <a:ea typeface="Source Sans Pro"/>
                <a:cs typeface="Source Sans Pro"/>
                <a:sym typeface="Source Sans Pro"/>
              </a:rPr>
              <a:t>At the end, we will present all the results as a conclusion part.</a:t>
            </a:r>
            <a:endParaRPr sz="2000" dirty="0">
              <a:solidFill>
                <a:srgbClr val="28324A"/>
              </a:solidFill>
              <a:latin typeface="Source Sans Pro"/>
              <a:ea typeface="Source Sans Pro"/>
              <a:cs typeface="Source Sans Pro"/>
              <a:sym typeface="Source Sans Pro"/>
            </a:endParaRPr>
          </a:p>
          <a:p>
            <a:pPr marL="0" lvl="0" indent="0" algn="l" rtl="0">
              <a:spcBef>
                <a:spcPts val="1000"/>
              </a:spcBef>
              <a:spcAft>
                <a:spcPts val="0"/>
              </a:spcAft>
              <a:buNone/>
            </a:pPr>
            <a:endParaRPr sz="1200" dirty="0">
              <a:solidFill>
                <a:srgbClr val="28324A"/>
              </a:solidFill>
              <a:latin typeface="Source Sans Pro"/>
              <a:ea typeface="Source Sans Pro"/>
              <a:cs typeface="Source Sans Pro"/>
              <a:sym typeface="Source Sans Pro"/>
            </a:endParaRPr>
          </a:p>
          <a:p>
            <a:pPr marL="0" lvl="0" indent="0" algn="l" rtl="0">
              <a:spcBef>
                <a:spcPts val="1000"/>
              </a:spcBef>
              <a:spcAft>
                <a:spcPts val="1000"/>
              </a:spcAft>
              <a:buNone/>
            </a:pP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HELLO!</a:t>
            </a:r>
            <a:endParaRPr sz="10000"/>
          </a:p>
        </p:txBody>
      </p:sp>
      <p:sp>
        <p:nvSpPr>
          <p:cNvPr id="479" name="Google Shape;479;p1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I am </a:t>
            </a:r>
            <a:r>
              <a:rPr lang="en-CA" sz="3600" b="1" dirty="0" err="1"/>
              <a:t>Seyed</a:t>
            </a:r>
            <a:r>
              <a:rPr lang="en-CA" sz="3600" b="1" dirty="0"/>
              <a:t> Mojtaba Hejazi</a:t>
            </a:r>
            <a:endParaRPr sz="3600" b="1" dirty="0"/>
          </a:p>
          <a:p>
            <a:pPr marL="0" lvl="0" indent="0" algn="ctr" rtl="0">
              <a:spcBef>
                <a:spcPts val="600"/>
              </a:spcBef>
              <a:spcAft>
                <a:spcPts val="0"/>
              </a:spcAft>
              <a:buClr>
                <a:schemeClr val="dk1"/>
              </a:buClr>
              <a:buSzPts val="1100"/>
              <a:buFont typeface="Arial"/>
              <a:buNone/>
            </a:pPr>
            <a:r>
              <a:rPr lang="en" dirty="0"/>
              <a:t>I am here because I would like to share with you my analysis of cab industry datasets. </a:t>
            </a:r>
            <a:endParaRPr sz="3600" b="1" dirty="0"/>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Preprocessing</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1</a:t>
            </a:r>
            <a:endParaRPr sz="1200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75850" y="9574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1- Preparing Dataset and merging all we have</a:t>
            </a:r>
            <a:endParaRPr lang="en-US" dirty="0">
              <a:solidFill>
                <a:schemeClr val="accent2"/>
              </a:solidFill>
            </a:endParaRPr>
          </a:p>
        </p:txBody>
      </p:sp>
      <p:sp>
        <p:nvSpPr>
          <p:cNvPr id="500" name="Google Shape;500;p18"/>
          <p:cNvSpPr txBox="1">
            <a:spLocks noGrp="1"/>
          </p:cNvSpPr>
          <p:nvPr>
            <p:ph type="body" idx="1"/>
          </p:nvPr>
        </p:nvSpPr>
        <p:spPr>
          <a:xfrm>
            <a:off x="930571" y="811540"/>
            <a:ext cx="6996600" cy="2623869"/>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r>
              <a:rPr lang="en-US" sz="1400" dirty="0">
                <a:latin typeface="Times New Roman" panose="02020603050405020304" pitchFamily="18" charset="0"/>
                <a:cs typeface="Times New Roman" panose="02020603050405020304" pitchFamily="18" charset="0"/>
              </a:rPr>
              <a:t>For the first step, we need to take a look at the dataset to fully understand the data and start doing what we need to do as preprocessing operation.</a:t>
            </a:r>
          </a:p>
          <a:p>
            <a:pPr marL="101600" lvl="0" indent="0" algn="l" rtl="0">
              <a:spcBef>
                <a:spcPts val="600"/>
              </a:spcBef>
              <a:spcAft>
                <a:spcPts val="0"/>
              </a:spcAft>
              <a:buSzPts val="2000"/>
              <a:buNone/>
            </a:pPr>
            <a:r>
              <a:rPr lang="it-IT" sz="1200" b="0" i="0" dirty="0">
                <a:solidFill>
                  <a:srgbClr val="000000"/>
                </a:solidFill>
                <a:effectLst/>
                <a:latin typeface="Times New Roman" panose="02020603050405020304" pitchFamily="18" charset="0"/>
                <a:cs typeface="Times New Roman" panose="02020603050405020304" pitchFamily="18" charset="0"/>
              </a:rPr>
              <a:t>We have four datasets:</a:t>
            </a:r>
            <a:endParaRPr lang="en" sz="1400" dirty="0">
              <a:latin typeface="Times New Roman" panose="02020603050405020304" pitchFamily="18" charset="0"/>
              <a:cs typeface="Times New Roman" panose="02020603050405020304" pitchFamily="18" charset="0"/>
            </a:endParaRPr>
          </a:p>
          <a:p>
            <a:pPr marL="457200" lvl="0" indent="-355600" algn="l" rtl="0">
              <a:spcBef>
                <a:spcPts val="600"/>
              </a:spcBef>
              <a:spcAft>
                <a:spcPts val="0"/>
              </a:spcAft>
              <a:buSzPts val="2000"/>
              <a:buChar char="◉"/>
            </a:pPr>
            <a:r>
              <a:rPr lang="en-US" sz="1400" dirty="0" err="1">
                <a:latin typeface="Times New Roman" panose="02020603050405020304" pitchFamily="18" charset="0"/>
                <a:cs typeface="Times New Roman" panose="02020603050405020304" pitchFamily="18" charset="0"/>
              </a:rPr>
              <a:t>cab_data</a:t>
            </a:r>
            <a:r>
              <a:rPr lang="en-US" sz="1400" dirty="0">
                <a:latin typeface="Times New Roman" panose="02020603050405020304" pitchFamily="18" charset="0"/>
                <a:cs typeface="Times New Roman" panose="02020603050405020304" pitchFamily="18" charset="0"/>
              </a:rPr>
              <a:t> which is referred to represent each transaction with six attributes{Date of Travel, Company, City, KM Travelled, Price Charged, Cost of Trip}.</a:t>
            </a:r>
          </a:p>
          <a:p>
            <a:pPr marL="457200" lvl="0" indent="-355600" algn="l" rtl="0">
              <a:spcBef>
                <a:spcPts val="600"/>
              </a:spcBef>
              <a:spcAft>
                <a:spcPts val="0"/>
              </a:spcAft>
              <a:buSzPts val="2000"/>
              <a:buChar char="◉"/>
            </a:pPr>
            <a:r>
              <a:rPr lang="en-US" sz="1400" b="0" i="0" dirty="0" err="1">
                <a:solidFill>
                  <a:srgbClr val="000000"/>
                </a:solidFill>
                <a:effectLst/>
                <a:latin typeface="Times New Roman" panose="02020603050405020304" pitchFamily="18" charset="0"/>
                <a:cs typeface="Times New Roman" panose="02020603050405020304" pitchFamily="18" charset="0"/>
              </a:rPr>
              <a:t>Customer_ID</a:t>
            </a:r>
            <a:r>
              <a:rPr lang="en-US" sz="1400" b="0" i="0" dirty="0">
                <a:solidFill>
                  <a:srgbClr val="000000"/>
                </a:solidFill>
                <a:effectLst/>
                <a:latin typeface="Times New Roman" panose="02020603050405020304" pitchFamily="18" charset="0"/>
                <a:cs typeface="Times New Roman" panose="02020603050405020304" pitchFamily="18" charset="0"/>
              </a:rPr>
              <a:t> which is related to all attributes of the customers{Age, Gender, and Income).</a:t>
            </a:r>
          </a:p>
          <a:p>
            <a:pPr marL="457200" lvl="0" indent="-355600" algn="l" rtl="0">
              <a:spcBef>
                <a:spcPts val="600"/>
              </a:spcBef>
              <a:spcAft>
                <a:spcPts val="0"/>
              </a:spcAft>
              <a:buSzPts val="2000"/>
              <a:buChar char="◉"/>
            </a:pPr>
            <a:r>
              <a:rPr lang="en-US" sz="1400" dirty="0" err="1">
                <a:latin typeface="Times New Roman" panose="02020603050405020304" pitchFamily="18" charset="0"/>
                <a:cs typeface="Times New Roman" panose="02020603050405020304" pitchFamily="18" charset="0"/>
              </a:rPr>
              <a:t>Transaction_ID</a:t>
            </a:r>
            <a:r>
              <a:rPr lang="en-US" sz="1400" dirty="0">
                <a:latin typeface="Times New Roman" panose="02020603050405020304" pitchFamily="18" charset="0"/>
                <a:cs typeface="Times New Roman" panose="02020603050405020304" pitchFamily="18" charset="0"/>
              </a:rPr>
              <a:t> which represents the relation between each transaction and customer and how they paid(cash or by card).</a:t>
            </a:r>
          </a:p>
          <a:p>
            <a:pPr marL="457200" lvl="0" indent="-355600" algn="l" rtl="0">
              <a:spcBef>
                <a:spcPts val="600"/>
              </a:spcBef>
              <a:spcAft>
                <a:spcPts val="0"/>
              </a:spcAft>
              <a:buSzPts val="2000"/>
              <a:buChar char="◉"/>
            </a:pPr>
            <a:r>
              <a:rPr lang="en-US" sz="1400" b="0" i="0" dirty="0">
                <a:solidFill>
                  <a:srgbClr val="000000"/>
                </a:solidFill>
                <a:effectLst/>
                <a:latin typeface="Times New Roman" panose="02020603050405020304" pitchFamily="18" charset="0"/>
                <a:cs typeface="Times New Roman" panose="02020603050405020304" pitchFamily="18" charset="0"/>
              </a:rPr>
              <a:t>City which is about the cities(population, the number of users).</a:t>
            </a:r>
            <a:endParaRPr sz="1400"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737233" y="110251"/>
            <a:ext cx="6996600" cy="348752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CA" sz="1100" dirty="0">
                <a:latin typeface="Calibri" panose="020F0502020204030204" pitchFamily="34" charset="0"/>
                <a:cs typeface="Calibri" panose="020F0502020204030204" pitchFamily="34" charset="0"/>
              </a:rPr>
              <a:t>After Carefully preprocessing, we have 12 Attributes which we want to work on it. </a:t>
            </a:r>
          </a:p>
          <a:p>
            <a:pPr marL="228600" lvl="0" indent="-228600" algn="just" rtl="0">
              <a:spcBef>
                <a:spcPts val="600"/>
              </a:spcBef>
              <a:spcAft>
                <a:spcPts val="0"/>
              </a:spcAft>
              <a:buFont typeface="+mj-lt"/>
              <a:buAutoNum type="arabicPeriod"/>
            </a:pPr>
            <a:r>
              <a:rPr lang="it-IT" sz="1100" dirty="0">
                <a:latin typeface="Calibri" panose="020F0502020204030204" pitchFamily="34" charset="0"/>
                <a:cs typeface="Calibri" panose="020F0502020204030204" pitchFamily="34" charset="0"/>
              </a:rPr>
              <a:t>Gender</a:t>
            </a:r>
            <a:endParaRPr lang="en-CA" sz="11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Font typeface="+mj-lt"/>
              <a:buAutoNum type="arabicPeriod"/>
            </a:pPr>
            <a:r>
              <a:rPr lang="it-IT" sz="1100" dirty="0">
                <a:latin typeface="Calibri" panose="020F0502020204030204" pitchFamily="34" charset="0"/>
                <a:cs typeface="Calibri" panose="020F0502020204030204" pitchFamily="34" charset="0"/>
              </a:rPr>
              <a:t>Company</a:t>
            </a:r>
            <a:endParaRPr lang="en-CA" sz="11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Font typeface="+mj-lt"/>
              <a:buAutoNum type="arabicPeriod"/>
            </a:pPr>
            <a:r>
              <a:rPr lang="it-IT" sz="1100" dirty="0">
                <a:latin typeface="Calibri" panose="020F0502020204030204" pitchFamily="34" charset="0"/>
                <a:cs typeface="Calibri" panose="020F0502020204030204" pitchFamily="34" charset="0"/>
              </a:rPr>
              <a:t>City</a:t>
            </a:r>
            <a:endParaRPr lang="en-CA" sz="11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Font typeface="+mj-lt"/>
              <a:buAutoNum type="arabicPeriod"/>
            </a:pPr>
            <a:r>
              <a:rPr lang="it-IT" sz="1100" dirty="0">
                <a:latin typeface="Calibri" panose="020F0502020204030204" pitchFamily="34" charset="0"/>
                <a:cs typeface="Calibri" panose="020F0502020204030204" pitchFamily="34" charset="0"/>
              </a:rPr>
              <a:t>KM Travelled</a:t>
            </a:r>
            <a:endParaRPr lang="en-CA" sz="11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Font typeface="+mj-lt"/>
              <a:buAutoNum type="arabicPeriod"/>
            </a:pPr>
            <a:r>
              <a:rPr lang="it-IT" sz="1100" dirty="0">
                <a:latin typeface="Calibri" panose="020F0502020204030204" pitchFamily="34" charset="0"/>
                <a:cs typeface="Calibri" panose="020F0502020204030204" pitchFamily="34" charset="0"/>
              </a:rPr>
              <a:t>Price Charged</a:t>
            </a:r>
            <a:endParaRPr lang="en-CA" sz="11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Font typeface="+mj-lt"/>
              <a:buAutoNum type="arabicPeriod"/>
            </a:pPr>
            <a:r>
              <a:rPr lang="it-IT" sz="1100" dirty="0">
                <a:latin typeface="Calibri" panose="020F0502020204030204" pitchFamily="34" charset="0"/>
                <a:cs typeface="Calibri" panose="020F0502020204030204" pitchFamily="34" charset="0"/>
              </a:rPr>
              <a:t>Cost of Trip</a:t>
            </a:r>
            <a:endParaRPr lang="en-CA" sz="11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Font typeface="+mj-lt"/>
              <a:buAutoNum type="arabicPeriod"/>
            </a:pPr>
            <a:r>
              <a:rPr lang="it-IT" sz="1100" dirty="0">
                <a:latin typeface="Calibri" panose="020F0502020204030204" pitchFamily="34" charset="0"/>
                <a:cs typeface="Calibri" panose="020F0502020204030204" pitchFamily="34" charset="0"/>
              </a:rPr>
              <a:t>Payment_Mode</a:t>
            </a:r>
            <a:endParaRPr lang="en-CA" sz="11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Font typeface="+mj-lt"/>
              <a:buAutoNum type="arabicPeriod"/>
            </a:pPr>
            <a:r>
              <a:rPr lang="it-IT" sz="1100" dirty="0">
                <a:latin typeface="Calibri" panose="020F0502020204030204" pitchFamily="34" charset="0"/>
                <a:cs typeface="Calibri" panose="020F0502020204030204" pitchFamily="34" charset="0"/>
              </a:rPr>
              <a:t>Month of travel</a:t>
            </a:r>
          </a:p>
          <a:p>
            <a:pPr marL="228600" lvl="0" indent="-228600" algn="just" rtl="0">
              <a:spcBef>
                <a:spcPts val="600"/>
              </a:spcBef>
              <a:spcAft>
                <a:spcPts val="0"/>
              </a:spcAft>
              <a:buFont typeface="+mj-lt"/>
              <a:buAutoNum type="arabicPeriod"/>
            </a:pPr>
            <a:r>
              <a:rPr lang="it-IT" sz="1100" dirty="0">
                <a:latin typeface="Calibri" panose="020F0502020204030204" pitchFamily="34" charset="0"/>
                <a:cs typeface="Calibri" panose="020F0502020204030204" pitchFamily="34" charset="0"/>
              </a:rPr>
              <a:t>Day of travel</a:t>
            </a:r>
          </a:p>
          <a:p>
            <a:pPr marL="228600" lvl="0" indent="-228600" algn="just" rtl="0">
              <a:spcBef>
                <a:spcPts val="600"/>
              </a:spcBef>
              <a:spcAft>
                <a:spcPts val="0"/>
              </a:spcAft>
              <a:buFont typeface="+mj-lt"/>
              <a:buAutoNum type="arabicPeriod"/>
            </a:pPr>
            <a:r>
              <a:rPr lang="it-IT" sz="1100" dirty="0">
                <a:latin typeface="Calibri" panose="020F0502020204030204" pitchFamily="34" charset="0"/>
                <a:cs typeface="Calibri" panose="020F0502020204030204" pitchFamily="34" charset="0"/>
              </a:rPr>
              <a:t>Year of travel</a:t>
            </a:r>
          </a:p>
          <a:p>
            <a:pPr marL="228600" lvl="0" indent="-228600" algn="just" rtl="0">
              <a:spcBef>
                <a:spcPts val="600"/>
              </a:spcBef>
              <a:spcAft>
                <a:spcPts val="0"/>
              </a:spcAft>
              <a:buFont typeface="+mj-lt"/>
              <a:buAutoNum type="arabicPeriod"/>
            </a:pPr>
            <a:r>
              <a:rPr lang="it-IT" sz="1100" dirty="0">
                <a:latin typeface="Calibri" panose="020F0502020204030204" pitchFamily="34" charset="0"/>
                <a:cs typeface="Calibri" panose="020F0502020204030204" pitchFamily="34" charset="0"/>
              </a:rPr>
              <a:t>Age Group</a:t>
            </a:r>
          </a:p>
          <a:p>
            <a:pPr marL="228600" lvl="0" indent="-228600" algn="just" rtl="0">
              <a:spcBef>
                <a:spcPts val="600"/>
              </a:spcBef>
              <a:spcAft>
                <a:spcPts val="0"/>
              </a:spcAft>
              <a:buFont typeface="+mj-lt"/>
              <a:buAutoNum type="arabicPeriod"/>
            </a:pPr>
            <a:r>
              <a:rPr lang="it-IT" sz="1100" dirty="0">
                <a:latin typeface="Calibri" panose="020F0502020204030204" pitchFamily="34" charset="0"/>
                <a:cs typeface="Calibri" panose="020F0502020204030204" pitchFamily="34" charset="0"/>
              </a:rPr>
              <a:t>Salary Group</a:t>
            </a:r>
            <a:endParaRPr sz="1100" dirty="0">
              <a:latin typeface="Calibri" panose="020F0502020204030204" pitchFamily="34" charset="0"/>
              <a:cs typeface="Calibri" panose="020F0502020204030204" pitchFamily="34" charset="0"/>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48800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488257" y="101705"/>
            <a:ext cx="6680517" cy="487955"/>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CA" sz="1200" dirty="0">
                <a:latin typeface="Calibri" panose="020F0502020204030204" pitchFamily="34" charset="0"/>
                <a:cs typeface="Calibri" panose="020F0502020204030204" pitchFamily="34" charset="0"/>
              </a:rPr>
              <a:t>In this step, we need to understand our data. Let’s take a look at that and do some statistical analysis.</a:t>
            </a:r>
            <a:endParaRPr sz="1200" dirty="0">
              <a:latin typeface="Calibri" panose="020F0502020204030204" pitchFamily="34" charset="0"/>
              <a:cs typeface="Calibri" panose="020F0502020204030204" pitchFamily="34" charset="0"/>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13" name="Picture 12" descr="Graphical user interface">
            <a:extLst>
              <a:ext uri="{FF2B5EF4-FFF2-40B4-BE49-F238E27FC236}">
                <a16:creationId xmlns:a16="http://schemas.microsoft.com/office/drawing/2014/main" id="{08EF082F-DD8E-0C11-283B-34C54426D52D}"/>
              </a:ext>
            </a:extLst>
          </p:cNvPr>
          <p:cNvPicPr>
            <a:picLocks noChangeAspect="1"/>
          </p:cNvPicPr>
          <p:nvPr/>
        </p:nvPicPr>
        <p:blipFill>
          <a:blip r:embed="rId3"/>
          <a:stretch>
            <a:fillRect/>
          </a:stretch>
        </p:blipFill>
        <p:spPr>
          <a:xfrm>
            <a:off x="1186962" y="713453"/>
            <a:ext cx="5020407" cy="1734503"/>
          </a:xfrm>
          <a:prstGeom prst="rect">
            <a:avLst/>
          </a:prstGeom>
        </p:spPr>
      </p:pic>
      <p:pic>
        <p:nvPicPr>
          <p:cNvPr id="15" name="Picture 14" descr="Graphical user interface, application">
            <a:extLst>
              <a:ext uri="{FF2B5EF4-FFF2-40B4-BE49-F238E27FC236}">
                <a16:creationId xmlns:a16="http://schemas.microsoft.com/office/drawing/2014/main" id="{122315F5-BDBC-F78E-4275-6C768AEC85ED}"/>
              </a:ext>
            </a:extLst>
          </p:cNvPr>
          <p:cNvPicPr>
            <a:picLocks noChangeAspect="1"/>
          </p:cNvPicPr>
          <p:nvPr/>
        </p:nvPicPr>
        <p:blipFill>
          <a:blip r:embed="rId4"/>
          <a:stretch>
            <a:fillRect/>
          </a:stretch>
        </p:blipFill>
        <p:spPr>
          <a:xfrm>
            <a:off x="1068228" y="2447956"/>
            <a:ext cx="5499625" cy="1481505"/>
          </a:xfrm>
          <a:prstGeom prst="rect">
            <a:avLst/>
          </a:prstGeom>
        </p:spPr>
      </p:pic>
    </p:spTree>
    <p:extLst>
      <p:ext uri="{BB962C8B-B14F-4D97-AF65-F5344CB8AC3E}">
        <p14:creationId xmlns:p14="http://schemas.microsoft.com/office/powerpoint/2010/main" val="3983689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7" name="Picture 6" descr="Graphical user interface, application">
            <a:extLst>
              <a:ext uri="{FF2B5EF4-FFF2-40B4-BE49-F238E27FC236}">
                <a16:creationId xmlns:a16="http://schemas.microsoft.com/office/drawing/2014/main" id="{0D01445F-E1E0-5966-ED73-67B3FEA8C426}"/>
              </a:ext>
            </a:extLst>
          </p:cNvPr>
          <p:cNvPicPr>
            <a:picLocks noChangeAspect="1"/>
          </p:cNvPicPr>
          <p:nvPr/>
        </p:nvPicPr>
        <p:blipFill>
          <a:blip r:embed="rId3"/>
          <a:stretch>
            <a:fillRect/>
          </a:stretch>
        </p:blipFill>
        <p:spPr>
          <a:xfrm>
            <a:off x="194653" y="153025"/>
            <a:ext cx="4653294" cy="1017750"/>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EDC21B00-F27C-4C76-8ACE-B55F7CB753FE}"/>
              </a:ext>
            </a:extLst>
          </p:cNvPr>
          <p:cNvPicPr>
            <a:picLocks noChangeAspect="1"/>
          </p:cNvPicPr>
          <p:nvPr/>
        </p:nvPicPr>
        <p:blipFill>
          <a:blip r:embed="rId4"/>
          <a:stretch>
            <a:fillRect/>
          </a:stretch>
        </p:blipFill>
        <p:spPr>
          <a:xfrm>
            <a:off x="4969649" y="153025"/>
            <a:ext cx="4135826" cy="829931"/>
          </a:xfrm>
          <a:prstGeom prst="rect">
            <a:avLst/>
          </a:prstGeom>
        </p:spPr>
      </p:pic>
      <p:pic>
        <p:nvPicPr>
          <p:cNvPr id="11" name="Picture 10" descr="Graphical user interface, application">
            <a:extLst>
              <a:ext uri="{FF2B5EF4-FFF2-40B4-BE49-F238E27FC236}">
                <a16:creationId xmlns:a16="http://schemas.microsoft.com/office/drawing/2014/main" id="{C00E93EC-131C-CD56-8410-DF3C2B6482C6}"/>
              </a:ext>
            </a:extLst>
          </p:cNvPr>
          <p:cNvPicPr>
            <a:picLocks noChangeAspect="1"/>
          </p:cNvPicPr>
          <p:nvPr/>
        </p:nvPicPr>
        <p:blipFill>
          <a:blip r:embed="rId5"/>
          <a:stretch>
            <a:fillRect/>
          </a:stretch>
        </p:blipFill>
        <p:spPr>
          <a:xfrm>
            <a:off x="297221" y="1103008"/>
            <a:ext cx="4672428" cy="1238539"/>
          </a:xfrm>
          <a:prstGeom prst="rect">
            <a:avLst/>
          </a:prstGeom>
        </p:spPr>
      </p:pic>
      <p:pic>
        <p:nvPicPr>
          <p:cNvPr id="14" name="Picture 13" descr="Graphical user interface, text, application">
            <a:extLst>
              <a:ext uri="{FF2B5EF4-FFF2-40B4-BE49-F238E27FC236}">
                <a16:creationId xmlns:a16="http://schemas.microsoft.com/office/drawing/2014/main" id="{57B696DD-2BB6-6FC6-6A16-F7FB0F226E63}"/>
              </a:ext>
            </a:extLst>
          </p:cNvPr>
          <p:cNvPicPr>
            <a:picLocks noChangeAspect="1"/>
          </p:cNvPicPr>
          <p:nvPr/>
        </p:nvPicPr>
        <p:blipFill>
          <a:blip r:embed="rId6"/>
          <a:stretch>
            <a:fillRect/>
          </a:stretch>
        </p:blipFill>
        <p:spPr>
          <a:xfrm>
            <a:off x="5072217" y="1307311"/>
            <a:ext cx="3959831" cy="829931"/>
          </a:xfrm>
          <a:prstGeom prst="rect">
            <a:avLst/>
          </a:prstGeom>
        </p:spPr>
      </p:pic>
      <p:pic>
        <p:nvPicPr>
          <p:cNvPr id="17" name="Picture 16" descr="Graphical user interface, application&#10;&#10;Description automatically generated">
            <a:extLst>
              <a:ext uri="{FF2B5EF4-FFF2-40B4-BE49-F238E27FC236}">
                <a16:creationId xmlns:a16="http://schemas.microsoft.com/office/drawing/2014/main" id="{EDE37518-8FAA-A982-1D07-7984D6A8B37F}"/>
              </a:ext>
            </a:extLst>
          </p:cNvPr>
          <p:cNvPicPr>
            <a:picLocks noChangeAspect="1"/>
          </p:cNvPicPr>
          <p:nvPr/>
        </p:nvPicPr>
        <p:blipFill>
          <a:blip r:embed="rId7"/>
          <a:stretch>
            <a:fillRect/>
          </a:stretch>
        </p:blipFill>
        <p:spPr>
          <a:xfrm>
            <a:off x="467878" y="2571750"/>
            <a:ext cx="8564170" cy="1667108"/>
          </a:xfrm>
          <a:prstGeom prst="rect">
            <a:avLst/>
          </a:prstGeom>
        </p:spPr>
      </p:pic>
    </p:spTree>
    <p:extLst>
      <p:ext uri="{BB962C8B-B14F-4D97-AF65-F5344CB8AC3E}">
        <p14:creationId xmlns:p14="http://schemas.microsoft.com/office/powerpoint/2010/main" val="3796142171"/>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TotalTime>
  <Words>525</Words>
  <Application>Microsoft Office PowerPoint</Application>
  <PresentationFormat>On-screen Show (16:9)</PresentationFormat>
  <Paragraphs>74</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Source Sans Pro</vt:lpstr>
      <vt:lpstr>Times New Roman</vt:lpstr>
      <vt:lpstr>Arial</vt:lpstr>
      <vt:lpstr>Oswald</vt:lpstr>
      <vt:lpstr>Calibri</vt:lpstr>
      <vt:lpstr>Lato Extended</vt:lpstr>
      <vt:lpstr>Quince template</vt:lpstr>
      <vt:lpstr>G2M Case Study July 2022</vt:lpstr>
      <vt:lpstr>PowerPoint Presentation</vt:lpstr>
      <vt:lpstr>INSTRUCTIONS FOR USE</vt:lpstr>
      <vt:lpstr>HELLO!</vt:lpstr>
      <vt:lpstr>Preprocessing</vt:lpstr>
      <vt:lpstr>1- Preparing Dataset and merging all we have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Case Study July 2022</dc:title>
  <dc:creator>utente</dc:creator>
  <cp:lastModifiedBy>Mojtaba Hejazi</cp:lastModifiedBy>
  <cp:revision>2</cp:revision>
  <dcterms:modified xsi:type="dcterms:W3CDTF">2022-07-21T21:46:37Z</dcterms:modified>
</cp:coreProperties>
</file>