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85" r:id="rId3"/>
    <p:sldId id="294" r:id="rId4"/>
    <p:sldId id="292" r:id="rId5"/>
    <p:sldId id="293" r:id="rId6"/>
    <p:sldId id="295" r:id="rId7"/>
    <p:sldId id="291" r:id="rId8"/>
    <p:sldId id="289" r:id="rId9"/>
    <p:sldId id="290" r:id="rId10"/>
    <p:sldId id="297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195357"/>
    <a:srgbClr val="144745"/>
    <a:srgbClr val="143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8551A1-4123-4DE0-94B6-AA075D601061}" v="32" dt="2023-02-27T19:29:30.686"/>
    <p1510:client id="{E047F107-04DA-4AA4-BC4E-CD7F3D2D067E}" v="50" dt="2023-02-27T19:22:17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44" autoAdjust="0"/>
    <p:restoredTop sz="94310" autoAdjust="0"/>
  </p:normalViewPr>
  <p:slideViewPr>
    <p:cSldViewPr snapToGrid="0">
      <p:cViewPr varScale="1">
        <p:scale>
          <a:sx n="74" d="100"/>
          <a:sy n="74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68792-B030-42C6-831D-C03CCFE3628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FCF17-C421-4911-954E-81DF2D24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9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FCF17-C421-4911-954E-81DF2D24EE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FCF17-C421-4911-954E-81DF2D24EE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10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FCF17-C421-4911-954E-81DF2D24EE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5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8BF2-02A4-64F0-2B19-E811E19E0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BBCC2-0AB2-E4E0-E00F-A80EEDC41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D0270-3D93-88AF-0272-DE37E2B7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4329-3A77-4F20-B11E-D94B99211B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C9F5-6AC6-A982-A545-2FACA4DE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60C89-F09B-BD10-FA90-B7B0AF13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0CD3-CFCE-427A-BB17-A4D07851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3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CABA-63DA-18DF-607F-5CFA683B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32B42-26D8-CC3D-24CE-8060E5BA6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E489B-2DE3-5717-8F78-E1DC1D8F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4329-3A77-4F20-B11E-D94B99211B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95C0-F6CB-9D45-749B-3FA47B3B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476E7-4246-5D8F-4693-930711B0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0CD3-CFCE-427A-BB17-A4D07851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B7D4D-3A0D-85B9-8719-61BB008F8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C698F-A2C2-9050-774F-F6997C9B9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D07F2-E92B-9804-0D24-EE0CDEA5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4329-3A77-4F20-B11E-D94B99211B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7E754-E89B-65FB-3CE7-34202EA9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A045C-A32C-69A0-0940-DE39074A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0CD3-CFCE-427A-BB17-A4D07851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8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B2F6-0AE4-4D7E-E6B8-6CEB3CB3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1AA0-215A-C5F8-C62A-38D84434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F8E2D-2F9C-F8A5-ECC0-ECCE42AE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4329-3A77-4F20-B11E-D94B99211B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4EAE0-69A6-9F8C-1CB0-A74FCD34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E31A8-8E2B-411C-BBF2-CA2629E7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0CD3-CFCE-427A-BB17-A4D07851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4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2782-E980-5A1B-9D95-F544C663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13006-9C7B-7753-D098-40F0A3527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507DD-2144-494B-CCD6-7C6F4F50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4329-3A77-4F20-B11E-D94B99211B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F05C3-C27C-E71B-B6BF-39ABF084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99CBD-2F08-3242-2690-1BD65D58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0CD3-CFCE-427A-BB17-A4D07851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8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B05A-852B-A8B9-1D98-966A5C03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0AB89-2E9B-4923-32F7-958062B55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7079B-A5E1-4870-6F66-DE26DEE1B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2D112-2622-9B71-CCB0-8407DF02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4329-3A77-4F20-B11E-D94B99211B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33F6C-D4F2-B143-7291-685A61C3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AFDFD-A65A-6F58-998C-6644D10D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0CD3-CFCE-427A-BB17-A4D07851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5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A56C-19FE-791E-2671-73B6D15F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8EA67-EF5C-50BA-B8F0-11F98D67F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81015-26E9-BAF8-06D9-8934B1803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13AB6-165F-D3C8-D4F0-D11D98474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19697-0DF9-6FEA-59EB-31C3A15B6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9B331-0F6F-88FD-947C-FBDD526E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4329-3A77-4F20-B11E-D94B99211B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49BDF5-E9E5-C108-211A-22EF93AC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CD4BF-56C7-0140-C0FE-9A99620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0CD3-CFCE-427A-BB17-A4D07851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1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2893-4240-A55D-2E6E-56541748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7FB32-C654-BC25-1DD2-AB9DA8EC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4329-3A77-4F20-B11E-D94B99211B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9E1C-6C08-4919-B56C-7C6B0683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D4503-FF6A-7B0D-DF4A-66EBB39D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0CD3-CFCE-427A-BB17-A4D07851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A919-025D-86F0-CA8B-8A5F6C07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4329-3A77-4F20-B11E-D94B99211B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47F04-81C7-918A-3C1E-3ACA32B8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61024-4AD3-653A-1BE6-131B273C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0CD3-CFCE-427A-BB17-A4D07851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6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E672-34EC-D7E9-839F-B6BE12BD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C7620-BFAA-F58E-D962-6BB4AAC14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311E1-F566-CCC2-29C2-BAF73BBA5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5C70C-EF5D-31B2-72FF-D17833F5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4329-3A77-4F20-B11E-D94B99211B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266B2-3405-6DDF-72A5-ABF00389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0482F-3AE8-885D-857A-82AA054E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0CD3-CFCE-427A-BB17-A4D07851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5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C32E-8609-3EDB-7701-BD24B2E9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6147B-F552-5EF3-AA6F-3AE24DCC6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A6A9F-1F0B-E3FF-5C93-DE52B1855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CE40-2F41-2951-E6F0-A6B055AE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4329-3A77-4F20-B11E-D94B99211B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A74FE-AC75-E44E-DF30-4D61938B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1F4BB-6262-6EDB-5A98-C2ED75DF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0CD3-CFCE-427A-BB17-A4D07851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3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E7B50-F524-ACFF-2E41-5E94F2E0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1160A-EF3E-9E5C-032C-329DE4194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45968-737B-9DC2-BFF2-D07B328B0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C4329-3A77-4F20-B11E-D94B99211B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0DB23-C3F3-0C18-DF84-9F6C3FF62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90842-E40D-4D74-C2CB-0F5D8F960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B0CD3-CFCE-427A-BB17-A4D07851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9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5E27F-645D-C4F4-B096-2FFB3ACBFEAA}"/>
              </a:ext>
            </a:extLst>
          </p:cNvPr>
          <p:cNvSpPr txBox="1"/>
          <p:nvPr/>
        </p:nvSpPr>
        <p:spPr>
          <a:xfrm>
            <a:off x="873061" y="2337577"/>
            <a:ext cx="2806828" cy="109025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GROUP 8</a:t>
            </a:r>
          </a:p>
        </p:txBody>
      </p:sp>
      <p:pic>
        <p:nvPicPr>
          <p:cNvPr id="1026" name="Picture 2" descr="Top-10 Most Popular Football Leagues In The World 2020 – SportyTell">
            <a:extLst>
              <a:ext uri="{FF2B5EF4-FFF2-40B4-BE49-F238E27FC236}">
                <a16:creationId xmlns:a16="http://schemas.microsoft.com/office/drawing/2014/main" id="{43037D94-C2AE-05E0-59DE-D5311706F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393625"/>
            <a:ext cx="6780700" cy="406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C4671B-1DD2-C992-219B-1F99945D6DE4}"/>
              </a:ext>
            </a:extLst>
          </p:cNvPr>
          <p:cNvSpPr txBox="1"/>
          <p:nvPr/>
        </p:nvSpPr>
        <p:spPr>
          <a:xfrm>
            <a:off x="1028700" y="3429000"/>
            <a:ext cx="2495550" cy="147876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Duy Nguyen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Ji </a:t>
            </a:r>
            <a:r>
              <a:rPr lang="en-US" sz="1600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Yeol</a:t>
            </a:r>
            <a:r>
              <a:rPr lang="en-US" sz="1600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Yang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John Francavilla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i="1" dirty="0" err="1">
                <a:solidFill>
                  <a:schemeClr val="bg1"/>
                </a:solidFill>
                <a:effectLst/>
                <a:latin typeface="Slack-Lato"/>
              </a:rPr>
              <a:t>Mojtaba</a:t>
            </a:r>
            <a:r>
              <a:rPr lang="en-US" sz="1600" i="1" dirty="0">
                <a:solidFill>
                  <a:schemeClr val="bg1"/>
                </a:solidFill>
                <a:effectLst/>
                <a:latin typeface="Slack-Lato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Slack-Lato"/>
              </a:rPr>
              <a:t>Zadaskar</a:t>
            </a:r>
            <a:endParaRPr lang="en-US" sz="1600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9549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7D83E8-20D3-A0D1-0AD4-AC31AE2E98E7}"/>
              </a:ext>
            </a:extLst>
          </p:cNvPr>
          <p:cNvSpPr/>
          <p:nvPr/>
        </p:nvSpPr>
        <p:spPr>
          <a:xfrm>
            <a:off x="0" y="-37509"/>
            <a:ext cx="12192000" cy="6933017"/>
          </a:xfrm>
          <a:prstGeom prst="rect">
            <a:avLst/>
          </a:prstGeom>
          <a:gradFill>
            <a:gsLst>
              <a:gs pos="0">
                <a:srgbClr val="144745">
                  <a:alpha val="91000"/>
                  <a:lumMod val="92000"/>
                  <a:lumOff val="8000"/>
                </a:srgbClr>
              </a:gs>
              <a:gs pos="100000">
                <a:srgbClr val="143649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936E7A0-E60A-1DEF-838E-C45428C1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Is market-value a good indication of a teams performance? </a:t>
            </a:r>
            <a:br>
              <a:rPr lang="en-US" sz="4400" b="1" dirty="0">
                <a:solidFill>
                  <a:schemeClr val="bg1"/>
                </a:solidFill>
              </a:rPr>
            </a:br>
            <a:endParaRPr lang="en-CA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A8FE0EE-8110-BD41-1A47-E4B2ADAB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Looking through the data we have found, the results are inconclusive towards confirming our original hypothesis. 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While it is true that for some teams, the higher market-value correlates with high performance, it is not the case for all teams. In fact there are some teams with a market-value that is a fraction of the highest market-value but their performance does not falter.</a:t>
            </a:r>
          </a:p>
          <a:p>
            <a:pPr lvl="1"/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>
                <a:solidFill>
                  <a:schemeClr val="bg1"/>
                </a:solidFill>
              </a:rPr>
              <a:t>With the studies we have done, the null hypothesis is satisfied. Market-value does not directly correlate to high performance. However, there are many more relationships to be looked at. More studies can be done to prove the original hypothesis. </a:t>
            </a:r>
          </a:p>
        </p:txBody>
      </p:sp>
    </p:spTree>
    <p:extLst>
      <p:ext uri="{BB962C8B-B14F-4D97-AF65-F5344CB8AC3E}">
        <p14:creationId xmlns:p14="http://schemas.microsoft.com/office/powerpoint/2010/main" val="249396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93F839B-3B75-88FB-C09A-9DAF4D231558}"/>
              </a:ext>
            </a:extLst>
          </p:cNvPr>
          <p:cNvSpPr/>
          <p:nvPr/>
        </p:nvSpPr>
        <p:spPr>
          <a:xfrm>
            <a:off x="0" y="-8343"/>
            <a:ext cx="12192000" cy="6933017"/>
          </a:xfrm>
          <a:prstGeom prst="rect">
            <a:avLst/>
          </a:prstGeom>
          <a:gradFill>
            <a:gsLst>
              <a:gs pos="0">
                <a:srgbClr val="144745">
                  <a:alpha val="91000"/>
                  <a:lumMod val="92000"/>
                  <a:lumOff val="8000"/>
                </a:srgbClr>
              </a:gs>
              <a:gs pos="100000">
                <a:srgbClr val="143649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E44B12-5590-0382-C7F4-3F0F9D816A10}"/>
              </a:ext>
            </a:extLst>
          </p:cNvPr>
          <p:cNvSpPr txBox="1"/>
          <p:nvPr/>
        </p:nvSpPr>
        <p:spPr>
          <a:xfrm>
            <a:off x="3619500" y="2672095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665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93F839B-3B75-88FB-C09A-9DAF4D231558}"/>
              </a:ext>
            </a:extLst>
          </p:cNvPr>
          <p:cNvSpPr/>
          <p:nvPr/>
        </p:nvSpPr>
        <p:spPr>
          <a:xfrm>
            <a:off x="0" y="-37509"/>
            <a:ext cx="12192000" cy="6933017"/>
          </a:xfrm>
          <a:prstGeom prst="rect">
            <a:avLst/>
          </a:prstGeom>
          <a:gradFill>
            <a:gsLst>
              <a:gs pos="0">
                <a:srgbClr val="144745">
                  <a:alpha val="91000"/>
                  <a:lumMod val="92000"/>
                  <a:lumOff val="8000"/>
                </a:srgbClr>
              </a:gs>
              <a:gs pos="100000">
                <a:srgbClr val="143649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3981E4B-A2D4-238A-2FD5-EBF2A070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Is market-value a good indication of a teams performance? </a:t>
            </a:r>
            <a:br>
              <a:rPr lang="en-US" sz="4400" b="1" dirty="0">
                <a:solidFill>
                  <a:schemeClr val="bg1"/>
                </a:solidFill>
              </a:rPr>
            </a:br>
            <a:endParaRPr lang="en-CA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BCF942A-BD37-55F1-A559-F860F0C5F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Our team has taken a look into different soccer leagues around the world and analyzed the performance of teams and leagues. </a:t>
            </a:r>
          </a:p>
          <a:p>
            <a:r>
              <a:rPr lang="en-CA" dirty="0">
                <a:solidFill>
                  <a:schemeClr val="bg1"/>
                </a:solidFill>
              </a:rPr>
              <a:t>Our working hypothesis is, the market-value of teams is a large factor in the overall performance of teams and leagues… 			More money = higher performance</a:t>
            </a:r>
          </a:p>
          <a:p>
            <a:r>
              <a:rPr lang="en-CA" dirty="0">
                <a:solidFill>
                  <a:schemeClr val="bg1"/>
                </a:solidFill>
              </a:rPr>
              <a:t>By the end of this presentation we will have a response to this hypothesis </a:t>
            </a:r>
          </a:p>
        </p:txBody>
      </p:sp>
    </p:spTree>
    <p:extLst>
      <p:ext uri="{BB962C8B-B14F-4D97-AF65-F5344CB8AC3E}">
        <p14:creationId xmlns:p14="http://schemas.microsoft.com/office/powerpoint/2010/main" val="378764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85BFC8-F165-9DDA-5967-B83364594DD8}"/>
              </a:ext>
            </a:extLst>
          </p:cNvPr>
          <p:cNvSpPr/>
          <p:nvPr/>
        </p:nvSpPr>
        <p:spPr>
          <a:xfrm>
            <a:off x="0" y="-8342"/>
            <a:ext cx="12192000" cy="665567"/>
          </a:xfrm>
          <a:prstGeom prst="rect">
            <a:avLst/>
          </a:prstGeom>
          <a:gradFill>
            <a:gsLst>
              <a:gs pos="0">
                <a:srgbClr val="144745">
                  <a:alpha val="91000"/>
                  <a:lumMod val="92000"/>
                  <a:lumOff val="8000"/>
                </a:srgbClr>
              </a:gs>
              <a:gs pos="100000">
                <a:srgbClr val="143649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Routes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3B33D-E898-FAEA-4946-D527A766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15" y="1401904"/>
            <a:ext cx="9579170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9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85BFC8-F165-9DDA-5967-B83364594DD8}"/>
              </a:ext>
            </a:extLst>
          </p:cNvPr>
          <p:cNvSpPr/>
          <p:nvPr/>
        </p:nvSpPr>
        <p:spPr>
          <a:xfrm>
            <a:off x="0" y="-8342"/>
            <a:ext cx="12192000" cy="665567"/>
          </a:xfrm>
          <a:prstGeom prst="rect">
            <a:avLst/>
          </a:prstGeom>
          <a:gradFill>
            <a:gsLst>
              <a:gs pos="0">
                <a:srgbClr val="144745">
                  <a:alpha val="91000"/>
                  <a:lumMod val="92000"/>
                  <a:lumOff val="8000"/>
                </a:srgbClr>
              </a:gs>
              <a:gs pos="100000">
                <a:srgbClr val="143649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Routes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157C2-B84B-DD40-ED3C-240D18CE06DB}"/>
              </a:ext>
            </a:extLst>
          </p:cNvPr>
          <p:cNvSpPr txBox="1"/>
          <p:nvPr/>
        </p:nvSpPr>
        <p:spPr>
          <a:xfrm>
            <a:off x="500742" y="1810657"/>
            <a:ext cx="385762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/</a:t>
            </a:r>
            <a:r>
              <a:rPr lang="en-US" sz="2400" dirty="0" err="1">
                <a:cs typeface="Calibri"/>
              </a:rPr>
              <a:t>jsondata</a:t>
            </a:r>
            <a:endParaRPr lang="en-US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/map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/chart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/pie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40C23-7894-F446-3762-B780AF03A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340" y="801284"/>
            <a:ext cx="8420660" cy="626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85BFC8-F165-9DDA-5967-B83364594DD8}"/>
              </a:ext>
            </a:extLst>
          </p:cNvPr>
          <p:cNvSpPr/>
          <p:nvPr/>
        </p:nvSpPr>
        <p:spPr>
          <a:xfrm>
            <a:off x="0" y="-8342"/>
            <a:ext cx="4514850" cy="665567"/>
          </a:xfrm>
          <a:prstGeom prst="rect">
            <a:avLst/>
          </a:prstGeom>
          <a:gradFill>
            <a:gsLst>
              <a:gs pos="0">
                <a:srgbClr val="144745">
                  <a:alpha val="91000"/>
                  <a:lumMod val="92000"/>
                  <a:lumOff val="8000"/>
                </a:srgbClr>
              </a:gs>
              <a:gs pos="100000">
                <a:srgbClr val="143649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jsondata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157C2-B84B-DD40-ED3C-240D18CE06DB}"/>
              </a:ext>
            </a:extLst>
          </p:cNvPr>
          <p:cNvSpPr txBox="1"/>
          <p:nvPr/>
        </p:nvSpPr>
        <p:spPr>
          <a:xfrm>
            <a:off x="500742" y="1810657"/>
            <a:ext cx="385762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/</a:t>
            </a:r>
            <a:r>
              <a:rPr lang="en-US" sz="2400" dirty="0" err="1">
                <a:cs typeface="Calibri"/>
              </a:rPr>
              <a:t>jsondata</a:t>
            </a:r>
            <a:endParaRPr lang="en-US" sz="2400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74C90-F32F-0345-D96C-03D7B8333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57" y="76200"/>
            <a:ext cx="7665842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4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p&#10;&#10;Description automatically generated">
            <a:extLst>
              <a:ext uri="{FF2B5EF4-FFF2-40B4-BE49-F238E27FC236}">
                <a16:creationId xmlns:a16="http://schemas.microsoft.com/office/drawing/2014/main" id="{9F180E0A-DD7F-D98D-27E4-B932276FE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3" r="23536"/>
          <a:stretch/>
        </p:blipFill>
        <p:spPr>
          <a:xfrm>
            <a:off x="263842" y="797637"/>
            <a:ext cx="7622858" cy="5385481"/>
          </a:xfrm>
          <a:custGeom>
            <a:avLst/>
            <a:gdLst/>
            <a:ahLst/>
            <a:cxnLst/>
            <a:rect l="l" t="t" r="r" b="b"/>
            <a:pathLst>
              <a:path w="4488714" h="3576825">
                <a:moveTo>
                  <a:pt x="713492" y="15"/>
                </a:moveTo>
                <a:cubicBezTo>
                  <a:pt x="723739" y="278"/>
                  <a:pt x="734339" y="3967"/>
                  <a:pt x="743942" y="5139"/>
                </a:cubicBezTo>
                <a:cubicBezTo>
                  <a:pt x="955929" y="31374"/>
                  <a:pt x="1167914" y="59717"/>
                  <a:pt x="1380134" y="84780"/>
                </a:cubicBezTo>
                <a:cubicBezTo>
                  <a:pt x="1578535" y="108204"/>
                  <a:pt x="1778340" y="113591"/>
                  <a:pt x="1977677" y="125771"/>
                </a:cubicBezTo>
                <a:cubicBezTo>
                  <a:pt x="2218942" y="140529"/>
                  <a:pt x="2459740" y="161377"/>
                  <a:pt x="2699600" y="194169"/>
                </a:cubicBezTo>
                <a:cubicBezTo>
                  <a:pt x="2866144" y="217126"/>
                  <a:pt x="3034328" y="233053"/>
                  <a:pt x="3203214" y="214783"/>
                </a:cubicBezTo>
                <a:cubicBezTo>
                  <a:pt x="3211646" y="213845"/>
                  <a:pt x="3221250" y="210801"/>
                  <a:pt x="3228277" y="213845"/>
                </a:cubicBezTo>
                <a:cubicBezTo>
                  <a:pt x="3310262" y="248045"/>
                  <a:pt x="3399740" y="223449"/>
                  <a:pt x="3484768" y="244999"/>
                </a:cubicBezTo>
                <a:cubicBezTo>
                  <a:pt x="3462984" y="328154"/>
                  <a:pt x="3369523" y="321361"/>
                  <a:pt x="3316820" y="378984"/>
                </a:cubicBezTo>
                <a:cubicBezTo>
                  <a:pt x="3402785" y="401939"/>
                  <a:pt x="3480084" y="425129"/>
                  <a:pt x="3558554" y="442462"/>
                </a:cubicBezTo>
                <a:cubicBezTo>
                  <a:pt x="3641709" y="460733"/>
                  <a:pt x="3712214" y="510158"/>
                  <a:pt x="3793494" y="532176"/>
                </a:cubicBezTo>
                <a:cubicBezTo>
                  <a:pt x="3810829" y="536861"/>
                  <a:pt x="3831676" y="553257"/>
                  <a:pt x="3837766" y="569186"/>
                </a:cubicBezTo>
                <a:cubicBezTo>
                  <a:pt x="3857442" y="620719"/>
                  <a:pt x="4250260" y="765244"/>
                  <a:pt x="4203881" y="811154"/>
                </a:cubicBezTo>
                <a:cubicBezTo>
                  <a:pt x="4184673" y="830128"/>
                  <a:pt x="4159844" y="843714"/>
                  <a:pt x="4133843" y="862453"/>
                </a:cubicBezTo>
                <a:cubicBezTo>
                  <a:pt x="4172962" y="897823"/>
                  <a:pt x="4216998" y="913283"/>
                  <a:pt x="4263846" y="923823"/>
                </a:cubicBezTo>
                <a:cubicBezTo>
                  <a:pt x="4277901" y="927103"/>
                  <a:pt x="4291721" y="933661"/>
                  <a:pt x="4293126" y="949590"/>
                </a:cubicBezTo>
                <a:cubicBezTo>
                  <a:pt x="4294531" y="966220"/>
                  <a:pt x="4280242" y="972778"/>
                  <a:pt x="4268297" y="980509"/>
                </a:cubicBezTo>
                <a:cubicBezTo>
                  <a:pt x="4251666" y="991283"/>
                  <a:pt x="4235503" y="1000654"/>
                  <a:pt x="4214422" y="1002059"/>
                </a:cubicBezTo>
                <a:cubicBezTo>
                  <a:pt x="4179754" y="1004167"/>
                  <a:pt x="4163124" y="1034149"/>
                  <a:pt x="4142980" y="1056636"/>
                </a:cubicBezTo>
                <a:cubicBezTo>
                  <a:pt x="4131736" y="1069286"/>
                  <a:pt x="4126114" y="1094817"/>
                  <a:pt x="4145790" y="1099268"/>
                </a:cubicBezTo>
                <a:cubicBezTo>
                  <a:pt x="4193106" y="1110043"/>
                  <a:pt x="4189358" y="1141197"/>
                  <a:pt x="4188188" y="1176567"/>
                </a:cubicBezTo>
                <a:cubicBezTo>
                  <a:pt x="4186548" y="1220370"/>
                  <a:pt x="4158673" y="1240514"/>
                  <a:pt x="4124474" y="1257380"/>
                </a:cubicBezTo>
                <a:cubicBezTo>
                  <a:pt x="4112762" y="1263235"/>
                  <a:pt x="4096132" y="1263000"/>
                  <a:pt x="4091680" y="1281271"/>
                </a:cubicBezTo>
                <a:cubicBezTo>
                  <a:pt x="4110888" y="1298606"/>
                  <a:pt x="4134312" y="1284551"/>
                  <a:pt x="4154926" y="1289469"/>
                </a:cubicBezTo>
                <a:cubicBezTo>
                  <a:pt x="4172025" y="1293452"/>
                  <a:pt x="4200368" y="1291344"/>
                  <a:pt x="4176944" y="1323200"/>
                </a:cubicBezTo>
                <a:cubicBezTo>
                  <a:pt x="4170150" y="1332335"/>
                  <a:pt x="4178114" y="1339363"/>
                  <a:pt x="4186782" y="1340066"/>
                </a:cubicBezTo>
                <a:cubicBezTo>
                  <a:pt x="4256117" y="1347327"/>
                  <a:pt x="4224260" y="1411743"/>
                  <a:pt x="4246513" y="1445708"/>
                </a:cubicBezTo>
                <a:cubicBezTo>
                  <a:pt x="4252602" y="1455076"/>
                  <a:pt x="4246044" y="1471239"/>
                  <a:pt x="4236440" y="1475221"/>
                </a:cubicBezTo>
                <a:cubicBezTo>
                  <a:pt x="4175069" y="1501456"/>
                  <a:pt x="4166637" y="1563998"/>
                  <a:pt x="4136888" y="1617873"/>
                </a:cubicBezTo>
                <a:cubicBezTo>
                  <a:pt x="4169214" y="1639188"/>
                  <a:pt x="4207863" y="1643873"/>
                  <a:pt x="4242764" y="1657693"/>
                </a:cubicBezTo>
                <a:cubicBezTo>
                  <a:pt x="4279072" y="1672216"/>
                  <a:pt x="4279072" y="1682991"/>
                  <a:pt x="4249089" y="1725153"/>
                </a:cubicBezTo>
                <a:cubicBezTo>
                  <a:pt x="4327090" y="1734290"/>
                  <a:pt x="4327090" y="1734290"/>
                  <a:pt x="4302964" y="1800579"/>
                </a:cubicBezTo>
                <a:cubicBezTo>
                  <a:pt x="4368318" y="1806669"/>
                  <a:pt x="4411417" y="1838057"/>
                  <a:pt x="4421488" y="1906689"/>
                </a:cubicBezTo>
                <a:cubicBezTo>
                  <a:pt x="4426408" y="1939951"/>
                  <a:pt x="4455922" y="1955644"/>
                  <a:pt x="4488714" y="1977897"/>
                </a:cubicBezTo>
                <a:cubicBezTo>
                  <a:pt x="4447958" y="1999448"/>
                  <a:pt x="4420318" y="2044421"/>
                  <a:pt x="4372767" y="1996870"/>
                </a:cubicBezTo>
                <a:cubicBezTo>
                  <a:pt x="4355434" y="1979537"/>
                  <a:pt x="4357072" y="2001555"/>
                  <a:pt x="4354731" y="2007880"/>
                </a:cubicBezTo>
                <a:cubicBezTo>
                  <a:pt x="4349110" y="2023339"/>
                  <a:pt x="4360820" y="2033646"/>
                  <a:pt x="4368551" y="2045357"/>
                </a:cubicBezTo>
                <a:cubicBezTo>
                  <a:pt x="4376046" y="2057070"/>
                  <a:pt x="4384948" y="2069484"/>
                  <a:pt x="4387056" y="2082603"/>
                </a:cubicBezTo>
                <a:cubicBezTo>
                  <a:pt x="4388460" y="2091738"/>
                  <a:pt x="4381668" y="2105088"/>
                  <a:pt x="4374173" y="2111882"/>
                </a:cubicBezTo>
                <a:cubicBezTo>
                  <a:pt x="4334820" y="2147720"/>
                  <a:pt x="4358244" y="2228299"/>
                  <a:pt x="4283756" y="2238606"/>
                </a:cubicBezTo>
                <a:cubicBezTo>
                  <a:pt x="4250260" y="2243289"/>
                  <a:pt x="4234098" y="2272804"/>
                  <a:pt x="4209503" y="2288966"/>
                </a:cubicBezTo>
                <a:cubicBezTo>
                  <a:pt x="4124006" y="2345418"/>
                  <a:pt x="4066851" y="2418032"/>
                  <a:pt x="4040383" y="2517817"/>
                </a:cubicBezTo>
                <a:cubicBezTo>
                  <a:pt x="4033122" y="2545457"/>
                  <a:pt x="4005246" y="2567711"/>
                  <a:pt x="3987210" y="2592071"/>
                </a:cubicBezTo>
                <a:cubicBezTo>
                  <a:pt x="3995878" y="2609873"/>
                  <a:pt x="4043193" y="2571458"/>
                  <a:pt x="4026563" y="2618305"/>
                </a:cubicBezTo>
                <a:cubicBezTo>
                  <a:pt x="4013914" y="2653442"/>
                  <a:pt x="3981588" y="2675226"/>
                  <a:pt x="3951137" y="2696074"/>
                </a:cubicBezTo>
                <a:cubicBezTo>
                  <a:pt x="3916470" y="2719731"/>
                  <a:pt x="3878055" y="2738704"/>
                  <a:pt x="3862360" y="2782506"/>
                </a:cubicBezTo>
                <a:cubicBezTo>
                  <a:pt x="3859081" y="2791877"/>
                  <a:pt x="3848540" y="2801714"/>
                  <a:pt x="3839172" y="2805463"/>
                </a:cubicBezTo>
                <a:cubicBezTo>
                  <a:pt x="3350549" y="3576343"/>
                  <a:pt x="2147734" y="3581495"/>
                  <a:pt x="2009066" y="3576107"/>
                </a:cubicBezTo>
                <a:cubicBezTo>
                  <a:pt x="1841116" y="3569315"/>
                  <a:pt x="1682302" y="3521764"/>
                  <a:pt x="1526534" y="3462502"/>
                </a:cubicBezTo>
                <a:cubicBezTo>
                  <a:pt x="1460712" y="3437439"/>
                  <a:pt x="1399577" y="3401835"/>
                  <a:pt x="1335628" y="3374195"/>
                </a:cubicBezTo>
                <a:cubicBezTo>
                  <a:pt x="1247321" y="3336013"/>
                  <a:pt x="1179158" y="3263165"/>
                  <a:pt x="1091084" y="3232479"/>
                </a:cubicBezTo>
                <a:cubicBezTo>
                  <a:pt x="1000434" y="3200857"/>
                  <a:pt x="922901" y="3143000"/>
                  <a:pt x="829673" y="3118405"/>
                </a:cubicBezTo>
                <a:cubicBezTo>
                  <a:pt x="780484" y="3105288"/>
                  <a:pt x="732933" y="3081631"/>
                  <a:pt x="740662" y="3013935"/>
                </a:cubicBezTo>
                <a:cubicBezTo>
                  <a:pt x="742771" y="2994727"/>
                  <a:pt x="729888" y="2979034"/>
                  <a:pt x="709509" y="2984656"/>
                </a:cubicBezTo>
                <a:cubicBezTo>
                  <a:pt x="670626" y="2995196"/>
                  <a:pt x="653058" y="2967321"/>
                  <a:pt x="631507" y="2946474"/>
                </a:cubicBezTo>
                <a:cubicBezTo>
                  <a:pt x="593093" y="2909465"/>
                  <a:pt x="556552" y="2870113"/>
                  <a:pt x="495415" y="2864022"/>
                </a:cubicBezTo>
                <a:cubicBezTo>
                  <a:pt x="507126" y="2834976"/>
                  <a:pt x="527037" y="2839193"/>
                  <a:pt x="545308" y="2845283"/>
                </a:cubicBezTo>
                <a:cubicBezTo>
                  <a:pt x="593327" y="2861212"/>
                  <a:pt x="640877" y="2879248"/>
                  <a:pt x="688896" y="2895176"/>
                </a:cubicBezTo>
                <a:cubicBezTo>
                  <a:pt x="720284" y="2905483"/>
                  <a:pt x="751438" y="2920006"/>
                  <a:pt x="793367" y="2908527"/>
                </a:cubicBezTo>
                <a:cubicBezTo>
                  <a:pt x="757294" y="2849968"/>
                  <a:pt x="695923" y="2839427"/>
                  <a:pt x="646265" y="2821391"/>
                </a:cubicBezTo>
                <a:cubicBezTo>
                  <a:pt x="584192" y="2798670"/>
                  <a:pt x="547651" y="2755803"/>
                  <a:pt x="503847" y="2708019"/>
                </a:cubicBezTo>
                <a:cubicBezTo>
                  <a:pt x="549524" y="2696541"/>
                  <a:pt x="577867" y="2731678"/>
                  <a:pt x="613705" y="2729803"/>
                </a:cubicBezTo>
                <a:cubicBezTo>
                  <a:pt x="615580" y="2723714"/>
                  <a:pt x="618859" y="2714813"/>
                  <a:pt x="618390" y="2714577"/>
                </a:cubicBezTo>
                <a:cubicBezTo>
                  <a:pt x="559831" y="2688343"/>
                  <a:pt x="532425" y="2639153"/>
                  <a:pt x="523289" y="2579656"/>
                </a:cubicBezTo>
                <a:cubicBezTo>
                  <a:pt x="518605" y="2548972"/>
                  <a:pt x="497289" y="2539368"/>
                  <a:pt x="476207" y="2525313"/>
                </a:cubicBezTo>
                <a:cubicBezTo>
                  <a:pt x="402656" y="2475421"/>
                  <a:pt x="324889" y="2430213"/>
                  <a:pt x="264455" y="2361581"/>
                </a:cubicBezTo>
                <a:cubicBezTo>
                  <a:pt x="334259" y="2370716"/>
                  <a:pt x="390242" y="2415455"/>
                  <a:pt x="465433" y="2434663"/>
                </a:cubicBezTo>
                <a:cubicBezTo>
                  <a:pt x="405702" y="2359238"/>
                  <a:pt x="328402" y="2321058"/>
                  <a:pt x="257897" y="2275380"/>
                </a:cubicBezTo>
                <a:cubicBezTo>
                  <a:pt x="225806" y="2254533"/>
                  <a:pt x="196059" y="2227830"/>
                  <a:pt x="157174" y="2216586"/>
                </a:cubicBezTo>
                <a:cubicBezTo>
                  <a:pt x="143354" y="2212604"/>
                  <a:pt x="120633" y="2204172"/>
                  <a:pt x="131643" y="2181919"/>
                </a:cubicBezTo>
                <a:cubicBezTo>
                  <a:pt x="141011" y="2163415"/>
                  <a:pt x="159516" y="2169035"/>
                  <a:pt x="176382" y="2174423"/>
                </a:cubicBezTo>
                <a:cubicBezTo>
                  <a:pt x="216905" y="2187776"/>
                  <a:pt x="258834" y="2188009"/>
                  <a:pt x="313646" y="2187776"/>
                </a:cubicBezTo>
                <a:cubicBezTo>
                  <a:pt x="267735" y="2126639"/>
                  <a:pt x="183643" y="2144910"/>
                  <a:pt x="144292" y="2080728"/>
                </a:cubicBezTo>
                <a:cubicBezTo>
                  <a:pt x="193481" y="2069484"/>
                  <a:pt x="231428" y="2092674"/>
                  <a:pt x="271249" y="2097124"/>
                </a:cubicBezTo>
                <a:cubicBezTo>
                  <a:pt x="307321" y="2101106"/>
                  <a:pt x="316222" y="2090332"/>
                  <a:pt x="307790" y="2054961"/>
                </a:cubicBezTo>
                <a:cubicBezTo>
                  <a:pt x="294673" y="1999915"/>
                  <a:pt x="314349" y="1971806"/>
                  <a:pt x="366818" y="1986798"/>
                </a:cubicBezTo>
                <a:cubicBezTo>
                  <a:pt x="415539" y="2000852"/>
                  <a:pt x="420692" y="1980240"/>
                  <a:pt x="407575" y="1948852"/>
                </a:cubicBezTo>
                <a:cubicBezTo>
                  <a:pt x="388836" y="1903176"/>
                  <a:pt x="410151" y="1867805"/>
                  <a:pt x="424674" y="1829390"/>
                </a:cubicBezTo>
                <a:cubicBezTo>
                  <a:pt x="446928" y="1770831"/>
                  <a:pt x="437558" y="1742253"/>
                  <a:pt x="389539" y="1698685"/>
                </a:cubicBezTo>
                <a:cubicBezTo>
                  <a:pt x="362602" y="1674323"/>
                  <a:pt x="333557" y="1653711"/>
                  <a:pt x="294438" y="1632630"/>
                </a:cubicBezTo>
                <a:cubicBezTo>
                  <a:pt x="384620" y="1621152"/>
                  <a:pt x="289988" y="1582503"/>
                  <a:pt x="321844" y="1558376"/>
                </a:cubicBezTo>
                <a:cubicBezTo>
                  <a:pt x="385557" y="1548538"/>
                  <a:pt x="437558" y="1625368"/>
                  <a:pt x="524227" y="1603350"/>
                </a:cubicBezTo>
                <a:cubicBezTo>
                  <a:pt x="417179" y="1536825"/>
                  <a:pt x="298889" y="1515041"/>
                  <a:pt x="221356" y="1426500"/>
                </a:cubicBezTo>
                <a:cubicBezTo>
                  <a:pt x="239158" y="1406355"/>
                  <a:pt x="256960" y="1425094"/>
                  <a:pt x="272186" y="1417599"/>
                </a:cubicBezTo>
                <a:cubicBezTo>
                  <a:pt x="271717" y="1412914"/>
                  <a:pt x="272889" y="1405886"/>
                  <a:pt x="270077" y="1403779"/>
                </a:cubicBezTo>
                <a:cubicBezTo>
                  <a:pt x="212221" y="1355525"/>
                  <a:pt x="211283" y="1354355"/>
                  <a:pt x="273356" y="1318749"/>
                </a:cubicBezTo>
                <a:cubicBezTo>
                  <a:pt x="295141" y="1306335"/>
                  <a:pt x="293267" y="1295325"/>
                  <a:pt x="281790" y="1279632"/>
                </a:cubicBezTo>
                <a:cubicBezTo>
                  <a:pt x="273590" y="1268622"/>
                  <a:pt x="263753" y="1258784"/>
                  <a:pt x="268438" y="1234657"/>
                </a:cubicBezTo>
                <a:cubicBezTo>
                  <a:pt x="302402" y="1265578"/>
                  <a:pt x="466603" y="1255505"/>
                  <a:pt x="495649" y="1252226"/>
                </a:cubicBezTo>
                <a:cubicBezTo>
                  <a:pt x="528208" y="1248713"/>
                  <a:pt x="560299" y="1233721"/>
                  <a:pt x="594497" y="1241919"/>
                </a:cubicBezTo>
                <a:cubicBezTo>
                  <a:pt x="621903" y="1248479"/>
                  <a:pt x="748860" y="1311957"/>
                  <a:pt x="766898" y="1239109"/>
                </a:cubicBezTo>
                <a:cubicBezTo>
                  <a:pt x="767835" y="1235595"/>
                  <a:pt x="819132" y="1243794"/>
                  <a:pt x="846773" y="1247776"/>
                </a:cubicBezTo>
                <a:cubicBezTo>
                  <a:pt x="871134" y="1251055"/>
                  <a:pt x="898540" y="1265578"/>
                  <a:pt x="914936" y="1236532"/>
                </a:cubicBezTo>
                <a:cubicBezTo>
                  <a:pt x="924540" y="1219433"/>
                  <a:pt x="884954" y="1186405"/>
                  <a:pt x="849584" y="1183594"/>
                </a:cubicBezTo>
                <a:cubicBezTo>
                  <a:pt x="818898" y="1181017"/>
                  <a:pt x="786807" y="1177269"/>
                  <a:pt x="757528" y="1184296"/>
                </a:cubicBezTo>
                <a:cubicBezTo>
                  <a:pt x="721456" y="1192730"/>
                  <a:pt x="702014" y="1179144"/>
                  <a:pt x="691941" y="1149864"/>
                </a:cubicBezTo>
                <a:cubicBezTo>
                  <a:pt x="680698" y="1117539"/>
                  <a:pt x="659147" y="1102547"/>
                  <a:pt x="629400" y="1087555"/>
                </a:cubicBezTo>
                <a:cubicBezTo>
                  <a:pt x="557253" y="1051250"/>
                  <a:pt x="487920" y="1009321"/>
                  <a:pt x="408747" y="988239"/>
                </a:cubicBezTo>
                <a:cubicBezTo>
                  <a:pt x="393052" y="984022"/>
                  <a:pt x="375719" y="978400"/>
                  <a:pt x="368458" y="950527"/>
                </a:cubicBezTo>
                <a:cubicBezTo>
                  <a:pt x="582786" y="992220"/>
                  <a:pt x="778141" y="1100908"/>
                  <a:pt x="999262" y="1094583"/>
                </a:cubicBezTo>
                <a:cubicBezTo>
                  <a:pt x="938829" y="1060149"/>
                  <a:pt x="868792" y="1058276"/>
                  <a:pt x="804376" y="1034149"/>
                </a:cubicBezTo>
                <a:cubicBezTo>
                  <a:pt x="850053" y="1016113"/>
                  <a:pt x="892918" y="1034852"/>
                  <a:pt x="936252" y="1045159"/>
                </a:cubicBezTo>
                <a:cubicBezTo>
                  <a:pt x="972559" y="1053591"/>
                  <a:pt x="1005353" y="1054997"/>
                  <a:pt x="1009335" y="1004636"/>
                </a:cubicBezTo>
                <a:cubicBezTo>
                  <a:pt x="1007929" y="1001356"/>
                  <a:pt x="1008163" y="997141"/>
                  <a:pt x="1008398" y="993158"/>
                </a:cubicBezTo>
                <a:cubicBezTo>
                  <a:pt x="996216" y="972311"/>
                  <a:pt x="977244" y="961536"/>
                  <a:pt x="954757" y="955445"/>
                </a:cubicBezTo>
                <a:cubicBezTo>
                  <a:pt x="941171" y="951697"/>
                  <a:pt x="923135" y="946075"/>
                  <a:pt x="923368" y="931085"/>
                </a:cubicBezTo>
                <a:cubicBezTo>
                  <a:pt x="924071" y="875570"/>
                  <a:pt x="880738" y="859407"/>
                  <a:pt x="837403" y="843245"/>
                </a:cubicBezTo>
                <a:cubicBezTo>
                  <a:pt x="861530" y="815605"/>
                  <a:pt x="880503" y="835983"/>
                  <a:pt x="898774" y="833876"/>
                </a:cubicBezTo>
                <a:cubicBezTo>
                  <a:pt x="910720" y="832470"/>
                  <a:pt x="921495" y="829894"/>
                  <a:pt x="921495" y="815605"/>
                </a:cubicBezTo>
                <a:cubicBezTo>
                  <a:pt x="921729" y="803658"/>
                  <a:pt x="916107" y="790072"/>
                  <a:pt x="904396" y="789839"/>
                </a:cubicBezTo>
                <a:cubicBezTo>
                  <a:pt x="831079" y="787730"/>
                  <a:pt x="790556" y="710900"/>
                  <a:pt x="714428" y="710666"/>
                </a:cubicBezTo>
                <a:cubicBezTo>
                  <a:pt x="668986" y="710666"/>
                  <a:pt x="738086" y="667332"/>
                  <a:pt x="699672" y="649295"/>
                </a:cubicBezTo>
                <a:cubicBezTo>
                  <a:pt x="691238" y="645313"/>
                  <a:pt x="721690" y="639224"/>
                  <a:pt x="735276" y="640160"/>
                </a:cubicBezTo>
                <a:cubicBezTo>
                  <a:pt x="748627" y="641097"/>
                  <a:pt x="760573" y="652574"/>
                  <a:pt x="776736" y="644376"/>
                </a:cubicBezTo>
                <a:cubicBezTo>
                  <a:pt x="785637" y="615097"/>
                  <a:pt x="762682" y="604322"/>
                  <a:pt x="743708" y="596123"/>
                </a:cubicBezTo>
                <a:cubicBezTo>
                  <a:pt x="699905" y="577150"/>
                  <a:pt x="657274" y="554195"/>
                  <a:pt x="609255" y="547401"/>
                </a:cubicBezTo>
                <a:cubicBezTo>
                  <a:pt x="592156" y="545059"/>
                  <a:pt x="633850" y="513671"/>
                  <a:pt x="642048" y="502662"/>
                </a:cubicBezTo>
                <a:cubicBezTo>
                  <a:pt x="448801" y="386949"/>
                  <a:pt x="216437" y="392804"/>
                  <a:pt x="0" y="299342"/>
                </a:cubicBezTo>
                <a:cubicBezTo>
                  <a:pt x="47785" y="281073"/>
                  <a:pt x="82921" y="294424"/>
                  <a:pt x="115480" y="297235"/>
                </a:cubicBezTo>
                <a:cubicBezTo>
                  <a:pt x="196760" y="304261"/>
                  <a:pt x="277105" y="318784"/>
                  <a:pt x="358151" y="327451"/>
                </a:cubicBezTo>
                <a:cubicBezTo>
                  <a:pt x="397971" y="331667"/>
                  <a:pt x="434981" y="347596"/>
                  <a:pt x="479486" y="322299"/>
                </a:cubicBezTo>
                <a:cubicBezTo>
                  <a:pt x="509235" y="305433"/>
                  <a:pt x="556786" y="323703"/>
                  <a:pt x="593327" y="338695"/>
                </a:cubicBezTo>
                <a:cubicBezTo>
                  <a:pt x="623543" y="351109"/>
                  <a:pt x="652355" y="354388"/>
                  <a:pt x="692410" y="338695"/>
                </a:cubicBezTo>
                <a:cubicBezTo>
                  <a:pt x="656103" y="329091"/>
                  <a:pt x="628228" y="320659"/>
                  <a:pt x="599651" y="314802"/>
                </a:cubicBezTo>
                <a:cubicBezTo>
                  <a:pt x="576930" y="310118"/>
                  <a:pt x="631040" y="291144"/>
                  <a:pt x="658679" y="293487"/>
                </a:cubicBezTo>
                <a:cubicBezTo>
                  <a:pt x="697329" y="296766"/>
                  <a:pt x="675545" y="284586"/>
                  <a:pt x="668986" y="267720"/>
                </a:cubicBezTo>
                <a:cubicBezTo>
                  <a:pt x="661959" y="249684"/>
                  <a:pt x="682806" y="244063"/>
                  <a:pt x="695923" y="247810"/>
                </a:cubicBezTo>
                <a:cubicBezTo>
                  <a:pt x="746284" y="262568"/>
                  <a:pt x="796411" y="236567"/>
                  <a:pt x="848413" y="257649"/>
                </a:cubicBezTo>
                <a:cubicBezTo>
                  <a:pt x="835295" y="205647"/>
                  <a:pt x="806952" y="182926"/>
                  <a:pt x="747690" y="175664"/>
                </a:cubicBezTo>
                <a:cubicBezTo>
                  <a:pt x="725437" y="172854"/>
                  <a:pt x="702248" y="177070"/>
                  <a:pt x="683040" y="162078"/>
                </a:cubicBezTo>
                <a:cubicBezTo>
                  <a:pt x="672030" y="153413"/>
                  <a:pt x="659616" y="143106"/>
                  <a:pt x="668283" y="127177"/>
                </a:cubicBezTo>
                <a:cubicBezTo>
                  <a:pt x="674373" y="115933"/>
                  <a:pt x="687491" y="115933"/>
                  <a:pt x="698266" y="119682"/>
                </a:cubicBezTo>
                <a:cubicBezTo>
                  <a:pt x="746519" y="136313"/>
                  <a:pt x="796880" y="142403"/>
                  <a:pt x="847241" y="148494"/>
                </a:cubicBezTo>
                <a:cubicBezTo>
                  <a:pt x="854972" y="149430"/>
                  <a:pt x="863637" y="152476"/>
                  <a:pt x="872305" y="137015"/>
                </a:cubicBezTo>
                <a:cubicBezTo>
                  <a:pt x="778141" y="111951"/>
                  <a:pt x="688662" y="76347"/>
                  <a:pt x="591921" y="62527"/>
                </a:cubicBezTo>
                <a:cubicBezTo>
                  <a:pt x="593327" y="55969"/>
                  <a:pt x="594732" y="49410"/>
                  <a:pt x="596138" y="42852"/>
                </a:cubicBezTo>
                <a:cubicBezTo>
                  <a:pt x="671796" y="52220"/>
                  <a:pt x="747456" y="61590"/>
                  <a:pt x="843025" y="73303"/>
                </a:cubicBezTo>
                <a:cubicBezTo>
                  <a:pt x="784231" y="36058"/>
                  <a:pt x="728717" y="48473"/>
                  <a:pt x="685149" y="15446"/>
                </a:cubicBezTo>
                <a:cubicBezTo>
                  <a:pt x="693347" y="2914"/>
                  <a:pt x="703244" y="-249"/>
                  <a:pt x="713492" y="1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3157C2-B84B-DD40-ED3C-240D18CE06DB}"/>
              </a:ext>
            </a:extLst>
          </p:cNvPr>
          <p:cNvSpPr txBox="1"/>
          <p:nvPr/>
        </p:nvSpPr>
        <p:spPr>
          <a:xfrm>
            <a:off x="8029575" y="2013625"/>
            <a:ext cx="3324224" cy="4163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12 leagues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Total Market Values: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      $ 2,523,000,000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Highest :Premier League(England)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Lowest :Liga </a:t>
            </a:r>
            <a:r>
              <a:rPr lang="en-US" sz="2000" dirty="0" err="1"/>
              <a:t>Profesional</a:t>
            </a:r>
            <a:r>
              <a:rPr lang="en-US" sz="2000" dirty="0"/>
              <a:t> de Fútbol ( Argentina)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59F8CB-984C-CDC9-F40A-FD0245CDA139}"/>
              </a:ext>
            </a:extLst>
          </p:cNvPr>
          <p:cNvSpPr/>
          <p:nvPr/>
        </p:nvSpPr>
        <p:spPr>
          <a:xfrm>
            <a:off x="0" y="-8342"/>
            <a:ext cx="12192000" cy="665567"/>
          </a:xfrm>
          <a:prstGeom prst="rect">
            <a:avLst/>
          </a:prstGeom>
          <a:gradFill>
            <a:gsLst>
              <a:gs pos="0">
                <a:srgbClr val="144745">
                  <a:alpha val="91000"/>
                  <a:lumMod val="92000"/>
                  <a:lumOff val="8000"/>
                </a:srgbClr>
              </a:gs>
              <a:gs pos="100000">
                <a:srgbClr val="143649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League’s Overview</a:t>
            </a:r>
          </a:p>
        </p:txBody>
      </p:sp>
    </p:spTree>
    <p:extLst>
      <p:ext uri="{BB962C8B-B14F-4D97-AF65-F5344CB8AC3E}">
        <p14:creationId xmlns:p14="http://schemas.microsoft.com/office/powerpoint/2010/main" val="152964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85BFC8-F165-9DDA-5967-B83364594DD8}"/>
              </a:ext>
            </a:extLst>
          </p:cNvPr>
          <p:cNvSpPr/>
          <p:nvPr/>
        </p:nvSpPr>
        <p:spPr>
          <a:xfrm>
            <a:off x="0" y="-8342"/>
            <a:ext cx="12192000" cy="849564"/>
          </a:xfrm>
          <a:prstGeom prst="rect">
            <a:avLst/>
          </a:prstGeom>
          <a:gradFill>
            <a:gsLst>
              <a:gs pos="0">
                <a:srgbClr val="144745">
                  <a:alpha val="91000"/>
                  <a:lumMod val="92000"/>
                  <a:lumOff val="8000"/>
                </a:srgbClr>
              </a:gs>
              <a:gs pos="100000">
                <a:srgbClr val="143649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Team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5DC03-8736-6D64-2A6F-53978A67CE74}"/>
              </a:ext>
            </a:extLst>
          </p:cNvPr>
          <p:cNvSpPr txBox="1"/>
          <p:nvPr/>
        </p:nvSpPr>
        <p:spPr>
          <a:xfrm rot="16200000">
            <a:off x="-565100" y="3460312"/>
            <a:ext cx="1749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Avg points per match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13C02-060A-2A05-A702-7F2294F03F6A}"/>
              </a:ext>
            </a:extLst>
          </p:cNvPr>
          <p:cNvSpPr txBox="1"/>
          <p:nvPr/>
        </p:nvSpPr>
        <p:spPr>
          <a:xfrm>
            <a:off x="4848374" y="5218211"/>
            <a:ext cx="1749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Market value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1F6977-25D5-4660-773F-664BD6734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2744"/>
            <a:ext cx="12192000" cy="44525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77CABC-480C-BD30-3A2A-DABE37BB46CD}"/>
              </a:ext>
            </a:extLst>
          </p:cNvPr>
          <p:cNvSpPr txBox="1"/>
          <p:nvPr/>
        </p:nvSpPr>
        <p:spPr>
          <a:xfrm>
            <a:off x="2695575" y="5655256"/>
            <a:ext cx="7029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Regardless of market value, team both have high and love points per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Chelsea: 1.4B in market value yet low performance: 1.35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Between leagues: higher value team tends to perform better but not the main factor</a:t>
            </a:r>
          </a:p>
        </p:txBody>
      </p:sp>
    </p:spTree>
    <p:extLst>
      <p:ext uri="{BB962C8B-B14F-4D97-AF65-F5344CB8AC3E}">
        <p14:creationId xmlns:p14="http://schemas.microsoft.com/office/powerpoint/2010/main" val="101528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85BFC8-F165-9DDA-5967-B83364594DD8}"/>
              </a:ext>
            </a:extLst>
          </p:cNvPr>
          <p:cNvSpPr/>
          <p:nvPr/>
        </p:nvSpPr>
        <p:spPr>
          <a:xfrm>
            <a:off x="0" y="-8342"/>
            <a:ext cx="5691951" cy="849564"/>
          </a:xfrm>
          <a:prstGeom prst="rect">
            <a:avLst/>
          </a:prstGeom>
          <a:gradFill>
            <a:gsLst>
              <a:gs pos="0">
                <a:srgbClr val="144745">
                  <a:alpha val="91000"/>
                  <a:lumMod val="92000"/>
                  <a:lumOff val="8000"/>
                </a:srgbClr>
              </a:gs>
              <a:gs pos="100000">
                <a:srgbClr val="143649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Market Share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157C2-B84B-DD40-ED3C-240D18CE06DB}"/>
              </a:ext>
            </a:extLst>
          </p:cNvPr>
          <p:cNvSpPr txBox="1"/>
          <p:nvPr/>
        </p:nvSpPr>
        <p:spPr>
          <a:xfrm>
            <a:off x="390525" y="2683028"/>
            <a:ext cx="3857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Big 5 Leagues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EPL, La Liga, Serie A, Bundesliga, Ligue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Make up the largest portion of the total market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1AE64-14F1-AE7E-7BDA-A39299778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951" y="0"/>
            <a:ext cx="6500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4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85BFC8-F165-9DDA-5967-B83364594DD8}"/>
              </a:ext>
            </a:extLst>
          </p:cNvPr>
          <p:cNvSpPr/>
          <p:nvPr/>
        </p:nvSpPr>
        <p:spPr>
          <a:xfrm>
            <a:off x="0" y="-8342"/>
            <a:ext cx="5691951" cy="849564"/>
          </a:xfrm>
          <a:prstGeom prst="rect">
            <a:avLst/>
          </a:prstGeom>
          <a:gradFill>
            <a:gsLst>
              <a:gs pos="0">
                <a:srgbClr val="144745">
                  <a:alpha val="91000"/>
                  <a:lumMod val="92000"/>
                  <a:lumOff val="8000"/>
                </a:srgbClr>
              </a:gs>
              <a:gs pos="100000">
                <a:srgbClr val="143649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Pie Chart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157C2-B84B-DD40-ED3C-240D18CE06DB}"/>
              </a:ext>
            </a:extLst>
          </p:cNvPr>
          <p:cNvSpPr txBox="1"/>
          <p:nvPr/>
        </p:nvSpPr>
        <p:spPr>
          <a:xfrm>
            <a:off x="390525" y="2683028"/>
            <a:ext cx="3857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goals scored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Indicator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Forwards are usually more expensive than Defenders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Big 5 Leagues more Goals Scored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Limitation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10B8A-ED26-8C1A-C36B-CAD18D58C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951" y="-8342"/>
            <a:ext cx="6500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2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357</Words>
  <Application>Microsoft Office PowerPoint</Application>
  <PresentationFormat>Widescreen</PresentationFormat>
  <Paragraphs>49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Slack-Lato</vt:lpstr>
      <vt:lpstr>Office Theme</vt:lpstr>
      <vt:lpstr>PowerPoint Presentation</vt:lpstr>
      <vt:lpstr>Is market-value a good indication of a teams performance?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market-value a good indication of a teams performance?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 Duy Nguyen</dc:creator>
  <cp:lastModifiedBy>Duc Duy Nguyen</cp:lastModifiedBy>
  <cp:revision>16</cp:revision>
  <dcterms:created xsi:type="dcterms:W3CDTF">2023-01-30T16:21:45Z</dcterms:created>
  <dcterms:modified xsi:type="dcterms:W3CDTF">2023-02-27T21:14:09Z</dcterms:modified>
</cp:coreProperties>
</file>