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475" r:id="rId3"/>
    <p:sldId id="257" r:id="rId5"/>
    <p:sldId id="269" r:id="rId6"/>
    <p:sldId id="479" r:id="rId7"/>
    <p:sldId id="483" r:id="rId8"/>
    <p:sldId id="484" r:id="rId9"/>
    <p:sldId id="478" r:id="rId10"/>
    <p:sldId id="480" r:id="rId11"/>
    <p:sldId id="481" r:id="rId12"/>
    <p:sldId id="476" r:id="rId13"/>
    <p:sldId id="482" r:id="rId14"/>
    <p:sldId id="268" r:id="rId15"/>
    <p:sldId id="485" r:id="rId16"/>
    <p:sldId id="266" r:id="rId17"/>
  </p:sldIdLst>
  <p:sldSz cx="12192000" cy="6858000"/>
  <p:notesSz cx="695452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94378" autoAdjust="0"/>
  </p:normalViewPr>
  <p:slideViewPr>
    <p:cSldViewPr snapToGrid="0" showGuides="1">
      <p:cViewPr varScale="1">
        <p:scale>
          <a:sx n="78" d="100"/>
          <a:sy n="78" d="100"/>
        </p:scale>
        <p:origin x="110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pii/S266709682300054X" TargetMode="External"/><Relationship Id="rId3" Type="http://schemas.openxmlformats.org/officeDocument/2006/relationships/hyperlink" Target="https://www.researchgate.net/publication/383836465" TargetMode="External"/><Relationship Id="rId2" Type="http://schemas.openxmlformats.org/officeDocument/2006/relationships/hyperlink" Target="https://www.researchgate.net/publication/382085901" TargetMode="External"/><Relationship Id="rId1" Type="http://schemas.openxmlformats.org/officeDocument/2006/relationships/hyperlink" Target="https://www.researchgate.net/publication/38571686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Final Year Project (Review 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Rebil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Master of Computer Applications(MCA)</a:t>
            </a:r>
            <a:endParaRPr lang="en-US" sz="1400" b="1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 : MCA_PR217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</a:t>
            </a:r>
            <a:r>
              <a:rPr lang="en-IN" sz="1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</a:t>
            </a: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-SCSE</a:t>
            </a:r>
            <a:br>
              <a:rPr lang="en-I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Presidency University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35224" y="2457723"/>
          <a:ext cx="53215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/>
                <a:gridCol w="2660776"/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Moju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Kumar B 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20232MCA0192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78561" y="1420155"/>
            <a:ext cx="8867482" cy="3141685"/>
          </a:xfrm>
        </p:spPr>
        <p:txBody>
          <a:bodyPr/>
          <a:lstStyle/>
          <a:p>
            <a:pPr marL="0" indent="0"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sz="24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Processor:</a:t>
            </a:r>
            <a:r>
              <a:rPr lang="en-US" sz="2400" dirty="0"/>
              <a:t> AMD Ryzen 3 / Intel i3 or higher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Hard Disk : 512 GB..</a:t>
            </a:r>
            <a:endParaRPr lang="en-US" sz="2400" b="0" i="0" dirty="0">
              <a:solidFill>
                <a:srgbClr val="606060"/>
              </a:solidFill>
              <a:effectLst/>
              <a:latin typeface="Roboto" panose="02000000000000000000" pitchFamily="2" charset="0"/>
            </a:endParaRP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nn-NO" sz="2400" b="1" dirty="0"/>
              <a:t>Hard Disk:</a:t>
            </a:r>
            <a:r>
              <a:rPr lang="nn-NO" sz="2400" dirty="0"/>
              <a:t> Minimum </a:t>
            </a:r>
            <a:r>
              <a:rPr lang="nn-NO" sz="2400" b="1" dirty="0"/>
              <a:t>512 GB</a:t>
            </a:r>
            <a:r>
              <a:rPr lang="nn-NO" sz="2400" dirty="0"/>
              <a:t> storage</a:t>
            </a:r>
            <a:endParaRPr lang="nn-NO" sz="2400" dirty="0"/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Monitor:</a:t>
            </a:r>
            <a:r>
              <a:rPr lang="en-US" sz="2400" dirty="0"/>
              <a:t> </a:t>
            </a:r>
            <a:r>
              <a:rPr lang="en-US" sz="2400" b="1" dirty="0"/>
              <a:t>15” LED</a:t>
            </a:r>
            <a:r>
              <a:rPr lang="en-US" sz="2400" dirty="0"/>
              <a:t> display</a:t>
            </a:r>
            <a:endParaRPr lang="en-US" sz="2400" dirty="0"/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Input Devices:</a:t>
            </a:r>
            <a:r>
              <a:rPr lang="en-US" sz="2400" dirty="0"/>
              <a:t> Keyboard, Mouse</a:t>
            </a:r>
            <a:endParaRPr lang="en-US" sz="2400" dirty="0"/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RAM:</a:t>
            </a:r>
            <a:r>
              <a:rPr lang="en-US" sz="2400" dirty="0"/>
              <a:t> Minimum </a:t>
            </a:r>
            <a:r>
              <a:rPr lang="en-US" sz="2400" b="1" dirty="0"/>
              <a:t>4 GB</a:t>
            </a:r>
            <a:r>
              <a:rPr lang="en-US" sz="2400" dirty="0"/>
              <a:t> (8 GB recommended for better performance)</a:t>
            </a:r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26126" y="1092472"/>
            <a:ext cx="9866947" cy="497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en-US" sz="24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WARE REQUIREMENTS: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Frontend: </a:t>
            </a:r>
            <a:r>
              <a:rPr lang="en-US" sz="2400" dirty="0"/>
              <a:t>HTML, CSS, Bootstrap, JavaScript and jQuery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Backend: </a:t>
            </a:r>
            <a:r>
              <a:rPr lang="en-US" sz="2400" dirty="0"/>
              <a:t>PHP and MySQL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Other Technologies:</a:t>
            </a:r>
            <a:endParaRPr lang="en-US" sz="2400" b="1" dirty="0"/>
          </a:p>
          <a:p>
            <a:r>
              <a:rPr lang="en-US" sz="2400" b="1" dirty="0"/>
              <a:t>Session management and authentication</a:t>
            </a:r>
            <a:r>
              <a:rPr lang="en-US" sz="2400" dirty="0"/>
              <a:t> </a:t>
            </a:r>
            <a:r>
              <a:rPr lang="en-US" sz="2400" b="1" dirty="0"/>
              <a:t>for secure login</a:t>
            </a:r>
            <a:endParaRPr lang="en-US" sz="2400" b="1" dirty="0"/>
          </a:p>
          <a:p>
            <a:r>
              <a:rPr lang="en-US" sz="2400" b="1" dirty="0"/>
              <a:t>Cloud storage integration</a:t>
            </a:r>
            <a:r>
              <a:rPr lang="en-US" sz="2400" dirty="0"/>
              <a:t> (Future enhancement)</a:t>
            </a:r>
            <a:endParaRPr lang="en-US" sz="2400" dirty="0"/>
          </a:p>
          <a:p>
            <a:r>
              <a:rPr lang="en-US" sz="2400" b="1" dirty="0"/>
              <a:t>Encryption-based document handling</a:t>
            </a:r>
            <a:r>
              <a:rPr lang="en-US" sz="2400" dirty="0"/>
              <a:t> (For secure BGV processing)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400" b="1" i="0" dirty="0">
              <a:solidFill>
                <a:srgbClr val="000000"/>
              </a:solidFill>
              <a:effectLst/>
              <a:latin typeface="var(--thim-font-title-font-family)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313275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ctr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GitHub Repository:</a:t>
            </a: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https://github.com/Mojukumar/Rebil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546"/>
            <a:ext cx="10515600" cy="43513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Recruitment and Selection: Enhanced HR Decision-Making with Accrued Benefits of Organizational Success 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ResearchGate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Blockchain-based Authentication and Verification System for Academic Certificate using QR Code and Decentralized Applications 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ResearchGate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Automation in Human Resource Development: Evidence from Emerging Economies - SAGE Journals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AI for Effective Human Resource Management - SSRN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in Human Resource: The Key to Successful Recruiting and Performance Management 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ResearchGate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HR: The Role of AI-Powered Recruitment in Shaping Organizational Success - SCIRP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Adoption of Artificial Intelligence in Human Resources Management and its Impact on Organizational Efficiency 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ScienceDirect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4543" y="1366495"/>
            <a:ext cx="1135625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Web-Based HR Solution: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Developed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streamline BGV, vendor collaboration, and candidate management.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Dedicated Logins: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separate portals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BGV companies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vendors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ensure organized communication and secure data exchange.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BGV Process: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Supports secure document uploads with status categories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"available"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"not available"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"processed within 24 hours"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faster verification.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Vendor Collaboration: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Facilitates direct interaction between vendors and HR teams, enabling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bench candidate sharing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subscription-based access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candidate data.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Plans to integrate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secure BGV data handling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profiling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improved talent evaluation and placement.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9114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31777" y="1191963"/>
            <a:ext cx="1014936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b="1" dirty="0"/>
              <a:t>Time-consuming recruitment processes</a:t>
            </a:r>
            <a:r>
              <a:rPr lang="en-US" sz="2000" dirty="0"/>
              <a:t> due to unstructured applicant tracking.</a:t>
            </a:r>
            <a:endParaRPr lang="en-US" sz="2000" dirty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 panose="020B0604030504040204"/>
            </a:endParaRPr>
          </a:p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b="1" dirty="0"/>
              <a:t>Redundant document verification workflows</a:t>
            </a:r>
            <a:r>
              <a:rPr lang="en-US" sz="2000" dirty="0"/>
              <a:t> causing inefficiencies.</a:t>
            </a:r>
            <a:endParaRPr lang="en-US" sz="2000" dirty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 panose="020B0604030504040204"/>
            </a:endParaRPr>
          </a:p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b="1" dirty="0"/>
              <a:t>Lack of integration</a:t>
            </a:r>
            <a:r>
              <a:rPr lang="en-US" sz="2000" dirty="0"/>
              <a:t> between HR professionals, recruitment agencies, and vendors</a:t>
            </a:r>
            <a:r>
              <a:rPr lang="en-IN" sz="2000" dirty="0"/>
              <a:t>.</a:t>
            </a:r>
            <a:endParaRPr lang="en-IN" sz="2000" dirty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 panose="020B0604030504040204"/>
            </a:endParaRPr>
          </a:p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b="1" dirty="0"/>
              <a:t>Data security concerns</a:t>
            </a:r>
            <a:r>
              <a:rPr lang="en-US" sz="2000" dirty="0"/>
              <a:t> in document handling and background checks.</a:t>
            </a:r>
            <a:endParaRPr lang="en-US" altLang="en-US" sz="20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 panose="020B0604030504040204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520" y="990871"/>
          <a:ext cx="11886979" cy="4345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/>
                <a:gridCol w="2602052"/>
                <a:gridCol w="711703"/>
                <a:gridCol w="2895740"/>
                <a:gridCol w="1626747"/>
                <a:gridCol w="1626747"/>
                <a:gridCol w="1626747"/>
              </a:tblGrid>
              <a:tr h="7794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 of the Paper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Challenges Faced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Disadvantages</a:t>
                      </a:r>
                      <a:endParaRPr lang="en-IN" dirty="0"/>
                    </a:p>
                  </a:txBody>
                  <a:tcPr/>
                </a:tc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Blockchain Technology in Background Verification Systems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Blockchain Ledger for Immutable BGV Records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 Implementation Cost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Enhanced Security and Tamper-Proof Records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Requires Advanced Technical Knowledge</a:t>
                      </a:r>
                      <a:endParaRPr lang="en-IN" dirty="0"/>
                    </a:p>
                  </a:txBody>
                  <a:tcPr anchor="ctr"/>
                </a:tc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Enhancing Employee Engagement Using Gamification Techniques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Gamified Platforms with Reward Mechanisms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Employee Fatigue with Over-Gamification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Improved Motivation and Productivity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Requires Continuous Content Updates</a:t>
                      </a:r>
                      <a:endParaRPr lang="en-IN" dirty="0"/>
                    </a:p>
                  </a:txBody>
                  <a:tcPr anchor="ctr"/>
                </a:tc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Cloud-Based HR Solutions for Enhanced Workforce Management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Real-Time Vendor Collaboration Portals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Vendor Data Management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Faster Closing of Positions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Increased Risk of Miscommunication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510" y="974361"/>
          <a:ext cx="11886979" cy="4345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/>
                <a:gridCol w="2602052"/>
                <a:gridCol w="711703"/>
                <a:gridCol w="2895740"/>
                <a:gridCol w="1626747"/>
                <a:gridCol w="1626747"/>
                <a:gridCol w="1626747"/>
              </a:tblGrid>
              <a:tr h="7794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 of the Paper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Challenges Faced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Disadvantages</a:t>
                      </a:r>
                      <a:endParaRPr lang="en-IN" dirty="0"/>
                    </a:p>
                  </a:txBody>
                  <a:tcPr/>
                </a:tc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AI-Driven HR Management Systems for Efficient Recruitment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 Algorithms for Resume Screening and Candidate Matching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 Privacy Concerns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Faster and Accurate Candidate Selection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Bias in AI Models</a:t>
                      </a:r>
                      <a:endParaRPr lang="en-IN" dirty="0"/>
                    </a:p>
                  </a:txBody>
                  <a:tcPr anchor="ctr"/>
                </a:tc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Integrating HR Software with Social Media Platforms for Talent Acquisition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Social Media Data Mining for Candidate Profiling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Authenticity and Privacy Issues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Improved Talent Sourcing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Difficulty in Filtering Unqualified Candidates</a:t>
                      </a:r>
                      <a:endParaRPr lang="en-US" dirty="0"/>
                    </a:p>
                  </a:txBody>
                  <a:tcPr anchor="ctr"/>
                </a:tc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Cloud-Based HR Solutions for Enhanced Workforce Management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 Infrastructure with SaaS Integration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Integration with Legacy Systems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 Access and Cost-Effective Solution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Potential Security Risks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US" b="1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 Implementation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801" y="1548356"/>
            <a:ext cx="10667999" cy="337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Background Verification (BGV) Module</a:t>
            </a:r>
            <a:endParaRPr lang="en-US" sz="2800" dirty="0"/>
          </a:p>
          <a:p>
            <a:pPr marL="342900" indent="-3429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Candidate Management</a:t>
            </a:r>
            <a:endParaRPr lang="en-US" sz="2800" dirty="0"/>
          </a:p>
          <a:p>
            <a:pPr marL="342900" indent="-3429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Vendor Empanelment</a:t>
            </a:r>
            <a:endParaRPr lang="en-US" sz="2800" dirty="0"/>
          </a:p>
          <a:p>
            <a:pPr algn="just">
              <a:lnSpc>
                <a:spcPct val="150000"/>
              </a:lnSpc>
              <a:spcAft>
                <a:spcPts val="750"/>
              </a:spcAft>
            </a:pPr>
            <a:br>
              <a:rPr lang="en-IN" sz="2400" dirty="0"/>
            </a:br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801" y="518388"/>
            <a:ext cx="10667999" cy="260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algn="just">
              <a:spcBef>
                <a:spcPts val="1500"/>
              </a:spcBef>
              <a:spcAft>
                <a:spcPts val="750"/>
              </a:spcAft>
            </a:pPr>
            <a:r>
              <a:rPr lang="en-US" sz="2400" b="1" dirty="0"/>
              <a:t>Background Verification (BGV) Module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US" sz="2400" b="1" i="0" dirty="0">
              <a:effectLst/>
              <a:latin typeface="var(--thim-font-title-font-family)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Upload &amp; Search BGV Documents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Status Tracking (Available/Not Available)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Processing Time Estimation (Normal/</a:t>
            </a:r>
            <a:r>
              <a:rPr lang="en-US" sz="2400" dirty="0" err="1"/>
              <a:t>Tatkal</a:t>
            </a:r>
            <a:r>
              <a:rPr lang="en-US" sz="2400" dirty="0"/>
              <a:t> BGV)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2800" y="3294175"/>
            <a:ext cx="7042046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500"/>
              </a:spcBef>
              <a:spcAft>
                <a:spcPts val="750"/>
              </a:spcAft>
            </a:pPr>
            <a:r>
              <a:rPr lang="en-US" sz="2400" b="1" dirty="0"/>
              <a:t>Candidate Management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US" sz="2400" b="1" i="0" dirty="0">
              <a:effectLst/>
              <a:latin typeface="var(--thim-font-title-font-family)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Applicant Tracking System (ATS)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Candidate Evaluation &amp; Experience Management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Offer Management &amp; Compliance Handling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Recruitment Analytics &amp; Reporting</a:t>
            </a:r>
            <a:endParaRPr lang="en-US" sz="2400" dirty="0"/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801" y="1000403"/>
            <a:ext cx="10667999" cy="2233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algn="just">
              <a:spcBef>
                <a:spcPts val="1500"/>
              </a:spcBef>
              <a:spcAft>
                <a:spcPts val="750"/>
              </a:spcAft>
            </a:pPr>
            <a:r>
              <a:rPr lang="en-US" sz="2400" b="1" dirty="0"/>
              <a:t>Vendor Empanelment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sz="2400" b="1" dirty="0">
              <a:latin typeface="var(--thim-font-title-font-family)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Bench Candidate Availability Sharing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HR &amp; Vendor Collaboration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Subscription-based Data Access</a:t>
            </a:r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4942</Words>
  <Application>WPS Presentation</Application>
  <PresentationFormat>Widescreen</PresentationFormat>
  <Paragraphs>252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Calibri Light</vt:lpstr>
      <vt:lpstr>Times New Roman</vt:lpstr>
      <vt:lpstr>Tahoma</vt:lpstr>
      <vt:lpstr>Verdana</vt:lpstr>
      <vt:lpstr>Cambria</vt:lpstr>
      <vt:lpstr>var(--thim-font-title-font-family)</vt:lpstr>
      <vt:lpstr>Euphorigenic</vt:lpstr>
      <vt:lpstr>Roboto</vt:lpstr>
      <vt:lpstr>Arial</vt:lpstr>
      <vt:lpstr>Bookman Old Style</vt:lpstr>
      <vt:lpstr>Microsoft YaHei</vt:lpstr>
      <vt:lpstr>Arial Unicode MS</vt:lpstr>
      <vt:lpstr>Cambria</vt:lpstr>
      <vt:lpstr>ti</vt:lpstr>
      <vt:lpstr>Office Theme</vt:lpstr>
      <vt:lpstr>MCA Final Year Project (Review I)  Rebil </vt:lpstr>
      <vt:lpstr>Content</vt:lpstr>
      <vt:lpstr>Abstract</vt:lpstr>
      <vt:lpstr>Problem Statement</vt:lpstr>
      <vt:lpstr>Literature Review</vt:lpstr>
      <vt:lpstr>Literature Review</vt:lpstr>
      <vt:lpstr>Module Design</vt:lpstr>
      <vt:lpstr>Module Design</vt:lpstr>
      <vt:lpstr>Module Design</vt:lpstr>
      <vt:lpstr>Tools And Technologies To Be Used</vt:lpstr>
      <vt:lpstr>Tools And Technologies To Be Used</vt:lpstr>
      <vt:lpstr>Github Link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Administrator</cp:lastModifiedBy>
  <cp:revision>924</cp:revision>
  <cp:lastPrinted>2018-07-24T06:37:00Z</cp:lastPrinted>
  <dcterms:created xsi:type="dcterms:W3CDTF">2018-06-07T04:06:00Z</dcterms:created>
  <dcterms:modified xsi:type="dcterms:W3CDTF">2025-04-11T07:54:07Z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6202746BF1944FAAB265C5976B1E307C_13</vt:lpwstr>
  </property>
  <property fmtid="{D5CDD505-2E9C-101B-9397-08002B2CF9AE}" pid="3" name="KSOProductBuildVer">
    <vt:lpwstr>1033-12.2.0.20326</vt:lpwstr>
  </property>
</Properties>
</file>