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6" r:id="rId6"/>
    <p:sldId id="258" r:id="rId7"/>
    <p:sldId id="278" r:id="rId8"/>
    <p:sldId id="279" r:id="rId9"/>
    <p:sldId id="280" r:id="rId10"/>
    <p:sldId id="284" r:id="rId11"/>
    <p:sldId id="282" r:id="rId12"/>
    <p:sldId id="286" r:id="rId13"/>
    <p:sldId id="288" r:id="rId14"/>
    <p:sldId id="270" r:id="rId15"/>
    <p:sldId id="269" r:id="rId16"/>
    <p:sldId id="274" r:id="rId17"/>
    <p:sldId id="261" r:id="rId18"/>
    <p:sldId id="262" r:id="rId19"/>
    <p:sldId id="263" r:id="rId20"/>
    <p:sldId id="264" r:id="rId21"/>
    <p:sldId id="265" r:id="rId22"/>
    <p:sldId id="271" r:id="rId23"/>
    <p:sldId id="272" r:id="rId24"/>
    <p:sldId id="273" r:id="rId25"/>
    <p:sldId id="289" r:id="rId26"/>
    <p:sldId id="268" r:id="rId27"/>
    <p:sldId id="267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F39CA54-0075-4E42-9E8D-48C20FE1680A}" styleName="Table_0">
    <a:wholeTbl>
      <a:tcTxStyle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D0DEEF"/>
          </a:solidFill>
        </a:fill>
      </a:tcStyle>
    </a:wholeTbl>
    <a:band1H>
      <a:tcStyle>
        <a:tcBdr/>
      </a:tcStyle>
    </a:band1H>
    <a:band2H>
      <a:tcStyle>
        <a:tcBdr/>
        <a:fill>
          <a:solidFill>
            <a:srgbClr val="E9EFF7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TxStyle b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a6aa9bf08_0_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a6aa9bf08_0_1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a6aa9bf08_0_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a6aa9bf08_0_7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Content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Picture 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body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 descr="Picture 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 panose="020F0502020204030204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 panose="020F0502020204030204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 panose="020F0502020204030204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 panose="020F0502020204030204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 panose="020F0502020204030204"/>
              <a:buNone/>
              <a:defRPr sz="2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 descr="Picture 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 descr="Picture 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type="body" idx="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 descr="Picture 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icture 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 descr="Picture 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 descr="Picture 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10"/>
          <p:cNvSpPr/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/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Picture 7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0.xml"/><Relationship Id="rId4" Type="http://schemas.openxmlformats.org/officeDocument/2006/relationships/hyperlink" Target="https://www.sciencedirect.com/science/article/pii/S266709682300054X" TargetMode="External"/><Relationship Id="rId3" Type="http://schemas.openxmlformats.org/officeDocument/2006/relationships/hyperlink" Target="https://www.researchgate.net/publication/383836465" TargetMode="External"/><Relationship Id="rId2" Type="http://schemas.openxmlformats.org/officeDocument/2006/relationships/hyperlink" Target="https://www.researchgate.net/publication/382085901" TargetMode="External"/><Relationship Id="rId1" Type="http://schemas.openxmlformats.org/officeDocument/2006/relationships/hyperlink" Target="https://www.researchgate.net/publication/385716866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838200" y="130629"/>
            <a:ext cx="10515600" cy="156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 panose="02020603050405020304"/>
              <a:buNone/>
            </a:pPr>
            <a:r>
              <a:rPr lang="en-US" sz="28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MCA Final Year Project (Review III)</a:t>
            </a:r>
            <a:br>
              <a:rPr lang="en-US" sz="28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br>
              <a:rPr lang="en-US" sz="28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400" b="1" dirty="0" err="1">
                <a:solidFill>
                  <a:srgbClr val="0070C0"/>
                </a:solidFill>
                <a:latin typeface="Times New Roman" panose="02020603050405020304" charset="0"/>
                <a:ea typeface="Tahoma" panose="020B0604030504040204" pitchFamily="34" charset="0"/>
                <a:cs typeface="Times New Roman" panose="02020603050405020304" charset="0"/>
                <a:sym typeface="+mn-ea"/>
              </a:rPr>
              <a:t>Rebil</a:t>
            </a:r>
            <a:br>
              <a:rPr lang="en-US" sz="2400">
                <a:solidFill>
                  <a:srgbClr val="0070C0"/>
                </a:solidFill>
              </a:rPr>
            </a:br>
            <a:endParaRPr lang="en-US" sz="2400">
              <a:solidFill>
                <a:srgbClr val="0070C0"/>
              </a:solidFill>
            </a:endParaRPr>
          </a:p>
        </p:txBody>
      </p:sp>
      <p:sp>
        <p:nvSpPr>
          <p:cNvPr id="59" name="Google Shape;59;p11"/>
          <p:cNvSpPr txBox="1"/>
          <p:nvPr>
            <p:ph type="body" idx="1"/>
          </p:nvPr>
        </p:nvSpPr>
        <p:spPr>
          <a:xfrm>
            <a:off x="933892" y="1296772"/>
            <a:ext cx="10515601" cy="466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25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1180"/>
              </a:buClr>
              <a:buSzPct val="78000"/>
              <a:buNone/>
            </a:pPr>
            <a:r>
              <a:rPr lang="en-US" sz="8000" b="1">
                <a:solidFill>
                  <a:srgbClr val="A7118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Submitted to the Presidency University, Bengaluru in partial fulfilment  for the award of the degree of  Master of Computer Applications(MCA)</a:t>
            </a:r>
            <a:endParaRPr sz="800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80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Number : </a:t>
            </a:r>
            <a:r>
              <a:rPr lang="en-US" sz="8000">
                <a:solidFill>
                  <a:srgbClr val="2F6EBB"/>
                </a:solidFill>
              </a:rPr>
              <a:t>MCA_PR217</a:t>
            </a:r>
            <a:endParaRPr lang="en-US" sz="8000">
              <a:solidFill>
                <a:srgbClr val="2F6EBB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235"/>
              </a:buClr>
              <a:buSzPct val="69000"/>
              <a:buNone/>
            </a:pPr>
            <a:endParaRPr>
              <a:solidFill>
                <a:srgbClr val="2F6EBB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235"/>
              </a:buClr>
              <a:buSzPct val="69000"/>
              <a:buNone/>
            </a:pPr>
            <a:endParaRPr>
              <a:solidFill>
                <a:srgbClr val="2F6EBB"/>
              </a:solidFill>
            </a:endParaRPr>
          </a:p>
          <a:p>
            <a:pPr marL="191770" lvl="0" indent="-6921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>
              <a:solidFill>
                <a:srgbClr val="2F6EBB"/>
              </a:solidFill>
            </a:endParaRPr>
          </a:p>
          <a:p>
            <a:pPr marL="191770" lvl="0" indent="-6921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>
              <a:solidFill>
                <a:srgbClr val="2F6EBB"/>
              </a:solidFill>
            </a:endParaRPr>
          </a:p>
          <a:p>
            <a:pPr marL="191770" lvl="0" indent="-6921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 lang="en-US">
              <a:solidFill>
                <a:srgbClr val="2F6EBB"/>
              </a:solidFill>
            </a:endParaRPr>
          </a:p>
          <a:p>
            <a:pPr marL="191770" lvl="0" indent="-6921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 lang="en-US">
              <a:solidFill>
                <a:srgbClr val="2F6EBB"/>
              </a:solidFill>
            </a:endParaRPr>
          </a:p>
          <a:p>
            <a:pPr marL="191770" lvl="0" indent="-6921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 lang="en-US">
              <a:solidFill>
                <a:srgbClr val="2F6EBB"/>
              </a:solidFill>
            </a:endParaRPr>
          </a:p>
          <a:p>
            <a:pPr marL="191770" lvl="0" indent="-6921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 lang="en-US">
              <a:solidFill>
                <a:srgbClr val="2F6EBB"/>
              </a:solidFill>
            </a:endParaRPr>
          </a:p>
          <a:p>
            <a:pPr marL="191770" lvl="0" indent="-6921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 lang="en-US">
              <a:solidFill>
                <a:srgbClr val="2F6EBB"/>
              </a:solidFill>
            </a:endParaRPr>
          </a:p>
          <a:p>
            <a:pPr marL="191770" lvl="0" indent="-6921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r>
              <a:rPr lang="en-US">
                <a:solidFill>
                  <a:srgbClr val="2F6EBB"/>
                </a:solidFill>
              </a:rPr>
              <a:t>                                                                                                                                  </a:t>
            </a:r>
            <a:r>
              <a:rPr lang="en-US" sz="6000">
                <a:solidFill>
                  <a:srgbClr val="2F6EBB"/>
                </a:solidFill>
              </a:rPr>
              <a:t>                              </a:t>
            </a:r>
            <a:r>
              <a:rPr lang="en-US" sz="7200">
                <a:solidFill>
                  <a:srgbClr val="2F6EBB"/>
                </a:solidFill>
              </a:rPr>
              <a:t>  </a:t>
            </a:r>
            <a:r>
              <a:rPr lang="en-IN" sz="7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Under the supervision of </a:t>
            </a:r>
            <a:endParaRPr lang="en-IN" sz="7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72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Mr. Sakthi S</a:t>
            </a:r>
            <a:br>
              <a:rPr lang="en-IN" sz="72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IN" sz="7200" b="1" dirty="0" err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Asst.Prof</a:t>
            </a:r>
            <a:r>
              <a:rPr lang="en-IN" sz="72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-SCSE</a:t>
            </a:r>
            <a:br>
              <a:rPr lang="en-IN" sz="72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72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Presidency University</a:t>
            </a:r>
            <a:b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endParaRPr>
              <a:solidFill>
                <a:srgbClr val="2F6EBB"/>
              </a:solidFill>
            </a:endParaRPr>
          </a:p>
          <a:p>
            <a:pPr marL="122555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>
              <a:solidFill>
                <a:srgbClr val="2F6EBB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"/>
              <a:buNone/>
            </a:pPr>
            <a:br>
              <a:rPr lang="en-US" sz="1570">
                <a:latin typeface="Times"/>
                <a:ea typeface="Times"/>
                <a:cs typeface="Times"/>
                <a:sym typeface="Times"/>
              </a:rPr>
            </a:br>
            <a:endParaRPr sz="101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br>
              <a:rPr lang="en-US" sz="1175"/>
            </a:br>
            <a:br>
              <a:rPr lang="en-US" sz="1175"/>
            </a:br>
            <a:endParaRPr lang="en-US" sz="1175"/>
          </a:p>
        </p:txBody>
      </p:sp>
      <p:sp>
        <p:nvSpPr>
          <p:cNvPr id="60" name="Google Shape;60;p11"/>
          <p:cNvSpPr txBox="1"/>
          <p:nvPr>
            <p:ph type="sldNum" idx="1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</a:fld>
            <a:endParaRPr lang="en-US" sz="1200">
              <a:solidFill>
                <a:srgbClr val="898989"/>
              </a:solidFill>
            </a:endParaRPr>
          </a:p>
        </p:txBody>
      </p:sp>
      <p:graphicFrame>
        <p:nvGraphicFramePr>
          <p:cNvPr id="61" name="Google Shape;61;p11"/>
          <p:cNvGraphicFramePr/>
          <p:nvPr/>
        </p:nvGraphicFramePr>
        <p:xfrm>
          <a:off x="3435224" y="2457723"/>
          <a:ext cx="5321550" cy="3000000"/>
        </p:xfrm>
        <a:graphic>
          <a:graphicData uri="http://schemas.openxmlformats.org/drawingml/2006/table">
            <a:tbl>
              <a:tblPr firstRow="1" bandRow="1">
                <a:noFill/>
                <a:tableStyleId>{0F39CA54-0075-4E42-9E8D-48C20FE1680A}</a:tableStyleId>
              </a:tblPr>
              <a:tblGrid>
                <a:gridCol w="2660775"/>
                <a:gridCol w="2660775"/>
              </a:tblGrid>
              <a:tr h="36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 panose="02020603050405020304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Name </a:t>
                      </a:r>
                      <a:endParaRPr lang="en-US" sz="1800" b="1" u="none" strike="noStrike" cap="none">
                        <a:solidFill>
                          <a:srgbClr val="FFFFFF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45725" marR="457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 panose="02020603050405020304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Roll Number</a:t>
                      </a:r>
                      <a:endParaRPr lang="en-US" sz="1800" b="1" u="none" strike="noStrike" cap="none">
                        <a:solidFill>
                          <a:srgbClr val="FFFFFF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45725" marR="45725" marT="45725" marB="45725"/>
                </a:tc>
              </a:tr>
              <a:tr h="36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 panose="02020603050405020304"/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Moju Kumar B L </a:t>
                      </a:r>
                      <a:endParaRPr lang="en-US"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45725" marR="457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 panose="02020603050405020304"/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20232MCA0192</a:t>
                      </a:r>
                      <a:endParaRPr lang="en-US"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45725" marR="45725" marT="45725" marB="45725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1143000"/>
          </a:xfrm>
        </p:spPr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78561" y="1420155"/>
            <a:ext cx="8867482" cy="3141685"/>
          </a:xfrm>
        </p:spPr>
        <p:txBody>
          <a:bodyPr/>
          <a:lstStyle/>
          <a:p>
            <a:pPr marL="0" indent="0">
              <a:spcBef>
                <a:spcPts val="1500"/>
              </a:spcBef>
              <a:spcAft>
                <a:spcPts val="750"/>
              </a:spcAft>
              <a:buNone/>
            </a:pPr>
            <a:r>
              <a:rPr lang="en-US" sz="2400" b="1" i="0" u="sng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HARDWARE REQUIREMENTS: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 </a:t>
            </a:r>
            <a:endParaRPr lang="en-US" sz="2400" b="1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Processor:</a:t>
            </a:r>
            <a:r>
              <a:rPr lang="en-US" sz="2400" dirty="0"/>
              <a:t> AMD Ryzen 3 / Intel i3 or higher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Hard Disk : 512 GB..</a:t>
            </a:r>
            <a:endParaRPr lang="en-US" sz="2400" b="0" i="0" dirty="0">
              <a:solidFill>
                <a:srgbClr val="606060"/>
              </a:solidFill>
              <a:effectLst/>
              <a:latin typeface="Roboto" panose="02000000000000000000" pitchFamily="2" charset="0"/>
            </a:endParaRPr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nn-NO" sz="2400" b="1" dirty="0"/>
              <a:t>Hard Disk:</a:t>
            </a:r>
            <a:r>
              <a:rPr lang="nn-NO" sz="2400" dirty="0"/>
              <a:t> Minimum </a:t>
            </a:r>
            <a:r>
              <a:rPr lang="nn-NO" sz="2400" b="1" dirty="0"/>
              <a:t>512 GB</a:t>
            </a:r>
            <a:r>
              <a:rPr lang="nn-NO" sz="2400" dirty="0"/>
              <a:t> storage</a:t>
            </a:r>
            <a:endParaRPr lang="nn-NO" sz="2400" dirty="0"/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Monitor:</a:t>
            </a:r>
            <a:r>
              <a:rPr lang="en-US" sz="2400" dirty="0"/>
              <a:t> </a:t>
            </a:r>
            <a:r>
              <a:rPr lang="en-US" sz="2400" b="1" dirty="0"/>
              <a:t>15” LED</a:t>
            </a:r>
            <a:r>
              <a:rPr lang="en-US" sz="2400" dirty="0"/>
              <a:t> display</a:t>
            </a:r>
            <a:endParaRPr lang="en-US" sz="2400" dirty="0"/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Input Devices:</a:t>
            </a:r>
            <a:r>
              <a:rPr lang="en-US" sz="2400" dirty="0"/>
              <a:t> Keyboard, Mouse</a:t>
            </a:r>
            <a:endParaRPr lang="en-US" sz="2400" dirty="0"/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RAM:</a:t>
            </a:r>
            <a:r>
              <a:rPr lang="en-US" sz="2400" dirty="0"/>
              <a:t> Minimum </a:t>
            </a:r>
            <a:r>
              <a:rPr lang="en-US" sz="2400" b="1" dirty="0"/>
              <a:t>4 GB</a:t>
            </a:r>
            <a:r>
              <a:rPr lang="en-US" sz="2400" dirty="0"/>
              <a:t> (8 GB recommended for better performance)</a:t>
            </a:r>
            <a:endParaRPr lang="en-IN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1143000"/>
          </a:xfrm>
        </p:spPr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26126" y="1092472"/>
            <a:ext cx="9866947" cy="4975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u="sng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SOFT</a:t>
            </a:r>
            <a:r>
              <a:rPr lang="en-US" sz="2400" b="1" i="0" u="sng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WARE REQUIREMENTS: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 </a:t>
            </a:r>
            <a:endParaRPr lang="en-US" sz="2400" b="1" i="0" dirty="0">
              <a:solidFill>
                <a:srgbClr val="00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Frontend: </a:t>
            </a:r>
            <a:r>
              <a:rPr lang="en-US" sz="2400" dirty="0"/>
              <a:t>HTML, CSS, Bootstrap, JavaScript and jQuery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Backend: </a:t>
            </a:r>
            <a:r>
              <a:rPr lang="en-US" sz="2400" dirty="0"/>
              <a:t>PHP and MySQL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Other Technologies:</a:t>
            </a:r>
            <a:endParaRPr lang="en-US" sz="2400" b="1" dirty="0"/>
          </a:p>
          <a:p>
            <a:r>
              <a:rPr lang="en-US" sz="2400" b="1" dirty="0"/>
              <a:t>Session management and authentication</a:t>
            </a:r>
            <a:r>
              <a:rPr lang="en-US" sz="2400" dirty="0"/>
              <a:t> </a:t>
            </a:r>
            <a:r>
              <a:rPr lang="en-US" sz="2400" b="1" dirty="0"/>
              <a:t>for secure login</a:t>
            </a:r>
            <a:endParaRPr lang="en-US" sz="2400" b="1" dirty="0"/>
          </a:p>
          <a:p>
            <a:r>
              <a:rPr lang="en-US" sz="2400" b="1" dirty="0"/>
              <a:t>Cloud storage integration</a:t>
            </a:r>
            <a:r>
              <a:rPr lang="en-US" sz="2400" dirty="0"/>
              <a:t> (Future enhancement)</a:t>
            </a:r>
            <a:endParaRPr lang="en-US" sz="2400" dirty="0"/>
          </a:p>
          <a:p>
            <a:r>
              <a:rPr lang="en-US" sz="2400" b="1" dirty="0"/>
              <a:t>Encryption-based document handling</a:t>
            </a:r>
            <a:r>
              <a:rPr lang="en-US" sz="2400" dirty="0"/>
              <a:t> (For secure BGV processing)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400" b="1" i="0" dirty="0">
              <a:solidFill>
                <a:srgbClr val="000000"/>
              </a:solidFill>
              <a:effectLst/>
              <a:latin typeface="var(--thim-font-title-font-family)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838200" y="686435"/>
            <a:ext cx="10515600" cy="1004570"/>
          </a:xfrm>
        </p:spPr>
        <p:txBody>
          <a:bodyPr/>
          <a:p>
            <a:pPr algn="ctr"/>
            <a:r>
              <a:rPr lang="en-US"/>
              <a:t>Vendor Registration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vreg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575" y="1654175"/>
            <a:ext cx="9766300" cy="37738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367530" y="1162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/>
              <a:t>Screenshots</a:t>
            </a:r>
            <a:endParaRPr lang="en-US" sz="400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695960" y="620395"/>
            <a:ext cx="10515600" cy="775970"/>
          </a:xfrm>
        </p:spPr>
        <p:txBody>
          <a:bodyPr/>
          <a:p>
            <a:pPr algn="ctr"/>
            <a:r>
              <a:rPr lang="en-US" sz="3200"/>
              <a:t>Vendor Login Portal</a:t>
            </a:r>
            <a:endParaRPr lang="en-US" sz="3200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6" name="Picture 5" descr="vender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005" y="1196340"/>
            <a:ext cx="10834370" cy="41573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/>
              <a:t>Forgot Password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endParaRPr lang="en-US"/>
          </a:p>
        </p:txBody>
      </p:sp>
      <p:pic>
        <p:nvPicPr>
          <p:cNvPr id="4" name="Picture 3" descr="forg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185" y="1340485"/>
            <a:ext cx="10249535" cy="47275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007485" y="40449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Vendor Dashbord</a:t>
            </a:r>
            <a:endParaRPr lang="en-US" sz="3200"/>
          </a:p>
        </p:txBody>
      </p:sp>
      <p:pic>
        <p:nvPicPr>
          <p:cNvPr id="3" name="Picture 2" descr="vendor dashbord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670" y="1052830"/>
            <a:ext cx="10650220" cy="4322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/>
          <p:nvPr>
            <p:ph type="title"/>
          </p:nvPr>
        </p:nvSpPr>
        <p:spPr>
          <a:xfrm>
            <a:off x="838200" y="365125"/>
            <a:ext cx="10515600" cy="560070"/>
          </a:xfrm>
        </p:spPr>
        <p:txBody>
          <a:bodyPr>
            <a:normAutofit fontScale="90000"/>
          </a:bodyPr>
          <a:p>
            <a:pPr algn="ctr"/>
            <a:r>
              <a:rPr lang="en-US"/>
              <a:t>Adding Background Verification</a:t>
            </a:r>
            <a:endParaRPr lang="en-US"/>
          </a:p>
        </p:txBody>
      </p:sp>
      <p:pic>
        <p:nvPicPr>
          <p:cNvPr id="2" name="Picture 1" descr="bg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225" y="908685"/>
            <a:ext cx="10786110" cy="43268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114800" y="43180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Background Verification List</a:t>
            </a:r>
            <a:endParaRPr lang="en-US" sz="2400"/>
          </a:p>
        </p:txBody>
      </p:sp>
      <p:pic>
        <p:nvPicPr>
          <p:cNvPr id="3" name="Picture 2" descr="all bg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400" y="981075"/>
            <a:ext cx="11486515" cy="439610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ndid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605" y="628650"/>
            <a:ext cx="11319510" cy="454088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355465" y="15684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/>
              <a:t>Candidate list</a:t>
            </a:r>
            <a:endParaRPr lang="en-US" sz="240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 fontScale="9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 panose="02040503050406030204"/>
              <a:buNone/>
            </a:pPr>
            <a:r>
              <a:rPr lang="en-US" b="1"/>
              <a:t>Job List</a:t>
            </a:r>
            <a:endParaRPr lang="en-US" b="1"/>
          </a:p>
        </p:txBody>
      </p:sp>
      <p:pic>
        <p:nvPicPr>
          <p:cNvPr id="2" name="Picture 1" descr="vendor apply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180" y="836930"/>
            <a:ext cx="10890885" cy="4015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 panose="02040503050406030204"/>
              <a:buNone/>
            </a:pPr>
            <a:r>
              <a:rPr lang="en-US" sz="2640" b="1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Content</a:t>
            </a:r>
            <a:endParaRPr b="1"/>
          </a:p>
        </p:txBody>
      </p:sp>
      <p:sp>
        <p:nvSpPr>
          <p:cNvPr id="67" name="Google Shape;67;p12"/>
          <p:cNvSpPr txBox="1"/>
          <p:nvPr>
            <p:ph type="body" idx="1"/>
          </p:nvPr>
        </p:nvSpPr>
        <p:spPr>
          <a:xfrm>
            <a:off x="812800" y="1143000"/>
            <a:ext cx="10668000" cy="39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 fontScale="900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Abstract</a:t>
            </a:r>
            <a:endParaRPr lang="en-US" sz="2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Problem Statement</a:t>
            </a:r>
            <a:endParaRPr lang="en-US" sz="2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Literature Survey</a:t>
            </a:r>
            <a:endParaRPr lang="en-US" sz="2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Tools and Technologies to be used</a:t>
            </a:r>
            <a:endParaRPr lang="en-US" sz="2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Modules</a:t>
            </a:r>
            <a:endParaRPr lang="en-US" sz="2100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Screenshots</a:t>
            </a:r>
            <a:endParaRPr lang="en-US" sz="2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References</a:t>
            </a:r>
            <a:endParaRPr lang="en-US" sz="2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2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21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marL="0" indent="0" algn="ctr"/>
            <a:r>
              <a:rPr lang="en-US"/>
              <a:t>Admin Login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admin 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760" y="1340485"/>
            <a:ext cx="9686925" cy="4514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/>
              <a:t>HR Login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hr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1268730"/>
            <a:ext cx="10592435" cy="40074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/>
              <a:t>HR Register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hrr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84630"/>
            <a:ext cx="10355580" cy="40220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References</a:t>
            </a:r>
            <a:endParaRPr lang="en-I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546"/>
            <a:ext cx="10515600" cy="435133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AI-Driven Recruitment and Selection: Enhanced HR Decision-Making with Accrued Benefits of Organizational Success - 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  <a:hlinkClick r:id="rId1"/>
              </a:rPr>
              <a:t>ResearchGate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Blockchain-based Authentication and Verification System for Academic Certificate using QR Code and Decentralized Applications - 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  <a:hlinkClick r:id="rId2"/>
              </a:rPr>
              <a:t>ResearchGate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Artificial Intelligence and Automation in Human Resource Development: Evidence from Emerging Economies - SAGE Journals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Leveraging AI for Effective Human Resource Management - SSRN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Artificial Intelligence in Human Resource: The Key to Successful Recruiting and Performance Management - 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  <a:hlinkClick r:id="rId3"/>
              </a:rPr>
              <a:t>ResearchGate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The Future of HR: The Role of AI-Powered Recruitment in Shaping Organizational Success - SCIRP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The Adoption of Artificial Intelligence in Human Resources Management and its Impact on Organizational Efficiency - 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  <a:hlinkClick r:id="rId4"/>
              </a:rPr>
              <a:t>ScienceDirect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                           Github Link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GitHub Repository:</a:t>
            </a:r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endParaRPr lang="en-US"/>
          </a:p>
          <a:p>
            <a:endParaRPr lang="en-US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https://github.com/Mojukumar/Rebil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 descr="Picture 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082810" y="1441315"/>
            <a:ext cx="3893306" cy="3935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4543" y="1366495"/>
            <a:ext cx="1135625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Web-Based HR Solution: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Developed using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HTML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Bootstrap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,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PHP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to streamline BGV, vendor collaboration, and candidate management.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Dedicated Logins: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Provides separate portals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BGV companies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vendors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to ensure organized communication and secure data exchange.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Efficient BGV Process: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Supports secure document uploads with status categories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"available"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"not available"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,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"processed within 24 hours"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for faster verification.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Vendor Collaboration: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Facilitates direct interaction between vendors and HR teams, enabling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bench candidate sharing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subscription-based access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to candidate data.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Future Enhancements: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Plans to integrate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blockchain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for secure BGV data handling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AI-driven profiling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for improved talent evaluation and placement.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 panose="02040503050406030204"/>
              <a:buNone/>
            </a:pPr>
            <a:r>
              <a:rPr lang="en-US" sz="2640" b="1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Problem Statement</a:t>
            </a:r>
            <a:endParaRPr b="1"/>
          </a:p>
        </p:txBody>
      </p:sp>
      <p:sp>
        <p:nvSpPr>
          <p:cNvPr id="73" name="Google Shape;73;p13"/>
          <p:cNvSpPr txBox="1"/>
          <p:nvPr>
            <p:ph type="body" idx="1"/>
          </p:nvPr>
        </p:nvSpPr>
        <p:spPr>
          <a:xfrm>
            <a:off x="1131776" y="868797"/>
            <a:ext cx="10149369" cy="397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80000"/>
          </a:bodyPr>
          <a:lstStyle/>
          <a:p>
            <a:pPr marL="542925" lvl="0" indent="-54292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ym typeface="+mn-ea"/>
              </a:rPr>
              <a:t>Time-consuming recruitment processes</a:t>
            </a:r>
            <a:r>
              <a:rPr lang="en-US" dirty="0">
                <a:sym typeface="+mn-ea"/>
              </a:rPr>
              <a:t> due to unstructured applicant tracking.</a:t>
            </a:r>
            <a:endParaRPr lang="en-US" dirty="0"/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Verdana" panose="020B0604030504040204"/>
            </a:endParaRPr>
          </a:p>
          <a:p>
            <a:pPr marL="542925" lvl="0" indent="-54292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ym typeface="+mn-ea"/>
              </a:rPr>
              <a:t>Redundant document verification workflows</a:t>
            </a:r>
            <a:r>
              <a:rPr lang="en-US" dirty="0">
                <a:sym typeface="+mn-ea"/>
              </a:rPr>
              <a:t> causing inefficiencies.</a:t>
            </a:r>
            <a:endParaRPr lang="en-US" dirty="0"/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Verdana" panose="020B0604030504040204"/>
            </a:endParaRPr>
          </a:p>
          <a:p>
            <a:pPr marL="542925" lvl="0" indent="-54292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ym typeface="+mn-ea"/>
              </a:rPr>
              <a:t>Lack of integration</a:t>
            </a:r>
            <a:r>
              <a:rPr lang="en-US" dirty="0">
                <a:sym typeface="+mn-ea"/>
              </a:rPr>
              <a:t> between HR professionals, recruitment agencies, and vendors</a:t>
            </a:r>
            <a:r>
              <a:rPr lang="en-IN" dirty="0">
                <a:sym typeface="+mn-ea"/>
              </a:rPr>
              <a:t>.</a:t>
            </a:r>
            <a:endParaRPr lang="en-IN" dirty="0"/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Verdana" panose="020B0604030504040204"/>
            </a:endParaRPr>
          </a:p>
          <a:p>
            <a:pPr marL="542925" lvl="0" indent="-54292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ym typeface="+mn-ea"/>
              </a:rPr>
              <a:t>Data security concerns</a:t>
            </a:r>
            <a:r>
              <a:rPr lang="en-US" dirty="0">
                <a:sym typeface="+mn-ea"/>
              </a:rPr>
              <a:t> in document handling and background checks.</a:t>
            </a:r>
            <a:endParaRPr lang="en-US" sz="25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7520" y="990871"/>
          <a:ext cx="11886979" cy="4345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243"/>
                <a:gridCol w="2602052"/>
                <a:gridCol w="711703"/>
                <a:gridCol w="2895740"/>
                <a:gridCol w="1626747"/>
                <a:gridCol w="1626747"/>
                <a:gridCol w="1626747"/>
              </a:tblGrid>
              <a:tr h="77948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SL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 of the Paper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Methodology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Challenges Faced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Disadvantages</a:t>
                      </a:r>
                      <a:endParaRPr lang="en-IN" dirty="0"/>
                    </a:p>
                  </a:txBody>
                  <a:tcPr/>
                </a:tc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Blockchain Technology in Background Verification Systems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Blockchain Ledger for Immutable BGV Records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High Implementation Cost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Enhanced Security and Tamper-Proof Records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Requires Advanced Technical Knowledge</a:t>
                      </a:r>
                      <a:endParaRPr lang="en-IN" dirty="0"/>
                    </a:p>
                  </a:txBody>
                  <a:tcPr anchor="ctr"/>
                </a:tc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Enhancing Employee Engagement Using Gamification Techniques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Gamified Platforms with Reward Mechanisms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Employee Fatigue with Over-Gamification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Improved Motivation and Productivity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Requires Continuous Content Updates</a:t>
                      </a:r>
                      <a:endParaRPr lang="en-IN" dirty="0"/>
                    </a:p>
                  </a:txBody>
                  <a:tcPr anchor="ctr"/>
                </a:tc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Cloud-Based HR Solutions for Enhanced Workforce Management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Real-Time Vendor Collaboration Portals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Vendor Data Management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Faster Closing of Positions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Increased Risk of Miscommunication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96" name="Google Shape;96;p14"/>
          <p:cNvSpPr txBox="1">
            <a:spLocks noGrp="1"/>
          </p:cNvSpPr>
          <p:nvPr/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numCol="1" anchor="ctr" anchorCtr="0" compatLnSpc="1">
            <a:no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510" y="759096"/>
          <a:ext cx="11886979" cy="4345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243"/>
                <a:gridCol w="2602052"/>
                <a:gridCol w="711703"/>
                <a:gridCol w="2895740"/>
                <a:gridCol w="1626747"/>
                <a:gridCol w="1626747"/>
                <a:gridCol w="1626747"/>
              </a:tblGrid>
              <a:tr h="77948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SL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 of the Paper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Methodology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Challenges Faced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Disadvantages</a:t>
                      </a:r>
                      <a:endParaRPr lang="en-IN" dirty="0"/>
                    </a:p>
                  </a:txBody>
                  <a:tcPr/>
                </a:tc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AI-Driven HR Management Systems for Efficient Recruitment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 Learning Algorithms for Resume Screening and Candidate Matching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 Privacy Concerns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Faster and Accurate Candidate Selection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Bias in AI Models</a:t>
                      </a:r>
                      <a:endParaRPr lang="en-IN" dirty="0"/>
                    </a:p>
                  </a:txBody>
                  <a:tcPr anchor="ctr"/>
                </a:tc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Integrating HR Software with Social Media Platforms for Talent Acquisition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Social Media Data Mining for Candidate Profiling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Authenticity and Privacy Issues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Improved Talent Sourcing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Difficulty in Filtering Unqualified Candidates</a:t>
                      </a:r>
                      <a:endParaRPr lang="en-US" dirty="0"/>
                    </a:p>
                  </a:txBody>
                  <a:tcPr anchor="ctr"/>
                </a:tc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Cloud-Based HR Solutions for Enhanced Workforce Management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 Infrastructure with SaaS Integration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Integration with Legacy Systems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Easy Access and Cost-Effective Solution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Potential Security Risks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just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dirty="0">
                <a:sym typeface="+mn-ea"/>
              </a:rPr>
              <a:t>Background Verification (BGV) Module</a:t>
            </a:r>
            <a:endParaRPr lang="en-US" dirty="0"/>
          </a:p>
          <a:p>
            <a:pPr marL="342900" indent="-342900" algn="just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dirty="0">
                <a:sym typeface="+mn-ea"/>
              </a:rPr>
              <a:t>Candidate Management</a:t>
            </a:r>
            <a:endParaRPr lang="en-US" dirty="0"/>
          </a:p>
          <a:p>
            <a:pPr marL="342900" indent="-342900" algn="just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dirty="0">
                <a:sym typeface="+mn-ea"/>
              </a:rPr>
              <a:t>Vendor Empanelment</a:t>
            </a:r>
            <a:endParaRPr lang="en-US"/>
          </a:p>
        </p:txBody>
      </p:sp>
      <p:sp>
        <p:nvSpPr>
          <p:cNvPr id="7" name="Google Shape;96;p14"/>
          <p:cNvSpPr txBox="1">
            <a:spLocks noGrp="1"/>
          </p:cNvSpPr>
          <p:nvPr/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numCol="1" anchor="ctr" anchorCtr="0" compatLnSpc="1">
            <a:no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US" b="1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801" y="518388"/>
            <a:ext cx="10667999" cy="2603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algn="just">
              <a:spcBef>
                <a:spcPts val="1500"/>
              </a:spcBef>
              <a:spcAft>
                <a:spcPts val="750"/>
              </a:spcAft>
            </a:pPr>
            <a:r>
              <a:rPr lang="en-US" sz="2400" b="1" dirty="0"/>
              <a:t>Background Verification (BGV) Module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charset="0"/>
              </a:rPr>
              <a:t>:</a:t>
            </a:r>
            <a:endParaRPr lang="en-US" sz="2400" b="1" i="0" dirty="0">
              <a:effectLst/>
              <a:latin typeface="var(--thim-font-title-font-family)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Upload &amp; Search BGV Documents</a:t>
            </a: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Status Tracking (Available/Not Available)</a:t>
            </a: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Processing Time Estimation (Normal/</a:t>
            </a:r>
            <a:r>
              <a:rPr lang="en-US" sz="2400" dirty="0" err="1"/>
              <a:t>Tatkal</a:t>
            </a:r>
            <a:r>
              <a:rPr lang="en-US" sz="2400" dirty="0"/>
              <a:t> BGV)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2800" y="3294175"/>
            <a:ext cx="7042046" cy="2041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500"/>
              </a:spcBef>
              <a:spcAft>
                <a:spcPts val="750"/>
              </a:spcAft>
            </a:pPr>
            <a:r>
              <a:rPr lang="en-US" sz="2400" b="1" dirty="0"/>
              <a:t>Candidate Management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charset="0"/>
              </a:rPr>
              <a:t>:</a:t>
            </a:r>
            <a:endParaRPr lang="en-US" sz="2400" b="1" i="0" dirty="0">
              <a:effectLst/>
              <a:latin typeface="var(--thim-font-title-font-family)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Applicant Tracking System (ATS)</a:t>
            </a: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Candidate Evaluation &amp; Experience Management</a:t>
            </a: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Offer Management &amp; Compliance Handling</a:t>
            </a: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Recruitment Analytics &amp; Reporting</a:t>
            </a:r>
            <a:endParaRPr lang="en-US" sz="2400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801" y="1000403"/>
            <a:ext cx="10667999" cy="2233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algn="just">
              <a:spcBef>
                <a:spcPts val="1500"/>
              </a:spcBef>
              <a:spcAft>
                <a:spcPts val="750"/>
              </a:spcAft>
            </a:pPr>
            <a:r>
              <a:rPr lang="en-US" sz="2400" b="1" dirty="0"/>
              <a:t>Vendor Empanelment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charset="0"/>
              </a:rPr>
              <a:t>:</a:t>
            </a:r>
            <a:endParaRPr lang="en-US" sz="2400" b="1" dirty="0">
              <a:latin typeface="var(--thim-font-title-font-family)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Bench Candidate Availability Sharing</a:t>
            </a: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HR &amp; Vendor Collaboration</a:t>
            </a: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Subscription-based Data Access</a:t>
            </a:r>
            <a:endParaRPr lang="en-IN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5332</Words>
  <Application>WPS Presentation</Application>
  <PresentationFormat/>
  <Paragraphs>275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4" baseType="lpstr">
      <vt:lpstr>Arial</vt:lpstr>
      <vt:lpstr>SimSun</vt:lpstr>
      <vt:lpstr>Wingdings</vt:lpstr>
      <vt:lpstr>Arial</vt:lpstr>
      <vt:lpstr>Calibri</vt:lpstr>
      <vt:lpstr>Times New Roman</vt:lpstr>
      <vt:lpstr>Times New Roman</vt:lpstr>
      <vt:lpstr>Tahoma</vt:lpstr>
      <vt:lpstr>Times</vt:lpstr>
      <vt:lpstr>Cambria</vt:lpstr>
      <vt:lpstr>Cambria</vt:lpstr>
      <vt:lpstr>Verdana</vt:lpstr>
      <vt:lpstr>Microsoft YaHei</vt:lpstr>
      <vt:lpstr>Arial Unicode MS</vt:lpstr>
      <vt:lpstr>Calibri Light</vt:lpstr>
      <vt:lpstr>var(--thim-font-title-font-family)</vt:lpstr>
      <vt:lpstr>Euphorigenic</vt:lpstr>
      <vt:lpstr>Roboto</vt:lpstr>
      <vt:lpstr>Office Theme</vt:lpstr>
      <vt:lpstr>MCA Final Year Project (Review II)  Rebil </vt:lpstr>
      <vt:lpstr>Content</vt:lpstr>
      <vt:lpstr>Abstract</vt:lpstr>
      <vt:lpstr>Problem Statement</vt:lpstr>
      <vt:lpstr>Literature Review</vt:lpstr>
      <vt:lpstr>Literature Review</vt:lpstr>
      <vt:lpstr>  Implementation</vt:lpstr>
      <vt:lpstr>Module Design</vt:lpstr>
      <vt:lpstr>Module Design</vt:lpstr>
      <vt:lpstr>Tools And Technologies To Be Used</vt:lpstr>
      <vt:lpstr>Tools And Technologies To Be Used</vt:lpstr>
      <vt:lpstr>PowerPoint 演示文稿</vt:lpstr>
      <vt:lpstr>Vendor Login Portal</vt:lpstr>
      <vt:lpstr>PowerPoint 演示文稿</vt:lpstr>
      <vt:lpstr>PowerPoint 演示文稿</vt:lpstr>
      <vt:lpstr>Adding Background Verification</vt:lpstr>
      <vt:lpstr>PowerPoint 演示文稿</vt:lpstr>
      <vt:lpstr>PowerPoint 演示文稿</vt:lpstr>
      <vt:lpstr>Job List</vt:lpstr>
      <vt:lpstr>PowerPoint 演示文稿</vt:lpstr>
      <vt:lpstr>PowerPoint 演示文稿</vt:lpstr>
      <vt:lpstr>PowerPoint 演示文稿</vt:lpstr>
      <vt:lpstr>References</vt:lpstr>
      <vt:lpstr>                            Github Link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MCA Final Year Project (Review II)  Rebil </dc:title>
  <dc:creator/>
  <cp:lastModifiedBy>Moju Kumar</cp:lastModifiedBy>
  <cp:revision>10</cp:revision>
  <dcterms:created xsi:type="dcterms:W3CDTF">2025-04-11T08:06:00Z</dcterms:created>
  <dcterms:modified xsi:type="dcterms:W3CDTF">2025-05-09T06:14:06Z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7818A6142F084EC2999B6FF58EE90CE8_13</vt:lpwstr>
  </property>
  <property fmtid="{D5CDD505-2E9C-101B-9397-08002B2CF9AE}" pid="3" name="KSOProductBuildVer">
    <vt:lpwstr>1033-12.2.0.20326</vt:lpwstr>
  </property>
</Properties>
</file>