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9" r:id="rId7"/>
    <p:sldId id="261" r:id="rId8"/>
    <p:sldId id="262" r:id="rId9"/>
    <p:sldId id="263" r:id="rId10"/>
    <p:sldId id="264" r:id="rId11"/>
    <p:sldId id="265" r:id="rId12"/>
    <p:sldId id="268" r:id="rId13"/>
    <p:sldId id="267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F39CA54-0075-4E42-9E8D-48C20FE1680A}" styleName="Table_0">
    <a:wholeTbl>
      <a:tcTxStyle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D0DEEF"/>
          </a:solidFill>
        </a:fill>
      </a:tcStyle>
    </a:wholeTbl>
    <a:band1H>
      <a:tcStyle>
        <a:tcBdr/>
      </a:tcStyle>
    </a:band1H>
    <a:band2H>
      <a:tcTxStyle/>
      <a:tcStyle>
        <a:tcBdr/>
        <a:fill>
          <a:solidFill>
            <a:srgbClr val="E9EFF7"/>
          </a:solidFill>
        </a:fill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TxStyle b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  <p:sp>
        <p:nvSpPr>
          <p:cNvPr id="56" name="Google Shape;56;p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Google Shape;64;p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a6aa9bf08_0_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a6aa9bf08_0_1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a6aa9bf08_0_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a6aa9bf08_0_7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  <p:sp>
        <p:nvSpPr>
          <p:cNvPr id="110" name="Google Shape;110;p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</a:p>
        </p:txBody>
      </p:sp>
      <p:sp>
        <p:nvSpPr>
          <p:cNvPr id="122" name="Google Shape;122;p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Content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Title Slid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Picture 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body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  <a:defRPr sz="2400"/>
            </a:lvl1pPr>
            <a:lvl2pPr marL="914400" lvl="1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  <a:defRPr sz="2400"/>
            </a:lvl2pPr>
            <a:lvl3pPr marL="1371600" lvl="2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  <a:defRPr sz="2400"/>
            </a:lvl3pPr>
            <a:lvl4pPr marL="1828800" lvl="3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  <a:defRPr sz="2400"/>
            </a:lvl4pPr>
            <a:lvl5pPr marL="2286000" lvl="4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 descr="Picture 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body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 panose="020F0502020204030204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 panose="020F0502020204030204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 panose="020F0502020204030204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 panose="020F0502020204030204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 panose="020F0502020204030204"/>
              <a:buNone/>
              <a:defRPr sz="2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 descr="Picture 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>
  <p:cSld name="Comparis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 descr="Picture 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 panose="020F0502020204030204"/>
              <a:buNone/>
              <a:defRPr sz="24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type="body" idx="2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 descr="Picture 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icture 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>
  <p:cSld name="Content with Ca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 descr="Picture 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type="body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type="body" idx="2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>
  <p:cSld name="Picture with 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 descr="Picture 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1" name="Google Shape;51;p10"/>
          <p:cNvSpPr/>
          <p:nvPr>
            <p:ph type="pic" idx="2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0"/>
          <p:cNvSpPr txBox="1"/>
          <p:nvPr>
            <p:ph type="body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Picture 7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838200" y="130629"/>
            <a:ext cx="10515600" cy="1560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 panose="02020603050405020304"/>
              <a:buNone/>
            </a:pPr>
            <a:r>
              <a:rPr lang="en-US" sz="28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MCA Final Year Project (Review II)</a:t>
            </a:r>
            <a:br>
              <a:rPr lang="en-US" sz="28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br>
              <a:rPr lang="en-US" sz="28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2400" b="1" dirty="0" err="1">
                <a:solidFill>
                  <a:srgbClr val="0070C0"/>
                </a:solidFill>
                <a:latin typeface="Times New Roman" panose="02020603050405020304" charset="0"/>
                <a:ea typeface="Tahoma" panose="020B0604030504040204" pitchFamily="34" charset="0"/>
                <a:cs typeface="Times New Roman" panose="02020603050405020304" charset="0"/>
                <a:sym typeface="+mn-ea"/>
              </a:rPr>
              <a:t>Rebil</a:t>
            </a:r>
            <a:br>
              <a:rPr lang="en-US" sz="2400">
                <a:solidFill>
                  <a:srgbClr val="0070C0"/>
                </a:solidFill>
              </a:rPr>
            </a:br>
            <a:endParaRPr lang="en-US" sz="2400">
              <a:solidFill>
                <a:srgbClr val="0070C0"/>
              </a:solidFill>
            </a:endParaRPr>
          </a:p>
        </p:txBody>
      </p:sp>
      <p:sp>
        <p:nvSpPr>
          <p:cNvPr id="59" name="Google Shape;59;p11"/>
          <p:cNvSpPr txBox="1"/>
          <p:nvPr>
            <p:ph type="body" idx="1"/>
          </p:nvPr>
        </p:nvSpPr>
        <p:spPr>
          <a:xfrm>
            <a:off x="933892" y="1296772"/>
            <a:ext cx="10515601" cy="466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25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1180"/>
              </a:buClr>
              <a:buSzPct val="78000"/>
              <a:buNone/>
            </a:pPr>
            <a:r>
              <a:rPr lang="en-US" sz="8000" b="1">
                <a:solidFill>
                  <a:srgbClr val="A7118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Submitted to the Presidency University, Bengaluru in partial fulfilment  for the award of the degree of  Master of Computer Applications(MCA)</a:t>
            </a:r>
            <a:endParaRPr sz="800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80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Number : </a:t>
            </a:r>
            <a:r>
              <a:rPr lang="en-US" sz="8000">
                <a:solidFill>
                  <a:srgbClr val="2F6EBB"/>
                </a:solidFill>
              </a:rPr>
              <a:t>MCA_PR217</a:t>
            </a:r>
            <a:endParaRPr lang="en-US" sz="8000">
              <a:solidFill>
                <a:srgbClr val="2F6EBB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8235"/>
              </a:buClr>
              <a:buSzPct val="69000"/>
              <a:buNone/>
            </a:pPr>
            <a:endParaRPr>
              <a:solidFill>
                <a:srgbClr val="2F6EBB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8235"/>
              </a:buClr>
              <a:buSzPct val="69000"/>
              <a:buNone/>
            </a:pPr>
            <a:endParaRPr>
              <a:solidFill>
                <a:srgbClr val="2F6EBB"/>
              </a:solidFill>
            </a:endParaRPr>
          </a:p>
          <a:p>
            <a:pPr marL="191770" lvl="0" indent="-6921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9000"/>
              <a:buNone/>
            </a:pPr>
            <a:endParaRPr>
              <a:solidFill>
                <a:srgbClr val="2F6EBB"/>
              </a:solidFill>
            </a:endParaRPr>
          </a:p>
          <a:p>
            <a:pPr marL="191770" lvl="0" indent="-6921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9000"/>
              <a:buNone/>
            </a:pPr>
            <a:endParaRPr>
              <a:solidFill>
                <a:srgbClr val="2F6EBB"/>
              </a:solidFill>
            </a:endParaRPr>
          </a:p>
          <a:p>
            <a:pPr marL="191770" lvl="0" indent="-6921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9000"/>
              <a:buNone/>
            </a:pPr>
            <a:endParaRPr lang="en-US">
              <a:solidFill>
                <a:srgbClr val="2F6EBB"/>
              </a:solidFill>
            </a:endParaRPr>
          </a:p>
          <a:p>
            <a:pPr marL="191770" lvl="0" indent="-6921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9000"/>
              <a:buNone/>
            </a:pPr>
            <a:endParaRPr lang="en-US">
              <a:solidFill>
                <a:srgbClr val="2F6EBB"/>
              </a:solidFill>
            </a:endParaRPr>
          </a:p>
          <a:p>
            <a:pPr marL="191770" lvl="0" indent="-6921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9000"/>
              <a:buNone/>
            </a:pPr>
            <a:endParaRPr lang="en-US">
              <a:solidFill>
                <a:srgbClr val="2F6EBB"/>
              </a:solidFill>
            </a:endParaRPr>
          </a:p>
          <a:p>
            <a:pPr marL="191770" lvl="0" indent="-6921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9000"/>
              <a:buNone/>
            </a:pPr>
            <a:endParaRPr lang="en-US">
              <a:solidFill>
                <a:srgbClr val="2F6EBB"/>
              </a:solidFill>
            </a:endParaRPr>
          </a:p>
          <a:p>
            <a:pPr marL="191770" lvl="0" indent="-6921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9000"/>
              <a:buNone/>
            </a:pPr>
            <a:endParaRPr lang="en-US">
              <a:solidFill>
                <a:srgbClr val="2F6EBB"/>
              </a:solidFill>
            </a:endParaRPr>
          </a:p>
          <a:p>
            <a:pPr marL="191770" lvl="0" indent="-6921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9000"/>
              <a:buNone/>
            </a:pPr>
            <a:r>
              <a:rPr lang="en-US">
                <a:solidFill>
                  <a:srgbClr val="2F6EBB"/>
                </a:solidFill>
              </a:rPr>
              <a:t>                                                                                                                                  </a:t>
            </a:r>
            <a:r>
              <a:rPr lang="en-US" sz="6000">
                <a:solidFill>
                  <a:srgbClr val="2F6EBB"/>
                </a:solidFill>
              </a:rPr>
              <a:t>                                </a:t>
            </a:r>
            <a:r>
              <a:rPr lang="en-IN" sz="6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Under the supervision of </a:t>
            </a:r>
            <a:endParaRPr lang="en-IN" sz="6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60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Mr. Sakthi S</a:t>
            </a:r>
            <a:br>
              <a:rPr lang="en-IN" sz="60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IN" sz="6000" b="1" dirty="0" err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Asst.Prof</a:t>
            </a:r>
            <a:r>
              <a:rPr lang="en-IN" sz="60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-SCSE</a:t>
            </a:r>
            <a:br>
              <a:rPr lang="en-IN" sz="60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sz="60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Presidency University</a:t>
            </a:r>
            <a:br>
              <a:rPr 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endParaRPr>
              <a:solidFill>
                <a:srgbClr val="2F6EBB"/>
              </a:solidFill>
            </a:endParaRPr>
          </a:p>
          <a:p>
            <a:pPr marL="122555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9000"/>
              <a:buNone/>
            </a:pPr>
            <a:endParaRPr>
              <a:solidFill>
                <a:srgbClr val="2F6EBB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"/>
              <a:buNone/>
            </a:pPr>
            <a:br>
              <a:rPr lang="en-US" sz="1570">
                <a:latin typeface="Times"/>
                <a:ea typeface="Times"/>
                <a:cs typeface="Times"/>
                <a:sym typeface="Times"/>
              </a:rPr>
            </a:br>
            <a:endParaRPr sz="101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br>
              <a:rPr lang="en-US" sz="1175"/>
            </a:br>
            <a:br>
              <a:rPr lang="en-US" sz="1175"/>
            </a:br>
            <a:endParaRPr lang="en-US" sz="1175"/>
          </a:p>
        </p:txBody>
      </p:sp>
      <p:sp>
        <p:nvSpPr>
          <p:cNvPr id="60" name="Google Shape;60;p11"/>
          <p:cNvSpPr txBox="1"/>
          <p:nvPr>
            <p:ph type="sldNum" idx="1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</a:rPr>
            </a:fld>
            <a:endParaRPr lang="en-US" sz="1200">
              <a:solidFill>
                <a:srgbClr val="898989"/>
              </a:solidFill>
            </a:endParaRPr>
          </a:p>
        </p:txBody>
      </p:sp>
      <p:graphicFrame>
        <p:nvGraphicFramePr>
          <p:cNvPr id="61" name="Google Shape;61;p11"/>
          <p:cNvGraphicFramePr/>
          <p:nvPr/>
        </p:nvGraphicFramePr>
        <p:xfrm>
          <a:off x="3435224" y="2457723"/>
          <a:ext cx="5321550" cy="3000000"/>
        </p:xfrm>
        <a:graphic>
          <a:graphicData uri="http://schemas.openxmlformats.org/drawingml/2006/table">
            <a:tbl>
              <a:tblPr firstRow="1" bandRow="1">
                <a:noFill/>
                <a:tableStyleId>{0F39CA54-0075-4E42-9E8D-48C20FE1680A}</a:tableStyleId>
              </a:tblPr>
              <a:tblGrid>
                <a:gridCol w="2660775"/>
                <a:gridCol w="2660775"/>
              </a:tblGrid>
              <a:tr h="36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 panose="02020603050405020304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Name </a:t>
                      </a:r>
                      <a:endParaRPr lang="en-US" sz="1800" b="1" u="none" strike="noStrike" cap="none">
                        <a:solidFill>
                          <a:srgbClr val="FFFFFF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45725" marR="4572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 panose="02020603050405020304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Roll Number</a:t>
                      </a:r>
                      <a:endParaRPr lang="en-US" sz="1800" b="1" u="none" strike="noStrike" cap="none">
                        <a:solidFill>
                          <a:srgbClr val="FFFFFF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45725" marR="45725" marT="45725" marB="45725"/>
                </a:tc>
              </a:tr>
              <a:tr h="36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 panose="02020603050405020304"/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Moju Kumar B L </a:t>
                      </a:r>
                      <a:endParaRPr lang="en-US"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45725" marR="4572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 panose="02020603050405020304"/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20232MCA0192</a:t>
                      </a:r>
                      <a:endParaRPr lang="en-US"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45725" marR="45725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                           Github Link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GitHub Repository:</a:t>
            </a:r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endParaRPr lang="en-US"/>
          </a:p>
          <a:p>
            <a:endParaRPr lang="en-US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https://github.com/Mojukumar/Rebil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 descr="Picture 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082810" y="1441315"/>
            <a:ext cx="3893306" cy="3935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spd="slow">
        <p:fade thruBlk="1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 panose="02040503050406030204"/>
              <a:buNone/>
            </a:pPr>
            <a:r>
              <a:rPr lang="en-US" sz="2640" b="1"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Content</a:t>
            </a:r>
            <a:endParaRPr b="1"/>
          </a:p>
        </p:txBody>
      </p:sp>
      <p:sp>
        <p:nvSpPr>
          <p:cNvPr id="67" name="Google Shape;67;p12"/>
          <p:cNvSpPr txBox="1"/>
          <p:nvPr>
            <p:ph type="body" idx="1"/>
          </p:nvPr>
        </p:nvSpPr>
        <p:spPr>
          <a:xfrm>
            <a:off x="812800" y="1143000"/>
            <a:ext cx="10668000" cy="39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/>
          <a:p>
            <a:pPr marL="495300" lvl="0" indent="-3429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mbria" panose="02040503050406030204"/>
              <a:buChar char="➢"/>
            </a:pPr>
            <a:r>
              <a:rPr lang="en-US" sz="2100"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Problem Statement</a:t>
            </a:r>
            <a:endParaRPr lang="en-US" sz="2100"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495300" lvl="0" indent="-3429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mbria" panose="02040503050406030204"/>
              <a:buChar char="➢"/>
            </a:pPr>
            <a:r>
              <a:rPr lang="en-US" sz="2100"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Literature Survey</a:t>
            </a:r>
            <a:endParaRPr lang="en-US" sz="2100"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495300" lvl="0" indent="-3429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mbria" panose="02040503050406030204"/>
              <a:buChar char="➢"/>
            </a:pPr>
            <a:r>
              <a:rPr lang="en-US" sz="2100"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Implementation</a:t>
            </a:r>
            <a:endParaRPr sz="2100"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495300" lvl="0" indent="-3429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mbria" panose="02040503050406030204"/>
              <a:buChar char="➢"/>
            </a:pPr>
            <a:r>
              <a:rPr lang="en-US" sz="2100"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Screenshot</a:t>
            </a:r>
            <a:endParaRPr sz="2100"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  <a:p>
            <a:pPr marL="495300" lvl="0" indent="-3429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mbria" panose="02040503050406030204"/>
              <a:buChar char="➢"/>
            </a:pPr>
            <a:r>
              <a:rPr lang="en-US" sz="2100"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References</a:t>
            </a:r>
            <a:endParaRPr lang="en-US" sz="2100">
              <a:latin typeface="Cambria" panose="02040503050406030204"/>
              <a:ea typeface="Cambria" panose="02040503050406030204"/>
              <a:cs typeface="Cambria" panose="02040503050406030204"/>
              <a:sym typeface="Cambria" panose="02040503050406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spd="slow">
        <p:fade thruBlk="1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 panose="02040503050406030204"/>
              <a:buNone/>
            </a:pPr>
            <a:r>
              <a:rPr lang="en-US" sz="2640" b="1"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Problem Statement</a:t>
            </a:r>
            <a:endParaRPr b="1"/>
          </a:p>
        </p:txBody>
      </p:sp>
      <p:sp>
        <p:nvSpPr>
          <p:cNvPr id="73" name="Google Shape;73;p13"/>
          <p:cNvSpPr txBox="1"/>
          <p:nvPr>
            <p:ph type="body" idx="1"/>
          </p:nvPr>
        </p:nvSpPr>
        <p:spPr>
          <a:xfrm>
            <a:off x="1131776" y="868797"/>
            <a:ext cx="10149369" cy="397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fontScale="80000"/>
          </a:bodyPr>
          <a:lstStyle/>
          <a:p>
            <a:pPr marL="542925" lvl="0" indent="-542925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sym typeface="+mn-ea"/>
              </a:rPr>
              <a:t>Time-consuming recruitment processes</a:t>
            </a:r>
            <a:r>
              <a:rPr lang="en-US" dirty="0">
                <a:sym typeface="+mn-ea"/>
              </a:rPr>
              <a:t> due to unstructured applicant tracking.</a:t>
            </a:r>
            <a:endParaRPr lang="en-US" dirty="0"/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sym typeface="Verdana" panose="020B0604030504040204"/>
            </a:endParaRPr>
          </a:p>
          <a:p>
            <a:pPr marL="542925" lvl="0" indent="-542925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sym typeface="+mn-ea"/>
              </a:rPr>
              <a:t>Redundant document verification workflows</a:t>
            </a:r>
            <a:r>
              <a:rPr lang="en-US" dirty="0">
                <a:sym typeface="+mn-ea"/>
              </a:rPr>
              <a:t> causing inefficiencies.</a:t>
            </a:r>
            <a:endParaRPr lang="en-US" dirty="0"/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sym typeface="Verdana" panose="020B0604030504040204"/>
            </a:endParaRPr>
          </a:p>
          <a:p>
            <a:pPr marL="542925" lvl="0" indent="-542925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sym typeface="+mn-ea"/>
              </a:rPr>
              <a:t>Lack of integration</a:t>
            </a:r>
            <a:r>
              <a:rPr lang="en-US" dirty="0">
                <a:sym typeface="+mn-ea"/>
              </a:rPr>
              <a:t> between HR professionals, recruitment agencies, and vendors</a:t>
            </a:r>
            <a:r>
              <a:rPr lang="en-IN" dirty="0">
                <a:sym typeface="+mn-ea"/>
              </a:rPr>
              <a:t>.</a:t>
            </a:r>
            <a:endParaRPr lang="en-IN" dirty="0"/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sym typeface="Verdana" panose="020B0604030504040204"/>
            </a:endParaRPr>
          </a:p>
          <a:p>
            <a:pPr marL="542925" lvl="0" indent="-542925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sym typeface="+mn-ea"/>
              </a:rPr>
              <a:t>Data security concerns</a:t>
            </a:r>
            <a:r>
              <a:rPr lang="en-US" dirty="0">
                <a:sym typeface="+mn-ea"/>
              </a:rPr>
              <a:t> in document handling and background checks.</a:t>
            </a:r>
            <a:endParaRPr lang="en-US" sz="25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spd="slow">
        <p:fade thruBlk="1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838200" y="621030"/>
            <a:ext cx="10515600" cy="775970"/>
          </a:xfrm>
        </p:spPr>
        <p:txBody>
          <a:bodyPr/>
          <a:p>
            <a:pPr algn="ctr"/>
            <a:r>
              <a:rPr lang="en-US" sz="3200"/>
              <a:t>Vendor Login Portal</a:t>
            </a:r>
            <a:endParaRPr lang="en-US" sz="3200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shot 2025-04-11 1245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268730"/>
            <a:ext cx="10170160" cy="40563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367530" y="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/>
              <a:t>Screenshots</a:t>
            </a:r>
            <a:endParaRPr lang="en-US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4007485" y="40449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/>
              <a:t>Vendor Dashbord</a:t>
            </a:r>
            <a:endParaRPr lang="en-US" sz="3200"/>
          </a:p>
        </p:txBody>
      </p:sp>
      <p:pic>
        <p:nvPicPr>
          <p:cNvPr id="3" name="Picture 2" descr="vendor dashbord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670" y="1052830"/>
            <a:ext cx="10650220" cy="4322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spd="slow">
        <p:fade thruBlk="1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itle 0"/>
          <p:cNvSpPr/>
          <p:nvPr>
            <p:ph type="title"/>
          </p:nvPr>
        </p:nvSpPr>
        <p:spPr>
          <a:xfrm>
            <a:off x="838200" y="365125"/>
            <a:ext cx="10515600" cy="560070"/>
          </a:xfrm>
        </p:spPr>
        <p:txBody>
          <a:bodyPr>
            <a:normAutofit fontScale="90000"/>
          </a:bodyPr>
          <a:p>
            <a:pPr algn="ctr"/>
            <a:r>
              <a:rPr lang="en-US"/>
              <a:t>Adding Background Verification</a:t>
            </a:r>
            <a:endParaRPr lang="en-US"/>
          </a:p>
        </p:txBody>
      </p:sp>
      <p:pic>
        <p:nvPicPr>
          <p:cNvPr id="2" name="Picture 1" descr="bg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225" y="908685"/>
            <a:ext cx="10786110" cy="43268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4114800" y="43180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Background Verification List</a:t>
            </a:r>
            <a:endParaRPr lang="en-US" sz="2400"/>
          </a:p>
        </p:txBody>
      </p:sp>
      <p:pic>
        <p:nvPicPr>
          <p:cNvPr id="3" name="Picture 2" descr="all bg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400" y="981075"/>
            <a:ext cx="11486515" cy="43961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Picture 0" descr="candida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605" y="628650"/>
            <a:ext cx="11319510" cy="454088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4355465" y="15684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/>
              <a:t>Candidate list</a:t>
            </a:r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 fontScale="9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 panose="02040503050406030204"/>
              <a:buNone/>
            </a:pPr>
            <a:r>
              <a:rPr lang="en-US" b="1"/>
              <a:t>Job List</a:t>
            </a:r>
            <a:endParaRPr lang="en-US" b="1"/>
          </a:p>
        </p:txBody>
      </p:sp>
      <p:pic>
        <p:nvPicPr>
          <p:cNvPr id="1" name="Picture 0" descr="vendor apply 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180" y="836930"/>
            <a:ext cx="10890885" cy="4015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spd="slow">
        <p:fade thruBlk="1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1088</Words>
  <Application>WPS Presentation</Application>
  <PresentationFormat/>
  <Paragraphs>69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SimSun</vt:lpstr>
      <vt:lpstr>Wingdings</vt:lpstr>
      <vt:lpstr>Arial</vt:lpstr>
      <vt:lpstr>Calibri</vt:lpstr>
      <vt:lpstr>Times New Roman</vt:lpstr>
      <vt:lpstr>Times</vt:lpstr>
      <vt:lpstr>Cambria</vt:lpstr>
      <vt:lpstr>Times New Roman</vt:lpstr>
      <vt:lpstr>Microsoft YaHei</vt:lpstr>
      <vt:lpstr>Arial Unicode MS</vt:lpstr>
      <vt:lpstr>Cambria</vt:lpstr>
      <vt:lpstr>Verdana</vt:lpstr>
      <vt:lpstr>Tahoma</vt:lpstr>
      <vt:lpstr>Office Theme</vt:lpstr>
      <vt:lpstr>MCA Final Year Project (Review II)   Data Observability System </vt:lpstr>
      <vt:lpstr>Content</vt:lpstr>
      <vt:lpstr>Problem Statement</vt:lpstr>
      <vt:lpstr>PowerPoint 演示文稿</vt:lpstr>
      <vt:lpstr>PowerPoint 演示文稿</vt:lpstr>
      <vt:lpstr>                         Setup-Getting Started</vt:lpstr>
      <vt:lpstr>PowerPoint 演示文稿</vt:lpstr>
      <vt:lpstr>PowerPoint 演示文稿</vt:lpstr>
      <vt:lpstr>Timeline of the Project (Gantt Chart)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MCA Final Year Project (Review II)  Rebil </dc:title>
  <dc:creator/>
  <cp:lastModifiedBy>Administrator</cp:lastModifiedBy>
  <cp:revision>2</cp:revision>
  <dcterms:created xsi:type="dcterms:W3CDTF">2025-04-11T08:06:42Z</dcterms:created>
  <dcterms:modified xsi:type="dcterms:W3CDTF">2025-04-11T08:07:04Z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2F689A9DDFB2460AB53F0D975EDEE865_13</vt:lpwstr>
  </property>
  <property fmtid="{D5CDD505-2E9C-101B-9397-08002B2CF9AE}" pid="3" name="KSOProductBuildVer">
    <vt:lpwstr>1033-12.2.0.20326</vt:lpwstr>
  </property>
</Properties>
</file>