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p:restoredTop sz="94694"/>
  </p:normalViewPr>
  <p:slideViewPr>
    <p:cSldViewPr snapToGrid="0" snapToObjects="1">
      <p:cViewPr varScale="1">
        <p:scale>
          <a:sx n="99" d="100"/>
          <a:sy n="99" d="100"/>
        </p:scale>
        <p:origin x="200"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FE7F-9F9F-7D4A-8F18-1CCD3C4984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5ED2D5-3F64-3E47-88D1-99CA570D35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F7B1C4-7EB6-B045-AFE2-E0E0DD68591B}"/>
              </a:ext>
            </a:extLst>
          </p:cNvPr>
          <p:cNvSpPr>
            <a:spLocks noGrp="1"/>
          </p:cNvSpPr>
          <p:nvPr>
            <p:ph type="dt" sz="half" idx="10"/>
          </p:nvPr>
        </p:nvSpPr>
        <p:spPr/>
        <p:txBody>
          <a:bodyPr/>
          <a:lstStyle/>
          <a:p>
            <a:fld id="{0728C440-2F6B-FE46-806A-5F116F4DD258}" type="datetimeFigureOut">
              <a:rPr lang="en-US" smtClean="0"/>
              <a:t>9/29/20</a:t>
            </a:fld>
            <a:endParaRPr lang="en-US"/>
          </a:p>
        </p:txBody>
      </p:sp>
      <p:sp>
        <p:nvSpPr>
          <p:cNvPr id="5" name="Footer Placeholder 4">
            <a:extLst>
              <a:ext uri="{FF2B5EF4-FFF2-40B4-BE49-F238E27FC236}">
                <a16:creationId xmlns:a16="http://schemas.microsoft.com/office/drawing/2014/main" id="{86C8153C-62D6-3F4D-B071-428BFD7D6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EC1D7-7CC9-B24B-869A-39901059CAF8}"/>
              </a:ext>
            </a:extLst>
          </p:cNvPr>
          <p:cNvSpPr>
            <a:spLocks noGrp="1"/>
          </p:cNvSpPr>
          <p:nvPr>
            <p:ph type="sldNum" sz="quarter" idx="12"/>
          </p:nvPr>
        </p:nvSpPr>
        <p:spPr/>
        <p:txBody>
          <a:bodyPr/>
          <a:lstStyle/>
          <a:p>
            <a:fld id="{49E8603F-CDD3-8047-8999-DAE6884B9A9B}" type="slidenum">
              <a:rPr lang="en-US" smtClean="0"/>
              <a:t>‹#›</a:t>
            </a:fld>
            <a:endParaRPr lang="en-US"/>
          </a:p>
        </p:txBody>
      </p:sp>
    </p:spTree>
    <p:extLst>
      <p:ext uri="{BB962C8B-B14F-4D97-AF65-F5344CB8AC3E}">
        <p14:creationId xmlns:p14="http://schemas.microsoft.com/office/powerpoint/2010/main" val="323339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F4CF-8324-2842-86AC-59C1E8485B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738D8A-13D5-934A-943F-7A407C0F84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58EB1-FCA8-F143-A2A1-D25648560641}"/>
              </a:ext>
            </a:extLst>
          </p:cNvPr>
          <p:cNvSpPr>
            <a:spLocks noGrp="1"/>
          </p:cNvSpPr>
          <p:nvPr>
            <p:ph type="dt" sz="half" idx="10"/>
          </p:nvPr>
        </p:nvSpPr>
        <p:spPr/>
        <p:txBody>
          <a:bodyPr/>
          <a:lstStyle/>
          <a:p>
            <a:fld id="{0728C440-2F6B-FE46-806A-5F116F4DD258}" type="datetimeFigureOut">
              <a:rPr lang="en-US" smtClean="0"/>
              <a:t>9/29/20</a:t>
            </a:fld>
            <a:endParaRPr lang="en-US"/>
          </a:p>
        </p:txBody>
      </p:sp>
      <p:sp>
        <p:nvSpPr>
          <p:cNvPr id="5" name="Footer Placeholder 4">
            <a:extLst>
              <a:ext uri="{FF2B5EF4-FFF2-40B4-BE49-F238E27FC236}">
                <a16:creationId xmlns:a16="http://schemas.microsoft.com/office/drawing/2014/main" id="{5C62311B-9935-7045-983C-DA385EA4D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834C0-E6C7-7247-841A-DB128DC4090F}"/>
              </a:ext>
            </a:extLst>
          </p:cNvPr>
          <p:cNvSpPr>
            <a:spLocks noGrp="1"/>
          </p:cNvSpPr>
          <p:nvPr>
            <p:ph type="sldNum" sz="quarter" idx="12"/>
          </p:nvPr>
        </p:nvSpPr>
        <p:spPr/>
        <p:txBody>
          <a:bodyPr/>
          <a:lstStyle/>
          <a:p>
            <a:fld id="{49E8603F-CDD3-8047-8999-DAE6884B9A9B}" type="slidenum">
              <a:rPr lang="en-US" smtClean="0"/>
              <a:t>‹#›</a:t>
            </a:fld>
            <a:endParaRPr lang="en-US"/>
          </a:p>
        </p:txBody>
      </p:sp>
    </p:spTree>
    <p:extLst>
      <p:ext uri="{BB962C8B-B14F-4D97-AF65-F5344CB8AC3E}">
        <p14:creationId xmlns:p14="http://schemas.microsoft.com/office/powerpoint/2010/main" val="330392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D1AF0-987B-F24A-A12D-696CAACB5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81405C-1B16-4440-8498-B378C1F6F2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A2000-ADE0-FA43-8304-0446474D54A5}"/>
              </a:ext>
            </a:extLst>
          </p:cNvPr>
          <p:cNvSpPr>
            <a:spLocks noGrp="1"/>
          </p:cNvSpPr>
          <p:nvPr>
            <p:ph type="dt" sz="half" idx="10"/>
          </p:nvPr>
        </p:nvSpPr>
        <p:spPr/>
        <p:txBody>
          <a:bodyPr/>
          <a:lstStyle/>
          <a:p>
            <a:fld id="{0728C440-2F6B-FE46-806A-5F116F4DD258}" type="datetimeFigureOut">
              <a:rPr lang="en-US" smtClean="0"/>
              <a:t>9/29/20</a:t>
            </a:fld>
            <a:endParaRPr lang="en-US"/>
          </a:p>
        </p:txBody>
      </p:sp>
      <p:sp>
        <p:nvSpPr>
          <p:cNvPr id="5" name="Footer Placeholder 4">
            <a:extLst>
              <a:ext uri="{FF2B5EF4-FFF2-40B4-BE49-F238E27FC236}">
                <a16:creationId xmlns:a16="http://schemas.microsoft.com/office/drawing/2014/main" id="{C9FABCB6-399C-8F48-87C4-DAACF22AA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C9E93-266E-C649-A84E-9EF4E36DC619}"/>
              </a:ext>
            </a:extLst>
          </p:cNvPr>
          <p:cNvSpPr>
            <a:spLocks noGrp="1"/>
          </p:cNvSpPr>
          <p:nvPr>
            <p:ph type="sldNum" sz="quarter" idx="12"/>
          </p:nvPr>
        </p:nvSpPr>
        <p:spPr/>
        <p:txBody>
          <a:bodyPr/>
          <a:lstStyle/>
          <a:p>
            <a:fld id="{49E8603F-CDD3-8047-8999-DAE6884B9A9B}" type="slidenum">
              <a:rPr lang="en-US" smtClean="0"/>
              <a:t>‹#›</a:t>
            </a:fld>
            <a:endParaRPr lang="en-US"/>
          </a:p>
        </p:txBody>
      </p:sp>
    </p:spTree>
    <p:extLst>
      <p:ext uri="{BB962C8B-B14F-4D97-AF65-F5344CB8AC3E}">
        <p14:creationId xmlns:p14="http://schemas.microsoft.com/office/powerpoint/2010/main" val="2600941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7DDF-A252-5245-8B80-52055AB733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CAC5C-91C7-F84F-B994-339A5E9DB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2EC2D-D261-594C-A63C-20492E92D4F9}"/>
              </a:ext>
            </a:extLst>
          </p:cNvPr>
          <p:cNvSpPr>
            <a:spLocks noGrp="1"/>
          </p:cNvSpPr>
          <p:nvPr>
            <p:ph type="dt" sz="half" idx="10"/>
          </p:nvPr>
        </p:nvSpPr>
        <p:spPr/>
        <p:txBody>
          <a:bodyPr/>
          <a:lstStyle/>
          <a:p>
            <a:fld id="{0728C440-2F6B-FE46-806A-5F116F4DD258}" type="datetimeFigureOut">
              <a:rPr lang="en-US" smtClean="0"/>
              <a:t>9/29/20</a:t>
            </a:fld>
            <a:endParaRPr lang="en-US"/>
          </a:p>
        </p:txBody>
      </p:sp>
      <p:sp>
        <p:nvSpPr>
          <p:cNvPr id="5" name="Footer Placeholder 4">
            <a:extLst>
              <a:ext uri="{FF2B5EF4-FFF2-40B4-BE49-F238E27FC236}">
                <a16:creationId xmlns:a16="http://schemas.microsoft.com/office/drawing/2014/main" id="{96AD12B8-3CAD-144E-A59F-1150C492B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3470C-43B8-3541-857E-E4E3B712D22C}"/>
              </a:ext>
            </a:extLst>
          </p:cNvPr>
          <p:cNvSpPr>
            <a:spLocks noGrp="1"/>
          </p:cNvSpPr>
          <p:nvPr>
            <p:ph type="sldNum" sz="quarter" idx="12"/>
          </p:nvPr>
        </p:nvSpPr>
        <p:spPr/>
        <p:txBody>
          <a:bodyPr/>
          <a:lstStyle/>
          <a:p>
            <a:fld id="{49E8603F-CDD3-8047-8999-DAE6884B9A9B}" type="slidenum">
              <a:rPr lang="en-US" smtClean="0"/>
              <a:t>‹#›</a:t>
            </a:fld>
            <a:endParaRPr lang="en-US"/>
          </a:p>
        </p:txBody>
      </p:sp>
    </p:spTree>
    <p:extLst>
      <p:ext uri="{BB962C8B-B14F-4D97-AF65-F5344CB8AC3E}">
        <p14:creationId xmlns:p14="http://schemas.microsoft.com/office/powerpoint/2010/main" val="428873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32C4-C00A-784B-AF89-A82B01BDE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C7AED9-9BA9-F343-8EF8-0D3A46BB72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E593B5-219E-3241-8F68-7B7EC80FC980}"/>
              </a:ext>
            </a:extLst>
          </p:cNvPr>
          <p:cNvSpPr>
            <a:spLocks noGrp="1"/>
          </p:cNvSpPr>
          <p:nvPr>
            <p:ph type="dt" sz="half" idx="10"/>
          </p:nvPr>
        </p:nvSpPr>
        <p:spPr/>
        <p:txBody>
          <a:bodyPr/>
          <a:lstStyle/>
          <a:p>
            <a:fld id="{0728C440-2F6B-FE46-806A-5F116F4DD258}" type="datetimeFigureOut">
              <a:rPr lang="en-US" smtClean="0"/>
              <a:t>9/29/20</a:t>
            </a:fld>
            <a:endParaRPr lang="en-US"/>
          </a:p>
        </p:txBody>
      </p:sp>
      <p:sp>
        <p:nvSpPr>
          <p:cNvPr id="5" name="Footer Placeholder 4">
            <a:extLst>
              <a:ext uri="{FF2B5EF4-FFF2-40B4-BE49-F238E27FC236}">
                <a16:creationId xmlns:a16="http://schemas.microsoft.com/office/drawing/2014/main" id="{A9E5C4D4-7438-7A47-878B-DDC96A41C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5D7FF-74E2-9342-9112-0E10BF95DC69}"/>
              </a:ext>
            </a:extLst>
          </p:cNvPr>
          <p:cNvSpPr>
            <a:spLocks noGrp="1"/>
          </p:cNvSpPr>
          <p:nvPr>
            <p:ph type="sldNum" sz="quarter" idx="12"/>
          </p:nvPr>
        </p:nvSpPr>
        <p:spPr/>
        <p:txBody>
          <a:bodyPr/>
          <a:lstStyle/>
          <a:p>
            <a:fld id="{49E8603F-CDD3-8047-8999-DAE6884B9A9B}" type="slidenum">
              <a:rPr lang="en-US" smtClean="0"/>
              <a:t>‹#›</a:t>
            </a:fld>
            <a:endParaRPr lang="en-US"/>
          </a:p>
        </p:txBody>
      </p:sp>
    </p:spTree>
    <p:extLst>
      <p:ext uri="{BB962C8B-B14F-4D97-AF65-F5344CB8AC3E}">
        <p14:creationId xmlns:p14="http://schemas.microsoft.com/office/powerpoint/2010/main" val="296596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65E5-ED38-6F4D-A348-46177CDD9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462102-87C6-284B-A142-968C46CF51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D77986-5A99-7944-9CD6-DBF93C1CFF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3F0B1E-9A2A-D64E-A25F-76D699B9C51B}"/>
              </a:ext>
            </a:extLst>
          </p:cNvPr>
          <p:cNvSpPr>
            <a:spLocks noGrp="1"/>
          </p:cNvSpPr>
          <p:nvPr>
            <p:ph type="dt" sz="half" idx="10"/>
          </p:nvPr>
        </p:nvSpPr>
        <p:spPr/>
        <p:txBody>
          <a:bodyPr/>
          <a:lstStyle/>
          <a:p>
            <a:fld id="{0728C440-2F6B-FE46-806A-5F116F4DD258}" type="datetimeFigureOut">
              <a:rPr lang="en-US" smtClean="0"/>
              <a:t>9/29/20</a:t>
            </a:fld>
            <a:endParaRPr lang="en-US"/>
          </a:p>
        </p:txBody>
      </p:sp>
      <p:sp>
        <p:nvSpPr>
          <p:cNvPr id="6" name="Footer Placeholder 5">
            <a:extLst>
              <a:ext uri="{FF2B5EF4-FFF2-40B4-BE49-F238E27FC236}">
                <a16:creationId xmlns:a16="http://schemas.microsoft.com/office/drawing/2014/main" id="{1FAC33E5-24DA-E34C-8D89-AC9A308F7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13BA0-0941-AA40-AC09-1BB43A5A36F6}"/>
              </a:ext>
            </a:extLst>
          </p:cNvPr>
          <p:cNvSpPr>
            <a:spLocks noGrp="1"/>
          </p:cNvSpPr>
          <p:nvPr>
            <p:ph type="sldNum" sz="quarter" idx="12"/>
          </p:nvPr>
        </p:nvSpPr>
        <p:spPr/>
        <p:txBody>
          <a:bodyPr/>
          <a:lstStyle/>
          <a:p>
            <a:fld id="{49E8603F-CDD3-8047-8999-DAE6884B9A9B}" type="slidenum">
              <a:rPr lang="en-US" smtClean="0"/>
              <a:t>‹#›</a:t>
            </a:fld>
            <a:endParaRPr lang="en-US"/>
          </a:p>
        </p:txBody>
      </p:sp>
    </p:spTree>
    <p:extLst>
      <p:ext uri="{BB962C8B-B14F-4D97-AF65-F5344CB8AC3E}">
        <p14:creationId xmlns:p14="http://schemas.microsoft.com/office/powerpoint/2010/main" val="75645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ED3A-05EB-2E4C-AFA8-45C4E953F2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CF8309-D2E5-6744-B656-77FA96BEFD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37B8F3-A0AB-C348-B9ED-90101877FB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36C4A4-1033-B043-8CFF-13FEFF71DD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EB200-043A-BC44-97EE-1682D2746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E9CA8-DC4F-5946-A1DA-14D06487B7D7}"/>
              </a:ext>
            </a:extLst>
          </p:cNvPr>
          <p:cNvSpPr>
            <a:spLocks noGrp="1"/>
          </p:cNvSpPr>
          <p:nvPr>
            <p:ph type="dt" sz="half" idx="10"/>
          </p:nvPr>
        </p:nvSpPr>
        <p:spPr/>
        <p:txBody>
          <a:bodyPr/>
          <a:lstStyle/>
          <a:p>
            <a:fld id="{0728C440-2F6B-FE46-806A-5F116F4DD258}" type="datetimeFigureOut">
              <a:rPr lang="en-US" smtClean="0"/>
              <a:t>9/29/20</a:t>
            </a:fld>
            <a:endParaRPr lang="en-US"/>
          </a:p>
        </p:txBody>
      </p:sp>
      <p:sp>
        <p:nvSpPr>
          <p:cNvPr id="8" name="Footer Placeholder 7">
            <a:extLst>
              <a:ext uri="{FF2B5EF4-FFF2-40B4-BE49-F238E27FC236}">
                <a16:creationId xmlns:a16="http://schemas.microsoft.com/office/drawing/2014/main" id="{8F185ACC-C876-4D48-BB09-16244F1DF2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20E886-F801-9149-86DF-4EB73F7C8C01}"/>
              </a:ext>
            </a:extLst>
          </p:cNvPr>
          <p:cNvSpPr>
            <a:spLocks noGrp="1"/>
          </p:cNvSpPr>
          <p:nvPr>
            <p:ph type="sldNum" sz="quarter" idx="12"/>
          </p:nvPr>
        </p:nvSpPr>
        <p:spPr/>
        <p:txBody>
          <a:bodyPr/>
          <a:lstStyle/>
          <a:p>
            <a:fld id="{49E8603F-CDD3-8047-8999-DAE6884B9A9B}" type="slidenum">
              <a:rPr lang="en-US" smtClean="0"/>
              <a:t>‹#›</a:t>
            </a:fld>
            <a:endParaRPr lang="en-US"/>
          </a:p>
        </p:txBody>
      </p:sp>
    </p:spTree>
    <p:extLst>
      <p:ext uri="{BB962C8B-B14F-4D97-AF65-F5344CB8AC3E}">
        <p14:creationId xmlns:p14="http://schemas.microsoft.com/office/powerpoint/2010/main" val="418307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7D3A-0FB8-6B43-80A8-CCC720EE10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026ABE-1C72-F840-96FB-A828BDE7D9F1}"/>
              </a:ext>
            </a:extLst>
          </p:cNvPr>
          <p:cNvSpPr>
            <a:spLocks noGrp="1"/>
          </p:cNvSpPr>
          <p:nvPr>
            <p:ph type="dt" sz="half" idx="10"/>
          </p:nvPr>
        </p:nvSpPr>
        <p:spPr/>
        <p:txBody>
          <a:bodyPr/>
          <a:lstStyle/>
          <a:p>
            <a:fld id="{0728C440-2F6B-FE46-806A-5F116F4DD258}" type="datetimeFigureOut">
              <a:rPr lang="en-US" smtClean="0"/>
              <a:t>9/29/20</a:t>
            </a:fld>
            <a:endParaRPr lang="en-US"/>
          </a:p>
        </p:txBody>
      </p:sp>
      <p:sp>
        <p:nvSpPr>
          <p:cNvPr id="4" name="Footer Placeholder 3">
            <a:extLst>
              <a:ext uri="{FF2B5EF4-FFF2-40B4-BE49-F238E27FC236}">
                <a16:creationId xmlns:a16="http://schemas.microsoft.com/office/drawing/2014/main" id="{7F0155E7-DAE3-6B41-9DFC-0BFE8C8235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E1FB1A-B271-0941-8B6B-A1E2F7D85E10}"/>
              </a:ext>
            </a:extLst>
          </p:cNvPr>
          <p:cNvSpPr>
            <a:spLocks noGrp="1"/>
          </p:cNvSpPr>
          <p:nvPr>
            <p:ph type="sldNum" sz="quarter" idx="12"/>
          </p:nvPr>
        </p:nvSpPr>
        <p:spPr/>
        <p:txBody>
          <a:bodyPr/>
          <a:lstStyle/>
          <a:p>
            <a:fld id="{49E8603F-CDD3-8047-8999-DAE6884B9A9B}" type="slidenum">
              <a:rPr lang="en-US" smtClean="0"/>
              <a:t>‹#›</a:t>
            </a:fld>
            <a:endParaRPr lang="en-US"/>
          </a:p>
        </p:txBody>
      </p:sp>
    </p:spTree>
    <p:extLst>
      <p:ext uri="{BB962C8B-B14F-4D97-AF65-F5344CB8AC3E}">
        <p14:creationId xmlns:p14="http://schemas.microsoft.com/office/powerpoint/2010/main" val="199815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640F7C-C48F-9546-80ED-E7306907193A}"/>
              </a:ext>
            </a:extLst>
          </p:cNvPr>
          <p:cNvSpPr>
            <a:spLocks noGrp="1"/>
          </p:cNvSpPr>
          <p:nvPr>
            <p:ph type="dt" sz="half" idx="10"/>
          </p:nvPr>
        </p:nvSpPr>
        <p:spPr/>
        <p:txBody>
          <a:bodyPr/>
          <a:lstStyle/>
          <a:p>
            <a:fld id="{0728C440-2F6B-FE46-806A-5F116F4DD258}" type="datetimeFigureOut">
              <a:rPr lang="en-US" smtClean="0"/>
              <a:t>9/29/20</a:t>
            </a:fld>
            <a:endParaRPr lang="en-US"/>
          </a:p>
        </p:txBody>
      </p:sp>
      <p:sp>
        <p:nvSpPr>
          <p:cNvPr id="3" name="Footer Placeholder 2">
            <a:extLst>
              <a:ext uri="{FF2B5EF4-FFF2-40B4-BE49-F238E27FC236}">
                <a16:creationId xmlns:a16="http://schemas.microsoft.com/office/drawing/2014/main" id="{DD11272D-AF41-9249-9266-7A9758022C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C04C58-E73B-8C45-9307-E9AF1C78A305}"/>
              </a:ext>
            </a:extLst>
          </p:cNvPr>
          <p:cNvSpPr>
            <a:spLocks noGrp="1"/>
          </p:cNvSpPr>
          <p:nvPr>
            <p:ph type="sldNum" sz="quarter" idx="12"/>
          </p:nvPr>
        </p:nvSpPr>
        <p:spPr/>
        <p:txBody>
          <a:bodyPr/>
          <a:lstStyle/>
          <a:p>
            <a:fld id="{49E8603F-CDD3-8047-8999-DAE6884B9A9B}" type="slidenum">
              <a:rPr lang="en-US" smtClean="0"/>
              <a:t>‹#›</a:t>
            </a:fld>
            <a:endParaRPr lang="en-US"/>
          </a:p>
        </p:txBody>
      </p:sp>
    </p:spTree>
    <p:extLst>
      <p:ext uri="{BB962C8B-B14F-4D97-AF65-F5344CB8AC3E}">
        <p14:creationId xmlns:p14="http://schemas.microsoft.com/office/powerpoint/2010/main" val="305836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F309-26B5-4C44-B51D-E85C35057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BA92B7-5B5B-6646-920B-ECFB011E4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09BD91-97FA-EC42-A2DB-487301F6D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F9E2C6-D429-9246-873B-F2F1BC3E88B6}"/>
              </a:ext>
            </a:extLst>
          </p:cNvPr>
          <p:cNvSpPr>
            <a:spLocks noGrp="1"/>
          </p:cNvSpPr>
          <p:nvPr>
            <p:ph type="dt" sz="half" idx="10"/>
          </p:nvPr>
        </p:nvSpPr>
        <p:spPr/>
        <p:txBody>
          <a:bodyPr/>
          <a:lstStyle/>
          <a:p>
            <a:fld id="{0728C440-2F6B-FE46-806A-5F116F4DD258}" type="datetimeFigureOut">
              <a:rPr lang="en-US" smtClean="0"/>
              <a:t>9/29/20</a:t>
            </a:fld>
            <a:endParaRPr lang="en-US"/>
          </a:p>
        </p:txBody>
      </p:sp>
      <p:sp>
        <p:nvSpPr>
          <p:cNvPr id="6" name="Footer Placeholder 5">
            <a:extLst>
              <a:ext uri="{FF2B5EF4-FFF2-40B4-BE49-F238E27FC236}">
                <a16:creationId xmlns:a16="http://schemas.microsoft.com/office/drawing/2014/main" id="{D97903D0-3F1E-2F4B-A3F6-F9C8896A6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7EEC7-E4E4-914E-BDF6-0A5B3DF01776}"/>
              </a:ext>
            </a:extLst>
          </p:cNvPr>
          <p:cNvSpPr>
            <a:spLocks noGrp="1"/>
          </p:cNvSpPr>
          <p:nvPr>
            <p:ph type="sldNum" sz="quarter" idx="12"/>
          </p:nvPr>
        </p:nvSpPr>
        <p:spPr/>
        <p:txBody>
          <a:bodyPr/>
          <a:lstStyle/>
          <a:p>
            <a:fld id="{49E8603F-CDD3-8047-8999-DAE6884B9A9B}" type="slidenum">
              <a:rPr lang="en-US" smtClean="0"/>
              <a:t>‹#›</a:t>
            </a:fld>
            <a:endParaRPr lang="en-US"/>
          </a:p>
        </p:txBody>
      </p:sp>
    </p:spTree>
    <p:extLst>
      <p:ext uri="{BB962C8B-B14F-4D97-AF65-F5344CB8AC3E}">
        <p14:creationId xmlns:p14="http://schemas.microsoft.com/office/powerpoint/2010/main" val="271582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BB66-829F-3F4B-B4E3-B932DAD92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01E973-5A3E-364D-A904-8DF3BEB800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15F5A0-87B3-A349-8CCB-00B2F42BE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DF10B9-3E87-E041-B06D-1717FA8FF36F}"/>
              </a:ext>
            </a:extLst>
          </p:cNvPr>
          <p:cNvSpPr>
            <a:spLocks noGrp="1"/>
          </p:cNvSpPr>
          <p:nvPr>
            <p:ph type="dt" sz="half" idx="10"/>
          </p:nvPr>
        </p:nvSpPr>
        <p:spPr/>
        <p:txBody>
          <a:bodyPr/>
          <a:lstStyle/>
          <a:p>
            <a:fld id="{0728C440-2F6B-FE46-806A-5F116F4DD258}" type="datetimeFigureOut">
              <a:rPr lang="en-US" smtClean="0"/>
              <a:t>9/29/20</a:t>
            </a:fld>
            <a:endParaRPr lang="en-US"/>
          </a:p>
        </p:txBody>
      </p:sp>
      <p:sp>
        <p:nvSpPr>
          <p:cNvPr id="6" name="Footer Placeholder 5">
            <a:extLst>
              <a:ext uri="{FF2B5EF4-FFF2-40B4-BE49-F238E27FC236}">
                <a16:creationId xmlns:a16="http://schemas.microsoft.com/office/drawing/2014/main" id="{DF3D67BD-CB49-A246-857F-48196C90C2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6F1276-EE0A-9E45-BF7A-B8E7825FFAD1}"/>
              </a:ext>
            </a:extLst>
          </p:cNvPr>
          <p:cNvSpPr>
            <a:spLocks noGrp="1"/>
          </p:cNvSpPr>
          <p:nvPr>
            <p:ph type="sldNum" sz="quarter" idx="12"/>
          </p:nvPr>
        </p:nvSpPr>
        <p:spPr/>
        <p:txBody>
          <a:bodyPr/>
          <a:lstStyle/>
          <a:p>
            <a:fld id="{49E8603F-CDD3-8047-8999-DAE6884B9A9B}" type="slidenum">
              <a:rPr lang="en-US" smtClean="0"/>
              <a:t>‹#›</a:t>
            </a:fld>
            <a:endParaRPr lang="en-US"/>
          </a:p>
        </p:txBody>
      </p:sp>
    </p:spTree>
    <p:extLst>
      <p:ext uri="{BB962C8B-B14F-4D97-AF65-F5344CB8AC3E}">
        <p14:creationId xmlns:p14="http://schemas.microsoft.com/office/powerpoint/2010/main" val="196095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4183F0-C859-6E43-B546-0F83C8D40F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39724F-EF2E-D640-B58A-4E061BC7EE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A2D40-B192-8B4A-A8C5-1D195095C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8C440-2F6B-FE46-806A-5F116F4DD258}" type="datetimeFigureOut">
              <a:rPr lang="en-US" smtClean="0"/>
              <a:t>9/29/20</a:t>
            </a:fld>
            <a:endParaRPr lang="en-US"/>
          </a:p>
        </p:txBody>
      </p:sp>
      <p:sp>
        <p:nvSpPr>
          <p:cNvPr id="5" name="Footer Placeholder 4">
            <a:extLst>
              <a:ext uri="{FF2B5EF4-FFF2-40B4-BE49-F238E27FC236}">
                <a16:creationId xmlns:a16="http://schemas.microsoft.com/office/drawing/2014/main" id="{EF9CB12F-6AE6-FB49-857C-8DB3D1A1B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C1BF42-AB65-334E-963E-A8A400711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8603F-CDD3-8047-8999-DAE6884B9A9B}" type="slidenum">
              <a:rPr lang="en-US" smtClean="0"/>
              <a:t>‹#›</a:t>
            </a:fld>
            <a:endParaRPr lang="en-US"/>
          </a:p>
        </p:txBody>
      </p:sp>
    </p:spTree>
    <p:extLst>
      <p:ext uri="{BB962C8B-B14F-4D97-AF65-F5344CB8AC3E}">
        <p14:creationId xmlns:p14="http://schemas.microsoft.com/office/powerpoint/2010/main" val="2406254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9DD7-6248-2F4A-A6A2-3B4EBC40710F}"/>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C250CADF-2EA1-664B-B106-C43374EFA7EF}"/>
              </a:ext>
            </a:extLst>
          </p:cNvPr>
          <p:cNvSpPr>
            <a:spLocks noGrp="1"/>
          </p:cNvSpPr>
          <p:nvPr>
            <p:ph type="subTitle" idx="1"/>
          </p:nvPr>
        </p:nvSpPr>
        <p:spPr/>
        <p:txBody>
          <a:bodyPr/>
          <a:lstStyle/>
          <a:p>
            <a:r>
              <a:rPr lang="en-US" dirty="0"/>
              <a:t>Car Accident severity study</a:t>
            </a:r>
          </a:p>
          <a:p>
            <a:r>
              <a:rPr lang="en-US" dirty="0"/>
              <a:t>Matt Pirecki</a:t>
            </a:r>
          </a:p>
        </p:txBody>
      </p:sp>
    </p:spTree>
    <p:extLst>
      <p:ext uri="{BB962C8B-B14F-4D97-AF65-F5344CB8AC3E}">
        <p14:creationId xmlns:p14="http://schemas.microsoft.com/office/powerpoint/2010/main" val="390051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E49-F14A-6D43-9BB1-AB2BFC8AA70F}"/>
              </a:ext>
            </a:extLst>
          </p:cNvPr>
          <p:cNvSpPr>
            <a:spLocks noGrp="1"/>
          </p:cNvSpPr>
          <p:nvPr>
            <p:ph type="title"/>
          </p:nvPr>
        </p:nvSpPr>
        <p:spPr/>
        <p:txBody>
          <a:bodyPr/>
          <a:lstStyle/>
          <a:p>
            <a:r>
              <a:rPr lang="en-US" dirty="0"/>
              <a:t>Finding the conditions which cause the most impactful accidents</a:t>
            </a:r>
          </a:p>
        </p:txBody>
      </p:sp>
      <p:sp>
        <p:nvSpPr>
          <p:cNvPr id="3" name="Content Placeholder 2">
            <a:extLst>
              <a:ext uri="{FF2B5EF4-FFF2-40B4-BE49-F238E27FC236}">
                <a16:creationId xmlns:a16="http://schemas.microsoft.com/office/drawing/2014/main" id="{EDA4A9EF-08D8-DE42-9BA6-F068F7CD97F7}"/>
              </a:ext>
            </a:extLst>
          </p:cNvPr>
          <p:cNvSpPr>
            <a:spLocks noGrp="1"/>
          </p:cNvSpPr>
          <p:nvPr>
            <p:ph idx="1"/>
          </p:nvPr>
        </p:nvSpPr>
        <p:spPr/>
        <p:txBody>
          <a:bodyPr/>
          <a:lstStyle/>
          <a:p>
            <a:r>
              <a:rPr lang="en-US" dirty="0"/>
              <a:t>Using Seattle DOT data sample</a:t>
            </a:r>
          </a:p>
          <a:p>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F998EA49-7792-DF42-B445-6E3F4E676347}"/>
              </a:ext>
            </a:extLst>
          </p:cNvPr>
          <p:cNvPicPr/>
          <p:nvPr/>
        </p:nvPicPr>
        <p:blipFill>
          <a:blip r:embed="rId2"/>
          <a:stretch>
            <a:fillRect/>
          </a:stretch>
        </p:blipFill>
        <p:spPr>
          <a:xfrm>
            <a:off x="552450" y="2492691"/>
            <a:ext cx="11144250" cy="3684271"/>
          </a:xfrm>
          <a:prstGeom prst="rect">
            <a:avLst/>
          </a:prstGeom>
        </p:spPr>
      </p:pic>
    </p:spTree>
    <p:extLst>
      <p:ext uri="{BB962C8B-B14F-4D97-AF65-F5344CB8AC3E}">
        <p14:creationId xmlns:p14="http://schemas.microsoft.com/office/powerpoint/2010/main" val="375713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1826-619F-EC43-AEB9-8ACE7BC32974}"/>
              </a:ext>
            </a:extLst>
          </p:cNvPr>
          <p:cNvSpPr>
            <a:spLocks noGrp="1"/>
          </p:cNvSpPr>
          <p:nvPr>
            <p:ph type="title"/>
          </p:nvPr>
        </p:nvSpPr>
        <p:spPr/>
        <p:txBody>
          <a:bodyPr/>
          <a:lstStyle/>
          <a:p>
            <a:r>
              <a:rPr lang="en-US" dirty="0"/>
              <a:t>Initial hypothesis of the study </a:t>
            </a:r>
          </a:p>
        </p:txBody>
      </p:sp>
      <p:sp>
        <p:nvSpPr>
          <p:cNvPr id="3" name="Content Placeholder 2">
            <a:extLst>
              <a:ext uri="{FF2B5EF4-FFF2-40B4-BE49-F238E27FC236}">
                <a16:creationId xmlns:a16="http://schemas.microsoft.com/office/drawing/2014/main" id="{87D8C87B-B936-3A4C-BB54-9B5E541DFE35}"/>
              </a:ext>
            </a:extLst>
          </p:cNvPr>
          <p:cNvSpPr>
            <a:spLocks noGrp="1"/>
          </p:cNvSpPr>
          <p:nvPr>
            <p:ph idx="1"/>
          </p:nvPr>
        </p:nvSpPr>
        <p:spPr/>
        <p:txBody>
          <a:bodyPr/>
          <a:lstStyle/>
          <a:p>
            <a:endParaRPr lang="en-US" dirty="0">
              <a:effectLst/>
            </a:endParaRPr>
          </a:p>
          <a:p>
            <a:pPr lvl="1"/>
            <a:r>
              <a:rPr lang="en-US" dirty="0"/>
              <a:t>The data set provided for this study contains over 194,000 traffic accidents and labeled fields that will be key to helping predict weather conditions are ideal for driving or if avoidance of an area/specific conditions should be alerted on. These fields contain, lighting, weather, road conditions, as well as, severity of the accident, what type of object was hit or description of impact. The data also contains </a:t>
            </a:r>
            <a:r>
              <a:rPr lang="en-US" dirty="0" err="1"/>
              <a:t>lat</a:t>
            </a:r>
            <a:r>
              <a:rPr lang="en-US" dirty="0"/>
              <a:t>-long coordinates (columns “X”,”Y” respectively) which could be used to create a mapping of the accidents, which in an advanced program could be used to program into your vehicle’s GPS to recommend said locations during met conditional periods of high risk.</a:t>
            </a:r>
          </a:p>
          <a:p>
            <a:endParaRPr lang="en-US" dirty="0"/>
          </a:p>
        </p:txBody>
      </p:sp>
    </p:spTree>
    <p:extLst>
      <p:ext uri="{BB962C8B-B14F-4D97-AF65-F5344CB8AC3E}">
        <p14:creationId xmlns:p14="http://schemas.microsoft.com/office/powerpoint/2010/main" val="360143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B1B54-BA3E-254E-B370-2B4AB74C40F6}"/>
              </a:ext>
            </a:extLst>
          </p:cNvPr>
          <p:cNvSpPr>
            <a:spLocks noGrp="1"/>
          </p:cNvSpPr>
          <p:nvPr>
            <p:ph idx="1"/>
          </p:nvPr>
        </p:nvSpPr>
        <p:spPr>
          <a:xfrm>
            <a:off x="838200" y="492125"/>
            <a:ext cx="10515600" cy="1603375"/>
          </a:xfrm>
        </p:spPr>
        <p:txBody>
          <a:bodyPr>
            <a:normAutofit lnSpcReduction="10000"/>
          </a:bodyPr>
          <a:lstStyle/>
          <a:p>
            <a:r>
              <a:rPr lang="en-US" dirty="0"/>
              <a:t>Exploring the data I’m looking into the severity of the traffic accidents. Based on these results 70% of all accidents in this study result in property damage and only ~30% of them have an injury result.  </a:t>
            </a:r>
          </a:p>
          <a:p>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2BD2CD0E-4B7E-8A4D-A07B-6EB7179C7494}"/>
              </a:ext>
            </a:extLst>
          </p:cNvPr>
          <p:cNvPicPr/>
          <p:nvPr/>
        </p:nvPicPr>
        <p:blipFill>
          <a:blip r:embed="rId2"/>
          <a:stretch>
            <a:fillRect/>
          </a:stretch>
        </p:blipFill>
        <p:spPr>
          <a:xfrm>
            <a:off x="838200" y="2095500"/>
            <a:ext cx="10515600" cy="3810000"/>
          </a:xfrm>
          <a:prstGeom prst="rect">
            <a:avLst/>
          </a:prstGeom>
        </p:spPr>
      </p:pic>
    </p:spTree>
    <p:extLst>
      <p:ext uri="{BB962C8B-B14F-4D97-AF65-F5344CB8AC3E}">
        <p14:creationId xmlns:p14="http://schemas.microsoft.com/office/powerpoint/2010/main" val="327652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B2A1-14CB-6342-8269-5CBBED615E01}"/>
              </a:ext>
            </a:extLst>
          </p:cNvPr>
          <p:cNvSpPr>
            <a:spLocks noGrp="1"/>
          </p:cNvSpPr>
          <p:nvPr>
            <p:ph type="title"/>
          </p:nvPr>
        </p:nvSpPr>
        <p:spPr/>
        <p:txBody>
          <a:bodyPr/>
          <a:lstStyle/>
          <a:p>
            <a:r>
              <a:rPr lang="en-US" dirty="0"/>
              <a:t>77% of the accidents are..</a:t>
            </a:r>
          </a:p>
        </p:txBody>
      </p:sp>
      <p:sp>
        <p:nvSpPr>
          <p:cNvPr id="3" name="Content Placeholder 2">
            <a:extLst>
              <a:ext uri="{FF2B5EF4-FFF2-40B4-BE49-F238E27FC236}">
                <a16:creationId xmlns:a16="http://schemas.microsoft.com/office/drawing/2014/main" id="{639A42A5-0FFB-2C4A-8A7C-4597716588F1}"/>
              </a:ext>
            </a:extLst>
          </p:cNvPr>
          <p:cNvSpPr>
            <a:spLocks noGrp="1"/>
          </p:cNvSpPr>
          <p:nvPr>
            <p:ph idx="1"/>
          </p:nvPr>
        </p:nvSpPr>
        <p:spPr/>
        <p:txBody>
          <a:bodyPr/>
          <a:lstStyle/>
          <a:p>
            <a:r>
              <a:rPr lang="en-US" dirty="0"/>
              <a:t>Rear ended and angle turn collisions. </a:t>
            </a:r>
          </a:p>
          <a:p>
            <a:endParaRPr lang="en-US" dirty="0"/>
          </a:p>
          <a:p>
            <a:r>
              <a:rPr lang="en-US" dirty="0"/>
              <a:t>Conditions factor into this type of impact study and below are some of the key fields:</a:t>
            </a:r>
          </a:p>
          <a:p>
            <a:r>
              <a:rPr lang="en-US" dirty="0"/>
              <a:t>"COLLISIONTYPE","INATTENTIONIND", "UNDERINFL","WEATHER","ROADCOND","LIGHTCOND","SPEEDING"</a:t>
            </a:r>
          </a:p>
        </p:txBody>
      </p:sp>
    </p:spTree>
    <p:extLst>
      <p:ext uri="{BB962C8B-B14F-4D97-AF65-F5344CB8AC3E}">
        <p14:creationId xmlns:p14="http://schemas.microsoft.com/office/powerpoint/2010/main" val="354360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07E284F7-4E2D-AC45-8028-26D30FE497CE}"/>
              </a:ext>
            </a:extLst>
          </p:cNvPr>
          <p:cNvPicPr/>
          <p:nvPr/>
        </p:nvPicPr>
        <p:blipFill>
          <a:blip r:embed="rId2"/>
          <a:stretch>
            <a:fillRect/>
          </a:stretch>
        </p:blipFill>
        <p:spPr>
          <a:xfrm>
            <a:off x="247650" y="228600"/>
            <a:ext cx="10496550" cy="6248399"/>
          </a:xfrm>
          <a:prstGeom prst="rect">
            <a:avLst/>
          </a:prstGeom>
        </p:spPr>
      </p:pic>
    </p:spTree>
    <p:extLst>
      <p:ext uri="{BB962C8B-B14F-4D97-AF65-F5344CB8AC3E}">
        <p14:creationId xmlns:p14="http://schemas.microsoft.com/office/powerpoint/2010/main" val="257235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A1EC-4601-8047-A1B6-5FB7E6F67C1D}"/>
              </a:ext>
            </a:extLst>
          </p:cNvPr>
          <p:cNvSpPr>
            <a:spLocks noGrp="1"/>
          </p:cNvSpPr>
          <p:nvPr>
            <p:ph type="title"/>
          </p:nvPr>
        </p:nvSpPr>
        <p:spPr>
          <a:xfrm>
            <a:off x="838200" y="365125"/>
            <a:ext cx="10327783" cy="1460500"/>
          </a:xfrm>
        </p:spPr>
        <p:txBody>
          <a:bodyPr>
            <a:normAutofit/>
          </a:bodyPr>
          <a:lstStyle/>
          <a:p>
            <a:r>
              <a:rPr lang="en-US" sz="2000" dirty="0"/>
              <a:t>Weather conditions initially thought to be a factor do show some upticks in wet road conditions, however, it was found that the most frequent of all issues on the road are Dry, Clear and Daylight hours.</a:t>
            </a:r>
          </a:p>
        </p:txBody>
      </p:sp>
      <p:pic>
        <p:nvPicPr>
          <p:cNvPr id="4" name="Content Placeholder 3" descr="Graphical user interface, text, application&#10;&#10;Description automatically generated">
            <a:extLst>
              <a:ext uri="{FF2B5EF4-FFF2-40B4-BE49-F238E27FC236}">
                <a16:creationId xmlns:a16="http://schemas.microsoft.com/office/drawing/2014/main" id="{EDC490FD-6815-3249-89B6-A833BC4357FA}"/>
              </a:ext>
            </a:extLst>
          </p:cNvPr>
          <p:cNvPicPr>
            <a:picLocks noGrp="1"/>
          </p:cNvPicPr>
          <p:nvPr>
            <p:ph idx="1"/>
          </p:nvPr>
        </p:nvPicPr>
        <p:blipFill>
          <a:blip r:embed="rId2"/>
          <a:stretch>
            <a:fillRect/>
          </a:stretch>
        </p:blipFill>
        <p:spPr>
          <a:xfrm>
            <a:off x="3086099" y="1889125"/>
            <a:ext cx="3009901" cy="4130675"/>
          </a:xfrm>
          <a:prstGeom prst="rect">
            <a:avLst/>
          </a:prstGeom>
        </p:spPr>
      </p:pic>
    </p:spTree>
    <p:extLst>
      <p:ext uri="{BB962C8B-B14F-4D97-AF65-F5344CB8AC3E}">
        <p14:creationId xmlns:p14="http://schemas.microsoft.com/office/powerpoint/2010/main" val="2158133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BA3B-7503-1A41-9F31-92701DD533E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2895E7B-8177-4841-A026-D592A1D29BC0}"/>
              </a:ext>
            </a:extLst>
          </p:cNvPr>
          <p:cNvSpPr>
            <a:spLocks noGrp="1"/>
          </p:cNvSpPr>
          <p:nvPr>
            <p:ph idx="1"/>
          </p:nvPr>
        </p:nvSpPr>
        <p:spPr/>
        <p:txBody>
          <a:bodyPr/>
          <a:lstStyle/>
          <a:p>
            <a:r>
              <a:rPr lang="en-US" dirty="0"/>
              <a:t>Weather conditions can attribute to some of the severe accidents but the majority of all Seattle based DOT collisions occurred during the higher commuter times of the day. Generally, it was a surprise to my research to find that dry and light conditions had the highest amount of issues. Attributing to this factor is likely the assumption that sheer volume of persons driving during those times attribute to the </a:t>
            </a:r>
            <a:r>
              <a:rPr lang="en-US"/>
              <a:t>accident volumes.</a:t>
            </a:r>
          </a:p>
        </p:txBody>
      </p:sp>
    </p:spTree>
    <p:extLst>
      <p:ext uri="{BB962C8B-B14F-4D97-AF65-F5344CB8AC3E}">
        <p14:creationId xmlns:p14="http://schemas.microsoft.com/office/powerpoint/2010/main" val="409571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357</Words>
  <Application>Microsoft Macintosh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Capstone Project</vt:lpstr>
      <vt:lpstr>Finding the conditions which cause the most impactful accidents</vt:lpstr>
      <vt:lpstr>Initial hypothesis of the study </vt:lpstr>
      <vt:lpstr>PowerPoint Presentation</vt:lpstr>
      <vt:lpstr>77% of the accidents are..</vt:lpstr>
      <vt:lpstr>PowerPoint Presentation</vt:lpstr>
      <vt:lpstr>Weather conditions initially thought to be a factor do show some upticks in wet road conditions, however, it was found that the most frequent of all issues on the road are Dry, Clear and Daylight hours.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Microsoft Office User</dc:creator>
  <cp:lastModifiedBy>Microsoft Office User</cp:lastModifiedBy>
  <cp:revision>2</cp:revision>
  <dcterms:created xsi:type="dcterms:W3CDTF">2020-09-30T02:01:15Z</dcterms:created>
  <dcterms:modified xsi:type="dcterms:W3CDTF">2020-09-30T02:14:14Z</dcterms:modified>
</cp:coreProperties>
</file>