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Inter"/>
      <p:regular r:id="rId39"/>
      <p:bold r:id="rId40"/>
    </p:embeddedFont>
    <p:embeddedFont>
      <p:font typeface="JetBrains Mono Medium"/>
      <p:regular r:id="rId41"/>
      <p:bold r:id="rId42"/>
      <p:italic r:id="rId43"/>
      <p:boldItalic r:id="rId44"/>
    </p:embeddedFont>
    <p:embeddedFont>
      <p:font typeface="JetBrains Mono Light"/>
      <p:regular r:id="rId45"/>
      <p:bold r:id="rId46"/>
      <p:italic r:id="rId47"/>
      <p:boldItalic r:id="rId48"/>
    </p:embeddedFont>
    <p:embeddedFont>
      <p:font typeface="JetBrains Mono"/>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bold.fntdata"/><Relationship Id="rId42" Type="http://schemas.openxmlformats.org/officeDocument/2006/relationships/font" Target="fonts/JetBrainsMonoMedium-bold.fntdata"/><Relationship Id="rId41" Type="http://schemas.openxmlformats.org/officeDocument/2006/relationships/font" Target="fonts/JetBrainsMonoMedium-regular.fntdata"/><Relationship Id="rId44" Type="http://schemas.openxmlformats.org/officeDocument/2006/relationships/font" Target="fonts/JetBrainsMonoMedium-boldItalic.fntdata"/><Relationship Id="rId43" Type="http://schemas.openxmlformats.org/officeDocument/2006/relationships/font" Target="fonts/JetBrainsMonoMedium-italic.fntdata"/><Relationship Id="rId46" Type="http://schemas.openxmlformats.org/officeDocument/2006/relationships/font" Target="fonts/JetBrainsMonoLight-bold.fntdata"/><Relationship Id="rId45" Type="http://schemas.openxmlformats.org/officeDocument/2006/relationships/font" Target="fonts/JetBrainsMono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JetBrainsMonoLight-boldItalic.fntdata"/><Relationship Id="rId47" Type="http://schemas.openxmlformats.org/officeDocument/2006/relationships/font" Target="fonts/JetBrainsMonoLight-italic.fntdata"/><Relationship Id="rId49" Type="http://schemas.openxmlformats.org/officeDocument/2006/relationships/font" Target="fonts/JetBrains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aleway-regular.fntdata"/><Relationship Id="rId34" Type="http://schemas.openxmlformats.org/officeDocument/2006/relationships/slide" Target="slides/slide29.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Inter-regular.fntdata"/><Relationship Id="rId38" Type="http://schemas.openxmlformats.org/officeDocument/2006/relationships/font" Target="fonts/Raleway-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etBrainsMono-italic.fntdata"/><Relationship Id="rId50" Type="http://schemas.openxmlformats.org/officeDocument/2006/relationships/font" Target="fonts/JetBrainsMono-bold.fntdata"/><Relationship Id="rId53" Type="http://schemas.openxmlformats.org/officeDocument/2006/relationships/font" Target="fonts/OpenSans-regular.fntdata"/><Relationship Id="rId52" Type="http://schemas.openxmlformats.org/officeDocument/2006/relationships/font" Target="fonts/JetBrainsMono-boldItalic.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declaring_dependencies.html" TargetMode="External"/><Relationship Id="rId3" Type="http://schemas.openxmlformats.org/officeDocument/2006/relationships/hyperlink" Target="https://docs.gradle.org/current/userguide/declaring_dependencies.html#sec:choosing-configura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single_versions.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dependency_downgrade_and_exclude.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ven.apache.org/guides/introduction/introduction-to-dependency-mechanism.html#Importing_Dependencies" TargetMode="External"/><Relationship Id="rId3" Type="http://schemas.openxmlformats.org/officeDocument/2006/relationships/hyperlink" Target="https://docs.gradle.org/current/userguide/platform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tutorial_using_tasks.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dsl/org.gradle.api.distribution.DistributionContainer.html#org.gradle.api.distribution.DistributionContainer:register(java.lang.String,%20org.gradle.api.Acti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custom_task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dsl/org.gradle.api.Task.html#N18AA8"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plugins.html" TargetMode="External"/><Relationship Id="rId3" Type="http://schemas.openxmlformats.org/officeDocument/2006/relationships/hyperlink" Target="https://docs.gradle.org/current/userguide/plugins.html#sec:subprojects_plugins_ds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custom_plugins.html#custom_plugi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organizing_gradle_projects.html#sec:build_source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custom_plugins.html#sec:custom_plugins_standalone_project" TargetMode="External"/><Relationship Id="rId3" Type="http://schemas.openxmlformats.org/officeDocument/2006/relationships/hyperlink" Target="https://gradle.org/guides/?q=Plugin%20Developm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build_environment.html#sec:gradle_configuration_propertie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build_lifecycle.html#sec:settings_fil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gradle_wrapper.html#header"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what_is_gradle.html" TargetMode="External"/><Relationship Id="rId3" Type="http://schemas.openxmlformats.org/officeDocument/2006/relationships/hyperlink" Target="https://gradle.org/kotlin/" TargetMode="External"/><Relationship Id="rId4" Type="http://schemas.openxmlformats.org/officeDocument/2006/relationships/hyperlink" Target="https://gradle.org/guide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ven.apache.org/what-is-maven.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what_is_gradle.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etbrains.com/help/idea/compiling-applications.html" TargetMode="External"/><Relationship Id="rId3" Type="http://schemas.openxmlformats.org/officeDocument/2006/relationships/hyperlink" Target="https://www.jetbrains.com/help/idea/creating-and-managing-modules.html" TargetMode="External"/><Relationship Id="rId4" Type="http://schemas.openxmlformats.org/officeDocument/2006/relationships/hyperlink" Target="https://github.com/github/gitignore/blob/main/Gradle.gitignore" TargetMode="External"/><Relationship Id="rId5" Type="http://schemas.openxmlformats.org/officeDocument/2006/relationships/hyperlink" Target="https://intellij-support.jetbrains.com/hc/en-us/articles/206544839"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groovy_build_script_primer.html" TargetMode="External"/><Relationship Id="rId3" Type="http://schemas.openxmlformats.org/officeDocument/2006/relationships/hyperlink" Target="https://docs.gradle.org/current/userguide/kotlin_dsl.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declaring_repositories.html" TargetMode="External"/><Relationship Id="rId3" Type="http://schemas.openxmlformats.org/officeDocument/2006/relationships/hyperlink" Target="https://docs.gradle.org/current/userguide/build_environment.html" TargetMode="External"/><Relationship Id="rId4" Type="http://schemas.openxmlformats.org/officeDocument/2006/relationships/hyperlink" Target="https://github.com/stevesaliman/gradle-properties-plugi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Today we are going to talk about build systems: a</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principled way to transform your source code into something your computer can execute.</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specifying dependencies, you can mark a dependency as being required for a specific part of the build and/or execution process. Some of the most frequently used ones are presented on this slide.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https://docs.gradle.org/current/userguide/declaring_dependencies.html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https://docs.gradle.org/current/userguide/declaring_dependencies.html#sec:choosing-configuration</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dependencies are declared in the </a:t>
            </a:r>
            <a:r>
              <a:rPr lang="en">
                <a:solidFill>
                  <a:schemeClr val="dk1"/>
                </a:solidFill>
                <a:latin typeface="JetBrains Mono Light"/>
                <a:ea typeface="JetBrains Mono Light"/>
                <a:cs typeface="JetBrains Mono Light"/>
                <a:sym typeface="JetBrains Mono Light"/>
              </a:rPr>
              <a:t>dependencies</a:t>
            </a:r>
            <a:r>
              <a:rPr lang="en">
                <a:solidFill>
                  <a:schemeClr val="dk1"/>
                </a:solidFill>
                <a:latin typeface="Open Sans"/>
                <a:ea typeface="Open Sans"/>
                <a:cs typeface="Open Sans"/>
                <a:sym typeface="Open Sans"/>
              </a:rPr>
              <a:t> section (duh!). In addition to specifying the type of a dependency (that is, to which part of the build and/or execution process it belongs), you need to specify its coordinates or provide some other means of finding it. As we already discussed, these dependencies are looked up in the configured repositories from the </a:t>
            </a:r>
            <a:r>
              <a:rPr lang="en">
                <a:solidFill>
                  <a:schemeClr val="dk1"/>
                </a:solidFill>
                <a:latin typeface="JetBrains Mono Light"/>
                <a:ea typeface="JetBrains Mono Light"/>
                <a:cs typeface="JetBrains Mono Light"/>
                <a:sym typeface="JetBrains Mono Light"/>
              </a:rPr>
              <a:t>repositories</a:t>
            </a:r>
            <a:r>
              <a:rPr lang="en">
                <a:solidFill>
                  <a:schemeClr val="dk1"/>
                </a:solidFill>
                <a:latin typeface="Open Sans"/>
                <a:ea typeface="Open Sans"/>
                <a:cs typeface="Open Sans"/>
                <a:sym typeface="Open Sans"/>
              </a:rPr>
              <a:t> section; if a dependency cannot be found, the build fails with an unresolved dependency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coordinates are usually specified as a tuple of “groupId:artifactId:version”, which you can declare using several different notations (e.g., string notation or map notation). These coordinates are then resolved in the provided repositories, downloaded, and included in your build process.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You can also declare dependency on another Gradle module (another project), on a library file on your filesystem, 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As Gradle uses full-blown programming languages for its configuration (Groovy/Kotlin), you can declare a custom function which creates a usable dependency description. For example, Kotlin builds define a special </a:t>
            </a:r>
            <a:r>
              <a:rPr lang="en">
                <a:solidFill>
                  <a:schemeClr val="dk1"/>
                </a:solidFill>
                <a:latin typeface="JetBrains Mono Light"/>
                <a:ea typeface="JetBrains Mono Light"/>
                <a:cs typeface="JetBrains Mono Light"/>
                <a:sym typeface="JetBrains Mono Light"/>
              </a:rPr>
              <a:t>kotlin</a:t>
            </a:r>
            <a:r>
              <a:rPr lang="en">
                <a:solidFill>
                  <a:schemeClr val="dk1"/>
                </a:solidFill>
                <a:latin typeface="Open Sans"/>
                <a:ea typeface="Open Sans"/>
                <a:cs typeface="Open Sans"/>
                <a:sym typeface="Open Sans"/>
              </a:rPr>
              <a:t> function </a:t>
            </a:r>
            <a:r>
              <a:rPr lang="en">
                <a:solidFill>
                  <a:schemeClr val="dk1"/>
                </a:solidFill>
                <a:latin typeface="Open Sans"/>
                <a:ea typeface="Open Sans"/>
                <a:cs typeface="Open Sans"/>
                <a:sym typeface="Open Sans"/>
              </a:rPr>
              <a:t>which </a:t>
            </a:r>
            <a:r>
              <a:rPr lang="en">
                <a:solidFill>
                  <a:schemeClr val="dk1"/>
                </a:solidFill>
                <a:latin typeface="Open Sans"/>
                <a:ea typeface="Open Sans"/>
                <a:cs typeface="Open Sans"/>
                <a:sym typeface="Open Sans"/>
              </a:rPr>
              <a:t>makes adding Kotlin-specific dependencies easier: a </a:t>
            </a:r>
            <a:r>
              <a:rPr lang="en">
                <a:solidFill>
                  <a:schemeClr val="dk1"/>
                </a:solidFill>
                <a:latin typeface="JetBrains Mono Light"/>
                <a:ea typeface="JetBrains Mono Light"/>
                <a:cs typeface="JetBrains Mono Light"/>
                <a:sym typeface="JetBrains Mono Light"/>
              </a:rPr>
              <a:t>kotlin(“test”)</a:t>
            </a:r>
            <a:r>
              <a:rPr lang="en">
                <a:solidFill>
                  <a:schemeClr val="dk1"/>
                </a:solidFill>
                <a:latin typeface="Open Sans"/>
                <a:ea typeface="Open Sans"/>
                <a:cs typeface="Open Sans"/>
                <a:sym typeface="Open Sans"/>
              </a:rPr>
              <a:t> function call will return the correct </a:t>
            </a:r>
            <a:r>
              <a:rPr lang="en">
                <a:solidFill>
                  <a:schemeClr val="dk1"/>
                </a:solidFill>
                <a:latin typeface="JetBrains Mono Light"/>
                <a:ea typeface="JetBrains Mono Light"/>
                <a:cs typeface="JetBrains Mono Light"/>
                <a:sym typeface="JetBrains Mono Light"/>
              </a:rPr>
              <a:t>kotlin-test</a:t>
            </a:r>
            <a:r>
              <a:rPr lang="en">
                <a:solidFill>
                  <a:schemeClr val="dk1"/>
                </a:solidFill>
                <a:latin typeface="Open Sans"/>
                <a:ea typeface="Open Sans"/>
                <a:cs typeface="Open Sans"/>
                <a:sym typeface="Open Sans"/>
              </a:rPr>
              <a:t> dependency for the current Kotlin configuration in your project, taking into account the Kotlin compiler version, target platform, 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Additionally, you can use properties available in your build configuration (for example, </a:t>
            </a:r>
            <a:r>
              <a:rPr lang="en">
                <a:solidFill>
                  <a:schemeClr val="dk1"/>
                </a:solidFill>
                <a:latin typeface="JetBrains Mono Light"/>
                <a:ea typeface="JetBrains Mono Light"/>
                <a:cs typeface="JetBrains Mono Light"/>
                <a:sym typeface="JetBrains Mono Light"/>
              </a:rPr>
              <a:t>ktorVersion</a:t>
            </a:r>
            <a:r>
              <a:rPr lang="en">
                <a:solidFill>
                  <a:schemeClr val="dk1"/>
                </a:solidFill>
                <a:latin typeface="Open Sans"/>
                <a:ea typeface="Open Sans"/>
                <a:cs typeface="Open Sans"/>
                <a:sym typeface="Open Sans"/>
              </a:rPr>
              <a:t>) inside the dependency declarations via string interpolation (</a:t>
            </a:r>
            <a:r>
              <a:rPr lang="en">
                <a:solidFill>
                  <a:schemeClr val="dk1"/>
                </a:solidFill>
                <a:latin typeface="JetBrains Mono Light"/>
                <a:ea typeface="JetBrains Mono Light"/>
                <a:cs typeface="JetBrains Mono Light"/>
                <a:sym typeface="JetBrains Mono Light"/>
              </a:rPr>
              <a:t>$ktorVersion</a:t>
            </a:r>
            <a:r>
              <a:rPr lang="en">
                <a:solidFill>
                  <a:schemeClr val="dk1"/>
                </a:solidFill>
                <a:latin typeface="Open Sans"/>
                <a:ea typeface="Open Sans"/>
                <a:cs typeface="Open Sans"/>
                <a:sym typeface="Open Sans"/>
              </a:rPr>
              <a:t>), which are expanded to their values when running the build.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https://docs.gradle.org/current/userguide/single_versions.html</a:t>
            </a:r>
            <a:endParaRPr sz="650">
              <a:solidFill>
                <a:schemeClr val="dk1"/>
              </a:solidFill>
            </a:endParaRPr>
          </a:p>
          <a:p>
            <a:pPr indent="0" lvl="0" marL="0" rtl="0" algn="l">
              <a:lnSpc>
                <a:spcPct val="150000"/>
              </a:lnSpc>
              <a:spcBef>
                <a:spcPts val="0"/>
              </a:spcBef>
              <a:spcAft>
                <a:spcPts val="0"/>
              </a:spcAft>
              <a:buNone/>
            </a:pPr>
            <a:r>
              <a:t/>
            </a:r>
            <a:endParaRPr sz="650">
              <a:solidFill>
                <a:schemeClr val="dk1"/>
              </a:solidFill>
            </a:endParaRPr>
          </a:p>
          <a:p>
            <a:pPr indent="0" lvl="0" marL="0" rtl="0" algn="l">
              <a:lnSpc>
                <a:spcPct val="150000"/>
              </a:lnSpc>
              <a:spcBef>
                <a:spcPts val="0"/>
              </a:spcBef>
              <a:spcAft>
                <a:spcPts val="0"/>
              </a:spcAft>
              <a:buNone/>
            </a:pPr>
            <a:r>
              <a:t/>
            </a:r>
            <a:endParaRPr sz="650">
              <a:solidFill>
                <a:schemeClr val="dk1"/>
              </a:solidFill>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most important aspect of dependency management is that transitive dependencies – the dependencies of your dependencies – are handled automatically by the build system. This means that, if your project’s dependency </a:t>
            </a:r>
            <a:r>
              <a:rPr lang="en">
                <a:solidFill>
                  <a:schemeClr val="dk1"/>
                </a:solidFill>
                <a:latin typeface="JetBrains Mono"/>
                <a:ea typeface="JetBrains Mono"/>
                <a:cs typeface="JetBrains Mono"/>
                <a:sym typeface="JetBrains Mono"/>
              </a:rPr>
              <a:t>foo:bar:1.33.7</a:t>
            </a:r>
            <a:r>
              <a:rPr lang="en">
                <a:solidFill>
                  <a:schemeClr val="dk1"/>
                </a:solidFill>
                <a:latin typeface="Open Sans"/>
                <a:ea typeface="Open Sans"/>
                <a:cs typeface="Open Sans"/>
                <a:sym typeface="Open Sans"/>
              </a:rPr>
              <a:t> itself depends on </a:t>
            </a:r>
            <a:r>
              <a:rPr lang="en">
                <a:solidFill>
                  <a:schemeClr val="dk1"/>
                </a:solidFill>
                <a:latin typeface="JetBrains Mono"/>
                <a:ea typeface="JetBrains Mono"/>
                <a:cs typeface="JetBrains Mono"/>
                <a:sym typeface="JetBrains Mono"/>
              </a:rPr>
              <a:t>baz:quz:42</a:t>
            </a:r>
            <a:r>
              <a:rPr lang="en">
                <a:solidFill>
                  <a:schemeClr val="dk1"/>
                </a:solidFill>
                <a:latin typeface="Open Sans"/>
                <a:ea typeface="Open Sans"/>
                <a:cs typeface="Open Sans"/>
                <a:sym typeface="Open Sans"/>
              </a:rPr>
              <a:t>, you do not have to also include that dependency in your project. The Gradle build system will take care of such transitive dependencies and include them in the build.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However, that creates a problem: What happens if the same dependency comes with two different versions of transitive dependencies in your project? Which one do you choose? By default, Gradle will select the one with the latest version, which makes sense. You probably want to have the latest (and greatest)</a:t>
            </a:r>
            <a:r>
              <a:rPr lang="en">
                <a:solidFill>
                  <a:schemeClr val="dk1"/>
                </a:solidFill>
                <a:latin typeface="Open Sans"/>
                <a:ea typeface="Open Sans"/>
                <a:cs typeface="Open Sans"/>
                <a:sym typeface="Open Sans"/>
              </a:rPr>
              <a:t> version</a:t>
            </a:r>
            <a:r>
              <a:rPr lang="en">
                <a:solidFill>
                  <a:schemeClr val="dk1"/>
                </a:solidFill>
                <a:latin typeface="Open Sans"/>
                <a:ea typeface="Open Sans"/>
                <a:cs typeface="Open Sans"/>
                <a:sym typeface="Open Sans"/>
              </a:rPr>
              <a:t> to work with.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 want, however, to do more fine-grained configuration of your transitive dependencies, you can. You can force Gradle to use a specific version of a dependency in the event of version conflicts, exclude certain transitive dependencies, or even disable transitive dependencies altogether. Additional information is available in the Gradle documentation.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https://docs.gradle.org/current/userguide/dependency_downgrade_and_exclude.html</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Another way of dealing with the problem of dependency clashes is to use Maven’s Bill of Materials, a special kind of dependency that contains a list of other dependencies with their versions. If you include a BOM as a dependency, Gradle will include its dependencies in the project. If you additionally want to use the BOM dependency versions to resolve version conflicts, you can include it as </a:t>
            </a:r>
            <a:r>
              <a:rPr lang="en">
                <a:solidFill>
                  <a:schemeClr val="dk1"/>
                </a:solidFill>
                <a:latin typeface="JetBrains Mono Light"/>
                <a:ea typeface="JetBrains Mono Light"/>
                <a:cs typeface="JetBrains Mono Light"/>
                <a:sym typeface="JetBrains Mono Light"/>
              </a:rPr>
              <a:t>enforcedPlatform</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https://maven.apache.org/guides/introduction/introduction-to-dependency-mechanism.html#Importing_Dependencies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https://docs.gradle.org/current/userguide/platforms.html</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7b1d7a2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a7b1d7a29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process of building your project involves a number of steps. These steps are called tasks in Gradle, and there are a number of standard predefined ones, some of which are mentioned in the slide. Like dependencies, tasks can also depend on other tasks; we will discuss this in a couple of slides.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1. </a:t>
            </a: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https://docs.gradle.org/current/userguide/tutorial_using_tasks.html</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You can create new tasks by using the </a:t>
            </a:r>
            <a:r>
              <a:rPr lang="en">
                <a:solidFill>
                  <a:schemeClr val="dk1"/>
                </a:solidFill>
                <a:latin typeface="JetBrains Mono Light"/>
                <a:ea typeface="JetBrains Mono Light"/>
                <a:cs typeface="JetBrains Mono Light"/>
                <a:sym typeface="JetBrains Mono Light"/>
              </a:rPr>
              <a:t>create</a:t>
            </a:r>
            <a:r>
              <a:rPr lang="en">
                <a:solidFill>
                  <a:schemeClr val="dk1"/>
                </a:solidFill>
                <a:latin typeface="Open Sans"/>
                <a:ea typeface="Open Sans"/>
                <a:cs typeface="Open Sans"/>
                <a:sym typeface="Open Sans"/>
              </a:rPr>
              <a:t> task builder. For example, this is how you create a task that copies all files from the </a:t>
            </a:r>
            <a:r>
              <a:rPr lang="en">
                <a:solidFill>
                  <a:schemeClr val="dk1"/>
                </a:solidFill>
                <a:latin typeface="JetBrains Mono Light"/>
                <a:ea typeface="JetBrains Mono Light"/>
                <a:cs typeface="JetBrains Mono Light"/>
                <a:sym typeface="JetBrains Mono Light"/>
              </a:rPr>
              <a:t>src</a:t>
            </a:r>
            <a:r>
              <a:rPr lang="en">
                <a:solidFill>
                  <a:schemeClr val="dk1"/>
                </a:solidFill>
                <a:latin typeface="Open Sans"/>
                <a:ea typeface="Open Sans"/>
                <a:cs typeface="Open Sans"/>
                <a:sym typeface="Open Sans"/>
              </a:rPr>
              <a:t> directory to the </a:t>
            </a:r>
            <a:r>
              <a:rPr lang="en">
                <a:solidFill>
                  <a:schemeClr val="dk1"/>
                </a:solidFill>
                <a:latin typeface="JetBrains Mono Light"/>
                <a:ea typeface="JetBrains Mono Light"/>
                <a:cs typeface="JetBrains Mono Light"/>
                <a:sym typeface="JetBrains Mono Light"/>
              </a:rPr>
              <a:t>dst</a:t>
            </a:r>
            <a:r>
              <a:rPr lang="en">
                <a:solidFill>
                  <a:schemeClr val="dk1"/>
                </a:solidFill>
                <a:latin typeface="Open Sans"/>
                <a:ea typeface="Open Sans"/>
                <a:cs typeface="Open Sans"/>
                <a:sym typeface="Open Sans"/>
              </a:rPr>
              <a:t> directory. In the current versions of Gradle, instead of </a:t>
            </a:r>
            <a:r>
              <a:rPr lang="en">
                <a:solidFill>
                  <a:schemeClr val="dk1"/>
                </a:solidFill>
                <a:latin typeface="JetBrains Mono Light"/>
                <a:ea typeface="JetBrains Mono Light"/>
                <a:cs typeface="JetBrains Mono Light"/>
                <a:sym typeface="JetBrains Mono Light"/>
              </a:rPr>
              <a:t>create</a:t>
            </a:r>
            <a:r>
              <a:rPr lang="en">
                <a:solidFill>
                  <a:schemeClr val="dk1"/>
                </a:solidFill>
                <a:latin typeface="Open Sans"/>
                <a:ea typeface="Open Sans"/>
                <a:cs typeface="Open Sans"/>
                <a:sym typeface="Open Sans"/>
              </a:rPr>
              <a:t> you should use </a:t>
            </a:r>
            <a:r>
              <a:rPr lang="en">
                <a:solidFill>
                  <a:schemeClr val="dk1"/>
                </a:solidFill>
                <a:latin typeface="JetBrains Mono Light"/>
                <a:ea typeface="JetBrains Mono Light"/>
                <a:cs typeface="JetBrains Mono Light"/>
                <a:sym typeface="JetBrains Mono Light"/>
              </a:rPr>
              <a:t>register</a:t>
            </a:r>
            <a:r>
              <a:rPr lang="en">
                <a:solidFill>
                  <a:schemeClr val="dk1"/>
                </a:solidFill>
              </a:rPr>
              <a:t>.</a:t>
            </a:r>
            <a:r>
              <a:rPr lang="en">
                <a:solidFill>
                  <a:schemeClr val="dk1"/>
                </a:solidFill>
                <a:latin typeface="Open Sans"/>
                <a:ea typeface="Open Sans"/>
                <a:cs typeface="Open Sans"/>
                <a:sym typeface="Open Sans"/>
              </a:rPr>
              <a:t> It does exactly the same thing, but lazily, meaning if the </a:t>
            </a:r>
            <a:r>
              <a:rPr lang="en">
                <a:solidFill>
                  <a:schemeClr val="dk1"/>
                </a:solidFill>
                <a:latin typeface="JetBrains Mono Light"/>
                <a:ea typeface="JetBrains Mono Light"/>
                <a:cs typeface="JetBrains Mono Light"/>
                <a:sym typeface="JetBrains Mono Light"/>
              </a:rPr>
              <a:t>copy</a:t>
            </a:r>
            <a:r>
              <a:rPr lang="en">
                <a:solidFill>
                  <a:schemeClr val="dk1"/>
                </a:solidFill>
                <a:latin typeface="Open Sans"/>
                <a:ea typeface="Open Sans"/>
                <a:cs typeface="Open Sans"/>
                <a:sym typeface="Open Sans"/>
              </a:rPr>
              <a:t> task is not needed, the build system will not spend time and resources configuring it (meaning that Gradle will not run its body).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https://docs.gradle.org/current/dsl/org.gradle.api.distribution.DistributionContainer.html#org.gradle.api.distribution.DistributionContainer:register(java.lang.String,%20org.gradle.api.Action)</a:t>
            </a:r>
            <a:endParaRPr sz="650">
              <a:solidFill>
                <a:schemeClr val="dk1"/>
              </a:solidFill>
            </a:endParaRPr>
          </a:p>
          <a:p>
            <a:pPr indent="0" lvl="0" marL="4572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principle, as Gradle uses general-purpose programming languages for build configuration, you can do whatever you want in your builds – including writing complete programs that aren’t build-related. You could define a task that calculates some Fibonacci numbers, for example!</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 find your builds often require calculating Fibonacci numbers, you can abstract that in a separate task type, which can then be easily reused.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you define a Gradle task, you need to specify its inputs by marking some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properties with </a:t>
            </a:r>
            <a:r>
              <a:rPr lang="en">
                <a:solidFill>
                  <a:schemeClr val="dk1"/>
                </a:solidFill>
                <a:latin typeface="JetBrains Mono Light"/>
                <a:ea typeface="JetBrains Mono Light"/>
                <a:cs typeface="JetBrains Mono Light"/>
                <a:sym typeface="JetBrains Mono Light"/>
              </a:rPr>
              <a:t>@get:Input</a:t>
            </a:r>
            <a:r>
              <a:rPr lang="en">
                <a:solidFill>
                  <a:schemeClr val="dk1"/>
                </a:solidFill>
                <a:latin typeface="Open Sans"/>
                <a:ea typeface="Open Sans"/>
                <a:cs typeface="Open Sans"/>
                <a:sym typeface="Open Sans"/>
              </a:rPr>
              <a:t> annotation and say which of its functions is the main one by marking it with </a:t>
            </a:r>
            <a:r>
              <a:rPr lang="en">
                <a:solidFill>
                  <a:schemeClr val="dk1"/>
                </a:solidFill>
                <a:latin typeface="JetBrains Mono Light"/>
                <a:ea typeface="JetBrains Mono Light"/>
                <a:cs typeface="JetBrains Mono Light"/>
                <a:sym typeface="JetBrains Mono Light"/>
              </a:rPr>
              <a:t>@TaskAction</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you use a Gradle task, you need to provide the inputs in the task builder </a:t>
            </a:r>
            <a:r>
              <a:rPr lang="en">
                <a:solidFill>
                  <a:schemeClr val="dk1"/>
                </a:solidFill>
                <a:latin typeface="Open Sans"/>
                <a:ea typeface="Open Sans"/>
                <a:cs typeface="Open Sans"/>
                <a:sym typeface="Open Sans"/>
              </a:rPr>
              <a:t>(e.g.</a:t>
            </a:r>
            <a:r>
              <a:rPr lang="en">
                <a:solidFill>
                  <a:schemeClr val="dk1"/>
                </a:solidFill>
                <a:latin typeface="Open Sans"/>
                <a:ea typeface="Open Sans"/>
                <a:cs typeface="Open Sans"/>
                <a:sym typeface="Open Sans"/>
              </a:rPr>
              <a:t>, </a:t>
            </a:r>
            <a:r>
              <a:rPr lang="en">
                <a:solidFill>
                  <a:schemeClr val="dk1"/>
                </a:solidFill>
                <a:latin typeface="JetBrains Mono Light"/>
                <a:ea typeface="JetBrains Mono Light"/>
                <a:cs typeface="JetBrains Mono Light"/>
                <a:sym typeface="JetBrains Mono Light"/>
              </a:rPr>
              <a:t>n.set(11)</a:t>
            </a:r>
            <a:r>
              <a:rPr lang="en">
                <a:solidFill>
                  <a:schemeClr val="dk1"/>
                </a:solidFill>
                <a:latin typeface="Open Sans"/>
                <a:ea typeface="Open Sans"/>
                <a:cs typeface="Open Sans"/>
                <a:sym typeface="Open Sans"/>
              </a:rPr>
              <a:t>). If the task is run, this will invoke the task’s main function (e.g., </a:t>
            </a:r>
            <a:r>
              <a:rPr lang="en">
                <a:solidFill>
                  <a:schemeClr val="dk1"/>
                </a:solidFill>
                <a:latin typeface="JetBrains Mono Light"/>
                <a:ea typeface="JetBrains Mono Light"/>
                <a:cs typeface="JetBrains Mono Light"/>
                <a:sym typeface="JetBrains Mono Light"/>
              </a:rPr>
              <a:t>execute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https://docs.gradle.org/current/userguide/custom_tasks.html</a:t>
            </a:r>
            <a:endParaRPr sz="650">
              <a:solidFill>
                <a:schemeClr val="dk1"/>
              </a:solidFill>
            </a:endParaRPr>
          </a:p>
          <a:p>
            <a:pPr indent="0" lvl="0" marL="4572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As we previously discussed, tasks can be made dependent on each other using the </a:t>
            </a:r>
            <a:r>
              <a:rPr lang="en">
                <a:solidFill>
                  <a:schemeClr val="dk1"/>
                </a:solidFill>
                <a:latin typeface="JetBrains Mono Light"/>
                <a:ea typeface="JetBrains Mono Light"/>
                <a:cs typeface="JetBrains Mono Light"/>
                <a:sym typeface="JetBrains Mono Light"/>
              </a:rPr>
              <a:t>dependsOn</a:t>
            </a:r>
            <a:r>
              <a:rPr lang="en">
                <a:solidFill>
                  <a:schemeClr val="dk1"/>
                </a:solidFill>
                <a:latin typeface="Open Sans"/>
                <a:ea typeface="Open Sans"/>
                <a:cs typeface="Open Sans"/>
                <a:sym typeface="Open Sans"/>
              </a:rPr>
              <a:t> function. In this case, we say all tasks of type </a:t>
            </a:r>
            <a:r>
              <a:rPr lang="en">
                <a:solidFill>
                  <a:schemeClr val="dk1"/>
                </a:solidFill>
                <a:latin typeface="JetBrains Mono Light"/>
                <a:ea typeface="JetBrains Mono Light"/>
                <a:cs typeface="JetBrains Mono Light"/>
                <a:sym typeface="JetBrains Mono Light"/>
              </a:rPr>
              <a:t>Test</a:t>
            </a:r>
            <a:r>
              <a:rPr lang="en">
                <a:solidFill>
                  <a:schemeClr val="dk1"/>
                </a:solidFill>
                <a:latin typeface="Open Sans"/>
                <a:ea typeface="Open Sans"/>
                <a:cs typeface="Open Sans"/>
                <a:sym typeface="Open Sans"/>
              </a:rPr>
              <a:t> (which we collect with the </a:t>
            </a:r>
            <a:r>
              <a:rPr lang="en">
                <a:solidFill>
                  <a:schemeClr val="dk1"/>
                </a:solidFill>
                <a:latin typeface="JetBrains Mono Light"/>
                <a:ea typeface="JetBrains Mono Light"/>
                <a:cs typeface="JetBrains Mono Light"/>
                <a:sym typeface="JetBrains Mono Light"/>
              </a:rPr>
              <a:t>tasks.withType&lt;Test&gt;</a:t>
            </a:r>
            <a:r>
              <a:rPr lang="en">
                <a:solidFill>
                  <a:schemeClr val="dk1"/>
                </a:solidFill>
                <a:latin typeface="Open Sans"/>
                <a:ea typeface="Open Sans"/>
                <a:cs typeface="Open Sans"/>
                <a:sym typeface="Open Sans"/>
              </a:rPr>
              <a:t> function call) depend on all tasks of type </a:t>
            </a:r>
            <a:r>
              <a:rPr lang="en">
                <a:solidFill>
                  <a:schemeClr val="dk1"/>
                </a:solidFill>
                <a:latin typeface="JetBrains Mono Light"/>
                <a:ea typeface="JetBrains Mono Light"/>
                <a:cs typeface="JetBrains Mono Light"/>
                <a:sym typeface="JetBrains Mono Light"/>
              </a:rPr>
              <a:t>PublishToMavenLocal</a:t>
            </a:r>
            <a:r>
              <a:rPr lang="en">
                <a:solidFill>
                  <a:schemeClr val="dk1"/>
                </a:solidFill>
                <a:latin typeface="Open Sans"/>
                <a:ea typeface="Open Sans"/>
                <a:cs typeface="Open Sans"/>
                <a:sym typeface="Open Sans"/>
              </a:rPr>
              <a:t>, meaning they will be executed after.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https://docs.gradle.org/current/dsl/org.gradle.api.Task.html#N18AA8</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 need to abstract more than a single task, e.g., a number of tasks with their shared configuration, initialization, etc., that is done by writing and using a Gradle plugin. Actually, most of the standard Gradle features (for building Kotlin or Java projects, for example) are implemented as plugins and are not built into Gradle itself.</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As plugins are more intrusive and have more influence on the build process, their</a:t>
            </a:r>
            <a:r>
              <a:rPr lang="en">
                <a:solidFill>
                  <a:schemeClr val="dk1"/>
                </a:solidFill>
                <a:latin typeface="Open Sans"/>
                <a:ea typeface="Open Sans"/>
                <a:cs typeface="Open Sans"/>
                <a:sym typeface="Open Sans"/>
              </a:rPr>
              <a:t> </a:t>
            </a:r>
            <a:r>
              <a:rPr lang="en">
                <a:solidFill>
                  <a:schemeClr val="dk1"/>
                </a:solidFill>
                <a:latin typeface="JetBrains Mono Light"/>
                <a:ea typeface="JetBrains Mono Light"/>
                <a:cs typeface="JetBrains Mono Light"/>
                <a:sym typeface="JetBrains Mono Light"/>
              </a:rPr>
              <a:t>plugins</a:t>
            </a:r>
            <a:r>
              <a:rPr lang="en">
                <a:solidFill>
                  <a:schemeClr val="dk1"/>
                </a:solidFill>
                <a:latin typeface="Open Sans"/>
                <a:ea typeface="Open Sans"/>
                <a:cs typeface="Open Sans"/>
                <a:sym typeface="Open Sans"/>
              </a:rPr>
              <a:t> description blocks are treated separately and executed before everything else in the build configuration. That allows the plugins to change what is allowed in the build, configure different aspects of the execution process, 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 want to specify a plugin with its version, but do not want to enable it for the current project (e.g., if you want to specify it in the root project, but have it applied only in the subprojects), you can achieve this with </a:t>
            </a:r>
            <a:r>
              <a:rPr lang="en">
                <a:solidFill>
                  <a:schemeClr val="dk1"/>
                </a:solidFill>
                <a:latin typeface="JetBrains Mono Light"/>
                <a:ea typeface="JetBrains Mono Light"/>
                <a:cs typeface="JetBrains Mono Light"/>
                <a:sym typeface="JetBrains Mono Light"/>
              </a:rPr>
              <a:t>apply false</a:t>
            </a:r>
            <a:r>
              <a:rPr lang="en">
                <a:solidFill>
                  <a:schemeClr val="dk1"/>
                </a:solidFill>
                <a:latin typeface="Open Sans"/>
                <a:ea typeface="Open Sans"/>
                <a:cs typeface="Open Sans"/>
                <a:sym typeface="Open Sans"/>
              </a:rPr>
              <a:t>. The plugin’s version will be inherited by the subprojects and automatically used there when you execute a subproject </a:t>
            </a:r>
            <a:r>
              <a:rPr lang="en">
                <a:solidFill>
                  <a:schemeClr val="dk1"/>
                </a:solidFill>
                <a:latin typeface="JetBrains Mono Light"/>
                <a:ea typeface="JetBrains Mono Light"/>
                <a:cs typeface="JetBrains Mono Light"/>
                <a:sym typeface="JetBrains Mono Light"/>
              </a:rPr>
              <a:t>plugins</a:t>
            </a:r>
            <a:r>
              <a:rPr lang="en">
                <a:solidFill>
                  <a:schemeClr val="dk1"/>
                </a:solidFill>
                <a:latin typeface="Open Sans"/>
                <a:ea typeface="Open Sans"/>
                <a:cs typeface="Open Sans"/>
                <a:sym typeface="Open Sans"/>
              </a:rPr>
              <a:t> block.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https://docs.gradle.org/current/userguide/plugins.html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https://docs.gradle.org/current/userguide/plugins.html#sec:subprojects_plugins_dsl</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be used to running your code by pressing a “magical” hotkey in your IDE. But that does not scale or generalize well enough to be used in real-world projects. That’s why we need build systems to help us with the </a:t>
            </a:r>
            <a:r>
              <a:rPr lang="en">
                <a:solidFill>
                  <a:schemeClr val="dk1"/>
                </a:solidFill>
                <a:latin typeface="Open Sans"/>
                <a:ea typeface="Open Sans"/>
                <a:cs typeface="Open Sans"/>
                <a:sym typeface="Open Sans"/>
              </a:rPr>
              <a:t>activities presented on the slide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a:p>
            <a:pPr indent="0" lvl="0" marL="0" rtl="0" algn="l">
              <a:lnSpc>
                <a:spcPct val="150000"/>
              </a:lnSpc>
              <a:spcBef>
                <a:spcPts val="0"/>
              </a:spcBef>
              <a:spcAft>
                <a:spcPts val="0"/>
              </a:spcAft>
              <a:buClr>
                <a:srgbClr val="000000"/>
              </a:buClr>
              <a:buSzPts val="1100"/>
              <a:buFont typeface="Arial"/>
              <a:buNone/>
            </a:pPr>
            <a:r>
              <a:rPr lang="en">
                <a:latin typeface="Open Sans"/>
                <a:ea typeface="Open Sans"/>
                <a:cs typeface="Open Sans"/>
                <a:sym typeface="Open Sans"/>
              </a:rPr>
              <a:t>* Not all build systems support dependencies management and incremental builds – for example, Maven.</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 simple project-level plugin can be created pretty easily. The main entry point </a:t>
            </a:r>
            <a:r>
              <a:rPr lang="en">
                <a:solidFill>
                  <a:schemeClr val="dk1"/>
                </a:solidFill>
                <a:latin typeface="JetBrains Mono Light"/>
                <a:ea typeface="JetBrains Mono Light"/>
                <a:cs typeface="JetBrains Mono Light"/>
                <a:sym typeface="JetBrains Mono Light"/>
              </a:rPr>
              <a:t>apply</a:t>
            </a:r>
            <a:r>
              <a:rPr lang="en">
                <a:solidFill>
                  <a:schemeClr val="dk1"/>
                </a:solidFill>
                <a:latin typeface="Open Sans"/>
                <a:ea typeface="Open Sans"/>
                <a:cs typeface="Open Sans"/>
                <a:sym typeface="Open Sans"/>
              </a:rPr>
              <a:t> accepts the target project and can modify it, using the extensive Gradle API. This definition can be placed in your build configuration script, and you do not have to do anything else.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https://docs.gradle.org/current/userguide/custom_plugins.html#custom_plugins</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Build script plugins, however, cannot be used in your subprojects. If you want to do that, or if your plugin is too complex to be simply included in</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build.gradle{.kts}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you may place it in the </a:t>
            </a:r>
            <a:r>
              <a:rPr lang="en">
                <a:solidFill>
                  <a:schemeClr val="dk1"/>
                </a:solidFill>
                <a:latin typeface="JetBrains Mono Light"/>
                <a:ea typeface="JetBrains Mono Light"/>
                <a:cs typeface="JetBrains Mono Light"/>
                <a:sym typeface="JetBrains Mono Light"/>
              </a:rPr>
              <a:t>buildSrc</a:t>
            </a:r>
            <a:r>
              <a:rPr lang="en">
                <a:solidFill>
                  <a:schemeClr val="dk1"/>
                </a:solidFill>
                <a:latin typeface="Open Sans"/>
                <a:ea typeface="Open Sans"/>
                <a:cs typeface="Open Sans"/>
                <a:sym typeface="Open Sans"/>
              </a:rPr>
              <a:t> directory of your root Gradle project. The organization of this directory is very similar to any other Gradle project (as Gradle plugins are built using Gradle). Using </a:t>
            </a:r>
            <a:r>
              <a:rPr lang="en">
                <a:solidFill>
                  <a:schemeClr val="dk1"/>
                </a:solidFill>
                <a:latin typeface="Open Sans"/>
                <a:ea typeface="Open Sans"/>
                <a:cs typeface="Open Sans"/>
                <a:sym typeface="Open Sans"/>
              </a:rPr>
              <a:t>a </a:t>
            </a:r>
            <a:r>
              <a:rPr lang="en">
                <a:solidFill>
                  <a:schemeClr val="dk1"/>
                </a:solidFill>
                <a:latin typeface="JetBrains Mono Light"/>
                <a:ea typeface="JetBrains Mono Light"/>
                <a:cs typeface="JetBrains Mono Light"/>
                <a:sym typeface="JetBrains Mono Light"/>
              </a:rPr>
              <a:t>java-gradle-plugi</a:t>
            </a:r>
            <a:r>
              <a:rPr lang="en">
                <a:solidFill>
                  <a:schemeClr val="dk1"/>
                </a:solidFill>
                <a:latin typeface="JetBrains Mono Light"/>
                <a:ea typeface="JetBrains Mono Light"/>
                <a:cs typeface="JetBrains Mono Light"/>
                <a:sym typeface="JetBrains Mono Light"/>
              </a:rPr>
              <a:t>n</a:t>
            </a:r>
            <a:r>
              <a:rPr lang="en">
                <a:solidFill>
                  <a:schemeClr val="dk1"/>
                </a:solidFill>
                <a:latin typeface="Open Sans"/>
                <a:ea typeface="Open Sans"/>
                <a:cs typeface="Open Sans"/>
                <a:sym typeface="Open Sans"/>
              </a:rPr>
              <a:t>, you enable the Gradle API to be used in the plugin project, and there are additional DSLs for specifying and configuring different aspects of the plugin.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https://docs.gradle.org/current/userguide/organizing_gradle_projects.html#sec:build_sources</a:t>
            </a:r>
            <a:endParaRPr sz="650">
              <a:solidFill>
                <a:schemeClr val="dk1"/>
              </a:solidFill>
            </a:endParaRPr>
          </a:p>
          <a:p>
            <a:pPr indent="0" lvl="0" marL="4572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You </a:t>
            </a:r>
            <a:r>
              <a:rPr lang="en">
                <a:solidFill>
                  <a:schemeClr val="dk1"/>
                </a:solidFill>
                <a:latin typeface="Open Sans"/>
                <a:ea typeface="Open Sans"/>
                <a:cs typeface="Open Sans"/>
                <a:sym typeface="Open Sans"/>
              </a:rPr>
              <a:t>can also create standalone plugins that are not linked to your project and that can be shared between projects, but we won’t be covering that in this lecture. If you want to know how, we recommend you check out the Gradle documentation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https://docs.gradle.org/current/userguide/custom_plugins.html#sec:custom_plugins_standalone_project</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https://gradle.org/guides/?q=Plugin%20Development</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Your Gradle build is configured using Gradle properties. There are multiple sources of possible values for your configuration, which are presented on the slide.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https://docs.gradle.org/current/userguide/build_environment.html#sec:gradle_configuration_properties</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Properties are key-value pairs, with the key being the property name and the value being the property value. If you need to use the property value in your build configuration, you can get it from the configuration via the property name (</a:t>
            </a:r>
            <a:r>
              <a:rPr lang="en">
                <a:solidFill>
                  <a:schemeClr val="dk1"/>
                </a:solidFill>
                <a:latin typeface="Open Sans"/>
                <a:ea typeface="Open Sans"/>
                <a:cs typeface="Open Sans"/>
                <a:sym typeface="Open Sans"/>
              </a:rPr>
              <a:t>e.g</a:t>
            </a:r>
            <a:r>
              <a:rPr lang="en">
                <a:solidFill>
                  <a:schemeClr val="dk1"/>
                </a:solidFill>
                <a:latin typeface="Open Sans"/>
                <a:ea typeface="Open Sans"/>
                <a:cs typeface="Open Sans"/>
                <a:sym typeface="Open Sans"/>
              </a:rPr>
              <a:t>., via </a:t>
            </a:r>
            <a:r>
              <a:rPr lang="en">
                <a:solidFill>
                  <a:schemeClr val="dk1"/>
                </a:solidFill>
                <a:latin typeface="JetBrains Mono Light"/>
                <a:ea typeface="JetBrains Mono Light"/>
                <a:cs typeface="JetBrains Mono Light"/>
                <a:sym typeface="JetBrains Mono Light"/>
              </a:rPr>
              <a:t>project.property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or using </a:t>
            </a:r>
            <a:r>
              <a:rPr lang="en">
                <a:solidFill>
                  <a:schemeClr val="dk1"/>
                </a:solidFill>
                <a:latin typeface="JetBrains Mono Light"/>
                <a:ea typeface="JetBrains Mono Light"/>
                <a:cs typeface="JetBrains Mono Light"/>
                <a:sym typeface="JetBrains Mono Light"/>
              </a:rPr>
              <a:t>by project</a:t>
            </a:r>
            <a:r>
              <a:rPr lang="en">
                <a:solidFill>
                  <a:schemeClr val="dk1"/>
                </a:solidFill>
                <a:latin typeface="Open Sans"/>
                <a:ea typeface="Open Sans"/>
                <a:cs typeface="Open Sans"/>
                <a:sym typeface="Open Sans"/>
              </a:rPr>
              <a:t> delegation).</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To configure Gradle itself, you use Gradle settings, which are usually located in </a:t>
            </a: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settings.gradle{.kts}</a:t>
            </a:r>
            <a:r>
              <a:rPr lang="en">
                <a:solidFill>
                  <a:schemeClr val="dk1"/>
                </a:solidFill>
                <a:latin typeface="Open Sans"/>
                <a:ea typeface="Open Sans"/>
                <a:cs typeface="Open Sans"/>
                <a:sym typeface="Open Sans"/>
              </a:rPr>
              <a:t> file. They are responsible for linking subprojects to the root project, changing Gradle-specific properties, etc. Initialization of settings is the first thing performed during the build. (It even comes before Gradle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executes</a:t>
            </a:r>
            <a:r>
              <a:rPr lang="en">
                <a:solidFill>
                  <a:schemeClr val="dk1"/>
                </a:solidFill>
                <a:latin typeface="Open Sans"/>
                <a:ea typeface="Open Sans"/>
                <a:cs typeface="Open Sans"/>
                <a:sym typeface="Open Sans"/>
              </a:rPr>
              <a:t> the </a:t>
            </a:r>
            <a:r>
              <a:rPr lang="en">
                <a:solidFill>
                  <a:schemeClr val="dk1"/>
                </a:solidFill>
                <a:latin typeface="JetBrains Mono Light"/>
                <a:ea typeface="JetBrains Mono Light"/>
                <a:cs typeface="JetBrains Mono Light"/>
                <a:sym typeface="JetBrains Mono Light"/>
              </a:rPr>
              <a:t>plugins</a:t>
            </a:r>
            <a:r>
              <a:rPr lang="en">
                <a:solidFill>
                  <a:schemeClr val="dk1"/>
                </a:solidFill>
                <a:latin typeface="Open Sans"/>
                <a:ea typeface="Open Sans"/>
                <a:cs typeface="Open Sans"/>
                <a:sym typeface="Open Sans"/>
              </a:rPr>
              <a:t> section.)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https://docs.gradle.org/current/userguide/build_lifecycle.html#sec:settings_file</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example, Gradle settings can specify that your project includes two other subprojects from subdirectories and another one from a GitHub repository. They can also change which repositories you use for plugin resolution or even modify the complete resolution process so that a plugin named </a:t>
            </a:r>
            <a:r>
              <a:rPr lang="en">
                <a:solidFill>
                  <a:schemeClr val="dk1"/>
                </a:solidFill>
                <a:latin typeface="JetBrains Mono Light"/>
                <a:ea typeface="JetBrains Mono Light"/>
                <a:cs typeface="JetBrains Mono Light"/>
                <a:sym typeface="JetBrains Mono Light"/>
              </a:rPr>
              <a:t>foo</a:t>
            </a:r>
            <a:r>
              <a:rPr lang="en">
                <a:solidFill>
                  <a:schemeClr val="dk1"/>
                </a:solidFill>
                <a:latin typeface="Open Sans"/>
                <a:ea typeface="Open Sans"/>
                <a:cs typeface="Open Sans"/>
                <a:sym typeface="Open Sans"/>
              </a:rPr>
              <a:t> is actually resolved to a plugin named </a:t>
            </a:r>
            <a:r>
              <a:rPr lang="en">
                <a:solidFill>
                  <a:schemeClr val="dk1"/>
                </a:solidFill>
                <a:latin typeface="JetBrains Mono Light"/>
                <a:ea typeface="JetBrains Mono Light"/>
                <a:cs typeface="JetBrains Mono Light"/>
                <a:sym typeface="JetBrains Mono Light"/>
              </a:rPr>
              <a:t>bar</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Last but not least, your Gradle projects should contain a Gradle wrapper. This is a specific version of the Gradle build system used by your project. By fixing it, you guarantee that the builds will be stable, repeatable, and reproducible. If every developer uses their own version of Gradle, you will encounter problems caused by the differences in how Gradle works between versions.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https://docs.gradle.org/current/userguide/gradle_wrapper.html#header</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To be honest, we’ve left out a lot of what Gradle can do. Again, if you want to become a Gradle master, you should refer to its awesome documentation and tutorials.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https://docs.gradle.org/current/userguide/what_is_gradle.html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https://gradle.org/kotlin/</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4">
                  <a:extLst>
                    <a:ext uri="{A12FA001-AC4F-418D-AE19-62706E023703}">
                      <ahyp:hlinkClr val="tx"/>
                    </a:ext>
                  </a:extLst>
                </a:hlinkClick>
              </a:rPr>
              <a:t>https://gradle.org/guides/</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b56469f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b56469f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759f16e99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1759f16e999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build system is responsible for transforming your program from its original form (a collection of sources, icons, images, sounds, etc.) through a number of intermediate steps (</a:t>
            </a:r>
            <a:r>
              <a:rPr lang="en">
                <a:solidFill>
                  <a:schemeClr val="dk1"/>
                </a:solidFill>
                <a:latin typeface="Open Sans"/>
                <a:ea typeface="Open Sans"/>
                <a:cs typeface="Open Sans"/>
                <a:sym typeface="Open Sans"/>
              </a:rPr>
              <a:t>which</a:t>
            </a:r>
            <a:r>
              <a:rPr lang="en">
                <a:solidFill>
                  <a:schemeClr val="dk1"/>
                </a:solidFill>
                <a:latin typeface="Open Sans"/>
                <a:ea typeface="Open Sans"/>
                <a:cs typeface="Open Sans"/>
                <a:sym typeface="Open Sans"/>
              </a:rPr>
              <a:t> depend on what languages, frameworks, and operating systems are used in your program) to the final executable and/or distributable form that you can share with other people and that they can use “out of the box”.</a:t>
            </a:r>
            <a:endParaRPr>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we are talking about the JVM world, the most widely used build system used to be Maven. Unlike many other build systems, Maven is declarative: You describe what you want to build, but not how you want to build it. For custom handling during builds, you need to use custom plugins, which you either find and reuse or have to create from scratch yourself.</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Maven heavily relies on conventions: To simplify the build process, you should give your project a predefined layout and use standard tools for compilation, testing, etc. If you need to customize any aspects of your build, you can do so, but it might require a lot of additional configuration and/or custom plugins.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Maven also introduces a simple way to share and use JVM dependencies. Every dependency has its “coordinates” (a structured tuple of strings that </a:t>
            </a:r>
            <a:r>
              <a:rPr lang="en">
                <a:solidFill>
                  <a:schemeClr val="dk1"/>
                </a:solidFill>
                <a:latin typeface="Open Sans"/>
                <a:ea typeface="Open Sans"/>
                <a:cs typeface="Open Sans"/>
                <a:sym typeface="Open Sans"/>
              </a:rPr>
              <a:t>describe </a:t>
            </a:r>
            <a:r>
              <a:rPr lang="en">
                <a:solidFill>
                  <a:schemeClr val="dk1"/>
                </a:solidFill>
                <a:latin typeface="Open Sans"/>
                <a:ea typeface="Open Sans"/>
                <a:cs typeface="Open Sans"/>
                <a:sym typeface="Open Sans"/>
              </a:rPr>
              <a:t>the dependency group name, artifact name, and version), which are universally understood by Maven and Maven-compatible tools. A dependency’s coordinates are enough for it to be found and downloaded during the build process.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https://maven.apache.org/what-is-maven.html</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reason why Maven is not used as widely anymore is the same reason why it was the number one build system (in the JVM world) </a:t>
            </a:r>
            <a:r>
              <a:rPr lang="en">
                <a:solidFill>
                  <a:schemeClr val="dk1"/>
                </a:solidFill>
                <a:latin typeface="Open Sans"/>
                <a:ea typeface="Open Sans"/>
                <a:cs typeface="Open Sans"/>
                <a:sym typeface="Open Sans"/>
              </a:rPr>
              <a:t>for a</a:t>
            </a:r>
            <a:r>
              <a:rPr lang="en">
                <a:solidFill>
                  <a:schemeClr val="dk1"/>
                </a:solidFill>
                <a:latin typeface="Open Sans"/>
                <a:ea typeface="Open Sans"/>
                <a:cs typeface="Open Sans"/>
                <a:sym typeface="Open Sans"/>
              </a:rPr>
              <a:t>  time. While being declarative and convention based does simplify standard use-cases, as soon as you have a need for something specific (for example, incremental build support or non-trivial custom build logic), you have to bloat your configuration and maybe develop a lot of custom Maven plugins or you won’t be able to do </a:t>
            </a:r>
            <a:r>
              <a:rPr lang="en">
                <a:solidFill>
                  <a:schemeClr val="dk1"/>
                </a:solidFill>
                <a:latin typeface="Open Sans"/>
                <a:ea typeface="Open Sans"/>
                <a:cs typeface="Open Sans"/>
                <a:sym typeface="Open Sans"/>
              </a:rPr>
              <a:t>it</a:t>
            </a:r>
            <a:r>
              <a:rPr lang="en">
                <a:solidFill>
                  <a:schemeClr val="dk1"/>
                </a:solidFill>
                <a:latin typeface="Open Sans"/>
                <a:ea typeface="Open Sans"/>
                <a:cs typeface="Open Sans"/>
                <a:sym typeface="Open Sans"/>
              </a:rPr>
              <a:t> at all. And over time, the community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accumulated enough problems to ask for an alternative build system.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Open Sans"/>
                <a:ea typeface="Open Sans"/>
                <a:cs typeface="Open Sans"/>
                <a:sym typeface="Open Sans"/>
              </a:rPr>
              <a:t>fact that Maven configuration is done in XML does not help with its popularity in </a:t>
            </a:r>
            <a:r>
              <a:rPr lang="en">
                <a:solidFill>
                  <a:schemeClr val="dk1"/>
                </a:solidFill>
                <a:latin typeface="Open Sans"/>
                <a:ea typeface="Open Sans"/>
                <a:cs typeface="Open Sans"/>
                <a:sym typeface="Open Sans"/>
              </a:rPr>
              <a:t>this day and age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where Gradle comes into play. It attempts to combine the best of both declarative and imperative ways of describing your builds by using DSL-rich general-purpose programming languages for configuration (Groovy and Kotlin). This allows you to have a simple declarative description for regular builds, which can be defined by convention, while also being able to customize more complex scenarios without the need to write a standalone plugin. If you need a plugin, however, you can also write one and customize your build that way.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For dependency management it uses the same coordinate-based approach as Maven, which makes it easily backwards-compatible with existing Maven-style dependency repositories.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Additionally, the extensibility of Gradle means you’re not limited to building JVM projects with it. It is flexible enough to be used (if needed) for </a:t>
            </a:r>
            <a:r>
              <a:rPr lang="en">
                <a:solidFill>
                  <a:schemeClr val="dk1"/>
                </a:solidFill>
                <a:latin typeface="Open Sans"/>
                <a:ea typeface="Open Sans"/>
                <a:cs typeface="Open Sans"/>
                <a:sym typeface="Open Sans"/>
              </a:rPr>
              <a:t>building projects in non-JVM languages s</a:t>
            </a:r>
            <a:r>
              <a:rPr lang="en">
                <a:solidFill>
                  <a:schemeClr val="dk1"/>
                </a:solidFill>
                <a:latin typeface="Open Sans"/>
                <a:ea typeface="Open Sans"/>
                <a:cs typeface="Open Sans"/>
                <a:sym typeface="Open Sans"/>
              </a:rPr>
              <a:t>uch as C++ or JavaScript.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https://docs.gradle.org/current/userguide/what_is_gradle.html</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Gradle project is responsible for building your program, which is stored in a folder. The standard Gradle project structure looks like this, and these are its main parts: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gradlew{.bat}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and the </a:t>
            </a:r>
            <a:r>
              <a:rPr i="1" lang="en">
                <a:solidFill>
                  <a:schemeClr val="dk1"/>
                </a:solidFill>
                <a:latin typeface="Open Sans"/>
                <a:ea typeface="Open Sans"/>
                <a:cs typeface="Open Sans"/>
                <a:sym typeface="Open Sans"/>
              </a:rPr>
              <a:t>gradle</a:t>
            </a:r>
            <a:r>
              <a:rPr lang="en">
                <a:solidFill>
                  <a:schemeClr val="dk1"/>
                </a:solidFill>
                <a:latin typeface="Open Sans"/>
                <a:ea typeface="Open Sans"/>
                <a:cs typeface="Open Sans"/>
                <a:sym typeface="Open Sans"/>
              </a:rPr>
              <a:t>|</a:t>
            </a:r>
            <a:r>
              <a:rPr i="1" lang="en">
                <a:solidFill>
                  <a:schemeClr val="dk1"/>
                </a:solidFill>
                <a:latin typeface="Open Sans"/>
                <a:ea typeface="Open Sans"/>
                <a:cs typeface="Open Sans"/>
                <a:sym typeface="Open Sans"/>
              </a:rPr>
              <a:t>wrapper</a:t>
            </a:r>
            <a:r>
              <a:rPr lang="en">
                <a:solidFill>
                  <a:schemeClr val="dk1"/>
                </a:solidFill>
                <a:latin typeface="Open Sans"/>
                <a:ea typeface="Open Sans"/>
                <a:cs typeface="Open Sans"/>
                <a:sym typeface="Open Sans"/>
              </a:rPr>
              <a:t> folder are your project-local </a:t>
            </a:r>
            <a:r>
              <a:rPr lang="en">
                <a:solidFill>
                  <a:schemeClr val="dk1"/>
                </a:solidFill>
                <a:latin typeface="Open Sans"/>
                <a:ea typeface="Open Sans"/>
                <a:cs typeface="Open Sans"/>
                <a:sym typeface="Open Sans"/>
              </a:rPr>
              <a:t>copy </a:t>
            </a:r>
            <a:r>
              <a:rPr lang="en">
                <a:solidFill>
                  <a:schemeClr val="dk1"/>
                </a:solidFill>
                <a:latin typeface="Open Sans"/>
                <a:ea typeface="Open Sans"/>
                <a:cs typeface="Open Sans"/>
                <a:sym typeface="Open Sans"/>
              </a:rPr>
              <a:t>of a specific Gradle build system version, which </a:t>
            </a:r>
            <a:r>
              <a:rPr lang="en">
                <a:solidFill>
                  <a:schemeClr val="dk1"/>
                </a:solidFill>
                <a:latin typeface="Open Sans"/>
                <a:ea typeface="Open Sans"/>
                <a:cs typeface="Open Sans"/>
                <a:sym typeface="Open Sans"/>
              </a:rPr>
              <a:t>ensures </a:t>
            </a:r>
            <a:r>
              <a:rPr lang="en">
                <a:solidFill>
                  <a:schemeClr val="dk1"/>
                </a:solidFill>
                <a:latin typeface="Open Sans"/>
                <a:ea typeface="Open Sans"/>
                <a:cs typeface="Open Sans"/>
                <a:sym typeface="Open Sans"/>
              </a:rPr>
              <a:t>your project’s build is self-contained, that is, that you can build it even without having Gradle pre-installed on the target system.</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gradle.properties</a:t>
            </a:r>
            <a:r>
              <a:rPr lang="en">
                <a:solidFill>
                  <a:schemeClr val="dk1"/>
                </a:solidFill>
                <a:latin typeface="Open Sans"/>
                <a:ea typeface="Open Sans"/>
                <a:cs typeface="Open Sans"/>
                <a:sym typeface="Open Sans"/>
              </a:rPr>
              <a:t> stores key-value pairs of configuration parameters for your build.</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settings.gradle{.kts}</a:t>
            </a:r>
            <a:r>
              <a:rPr lang="en">
                <a:solidFill>
                  <a:schemeClr val="dk1"/>
                </a:solidFill>
                <a:latin typeface="Open Sans"/>
                <a:ea typeface="Open Sans"/>
                <a:cs typeface="Open Sans"/>
                <a:sym typeface="Open Sans"/>
              </a:rPr>
              <a:t> is usually used to configure the Gradle build system itself.</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build.</a:t>
            </a:r>
            <a:r>
              <a:rPr lang="en">
                <a:solidFill>
                  <a:schemeClr val="dk1"/>
                </a:solidFill>
                <a:latin typeface="JetBrains Mono"/>
                <a:ea typeface="JetBrains Mono"/>
                <a:cs typeface="JetBrains Mono"/>
                <a:sym typeface="JetBrains Mono"/>
              </a:rPr>
              <a:t>gradle</a:t>
            </a:r>
            <a:r>
              <a:rPr lang="en">
                <a:solidFill>
                  <a:schemeClr val="dk1"/>
                </a:solidFill>
                <a:latin typeface="JetBrains Mono"/>
                <a:ea typeface="JetBrains Mono"/>
                <a:cs typeface="JetBrains Mono"/>
                <a:sym typeface="JetBrains Mono"/>
              </a:rPr>
              <a:t>{.kts}</a:t>
            </a:r>
            <a:r>
              <a:rPr lang="en">
                <a:solidFill>
                  <a:schemeClr val="dk1"/>
                </a:solidFill>
                <a:latin typeface="Open Sans"/>
                <a:ea typeface="Open Sans"/>
                <a:cs typeface="Open Sans"/>
                <a:sym typeface="Open Sans"/>
              </a:rPr>
              <a:t> is the main file which describes how your project should be built.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want to establish a mapping between</a:t>
            </a:r>
            <a:r>
              <a:rPr lang="en">
                <a:solidFill>
                  <a:schemeClr val="dk1"/>
                </a:solidFill>
                <a:latin typeface="Open Sans"/>
                <a:ea typeface="Open Sans"/>
                <a:cs typeface="Open Sans"/>
                <a:sym typeface="Open Sans"/>
              </a:rPr>
              <a:t> IntelliJ IDEA</a:t>
            </a:r>
            <a:r>
              <a:rPr lang="en">
                <a:solidFill>
                  <a:schemeClr val="dk1"/>
                </a:solidFill>
                <a:latin typeface="Open Sans"/>
                <a:ea typeface="Open Sans"/>
                <a:cs typeface="Open Sans"/>
                <a:sym typeface="Open Sans"/>
              </a:rPr>
              <a:t> and Gradle entities, a good rule of thumb would be that a project in Gradle is roughly equivalent to a module in IntelliJ IDEA. A top-level IntelliJ IDEA module is called an IntelliJ IDEA project, and it corresponds to your root Gradle project. If nested, these entities form subprojects, submodules, and so on. This mapping is a way to align the default IntelliJ IDEA build system (</a:t>
            </a:r>
            <a:r>
              <a:rPr lang="en" u="sng">
                <a:solidFill>
                  <a:srgbClr val="2200CC"/>
                </a:solidFill>
                <a:latin typeface="Open Sans"/>
                <a:ea typeface="Open Sans"/>
                <a:cs typeface="Open Sans"/>
                <a:sym typeface="Open Sans"/>
                <a:hlinkClick r:id="rId2">
                  <a:extLst>
                    <a:ext uri="{A12FA001-AC4F-418D-AE19-62706E023703}">
                      <ahyp:hlinkClr val="tx"/>
                    </a:ext>
                  </a:extLst>
                </a:hlinkClick>
              </a:rPr>
              <a:t>JPS</a:t>
            </a:r>
            <a:r>
              <a:rPr lang="en">
                <a:solidFill>
                  <a:schemeClr val="dk1"/>
                </a:solidFill>
                <a:latin typeface="Open Sans"/>
                <a:ea typeface="Open Sans"/>
                <a:cs typeface="Open Sans"/>
                <a:sym typeface="Open Sans"/>
              </a:rPr>
              <a:t>), which uses </a:t>
            </a:r>
            <a:r>
              <a:rPr lang="en" u="sng">
                <a:solidFill>
                  <a:srgbClr val="1155CC"/>
                </a:solidFill>
                <a:latin typeface="Open Sans"/>
                <a:ea typeface="Open Sans"/>
                <a:cs typeface="Open Sans"/>
                <a:sym typeface="Open Sans"/>
                <a:hlinkClick r:id="rId3">
                  <a:extLst>
                    <a:ext uri="{A12FA001-AC4F-418D-AE19-62706E023703}">
                      <ahyp:hlinkClr val="tx"/>
                    </a:ext>
                  </a:extLst>
                </a:hlinkClick>
              </a:rPr>
              <a:t>IntelliJ IDEA (sub)modules</a:t>
            </a:r>
            <a:r>
              <a:rPr lang="en">
                <a:solidFill>
                  <a:schemeClr val="dk1"/>
                </a:solidFill>
                <a:latin typeface="Open Sans"/>
                <a:ea typeface="Open Sans"/>
                <a:cs typeface="Open Sans"/>
                <a:sym typeface="Open Sans"/>
              </a:rPr>
              <a:t>, with Gradle, which uses (sub)projects.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Going into detail about how build systems work together with version control systems (such as Git or Mercurial) is beyond the scope of this lecture, but we’ll mention that you should have a suitable set of ignored files and directories which are (re)generated on every build (and can therefore safely be ignored):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.gradle</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All build directories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good starting point would be something like this: </a:t>
            </a:r>
            <a:r>
              <a:rPr lang="en" u="sng">
                <a:solidFill>
                  <a:srgbClr val="2200CC"/>
                </a:solidFill>
                <a:latin typeface="Open Sans"/>
                <a:ea typeface="Open Sans"/>
                <a:cs typeface="Open Sans"/>
                <a:sym typeface="Open Sans"/>
                <a:hlinkClick r:id="rId4">
                  <a:extLst>
                    <a:ext uri="{A12FA001-AC4F-418D-AE19-62706E023703}">
                      <ahyp:hlinkClr val="tx"/>
                    </a:ext>
                  </a:extLst>
                </a:hlinkClick>
              </a:rPr>
              <a:t>https://github.com/github/gitignore/blob/main/Gradle.gitignore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advice on how to manage IntelliJ-IDEA-related files, see the following: </a:t>
            </a:r>
            <a:r>
              <a:rPr lang="en" u="sng">
                <a:solidFill>
                  <a:srgbClr val="2200CC"/>
                </a:solidFill>
                <a:latin typeface="Open Sans"/>
                <a:ea typeface="Open Sans"/>
                <a:cs typeface="Open Sans"/>
                <a:sym typeface="Open Sans"/>
                <a:hlinkClick r:id="rId5">
                  <a:extLst>
                    <a:ext uri="{A12FA001-AC4F-418D-AE19-62706E023703}">
                      <ahyp:hlinkClr val="tx"/>
                    </a:ext>
                  </a:extLst>
                </a:hlinkClick>
              </a:rPr>
              <a:t>https://intellij-support.jetbrains.com/hc/en-us/articles/206544839</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build.gradle{.kts} files are written using a special Gradle DSL (domain-specific language), which looks like this. Thanks to the powerful DSL features of Groovy/Kotlin, these files read like a declarative description of the build. Let’s talk about different sections of build.gradle{.kts} files and what you can configure.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https://docs.gradle.org/current/userguide/groovy_build_script_primer.html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https://docs.gradle.org/current/userguide/kotlin_dsl.html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a:t>
            </a:r>
            <a:r>
              <a:rPr lang="en">
                <a:solidFill>
                  <a:schemeClr val="dk1"/>
                </a:solidFill>
                <a:latin typeface="JetBrains Mono Light"/>
                <a:ea typeface="JetBrains Mono Light"/>
                <a:cs typeface="JetBrains Mono Light"/>
                <a:sym typeface="JetBrains Mono Light"/>
              </a:rPr>
              <a:t>repositories</a:t>
            </a:r>
            <a:r>
              <a:rPr lang="en">
                <a:solidFill>
                  <a:schemeClr val="dk1"/>
                </a:solidFill>
                <a:latin typeface="Open Sans"/>
                <a:ea typeface="Open Sans"/>
                <a:cs typeface="Open Sans"/>
                <a:sym typeface="Open Sans"/>
              </a:rPr>
              <a:t> section describes what dependency repositories your project can use to find its dependencies. You can use both predefined repositories (such as Maven Central or Google) and custom ones, which are defined in the build file.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your repository (or any other part of your build) requires some kind of private information (for example, custom auth credentials), do not store them in files under VCS control, meaning you should not commit them to Git. Gradle supports multiple ways of passing such private information to your builds (such as, custom plugins, </a:t>
            </a:r>
            <a:r>
              <a:rPr lang="en">
                <a:solidFill>
                  <a:schemeClr val="dk1"/>
                </a:solidFill>
                <a:latin typeface="JetBrains Mono"/>
                <a:ea typeface="JetBrains Mono"/>
                <a:cs typeface="JetBrains Mono"/>
                <a:sym typeface="JetBrains Mono"/>
              </a:rPr>
              <a:t>local</a:t>
            </a:r>
            <a:r>
              <a:rPr lang="en">
                <a:solidFill>
                  <a:schemeClr val="dk1"/>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properties</a:t>
            </a:r>
            <a:r>
              <a:rPr lang="en">
                <a:solidFill>
                  <a:schemeClr val="dk1"/>
                </a:solidFill>
                <a:latin typeface="Open Sans"/>
                <a:ea typeface="Open Sans"/>
                <a:cs typeface="Open Sans"/>
                <a:sym typeface="Open Sans"/>
              </a:rPr>
              <a:t>, environment variables, project properties, 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https://docs.gradle.org/current/userguide/declaring_repositories.html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https://docs.gradle.org/current/userguide/build_environment.html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4">
                  <a:extLst>
                    <a:ext uri="{A12FA001-AC4F-418D-AE19-62706E023703}">
                      <ahyp:hlinkClr val="tx"/>
                    </a:ext>
                  </a:extLst>
                </a:hlinkClick>
              </a:rPr>
              <a:t>https://github.com/stevesaliman/gradle-properties-plugin</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32" name="Google Shape;32;p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lvl1pPr indent="-317500" lvl="0" marL="4572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docs.gradle.org/current/userguide/command_line_interface.html#command_line_interface" TargetMode="External"/><Relationship Id="rId4" Type="http://schemas.openxmlformats.org/officeDocument/2006/relationships/hyperlink" Target="https://docs.gradle.org/current/userguide/build_environment.html#sec:gradle_configuration_properties" TargetMode="External"/><Relationship Id="rId5" Type="http://schemas.openxmlformats.org/officeDocument/2006/relationships/hyperlink" Target="https://docs.gradle.org/current/userguide/build_environment.html#sec:gradle_environment_variabl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twitter.com/kotl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search.maven.org/"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w3.org/2001/XMLSchema-insta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plugins.gradle.org/plugin/cc.heirloom.cobol" TargetMode="External"/><Relationship Id="rId4" Type="http://schemas.openxmlformats.org/officeDocument/2006/relationships/hyperlink" Target="https://docs.gradle.org/current/userguide/what_is_gradle.html" TargetMode="External"/><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8" name="Google Shape;38;p10"/>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0"/>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chemeClr val="lt1"/>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4800">
                <a:solidFill>
                  <a:srgbClr val="FFFFFF"/>
                </a:solidFill>
                <a:latin typeface="Inter"/>
                <a:ea typeface="Inter"/>
                <a:cs typeface="Inter"/>
                <a:sym typeface="Inter"/>
              </a:rPr>
              <a:t>Build Systems</a:t>
            </a:r>
            <a:endParaRPr sz="4800">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dependencies</a:t>
            </a:r>
            <a:endParaRPr/>
          </a:p>
        </p:txBody>
      </p:sp>
      <p:sp>
        <p:nvSpPr>
          <p:cNvPr id="111" name="Google Shape;111;p1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solidFill>
                  <a:srgbClr val="37474F"/>
                </a:solidFill>
              </a:rPr>
              <a:t>compilationOnly</a:t>
            </a:r>
            <a:r>
              <a:rPr lang="en">
                <a:latin typeface="Open Sans"/>
                <a:ea typeface="Open Sans"/>
                <a:cs typeface="Open Sans"/>
                <a:sym typeface="Open Sans"/>
              </a:rPr>
              <a:t> – Used only during compilation</a:t>
            </a:r>
            <a:endParaRPr>
              <a:latin typeface="Open Sans"/>
              <a:ea typeface="Open Sans"/>
              <a:cs typeface="Open Sans"/>
              <a:sym typeface="Open Sans"/>
            </a:endParaRPr>
          </a:p>
          <a:p>
            <a:pPr indent="-317500" lvl="0" marL="457200" rtl="0" algn="l">
              <a:lnSpc>
                <a:spcPct val="115000"/>
              </a:lnSpc>
              <a:spcBef>
                <a:spcPts val="600"/>
              </a:spcBef>
              <a:spcAft>
                <a:spcPts val="0"/>
              </a:spcAft>
              <a:buSzPts val="1400"/>
              <a:buChar char="●"/>
            </a:pPr>
            <a:r>
              <a:rPr lang="en">
                <a:solidFill>
                  <a:srgbClr val="37474F"/>
                </a:solidFill>
              </a:rPr>
              <a:t>runtimeOnly</a:t>
            </a:r>
            <a:r>
              <a:rPr lang="en">
                <a:latin typeface="Open Sans"/>
                <a:ea typeface="Open Sans"/>
                <a:cs typeface="Open Sans"/>
                <a:sym typeface="Open Sans"/>
              </a:rPr>
              <a:t> – Used only during runtime</a:t>
            </a:r>
            <a:endParaRPr>
              <a:latin typeface="Open Sans"/>
              <a:ea typeface="Open Sans"/>
              <a:cs typeface="Open Sans"/>
              <a:sym typeface="Open Sans"/>
            </a:endParaRPr>
          </a:p>
          <a:p>
            <a:pPr indent="-317500" lvl="0" marL="457200" rtl="0" algn="l">
              <a:lnSpc>
                <a:spcPct val="115000"/>
              </a:lnSpc>
              <a:spcBef>
                <a:spcPts val="600"/>
              </a:spcBef>
              <a:spcAft>
                <a:spcPts val="0"/>
              </a:spcAft>
              <a:buSzPts val="1400"/>
              <a:buChar char="●"/>
            </a:pPr>
            <a:r>
              <a:rPr lang="en">
                <a:solidFill>
                  <a:srgbClr val="37474F"/>
                </a:solidFill>
              </a:rPr>
              <a:t>implementation</a:t>
            </a:r>
            <a:r>
              <a:rPr lang="en">
                <a:latin typeface="Open Sans"/>
                <a:ea typeface="Open Sans"/>
                <a:cs typeface="Open Sans"/>
                <a:sym typeface="Open Sans"/>
              </a:rPr>
              <a:t> – Used in both</a:t>
            </a:r>
            <a:endParaRPr>
              <a:latin typeface="Open Sans"/>
              <a:ea typeface="Open Sans"/>
              <a:cs typeface="Open Sans"/>
              <a:sym typeface="Open Sans"/>
            </a:endParaRPr>
          </a:p>
          <a:p>
            <a:pPr indent="-317500" lvl="0" marL="457200" rtl="0" algn="l">
              <a:lnSpc>
                <a:spcPct val="115000"/>
              </a:lnSpc>
              <a:spcBef>
                <a:spcPts val="600"/>
              </a:spcBef>
              <a:spcAft>
                <a:spcPts val="0"/>
              </a:spcAft>
              <a:buSzPts val="1400"/>
              <a:buChar char="●"/>
            </a:pPr>
            <a:r>
              <a:rPr lang="en">
                <a:solidFill>
                  <a:srgbClr val="37474F"/>
                </a:solidFill>
              </a:rPr>
              <a:t>api</a:t>
            </a:r>
            <a:r>
              <a:rPr lang="en">
                <a:latin typeface="Open Sans"/>
                <a:ea typeface="Open Sans"/>
                <a:cs typeface="Open Sans"/>
                <a:sym typeface="Open Sans"/>
              </a:rPr>
              <a:t> – Dependency “leaks”, meaning you can access its dependencies</a:t>
            </a:r>
            <a:endParaRPr>
              <a:latin typeface="Open Sans"/>
              <a:ea typeface="Open Sans"/>
              <a:cs typeface="Open Sans"/>
              <a:sym typeface="Open Sans"/>
            </a:endParaRPr>
          </a:p>
          <a:p>
            <a:pPr indent="0" lvl="0" marL="457200" rtl="0" algn="l">
              <a:lnSpc>
                <a:spcPct val="115000"/>
              </a:lnSpc>
              <a:spcBef>
                <a:spcPts val="600"/>
              </a:spcBef>
              <a:spcAft>
                <a:spcPts val="0"/>
              </a:spcAft>
              <a:buNone/>
            </a:pPr>
            <a:r>
              <a:t/>
            </a:r>
            <a:endParaRPr>
              <a:latin typeface="Open Sans"/>
              <a:ea typeface="Open Sans"/>
              <a:cs typeface="Open Sans"/>
              <a:sym typeface="Open Sans"/>
            </a:endParaRPr>
          </a:p>
          <a:p>
            <a:pPr indent="-317500" lvl="0" marL="457200" rtl="0" algn="l">
              <a:lnSpc>
                <a:spcPct val="115000"/>
              </a:lnSpc>
              <a:spcBef>
                <a:spcPts val="600"/>
              </a:spcBef>
              <a:spcAft>
                <a:spcPts val="0"/>
              </a:spcAft>
              <a:buSzPts val="1400"/>
              <a:buChar char="●"/>
            </a:pPr>
            <a:r>
              <a:rPr lang="en">
                <a:solidFill>
                  <a:srgbClr val="37474F"/>
                </a:solidFill>
              </a:rPr>
              <a:t>testCompilationOnly</a:t>
            </a:r>
            <a:r>
              <a:rPr lang="en">
                <a:latin typeface="Open Sans"/>
                <a:ea typeface="Open Sans"/>
                <a:cs typeface="Open Sans"/>
                <a:sym typeface="Open Sans"/>
              </a:rPr>
              <a:t> </a:t>
            </a:r>
            <a:endParaRPr>
              <a:latin typeface="Open Sans"/>
              <a:ea typeface="Open Sans"/>
              <a:cs typeface="Open Sans"/>
              <a:sym typeface="Open Sans"/>
            </a:endParaRPr>
          </a:p>
          <a:p>
            <a:pPr indent="-317500" lvl="0" marL="457200" rtl="0" algn="l">
              <a:lnSpc>
                <a:spcPct val="115000"/>
              </a:lnSpc>
              <a:spcBef>
                <a:spcPts val="600"/>
              </a:spcBef>
              <a:spcAft>
                <a:spcPts val="0"/>
              </a:spcAft>
              <a:buClr>
                <a:srgbClr val="37474F"/>
              </a:buClr>
              <a:buSzPts val="1400"/>
              <a:buChar char="●"/>
            </a:pPr>
            <a:r>
              <a:rPr lang="en">
                <a:solidFill>
                  <a:srgbClr val="37474F"/>
                </a:solidFill>
              </a:rPr>
              <a:t>testRuntimeOnly</a:t>
            </a:r>
            <a:endParaRPr>
              <a:latin typeface="Open Sans"/>
              <a:ea typeface="Open Sans"/>
              <a:cs typeface="Open Sans"/>
              <a:sym typeface="Open Sans"/>
            </a:endParaRPr>
          </a:p>
          <a:p>
            <a:pPr indent="-317500" lvl="0" marL="457200" rtl="0" algn="l">
              <a:lnSpc>
                <a:spcPct val="115000"/>
              </a:lnSpc>
              <a:spcBef>
                <a:spcPts val="600"/>
              </a:spcBef>
              <a:spcAft>
                <a:spcPts val="0"/>
              </a:spcAft>
              <a:buClr>
                <a:srgbClr val="37474F"/>
              </a:buClr>
              <a:buSzPts val="1400"/>
              <a:buChar char="●"/>
            </a:pPr>
            <a:r>
              <a:rPr lang="en">
                <a:solidFill>
                  <a:srgbClr val="37474F"/>
                </a:solidFill>
              </a:rPr>
              <a:t>testImplementation</a:t>
            </a:r>
            <a:endParaRPr>
              <a:latin typeface="Open Sans"/>
              <a:ea typeface="Open Sans"/>
              <a:cs typeface="Open Sans"/>
              <a:sym typeface="Open Sans"/>
            </a:endParaRPr>
          </a:p>
          <a:p>
            <a:pPr indent="-317500" lvl="0" marL="457200" rtl="0" algn="l">
              <a:lnSpc>
                <a:spcPct val="115000"/>
              </a:lnSpc>
              <a:spcBef>
                <a:spcPts val="600"/>
              </a:spcBef>
              <a:spcAft>
                <a:spcPts val="600"/>
              </a:spcAft>
              <a:buClr>
                <a:srgbClr val="37474F"/>
              </a:buClr>
              <a:buSzPts val="1400"/>
              <a:buChar char="●"/>
            </a:pPr>
            <a:r>
              <a:rPr lang="en">
                <a:solidFill>
                  <a:srgbClr val="37474F"/>
                </a:solidFill>
              </a:rPr>
              <a:t>testApi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dependencies</a:t>
            </a:r>
            <a:endParaRPr/>
          </a:p>
        </p:txBody>
      </p:sp>
      <p:sp>
        <p:nvSpPr>
          <p:cNvPr id="117" name="Google Shape;117;p2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3F51B5"/>
                </a:solidFill>
              </a:rPr>
              <a:t>val</a:t>
            </a:r>
            <a:r>
              <a:rPr lang="en">
                <a:solidFill>
                  <a:srgbClr val="37474F"/>
                </a:solidFill>
              </a:rPr>
              <a:t> </a:t>
            </a:r>
            <a:r>
              <a:rPr lang="en">
                <a:solidFill>
                  <a:srgbClr val="660066"/>
                </a:solidFill>
              </a:rPr>
              <a:t>ktorVersion</a:t>
            </a:r>
            <a:r>
              <a:rPr lang="en">
                <a:solidFill>
                  <a:srgbClr val="37474F"/>
                </a:solidFill>
              </a:rPr>
              <a:t>: String = </a:t>
            </a:r>
            <a:r>
              <a:rPr lang="en">
                <a:solidFill>
                  <a:srgbClr val="008800"/>
                </a:solidFill>
              </a:rPr>
              <a:t>"6.6.6"</a:t>
            </a:r>
            <a:endParaRPr>
              <a:solidFill>
                <a:srgbClr val="008800"/>
              </a:solidFill>
            </a:endParaRPr>
          </a:p>
          <a:p>
            <a:pPr indent="0" lvl="0" marL="0" rtl="0" algn="l">
              <a:spcBef>
                <a:spcPts val="400"/>
              </a:spcBef>
              <a:spcAft>
                <a:spcPts val="0"/>
              </a:spcAft>
              <a:buClr>
                <a:schemeClr val="dk1"/>
              </a:buClr>
              <a:buSzPts val="1800"/>
              <a:buFont typeface="Arial"/>
              <a:buNone/>
            </a:pPr>
            <a:r>
              <a:t/>
            </a:r>
            <a:endParaRPr>
              <a:solidFill>
                <a:srgbClr val="37474F"/>
              </a:solidFill>
            </a:endParaRPr>
          </a:p>
          <a:p>
            <a:pPr indent="0" lvl="0" marL="0" rtl="0" algn="l">
              <a:spcBef>
                <a:spcPts val="400"/>
              </a:spcBef>
              <a:spcAft>
                <a:spcPts val="0"/>
              </a:spcAft>
              <a:buClr>
                <a:schemeClr val="dk1"/>
              </a:buClr>
              <a:buSzPts val="1800"/>
              <a:buFont typeface="Arial"/>
              <a:buNone/>
            </a:pPr>
            <a:r>
              <a:rPr lang="en">
                <a:solidFill>
                  <a:srgbClr val="CC7832"/>
                </a:solidFill>
              </a:rPr>
              <a:t>dependencies</a:t>
            </a:r>
            <a:r>
              <a:rPr lang="en">
                <a:solidFill>
                  <a:srgbClr val="37474F"/>
                </a:solidFill>
              </a:rPr>
              <a:t> {</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string notation, e.g. group:name:version</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a:t>
            </a:r>
            <a:r>
              <a:rPr lang="en">
                <a:solidFill>
                  <a:srgbClr val="008800"/>
                </a:solidFill>
              </a:rPr>
              <a:t>"commons-lang:commons-lang:2.6"</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a:t>
            </a:r>
            <a:r>
              <a:rPr lang="en">
                <a:solidFill>
                  <a:srgbClr val="008800"/>
                </a:solidFill>
              </a:rPr>
              <a:t>"io.ktor:ktor-serialization-jackson:$ktorVersion"</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map notation:</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a:t>
            </a:r>
            <a:r>
              <a:rPr lang="en">
                <a:solidFill>
                  <a:srgbClr val="008800"/>
                </a:solidFill>
              </a:rPr>
              <a:t>"org.jetbrains.kotlinx"</a:t>
            </a:r>
            <a:r>
              <a:rPr lang="en">
                <a:solidFill>
                  <a:srgbClr val="37474F"/>
                </a:solidFill>
              </a:rPr>
              <a:t>, </a:t>
            </a:r>
            <a:r>
              <a:rPr lang="en">
                <a:solidFill>
                  <a:srgbClr val="008800"/>
                </a:solidFill>
              </a:rPr>
              <a:t>"kotlinx-datetime"</a:t>
            </a:r>
            <a:r>
              <a:rPr lang="en">
                <a:solidFill>
                  <a:srgbClr val="37474F"/>
                </a:solidFill>
              </a:rPr>
              <a:t>, </a:t>
            </a:r>
            <a:r>
              <a:rPr lang="en">
                <a:solidFill>
                  <a:srgbClr val="008800"/>
                </a:solidFill>
              </a:rPr>
              <a:t>"7.7.7"</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dependency on another project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a:t>
            </a:r>
            <a:r>
              <a:rPr lang="en">
                <a:solidFill>
                  <a:srgbClr val="CC7832"/>
                </a:solidFill>
              </a:rPr>
              <a:t>project</a:t>
            </a:r>
            <a:r>
              <a:rPr lang="en">
                <a:solidFill>
                  <a:srgbClr val="37474F"/>
                </a:solidFill>
              </a:rPr>
              <a:t>(</a:t>
            </a:r>
            <a:r>
              <a:rPr lang="en">
                <a:solidFill>
                  <a:srgbClr val="008800"/>
                </a:solidFill>
              </a:rPr>
              <a:t>":neighborProject"</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putting all jars from 'libs' onto</a:t>
            </a:r>
            <a:r>
              <a:rPr lang="en">
                <a:solidFill>
                  <a:srgbClr val="37474F"/>
                </a:solidFill>
              </a:rPr>
              <a:t> </a:t>
            </a:r>
            <a:r>
              <a:rPr lang="en">
                <a:solidFill>
                  <a:srgbClr val="37474F"/>
                </a:solidFill>
              </a:rPr>
              <a:t>the compile classpath</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(fileTree(</a:t>
            </a:r>
            <a:r>
              <a:rPr lang="en">
                <a:solidFill>
                  <a:srgbClr val="008800"/>
                </a:solidFill>
              </a:rPr>
              <a:t>"libs"</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api dependency – internals are accessible</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api</a:t>
            </a:r>
            <a:r>
              <a:rPr lang="en">
                <a:solidFill>
                  <a:srgbClr val="37474F"/>
                </a:solidFill>
              </a:rPr>
              <a:t>(</a:t>
            </a:r>
            <a:r>
              <a:rPr lang="en">
                <a:solidFill>
                  <a:srgbClr val="008800"/>
                </a:solidFill>
              </a:rPr>
              <a:t>"io.ktor:ktor-server-content-negotiation:$ktorVersion"</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test dependencies</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testImplementation</a:t>
            </a:r>
            <a:r>
              <a:rPr lang="en">
                <a:solidFill>
                  <a:srgbClr val="37474F"/>
                </a:solidFill>
              </a:rPr>
              <a:t>(</a:t>
            </a:r>
            <a:r>
              <a:rPr lang="en">
                <a:solidFill>
                  <a:srgbClr val="008800"/>
                </a:solidFill>
              </a:rPr>
              <a:t>"org.jetbrains.kotlin:kotlin-test-junit"</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800"/>
              <a:buFont typeface="Arial"/>
              <a:buNone/>
            </a:pPr>
            <a:r>
              <a:rPr lang="en">
                <a:solidFill>
                  <a:srgbClr val="CC7832"/>
                </a:solidFill>
              </a:rPr>
              <a:t>testImplementation</a:t>
            </a:r>
            <a:r>
              <a:rPr lang="en">
                <a:solidFill>
                  <a:srgbClr val="37474F"/>
                </a:solidFill>
              </a:rPr>
              <a:t>(</a:t>
            </a:r>
            <a:r>
              <a:rPr lang="en">
                <a:solidFill>
                  <a:srgbClr val="CC7832"/>
                </a:solidFill>
              </a:rPr>
              <a:t>kotlin</a:t>
            </a:r>
            <a:r>
              <a:rPr lang="en">
                <a:solidFill>
                  <a:srgbClr val="37474F"/>
                </a:solidFill>
              </a:rPr>
              <a:t>(</a:t>
            </a:r>
            <a:r>
              <a:rPr lang="en">
                <a:solidFill>
                  <a:srgbClr val="008800"/>
                </a:solidFill>
              </a:rPr>
              <a:t>"test"</a:t>
            </a:r>
            <a:r>
              <a:rPr lang="en">
                <a:solidFill>
                  <a:srgbClr val="37474F"/>
                </a:solidFill>
              </a:rPr>
              <a:t>))</a:t>
            </a:r>
            <a:endParaRPr>
              <a:solidFill>
                <a:srgbClr val="37474F"/>
              </a:solidFill>
            </a:endParaRPr>
          </a:p>
          <a:p>
            <a:pPr indent="0" lvl="0" marL="0" rtl="0" algn="l">
              <a:spcBef>
                <a:spcPts val="400"/>
              </a:spcBef>
              <a:spcAft>
                <a:spcPts val="0"/>
              </a:spcAft>
              <a:buClr>
                <a:schemeClr val="dk1"/>
              </a:buClr>
              <a:buSzPts val="1800"/>
              <a:buFont typeface="Arial"/>
              <a:buNone/>
            </a:pPr>
            <a:r>
              <a:rPr lang="en">
                <a:solidFill>
                  <a:srgbClr val="37474F"/>
                </a:solidFill>
              </a:rPr>
              <a:t>}</a:t>
            </a:r>
            <a:endParaRPr/>
          </a:p>
          <a:p>
            <a:pPr indent="0" lvl="0" marL="0" rtl="0" algn="l">
              <a:spcBef>
                <a:spcPts val="400"/>
              </a:spcBef>
              <a:spcAft>
                <a:spcPts val="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dependencies</a:t>
            </a:r>
            <a:endParaRPr/>
          </a:p>
        </p:txBody>
      </p:sp>
      <p:sp>
        <p:nvSpPr>
          <p:cNvPr id="123" name="Google Shape;123;p21"/>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CC7832"/>
                </a:solidFill>
              </a:rPr>
              <a:t>dependencies</a:t>
            </a:r>
            <a:r>
              <a:rPr lang="en" sz="1100">
                <a:solidFill>
                  <a:srgbClr val="37474F"/>
                </a:solidFill>
              </a:rPr>
              <a:t> {</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CC7832"/>
                </a:solidFill>
              </a:rPr>
              <a:t>implementation</a:t>
            </a:r>
            <a:r>
              <a:rPr lang="en" sz="1100">
                <a:solidFill>
                  <a:srgbClr val="37474F"/>
                </a:solidFill>
              </a:rPr>
              <a:t>(</a:t>
            </a:r>
            <a:r>
              <a:rPr lang="en" sz="1100">
                <a:solidFill>
                  <a:srgbClr val="008800"/>
                </a:solidFill>
              </a:rPr>
              <a:t>"org.hibernate:hibernate"</a:t>
            </a:r>
            <a:r>
              <a:rPr lang="en" sz="1100">
                <a:solidFill>
                  <a:srgbClr val="37474F"/>
                </a:solidFill>
              </a:rPr>
              <a:t>) {</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version {</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 If there is a version conflict, strictly select version "3.1" of hibernate</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37474F"/>
                </a:solidFill>
              </a:rPr>
              <a:t>strictl</a:t>
            </a:r>
            <a:r>
              <a:rPr lang="en" sz="1100">
                <a:solidFill>
                  <a:srgbClr val="37474F"/>
                </a:solidFill>
              </a:rPr>
              <a:t>y(</a:t>
            </a:r>
            <a:r>
              <a:rPr lang="en" sz="1100">
                <a:solidFill>
                  <a:srgbClr val="008800"/>
                </a:solidFill>
              </a:rPr>
              <a:t>"3.1"</a:t>
            </a:r>
            <a:r>
              <a:rPr lang="en" sz="1100">
                <a:solidFill>
                  <a:srgbClr val="37474F"/>
                </a:solidFill>
              </a:rPr>
              <a:t>)</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CC7832"/>
                </a:solidFill>
              </a:rPr>
              <a:t>exclude</a:t>
            </a:r>
            <a:r>
              <a:rPr lang="en" sz="1100">
                <a:solidFill>
                  <a:srgbClr val="37474F"/>
                </a:solidFill>
              </a:rPr>
              <a:t>(</a:t>
            </a:r>
            <a:r>
              <a:rPr lang="en" sz="1100">
                <a:solidFill>
                  <a:srgbClr val="000088"/>
                </a:solidFill>
              </a:rPr>
              <a:t>module =</a:t>
            </a:r>
            <a:r>
              <a:rPr lang="en" sz="1100">
                <a:solidFill>
                  <a:srgbClr val="37474F"/>
                </a:solidFill>
              </a:rPr>
              <a:t> </a:t>
            </a:r>
            <a:r>
              <a:rPr lang="en" sz="1100">
                <a:solidFill>
                  <a:srgbClr val="008800"/>
                </a:solidFill>
              </a:rPr>
              <a:t>"cglib"</a:t>
            </a:r>
            <a:r>
              <a:rPr lang="en" sz="1100">
                <a:solidFill>
                  <a:srgbClr val="37474F"/>
                </a:solidFill>
              </a:rPr>
              <a:t>) // by artifact name</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CC7832"/>
                </a:solidFill>
              </a:rPr>
              <a:t>exclude</a:t>
            </a:r>
            <a:r>
              <a:rPr lang="en" sz="1100">
                <a:solidFill>
                  <a:srgbClr val="37474F"/>
                </a:solidFill>
              </a:rPr>
              <a:t>(</a:t>
            </a:r>
            <a:r>
              <a:rPr lang="en" sz="1100">
                <a:solidFill>
                  <a:srgbClr val="000088"/>
                </a:solidFill>
              </a:rPr>
              <a:t>group =</a:t>
            </a:r>
            <a:r>
              <a:rPr lang="en" sz="1100">
                <a:solidFill>
                  <a:srgbClr val="37474F"/>
                </a:solidFill>
              </a:rPr>
              <a:t> </a:t>
            </a:r>
            <a:r>
              <a:rPr lang="en" sz="1100">
                <a:solidFill>
                  <a:srgbClr val="008800"/>
                </a:solidFill>
              </a:rPr>
              <a:t>"org.jmock"</a:t>
            </a:r>
            <a:r>
              <a:rPr lang="en" sz="1100">
                <a:solidFill>
                  <a:srgbClr val="37474F"/>
                </a:solidFill>
              </a:rPr>
              <a:t>) // by group</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CC7832"/>
                </a:solidFill>
              </a:rPr>
              <a:t>exclude</a:t>
            </a:r>
            <a:r>
              <a:rPr lang="en" sz="1100">
                <a:solidFill>
                  <a:srgbClr val="37474F"/>
                </a:solidFill>
              </a:rPr>
              <a:t>(</a:t>
            </a:r>
            <a:r>
              <a:rPr lang="en" sz="1100">
                <a:solidFill>
                  <a:srgbClr val="000088"/>
                </a:solidFill>
              </a:rPr>
              <a:t>group =</a:t>
            </a:r>
            <a:r>
              <a:rPr lang="en" sz="1100">
                <a:solidFill>
                  <a:srgbClr val="37474F"/>
                </a:solidFill>
              </a:rPr>
              <a:t> </a:t>
            </a:r>
            <a:r>
              <a:rPr lang="en" sz="1100">
                <a:solidFill>
                  <a:srgbClr val="008800"/>
                </a:solidFill>
              </a:rPr>
              <a:t>"org.unwanted"</a:t>
            </a:r>
            <a:r>
              <a:rPr lang="en" sz="1100">
                <a:solidFill>
                  <a:srgbClr val="37474F"/>
                </a:solidFill>
              </a:rPr>
              <a:t>, </a:t>
            </a:r>
            <a:r>
              <a:rPr lang="en" sz="1100">
                <a:solidFill>
                  <a:srgbClr val="000088"/>
                </a:solidFill>
              </a:rPr>
              <a:t>module =</a:t>
            </a:r>
            <a:r>
              <a:rPr lang="en" sz="1100">
                <a:solidFill>
                  <a:srgbClr val="37474F"/>
                </a:solidFill>
              </a:rPr>
              <a:t> </a:t>
            </a:r>
            <a:r>
              <a:rPr lang="en" sz="1100">
                <a:solidFill>
                  <a:srgbClr val="008800"/>
                </a:solidFill>
              </a:rPr>
              <a:t>"buggyModule"</a:t>
            </a:r>
            <a:r>
              <a:rPr lang="en" sz="1100">
                <a:solidFill>
                  <a:srgbClr val="37474F"/>
                </a:solidFill>
              </a:rPr>
              <a:t>) // by both</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 disabling all transitive dependencies of this dependency</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660066"/>
                </a:solidFill>
              </a:rPr>
              <a:t>isTransitive</a:t>
            </a:r>
            <a:r>
              <a:rPr lang="en" sz="1100">
                <a:solidFill>
                  <a:srgbClr val="37474F"/>
                </a:solidFill>
              </a:rPr>
              <a:t> = </a:t>
            </a:r>
            <a:r>
              <a:rPr lang="en" sz="1100">
                <a:solidFill>
                  <a:srgbClr val="3F51B5"/>
                </a:solidFill>
              </a:rPr>
              <a:t>false</a:t>
            </a:r>
            <a:endParaRPr sz="1100">
              <a:solidFill>
                <a:srgbClr val="3F51B5"/>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400"/>
              </a:spcBef>
              <a:spcAft>
                <a:spcPts val="0"/>
              </a:spcAft>
              <a:buClr>
                <a:schemeClr val="dk1"/>
              </a:buClr>
              <a:buSzPts val="1800"/>
              <a:buFont typeface="Arial"/>
              <a:buNone/>
            </a:pPr>
            <a:r>
              <a:rPr lang="en" sz="1100">
                <a:solidFill>
                  <a:srgbClr val="37474F"/>
                </a:solidFill>
              </a:rPr>
              <a:t>}</a:t>
            </a:r>
            <a:endParaRPr sz="1100"/>
          </a:p>
          <a:p>
            <a:pPr indent="0" lvl="0" marL="0" rtl="0" algn="l">
              <a:spcBef>
                <a:spcPts val="400"/>
              </a:spcBef>
              <a:spcAft>
                <a:spcPts val="4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BOM</a:t>
            </a:r>
            <a:endParaRPr/>
          </a:p>
        </p:txBody>
      </p:sp>
      <p:sp>
        <p:nvSpPr>
          <p:cNvPr id="129" name="Google Shape;129;p22"/>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t>There are direct and transitive dependencies, which may lead to version conflicts.</a:t>
            </a:r>
            <a:endParaRPr/>
          </a:p>
          <a:p>
            <a:pPr indent="0" lvl="0" marL="0" rtl="0" algn="l">
              <a:lnSpc>
                <a:spcPct val="115000"/>
              </a:lnSpc>
              <a:spcBef>
                <a:spcPts val="400"/>
              </a:spcBef>
              <a:spcAft>
                <a:spcPts val="0"/>
              </a:spcAft>
              <a:buSzPts val="1800"/>
              <a:buNone/>
            </a:pPr>
            <a:r>
              <a:rPr lang="en">
                <a:solidFill>
                  <a:srgbClr val="37474F"/>
                </a:solidFill>
                <a:latin typeface="JetBrains Mono"/>
                <a:ea typeface="JetBrains Mono"/>
                <a:cs typeface="JetBrains Mono"/>
                <a:sym typeface="JetBrains Mono"/>
              </a:rPr>
              <a:t>myProject -&gt; thing:1.0 -&gt; anotherThing:1.1</a:t>
            </a:r>
            <a:r>
              <a:rPr lang="en"/>
              <a:t> </a:t>
            </a:r>
            <a:endParaRPr/>
          </a:p>
          <a:p>
            <a:pPr indent="0" lvl="0" marL="0" rtl="0" algn="l">
              <a:lnSpc>
                <a:spcPct val="115000"/>
              </a:lnSpc>
              <a:spcBef>
                <a:spcPts val="400"/>
              </a:spcBef>
              <a:spcAft>
                <a:spcPts val="0"/>
              </a:spcAft>
              <a:buSzPts val="1800"/>
              <a:buNone/>
            </a:pPr>
            <a:r>
              <a:rPr lang="en">
                <a:solidFill>
                  <a:srgbClr val="37474F"/>
                </a:solidFill>
                <a:latin typeface="JetBrains Mono"/>
                <a:ea typeface="JetBrains Mono"/>
                <a:cs typeface="JetBrains Mono"/>
                <a:sym typeface="JetBrains Mono"/>
              </a:rPr>
              <a:t>myProject -&gt; thirdThing:1.0 -&gt; anotherThing:1.2</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a:p>
          <a:p>
            <a:pPr indent="0" lvl="0" marL="0" rtl="0" algn="l">
              <a:lnSpc>
                <a:spcPct val="115000"/>
              </a:lnSpc>
              <a:spcBef>
                <a:spcPts val="400"/>
              </a:spcBef>
              <a:spcAft>
                <a:spcPts val="0"/>
              </a:spcAft>
              <a:buSzPts val="1800"/>
              <a:buNone/>
            </a:pPr>
            <a:r>
              <a:rPr lang="en"/>
              <a:t>Maven’s </a:t>
            </a:r>
            <a:r>
              <a:rPr lang="en"/>
              <a:t>Bill Of Materials (BOM) offers a </a:t>
            </a:r>
            <a:r>
              <a:rPr lang="en"/>
              <a:t>solution</a:t>
            </a:r>
            <a:r>
              <a:rPr lang="en"/>
              <a:t>.</a:t>
            </a:r>
            <a:endParaRPr/>
          </a:p>
          <a:p>
            <a:pPr indent="0" lvl="0" marL="0" rtl="0" algn="l">
              <a:lnSpc>
                <a:spcPct val="115000"/>
              </a:lnSpc>
              <a:spcBef>
                <a:spcPts val="400"/>
              </a:spcBef>
              <a:spcAft>
                <a:spcPts val="0"/>
              </a:spcAft>
              <a:buSzPts val="1800"/>
              <a:buNone/>
            </a:pPr>
            <a:r>
              <a:rPr lang="en">
                <a:solidFill>
                  <a:srgbClr val="3F51B5"/>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a:t>
            </a:r>
            <a:r>
              <a:rPr lang="en">
                <a:solidFill>
                  <a:srgbClr val="660066"/>
                </a:solidFill>
                <a:latin typeface="JetBrains Mono"/>
                <a:ea typeface="JetBrains Mono"/>
                <a:cs typeface="JetBrains Mono"/>
                <a:sym typeface="JetBrains Mono"/>
              </a:rPr>
              <a:t>ktorVersion</a:t>
            </a:r>
            <a:r>
              <a:rPr lang="en">
                <a:solidFill>
                  <a:srgbClr val="37474F"/>
                </a:solidFill>
                <a:latin typeface="JetBrains Mono"/>
                <a:ea typeface="JetBrains Mono"/>
                <a:cs typeface="JetBrains Mono"/>
                <a:sym typeface="JetBrains Mono"/>
              </a:rPr>
              <a:t>: String = </a:t>
            </a:r>
            <a:r>
              <a:rPr lang="en">
                <a:solidFill>
                  <a:srgbClr val="008800"/>
                </a:solidFill>
                <a:latin typeface="JetBrains Mono"/>
                <a:ea typeface="JetBrains Mono"/>
                <a:cs typeface="JetBrains Mono"/>
                <a:sym typeface="JetBrains Mono"/>
              </a:rPr>
              <a:t>"2.0.0"</a:t>
            </a:r>
            <a:endParaRPr>
              <a:solidFill>
                <a:srgbClr val="008800"/>
              </a:solidFill>
              <a:highlight>
                <a:srgbClr val="2B2B2B"/>
              </a:highlight>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a:solidFill>
                <a:srgbClr val="CC7832"/>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dependencies</a:t>
            </a:r>
            <a:r>
              <a:rPr lang="en">
                <a:solidFill>
                  <a:srgbClr val="37474F"/>
                </a:solidFill>
                <a:latin typeface="JetBrains Mono"/>
                <a:ea typeface="JetBrains Mono"/>
                <a:cs typeface="JetBrains Mono"/>
                <a:sym typeface="JetBrains Mono"/>
              </a:rPr>
              <a:t> {</a:t>
            </a:r>
            <a:endParaRPr>
              <a:solidFill>
                <a:srgbClr val="37474F"/>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implementation</a:t>
            </a:r>
            <a:r>
              <a:rPr lang="en">
                <a:solidFill>
                  <a:srgbClr val="37474F"/>
                </a:solidFill>
                <a:latin typeface="JetBrains Mono"/>
                <a:ea typeface="JetBrains Mono"/>
                <a:cs typeface="JetBrains Mono"/>
                <a:sym typeface="JetBrains Mono"/>
              </a:rPr>
              <a:t>(enforcedPlatform(</a:t>
            </a:r>
            <a:r>
              <a:rPr lang="en">
                <a:solidFill>
                  <a:srgbClr val="008800"/>
                </a:solidFill>
                <a:latin typeface="JetBrains Mono"/>
                <a:ea typeface="JetBrains Mono"/>
                <a:cs typeface="JetBrains Mono"/>
                <a:sym typeface="JetBrains Mono"/>
              </a:rPr>
              <a:t>"io.ktor:ktor-bom:$ktorVersion"</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implementation</a:t>
            </a:r>
            <a:r>
              <a:rPr lang="en">
                <a:solidFill>
                  <a:srgbClr val="37474F"/>
                </a:solidFill>
                <a:latin typeface="JetBrains Mono"/>
                <a:ea typeface="JetBrains Mono"/>
                <a:cs typeface="JetBrains Mono"/>
                <a:sym typeface="JetBrains Mono"/>
              </a:rPr>
              <a:t>(enforcedPlatform(</a:t>
            </a:r>
            <a:r>
              <a:rPr lang="en">
                <a:solidFill>
                  <a:srgbClr val="008800"/>
                </a:solidFill>
                <a:latin typeface="JetBrains Mono"/>
                <a:ea typeface="JetBrains Mono"/>
                <a:cs typeface="JetBrains Mono"/>
                <a:sym typeface="JetBrains Mono"/>
              </a:rPr>
              <a:t>"io.ktor:ktor-server-core"</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implementation</a:t>
            </a:r>
            <a:r>
              <a:rPr lang="en">
                <a:solidFill>
                  <a:srgbClr val="37474F"/>
                </a:solidFill>
                <a:latin typeface="JetBrains Mono"/>
                <a:ea typeface="JetBrains Mono"/>
                <a:cs typeface="JetBrains Mono"/>
                <a:sym typeface="JetBrains Mono"/>
              </a:rPr>
              <a:t>(enforcedPlatform(</a:t>
            </a:r>
            <a:r>
              <a:rPr lang="en">
                <a:solidFill>
                  <a:srgbClr val="008800"/>
                </a:solidFill>
                <a:latin typeface="JetBrains Mono"/>
                <a:ea typeface="JetBrains Mono"/>
                <a:cs typeface="JetBrains Mono"/>
                <a:sym typeface="JetBrains Mono"/>
              </a:rPr>
              <a:t>"io.ktor:ktor-server-netty"</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100"/>
              <a:buFont typeface="Arial"/>
              <a:buNone/>
            </a:pPr>
            <a:r>
              <a:rPr lang="en">
                <a:solidFill>
                  <a:srgbClr val="37474F"/>
                </a:solidFill>
                <a:latin typeface="JetBrains Mono"/>
                <a:ea typeface="JetBrains Mono"/>
                <a:cs typeface="JetBrains Mono"/>
                <a:sym typeface="JetBrains Mono"/>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
        <p:nvSpPr>
          <p:cNvPr id="135" name="Google Shape;135;p23"/>
          <p:cNvSpPr txBox="1"/>
          <p:nvPr>
            <p:ph idx="1" type="body"/>
          </p:nvPr>
        </p:nvSpPr>
        <p:spPr>
          <a:xfrm>
            <a:off x="292603" y="1335025"/>
            <a:ext cx="5206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t>A t</a:t>
            </a:r>
            <a:r>
              <a:rPr lang="en" sz="1400"/>
              <a:t>ask is a set of instructions</a:t>
            </a:r>
            <a:r>
              <a:rPr lang="en" sz="1400"/>
              <a:t> for </a:t>
            </a:r>
            <a:r>
              <a:rPr lang="en"/>
              <a:t>G</a:t>
            </a:r>
            <a:r>
              <a:rPr lang="en" sz="1400"/>
              <a:t>radle </a:t>
            </a:r>
            <a:r>
              <a:rPr lang="en"/>
              <a:t>to </a:t>
            </a:r>
            <a:r>
              <a:rPr lang="en" sz="1400"/>
              <a:t>perform:</a:t>
            </a:r>
            <a:endParaRPr sz="1400"/>
          </a:p>
          <a:p>
            <a:pPr indent="-317500" lvl="0" marL="457200" rtl="0" algn="l">
              <a:lnSpc>
                <a:spcPct val="115000"/>
              </a:lnSpc>
              <a:spcBef>
                <a:spcPts val="600"/>
              </a:spcBef>
              <a:spcAft>
                <a:spcPts val="0"/>
              </a:spcAft>
              <a:buSzPts val="1400"/>
              <a:buChar char="●"/>
            </a:pPr>
            <a:r>
              <a:rPr lang="en" sz="1400"/>
              <a:t>Compile the source code</a:t>
            </a:r>
            <a:endParaRPr sz="1400"/>
          </a:p>
          <a:p>
            <a:pPr indent="-317500" lvl="0" marL="457200" rtl="0" algn="l">
              <a:lnSpc>
                <a:spcPct val="115000"/>
              </a:lnSpc>
              <a:spcBef>
                <a:spcPts val="600"/>
              </a:spcBef>
              <a:spcAft>
                <a:spcPts val="0"/>
              </a:spcAft>
              <a:buSzPts val="1400"/>
              <a:buChar char="●"/>
            </a:pPr>
            <a:r>
              <a:rPr lang="en" sz="1400"/>
              <a:t>Run tests</a:t>
            </a:r>
            <a:endParaRPr sz="1400"/>
          </a:p>
          <a:p>
            <a:pPr indent="-317500" lvl="0" marL="457200" rtl="0" algn="l">
              <a:lnSpc>
                <a:spcPct val="115000"/>
              </a:lnSpc>
              <a:spcBef>
                <a:spcPts val="600"/>
              </a:spcBef>
              <a:spcAft>
                <a:spcPts val="0"/>
              </a:spcAft>
              <a:buSzPts val="1400"/>
              <a:buChar char="●"/>
            </a:pPr>
            <a:r>
              <a:rPr lang="en" sz="1400"/>
              <a:t>Build a JAR</a:t>
            </a:r>
            <a:endParaRPr sz="1400"/>
          </a:p>
          <a:p>
            <a:pPr indent="-317500" lvl="0" marL="457200" rtl="0" algn="l">
              <a:lnSpc>
                <a:spcPct val="115000"/>
              </a:lnSpc>
              <a:spcBef>
                <a:spcPts val="600"/>
              </a:spcBef>
              <a:spcAft>
                <a:spcPts val="0"/>
              </a:spcAft>
              <a:buSzPts val="1400"/>
              <a:buChar char="●"/>
            </a:pPr>
            <a:r>
              <a:rPr lang="en" sz="1400"/>
              <a:t>Publish to Maven (or somewhere else)</a:t>
            </a:r>
            <a:endParaRPr sz="1400"/>
          </a:p>
          <a:p>
            <a:pPr indent="-317500" lvl="0" marL="457200" rtl="0" algn="l">
              <a:lnSpc>
                <a:spcPct val="115000"/>
              </a:lnSpc>
              <a:spcBef>
                <a:spcPts val="600"/>
              </a:spcBef>
              <a:spcAft>
                <a:spcPts val="0"/>
              </a:spcAft>
              <a:buSzPts val="1400"/>
              <a:buChar char="●"/>
            </a:pPr>
            <a:r>
              <a:rPr lang="en"/>
              <a:t>E</a:t>
            </a:r>
            <a:r>
              <a:rPr lang="en" sz="1400"/>
              <a:t>tc.</a:t>
            </a:r>
            <a:endParaRPr sz="1400"/>
          </a:p>
          <a:p>
            <a:pPr indent="0" lvl="0" marL="0" rtl="0" algn="l">
              <a:lnSpc>
                <a:spcPct val="115000"/>
              </a:lnSpc>
              <a:spcBef>
                <a:spcPts val="600"/>
              </a:spcBef>
              <a:spcAft>
                <a:spcPts val="0"/>
              </a:spcAft>
              <a:buSzPts val="1800"/>
              <a:buNone/>
            </a:pPr>
            <a:r>
              <a:t/>
            </a:r>
            <a:endParaRPr sz="1400"/>
          </a:p>
          <a:p>
            <a:pPr indent="0" lvl="0" marL="0" rtl="0" algn="l">
              <a:lnSpc>
                <a:spcPct val="115000"/>
              </a:lnSpc>
              <a:spcBef>
                <a:spcPts val="600"/>
              </a:spcBef>
              <a:spcAft>
                <a:spcPts val="0"/>
              </a:spcAft>
              <a:buSzPts val="1800"/>
              <a:buNone/>
            </a:pPr>
            <a:r>
              <a:rPr lang="en" sz="1400"/>
              <a:t>There are default tasks, tasks from plugins, and your custom  tasks.  </a:t>
            </a:r>
            <a:endParaRPr sz="1400"/>
          </a:p>
          <a:p>
            <a:pPr indent="0" lvl="0" marL="0" marR="0" rtl="0" algn="l">
              <a:lnSpc>
                <a:spcPct val="115000"/>
              </a:lnSpc>
              <a:spcBef>
                <a:spcPts val="600"/>
              </a:spcBef>
              <a:spcAft>
                <a:spcPts val="0"/>
              </a:spcAft>
              <a:buSzPts val="1800"/>
              <a:buNone/>
            </a:pPr>
            <a:r>
              <a:rPr lang="en" sz="1400"/>
              <a:t>The most popular tasks</a:t>
            </a:r>
            <a:r>
              <a:rPr lang="en"/>
              <a:t> are</a:t>
            </a:r>
            <a:r>
              <a:rPr lang="en" sz="1400"/>
              <a:t> </a:t>
            </a:r>
            <a:r>
              <a:rPr lang="en" sz="1400">
                <a:solidFill>
                  <a:srgbClr val="37474F"/>
                </a:solidFill>
                <a:latin typeface="JetBrains Mono"/>
                <a:ea typeface="JetBrains Mono"/>
                <a:cs typeface="JetBrains Mono"/>
                <a:sym typeface="JetBrains Mono"/>
              </a:rPr>
              <a:t>init</a:t>
            </a:r>
            <a:r>
              <a:rPr lang="en" sz="1400"/>
              <a:t>, </a:t>
            </a:r>
            <a:r>
              <a:rPr lang="en" sz="1400">
                <a:solidFill>
                  <a:srgbClr val="37474F"/>
                </a:solidFill>
                <a:latin typeface="JetBrains Mono"/>
                <a:ea typeface="JetBrains Mono"/>
                <a:cs typeface="JetBrains Mono"/>
                <a:sym typeface="JetBrains Mono"/>
              </a:rPr>
              <a:t>wrapper</a:t>
            </a:r>
            <a:r>
              <a:rPr lang="en" sz="1400"/>
              <a:t>, </a:t>
            </a:r>
            <a:r>
              <a:rPr lang="en" sz="1400">
                <a:solidFill>
                  <a:srgbClr val="37474F"/>
                </a:solidFill>
                <a:latin typeface="JetBrains Mono"/>
                <a:ea typeface="JetBrains Mono"/>
                <a:cs typeface="JetBrains Mono"/>
                <a:sym typeface="JetBrains Mono"/>
              </a:rPr>
              <a:t>build</a:t>
            </a:r>
            <a:r>
              <a:rPr lang="en" sz="1400"/>
              <a:t>, </a:t>
            </a:r>
            <a:r>
              <a:rPr lang="en" sz="1400">
                <a:solidFill>
                  <a:srgbClr val="37474F"/>
                </a:solidFill>
                <a:latin typeface="JetBrains Mono"/>
                <a:ea typeface="JetBrains Mono"/>
                <a:cs typeface="JetBrains Mono"/>
                <a:sym typeface="JetBrains Mono"/>
              </a:rPr>
              <a:t>clean</a:t>
            </a:r>
            <a:r>
              <a:rPr lang="en" sz="1400"/>
              <a:t>, </a:t>
            </a:r>
            <a:r>
              <a:rPr lang="en" sz="1400">
                <a:solidFill>
                  <a:srgbClr val="37474F"/>
                </a:solidFill>
                <a:latin typeface="JetBrains Mono"/>
                <a:ea typeface="JetBrains Mono"/>
                <a:cs typeface="JetBrains Mono"/>
                <a:sym typeface="JetBrains Mono"/>
              </a:rPr>
              <a:t>test</a:t>
            </a:r>
            <a:endParaRPr sz="1400"/>
          </a:p>
          <a:p>
            <a:pPr indent="0" lvl="0" marL="0" rtl="0" algn="l">
              <a:lnSpc>
                <a:spcPct val="115000"/>
              </a:lnSpc>
              <a:spcBef>
                <a:spcPts val="600"/>
              </a:spcBef>
              <a:spcAft>
                <a:spcPts val="0"/>
              </a:spcAft>
              <a:buSzPts val="1800"/>
              <a:buNone/>
            </a:pPr>
            <a:r>
              <a:rPr lang="en"/>
              <a:t>For</a:t>
            </a:r>
            <a:r>
              <a:rPr lang="en" sz="1400"/>
              <a:t> all available tasks</a:t>
            </a:r>
            <a:r>
              <a:rPr lang="en"/>
              <a:t>, see</a:t>
            </a:r>
            <a:r>
              <a:rPr lang="en" sz="1400"/>
              <a:t> </a:t>
            </a:r>
            <a:r>
              <a:rPr lang="en" sz="1400">
                <a:solidFill>
                  <a:srgbClr val="37474F"/>
                </a:solidFill>
                <a:latin typeface="JetBrains Mono"/>
                <a:ea typeface="JetBrains Mono"/>
                <a:cs typeface="JetBrains Mono"/>
                <a:sym typeface="JetBrains Mono"/>
              </a:rPr>
              <a:t>./gradlew tasks</a:t>
            </a:r>
            <a:endParaRPr sz="1400"/>
          </a:p>
          <a:p>
            <a:pPr indent="0" lvl="0" marL="0" rtl="0" algn="l">
              <a:lnSpc>
                <a:spcPct val="115000"/>
              </a:lnSpc>
              <a:spcBef>
                <a:spcPts val="600"/>
              </a:spcBef>
              <a:spcAft>
                <a:spcPts val="600"/>
              </a:spcAft>
              <a:buSzPts val="1800"/>
              <a:buNone/>
            </a:pPr>
            <a:r>
              <a:t/>
            </a:r>
            <a:endParaRPr/>
          </a:p>
        </p:txBody>
      </p:sp>
      <p:sp>
        <p:nvSpPr>
          <p:cNvPr id="136" name="Google Shape;136;p23"/>
          <p:cNvSpPr/>
          <p:nvPr/>
        </p:nvSpPr>
        <p:spPr>
          <a:xfrm>
            <a:off x="6378987" y="1716025"/>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compileJava</a:t>
            </a:r>
            <a:endParaRPr sz="1100">
              <a:latin typeface="Open Sans"/>
              <a:ea typeface="Open Sans"/>
              <a:cs typeface="Open Sans"/>
              <a:sym typeface="Open Sans"/>
            </a:endParaRPr>
          </a:p>
        </p:txBody>
      </p:sp>
      <p:sp>
        <p:nvSpPr>
          <p:cNvPr id="137" name="Google Shape;137;p23"/>
          <p:cNvSpPr/>
          <p:nvPr/>
        </p:nvSpPr>
        <p:spPr>
          <a:xfrm>
            <a:off x="7519462" y="1716025"/>
            <a:ext cx="13989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processResources</a:t>
            </a:r>
            <a:endParaRPr sz="1100">
              <a:latin typeface="Open Sans"/>
              <a:ea typeface="Open Sans"/>
              <a:cs typeface="Open Sans"/>
              <a:sym typeface="Open Sans"/>
            </a:endParaRPr>
          </a:p>
        </p:txBody>
      </p:sp>
      <p:sp>
        <p:nvSpPr>
          <p:cNvPr id="138" name="Google Shape;138;p23"/>
          <p:cNvSpPr/>
          <p:nvPr/>
        </p:nvSpPr>
        <p:spPr>
          <a:xfrm>
            <a:off x="7009912" y="2583663"/>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classes</a:t>
            </a:r>
            <a:endParaRPr sz="1100">
              <a:latin typeface="Open Sans"/>
              <a:ea typeface="Open Sans"/>
              <a:cs typeface="Open Sans"/>
              <a:sym typeface="Open Sans"/>
            </a:endParaRPr>
          </a:p>
        </p:txBody>
      </p:sp>
      <p:sp>
        <p:nvSpPr>
          <p:cNvPr id="139" name="Google Shape;139;p23"/>
          <p:cNvSpPr/>
          <p:nvPr/>
        </p:nvSpPr>
        <p:spPr>
          <a:xfrm>
            <a:off x="7009912" y="3213188"/>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jar</a:t>
            </a:r>
            <a:endParaRPr sz="1100">
              <a:latin typeface="Open Sans"/>
              <a:ea typeface="Open Sans"/>
              <a:cs typeface="Open Sans"/>
              <a:sym typeface="Open Sans"/>
            </a:endParaRPr>
          </a:p>
        </p:txBody>
      </p:sp>
      <p:sp>
        <p:nvSpPr>
          <p:cNvPr id="140" name="Google Shape;140;p23"/>
          <p:cNvSpPr/>
          <p:nvPr/>
        </p:nvSpPr>
        <p:spPr>
          <a:xfrm>
            <a:off x="7009912" y="3842713"/>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assemble</a:t>
            </a:r>
            <a:endParaRPr sz="1100">
              <a:latin typeface="Open Sans"/>
              <a:ea typeface="Open Sans"/>
              <a:cs typeface="Open Sans"/>
              <a:sym typeface="Open Sans"/>
            </a:endParaRPr>
          </a:p>
        </p:txBody>
      </p:sp>
      <p:sp>
        <p:nvSpPr>
          <p:cNvPr id="141" name="Google Shape;141;p23"/>
          <p:cNvSpPr/>
          <p:nvPr/>
        </p:nvSpPr>
        <p:spPr>
          <a:xfrm>
            <a:off x="6362487" y="4472238"/>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build</a:t>
            </a:r>
            <a:endParaRPr sz="1100">
              <a:latin typeface="Open Sans"/>
              <a:ea typeface="Open Sans"/>
              <a:cs typeface="Open Sans"/>
              <a:sym typeface="Open Sans"/>
            </a:endParaRPr>
          </a:p>
        </p:txBody>
      </p:sp>
      <p:sp>
        <p:nvSpPr>
          <p:cNvPr id="142" name="Google Shape;142;p23"/>
          <p:cNvSpPr/>
          <p:nvPr/>
        </p:nvSpPr>
        <p:spPr>
          <a:xfrm>
            <a:off x="5752124" y="3842713"/>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check</a:t>
            </a:r>
            <a:endParaRPr sz="1100">
              <a:latin typeface="Open Sans"/>
              <a:ea typeface="Open Sans"/>
              <a:cs typeface="Open Sans"/>
              <a:sym typeface="Open Sans"/>
            </a:endParaRPr>
          </a:p>
        </p:txBody>
      </p:sp>
      <p:sp>
        <p:nvSpPr>
          <p:cNvPr id="143" name="Google Shape;143;p23"/>
          <p:cNvSpPr/>
          <p:nvPr/>
        </p:nvSpPr>
        <p:spPr>
          <a:xfrm>
            <a:off x="5752124" y="3213188"/>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test</a:t>
            </a:r>
            <a:endParaRPr sz="1100">
              <a:latin typeface="Open Sans"/>
              <a:ea typeface="Open Sans"/>
              <a:cs typeface="Open Sans"/>
              <a:sym typeface="Open Sans"/>
            </a:endParaRPr>
          </a:p>
        </p:txBody>
      </p:sp>
      <p:cxnSp>
        <p:nvCxnSpPr>
          <p:cNvPr id="144" name="Google Shape;144;p23"/>
          <p:cNvCxnSpPr>
            <a:stCxn id="138" idx="0"/>
            <a:endCxn id="137" idx="2"/>
          </p:cNvCxnSpPr>
          <p:nvPr/>
        </p:nvCxnSpPr>
        <p:spPr>
          <a:xfrm rot="-5400000">
            <a:off x="7593112" y="1957863"/>
            <a:ext cx="559500" cy="692100"/>
          </a:xfrm>
          <a:prstGeom prst="curvedConnector3">
            <a:avLst>
              <a:gd fmla="val 50003" name="adj1"/>
            </a:avLst>
          </a:prstGeom>
          <a:noFill/>
          <a:ln cap="flat" cmpd="sng" w="9525">
            <a:solidFill>
              <a:schemeClr val="dk1"/>
            </a:solidFill>
            <a:prstDash val="solid"/>
            <a:round/>
            <a:headEnd len="med" w="med" type="none"/>
            <a:tailEnd len="med" w="med" type="triangle"/>
          </a:ln>
        </p:spPr>
      </p:cxnSp>
      <p:cxnSp>
        <p:nvCxnSpPr>
          <p:cNvPr id="145" name="Google Shape;145;p23"/>
          <p:cNvCxnSpPr>
            <a:stCxn id="138" idx="0"/>
            <a:endCxn id="136" idx="2"/>
          </p:cNvCxnSpPr>
          <p:nvPr/>
        </p:nvCxnSpPr>
        <p:spPr>
          <a:xfrm flipH="1" rot="5400000">
            <a:off x="6931612" y="1988463"/>
            <a:ext cx="559500" cy="630900"/>
          </a:xfrm>
          <a:prstGeom prst="curvedConnector3">
            <a:avLst>
              <a:gd fmla="val 50003" name="adj1"/>
            </a:avLst>
          </a:prstGeom>
          <a:noFill/>
          <a:ln cap="flat" cmpd="sng" w="9525">
            <a:solidFill>
              <a:schemeClr val="dk1"/>
            </a:solidFill>
            <a:prstDash val="solid"/>
            <a:round/>
            <a:headEnd len="med" w="med" type="none"/>
            <a:tailEnd len="med" w="med" type="triangle"/>
          </a:ln>
        </p:spPr>
      </p:cxnSp>
      <p:cxnSp>
        <p:nvCxnSpPr>
          <p:cNvPr id="146" name="Google Shape;146;p23"/>
          <p:cNvCxnSpPr>
            <a:stCxn id="139" idx="0"/>
            <a:endCxn id="138" idx="2"/>
          </p:cNvCxnSpPr>
          <p:nvPr/>
        </p:nvCxnSpPr>
        <p:spPr>
          <a:xfrm rot="-5400000">
            <a:off x="7366462" y="3052238"/>
            <a:ext cx="321300" cy="6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47" name="Google Shape;147;p23"/>
          <p:cNvCxnSpPr>
            <a:stCxn id="140" idx="0"/>
            <a:endCxn id="139" idx="2"/>
          </p:cNvCxnSpPr>
          <p:nvPr/>
        </p:nvCxnSpPr>
        <p:spPr>
          <a:xfrm rot="-5400000">
            <a:off x="7366462" y="3681763"/>
            <a:ext cx="321300" cy="6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48" name="Google Shape;148;p23"/>
          <p:cNvCxnSpPr>
            <a:stCxn id="141" idx="0"/>
            <a:endCxn id="140" idx="2"/>
          </p:cNvCxnSpPr>
          <p:nvPr/>
        </p:nvCxnSpPr>
        <p:spPr>
          <a:xfrm rot="-5400000">
            <a:off x="7042437" y="3987888"/>
            <a:ext cx="321300" cy="6474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49" name="Google Shape;149;p23"/>
          <p:cNvCxnSpPr>
            <a:stCxn id="141" idx="0"/>
            <a:endCxn id="142" idx="2"/>
          </p:cNvCxnSpPr>
          <p:nvPr/>
        </p:nvCxnSpPr>
        <p:spPr>
          <a:xfrm flipH="1" rot="5400000">
            <a:off x="6413487" y="4006338"/>
            <a:ext cx="321300" cy="6105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50" name="Google Shape;150;p23"/>
          <p:cNvCxnSpPr>
            <a:stCxn id="142" idx="0"/>
            <a:endCxn id="143" idx="2"/>
          </p:cNvCxnSpPr>
          <p:nvPr/>
        </p:nvCxnSpPr>
        <p:spPr>
          <a:xfrm rot="-5400000">
            <a:off x="6108674" y="3681763"/>
            <a:ext cx="321300" cy="6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51" name="Google Shape;151;p23"/>
          <p:cNvCxnSpPr>
            <a:stCxn id="143" idx="0"/>
          </p:cNvCxnSpPr>
          <p:nvPr/>
        </p:nvCxnSpPr>
        <p:spPr>
          <a:xfrm rot="-5400000">
            <a:off x="6058724" y="3002288"/>
            <a:ext cx="421200" cy="600"/>
          </a:xfrm>
          <a:prstGeom prst="curvedConnector3">
            <a:avLst>
              <a:gd fmla="val 50000" name="adj1"/>
            </a:avLst>
          </a:prstGeom>
          <a:noFill/>
          <a:ln cap="flat" cmpd="sng" w="9525">
            <a:solidFill>
              <a:schemeClr val="dk1"/>
            </a:solidFill>
            <a:prstDash val="dash"/>
            <a:round/>
            <a:headEnd len="med" w="med" type="none"/>
            <a:tailEnd len="med" w="med" type="none"/>
          </a:ln>
        </p:spPr>
      </p:cxnSp>
      <p:sp>
        <p:nvSpPr>
          <p:cNvPr id="152" name="Google Shape;152;p23"/>
          <p:cNvSpPr txBox="1"/>
          <p:nvPr/>
        </p:nvSpPr>
        <p:spPr>
          <a:xfrm>
            <a:off x="5752137" y="1109525"/>
            <a:ext cx="244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Partial task graph for a </a:t>
            </a:r>
            <a:r>
              <a:rPr lang="en" sz="1100">
                <a:latin typeface="Open Sans"/>
                <a:ea typeface="Open Sans"/>
                <a:cs typeface="Open Sans"/>
                <a:sym typeface="Open Sans"/>
              </a:rPr>
              <a:t>standard</a:t>
            </a:r>
            <a:r>
              <a:rPr lang="en" sz="1100">
                <a:latin typeface="Open Sans"/>
                <a:ea typeface="Open Sans"/>
                <a:cs typeface="Open Sans"/>
                <a:sym typeface="Open Sans"/>
              </a:rPr>
              <a:t> Java build</a:t>
            </a:r>
            <a:endParaRPr sz="11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
        <p:nvSpPr>
          <p:cNvPr id="158" name="Google Shape;158;p24"/>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solidFill>
                  <a:srgbClr val="388E3C"/>
                </a:solidFill>
                <a:latin typeface="JetBrains Mono"/>
                <a:ea typeface="JetBrains Mono"/>
                <a:cs typeface="JetBrains Mono"/>
                <a:sym typeface="JetBrains Mono"/>
              </a:rPr>
              <a:t>// build.gradle.kts – buildfile</a:t>
            </a:r>
            <a:endParaRPr sz="1400">
              <a:solidFill>
                <a:srgbClr val="388E3C"/>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660E7A"/>
                </a:solidFill>
                <a:latin typeface="JetBrains Mono"/>
                <a:ea typeface="JetBrains Mono"/>
                <a:cs typeface="JetBrains Mono"/>
                <a:sym typeface="JetBrains Mono"/>
              </a:rPr>
              <a:t>tasks</a:t>
            </a:r>
            <a:r>
              <a:rPr lang="en" sz="1400">
                <a:solidFill>
                  <a:srgbClr val="37474F"/>
                </a:solidFill>
                <a:latin typeface="JetBrains Mono"/>
                <a:ea typeface="JetBrains Mono"/>
                <a:cs typeface="JetBrains Mono"/>
                <a:sym typeface="JetBrains Mono"/>
              </a:rPr>
              <a:t>.</a:t>
            </a:r>
            <a:r>
              <a:rPr lang="en" sz="1400">
                <a:solidFill>
                  <a:schemeClr val="accent4"/>
                </a:solidFill>
                <a:latin typeface="JetBrains Mono"/>
                <a:ea typeface="JetBrains Mono"/>
                <a:cs typeface="JetBrains Mono"/>
                <a:sym typeface="JetBrains Mono"/>
              </a:rPr>
              <a:t>create</a:t>
            </a:r>
            <a:r>
              <a:rPr lang="en" sz="1400">
                <a:solidFill>
                  <a:srgbClr val="37474F"/>
                </a:solidFill>
                <a:latin typeface="JetBrains Mono"/>
                <a:ea typeface="JetBrains Mono"/>
                <a:cs typeface="JetBrains Mono"/>
                <a:sym typeface="JetBrains Mono"/>
              </a:rPr>
              <a:t>&lt;Copy&gt;(</a:t>
            </a:r>
            <a:r>
              <a:rPr lang="en" sz="1400">
                <a:solidFill>
                  <a:srgbClr val="008800"/>
                </a:solidFill>
                <a:latin typeface="JetBrains Mono"/>
                <a:ea typeface="JetBrains Mono"/>
                <a:cs typeface="JetBrains Mono"/>
                <a:sym typeface="JetBrains Mono"/>
              </a:rPr>
              <a:t>"copy"</a:t>
            </a: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a:t>
            </a:r>
            <a:r>
              <a:rPr lang="en" sz="1400">
                <a:solidFill>
                  <a:srgbClr val="660E7A"/>
                </a:solidFill>
                <a:latin typeface="JetBrains Mono"/>
                <a:ea typeface="JetBrains Mono"/>
                <a:cs typeface="JetBrains Mono"/>
                <a:sym typeface="JetBrains Mono"/>
              </a:rPr>
              <a:t>description</a:t>
            </a:r>
            <a:r>
              <a:rPr lang="en" sz="1400">
                <a:solidFill>
                  <a:srgbClr val="37474F"/>
                </a:solidFill>
                <a:latin typeface="JetBrains Mono"/>
                <a:ea typeface="JetBrains Mono"/>
                <a:cs typeface="JetBrains Mono"/>
                <a:sym typeface="JetBrains Mono"/>
              </a:rPr>
              <a:t> = </a:t>
            </a:r>
            <a:r>
              <a:rPr lang="en" sz="1400">
                <a:solidFill>
                  <a:srgbClr val="008800"/>
                </a:solidFill>
                <a:latin typeface="JetBrains Mono"/>
                <a:ea typeface="JetBrains Mono"/>
                <a:cs typeface="JetBrains Mono"/>
                <a:sym typeface="JetBrains Mono"/>
              </a:rPr>
              <a:t>"Copies sources to the destination directory"</a:t>
            </a:r>
            <a:endParaRPr sz="1400">
              <a:solidFill>
                <a:srgbClr val="008800"/>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a:t>
            </a:r>
            <a:r>
              <a:rPr lang="en" sz="1400">
                <a:solidFill>
                  <a:srgbClr val="660E7A"/>
                </a:solidFill>
                <a:latin typeface="JetBrains Mono"/>
                <a:ea typeface="JetBrains Mono"/>
                <a:cs typeface="JetBrains Mono"/>
                <a:sym typeface="JetBrains Mono"/>
              </a:rPr>
              <a:t>group</a:t>
            </a:r>
            <a:r>
              <a:rPr lang="en" sz="1400">
                <a:solidFill>
                  <a:srgbClr val="37474F"/>
                </a:solidFill>
                <a:latin typeface="JetBrains Mono"/>
                <a:ea typeface="JetBrains Mono"/>
                <a:cs typeface="JetBrains Mono"/>
                <a:sym typeface="JetBrains Mono"/>
              </a:rPr>
              <a:t> = </a:t>
            </a:r>
            <a:r>
              <a:rPr lang="en" sz="1400">
                <a:solidFill>
                  <a:srgbClr val="008800"/>
                </a:solidFill>
                <a:latin typeface="JetBrains Mono"/>
                <a:ea typeface="JetBrains Mono"/>
                <a:cs typeface="JetBrains Mono"/>
                <a:sym typeface="JetBrains Mono"/>
              </a:rPr>
              <a:t>"Custom"</a:t>
            </a:r>
            <a:endParaRPr sz="1400">
              <a:solidFill>
                <a:srgbClr val="008800"/>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from(</a:t>
            </a:r>
            <a:r>
              <a:rPr lang="en" sz="1400">
                <a:solidFill>
                  <a:srgbClr val="008800"/>
                </a:solidFill>
                <a:latin typeface="JetBrains Mono"/>
                <a:ea typeface="JetBrains Mono"/>
                <a:cs typeface="JetBrains Mono"/>
                <a:sym typeface="JetBrains Mono"/>
              </a:rPr>
              <a:t>"src"</a:t>
            </a: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into(</a:t>
            </a:r>
            <a:r>
              <a:rPr lang="en" sz="1400">
                <a:solidFill>
                  <a:srgbClr val="008800"/>
                </a:solidFill>
                <a:latin typeface="JetBrains Mono"/>
                <a:ea typeface="JetBrains Mono"/>
                <a:cs typeface="JetBrains Mono"/>
                <a:sym typeface="JetBrains Mono"/>
              </a:rPr>
              <a:t>"dst"</a:t>
            </a: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a:solidFill>
                  <a:schemeClr val="dk2"/>
                </a:solidFill>
              </a:rPr>
              <a:t>Older versions of Gradle only support the </a:t>
            </a:r>
            <a:r>
              <a:rPr lang="en">
                <a:solidFill>
                  <a:srgbClr val="37474F"/>
                </a:solidFill>
                <a:latin typeface="JetBrains Mono"/>
                <a:ea typeface="JetBrains Mono"/>
                <a:cs typeface="JetBrains Mono"/>
                <a:sym typeface="JetBrains Mono"/>
              </a:rPr>
              <a:t>create(…​)</a:t>
            </a:r>
            <a:r>
              <a:rPr lang="en">
                <a:solidFill>
                  <a:schemeClr val="dk2"/>
                </a:solidFill>
              </a:rPr>
              <a:t> API, which eagerly creates and configures tasks when it is called and should be avoided. You can use </a:t>
            </a:r>
            <a:r>
              <a:rPr lang="en">
                <a:solidFill>
                  <a:srgbClr val="37474F"/>
                </a:solidFill>
                <a:latin typeface="JetBrains Mono"/>
                <a:ea typeface="JetBrains Mono"/>
                <a:cs typeface="JetBrains Mono"/>
                <a:sym typeface="JetBrains Mono"/>
              </a:rPr>
              <a:t>register(...) </a:t>
            </a:r>
            <a:r>
              <a:rPr lang="en">
                <a:solidFill>
                  <a:srgbClr val="37474F"/>
                </a:solidFill>
              </a:rPr>
              <a:t>instead</a:t>
            </a:r>
            <a:r>
              <a:rPr lang="en">
                <a:solidFill>
                  <a:schemeClr val="dk2"/>
                </a:solidFill>
              </a:rPr>
              <a:t>.</a:t>
            </a:r>
            <a:endParaRPr/>
          </a:p>
          <a:p>
            <a:pPr indent="0" lvl="0" marL="0" rtl="0" algn="l">
              <a:lnSpc>
                <a:spcPct val="115000"/>
              </a:lnSpc>
              <a:spcBef>
                <a:spcPts val="400"/>
              </a:spcBef>
              <a:spcAft>
                <a:spcPts val="40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
        <p:nvSpPr>
          <p:cNvPr id="164" name="Google Shape;164;p25"/>
          <p:cNvSpPr txBox="1"/>
          <p:nvPr>
            <p:ph idx="1" type="body"/>
          </p:nvPr>
        </p:nvSpPr>
        <p:spPr>
          <a:xfrm>
            <a:off x="292608" y="1335024"/>
            <a:ext cx="8419800" cy="2615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SzPts val="1800"/>
              <a:buNone/>
            </a:pPr>
            <a:r>
              <a:rPr lang="en" sz="1400"/>
              <a:t>Kotlin (and Groovy) are actually too powerful to be build configuration languages. </a:t>
            </a:r>
            <a:endParaRPr sz="1400">
              <a:solidFill>
                <a:srgbClr val="660E7A"/>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sz="1400">
              <a:solidFill>
                <a:srgbClr val="660E7A"/>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rPr lang="en" sz="1400">
                <a:solidFill>
                  <a:srgbClr val="660E7A"/>
                </a:solidFill>
                <a:latin typeface="JetBrains Mono"/>
                <a:ea typeface="JetBrains Mono"/>
                <a:cs typeface="JetBrains Mono"/>
                <a:sym typeface="JetBrains Mono"/>
              </a:rPr>
              <a:t>tasks</a:t>
            </a:r>
            <a:r>
              <a:rPr lang="en" sz="1400">
                <a:solidFill>
                  <a:srgbClr val="37474F"/>
                </a:solidFill>
                <a:latin typeface="JetBrains Mono"/>
                <a:ea typeface="JetBrains Mono"/>
                <a:cs typeface="JetBrains Mono"/>
                <a:sym typeface="JetBrains Mono"/>
              </a:rPr>
              <a:t>.</a:t>
            </a:r>
            <a:r>
              <a:rPr lang="en" sz="1400">
                <a:solidFill>
                  <a:schemeClr val="accent4"/>
                </a:solidFill>
                <a:latin typeface="JetBrains Mono"/>
                <a:ea typeface="JetBrains Mono"/>
                <a:cs typeface="JetBrains Mono"/>
                <a:sym typeface="JetBrains Mono"/>
              </a:rPr>
              <a:t>register</a:t>
            </a:r>
            <a:r>
              <a:rPr lang="en" sz="1400">
                <a:solidFill>
                  <a:srgbClr val="37474F"/>
                </a:solidFill>
                <a:latin typeface="JetBrains Mono"/>
                <a:ea typeface="JetBrains Mono"/>
                <a:cs typeface="JetBrains Mono"/>
                <a:sym typeface="JetBrains Mono"/>
              </a:rPr>
              <a:t>(</a:t>
            </a:r>
            <a:r>
              <a:rPr lang="en" sz="1400">
                <a:solidFill>
                  <a:srgbClr val="008800"/>
                </a:solidFill>
                <a:latin typeface="JetBrains Mono"/>
                <a:ea typeface="JetBrains Mono"/>
                <a:cs typeface="JetBrains Mono"/>
                <a:sym typeface="JetBrains Mono"/>
              </a:rPr>
              <a:t>"Fib"</a:t>
            </a: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F51B5"/>
                </a:solidFill>
                <a:latin typeface="JetBrains Mono"/>
                <a:ea typeface="JetBrains Mono"/>
                <a:cs typeface="JetBrains Mono"/>
                <a:sym typeface="JetBrains Mono"/>
              </a:rPr>
              <a:t>var</a:t>
            </a:r>
            <a:r>
              <a:rPr lang="en" sz="1400">
                <a:solidFill>
                  <a:srgbClr val="37474F"/>
                </a:solidFill>
                <a:latin typeface="JetBrains Mono"/>
                <a:ea typeface="JetBrains Mono"/>
                <a:cs typeface="JetBrains Mono"/>
                <a:sym typeface="JetBrains Mono"/>
              </a:rPr>
              <a:t> first = 0</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F51B5"/>
                </a:solidFill>
                <a:latin typeface="JetBrains Mono"/>
                <a:ea typeface="JetBrains Mono"/>
                <a:cs typeface="JetBrains Mono"/>
                <a:sym typeface="JetBrains Mono"/>
              </a:rPr>
              <a:t>var</a:t>
            </a:r>
            <a:r>
              <a:rPr lang="en" sz="1400">
                <a:solidFill>
                  <a:srgbClr val="37474F"/>
                </a:solidFill>
                <a:latin typeface="JetBrains Mono"/>
                <a:ea typeface="JetBrains Mono"/>
                <a:cs typeface="JetBrains Mono"/>
                <a:sym typeface="JetBrains Mono"/>
              </a:rPr>
              <a:t> second = 1</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doFirst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println(</a:t>
            </a:r>
            <a:r>
              <a:rPr lang="en" sz="1400">
                <a:solidFill>
                  <a:srgbClr val="008800"/>
                </a:solidFill>
                <a:latin typeface="JetBrains Mono"/>
                <a:ea typeface="JetBrains Mono"/>
                <a:cs typeface="JetBrains Mono"/>
                <a:sym typeface="JetBrains Mono"/>
              </a:rPr>
              <a:t>"What is going on?"</a:t>
            </a: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a:t>
            </a:r>
            <a:r>
              <a:rPr lang="en" sz="1400">
                <a:solidFill>
                  <a:srgbClr val="3F51B5"/>
                </a:solidFill>
                <a:latin typeface="JetBrains Mono"/>
                <a:ea typeface="JetBrains Mono"/>
                <a:cs typeface="JetBrains Mono"/>
                <a:sym typeface="JetBrains Mono"/>
              </a:rPr>
              <a:t>for</a:t>
            </a:r>
            <a:r>
              <a:rPr lang="en" sz="1400">
                <a:solidFill>
                  <a:srgbClr val="37474F"/>
                </a:solidFill>
                <a:latin typeface="JetBrains Mono"/>
                <a:ea typeface="JetBrains Mono"/>
                <a:cs typeface="JetBrains Mono"/>
                <a:sym typeface="JetBrains Mono"/>
              </a:rPr>
              <a:t> (i </a:t>
            </a:r>
            <a:r>
              <a:rPr lang="en" sz="1400">
                <a:solidFill>
                  <a:srgbClr val="3F51B5"/>
                </a:solidFill>
                <a:latin typeface="JetBrains Mono"/>
                <a:ea typeface="JetBrains Mono"/>
                <a:cs typeface="JetBrains Mono"/>
                <a:sym typeface="JetBrains Mono"/>
              </a:rPr>
              <a:t>in</a:t>
            </a:r>
            <a:r>
              <a:rPr lang="en" sz="1400">
                <a:solidFill>
                  <a:srgbClr val="37474F"/>
                </a:solidFill>
                <a:latin typeface="JetBrains Mono"/>
                <a:ea typeface="JetBrains Mono"/>
                <a:cs typeface="JetBrains Mono"/>
                <a:sym typeface="JetBrains Mono"/>
              </a:rPr>
              <a:t> 1..11)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second += first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first = second - first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doLast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println(</a:t>
            </a:r>
            <a:r>
              <a:rPr lang="en" sz="1400">
                <a:solidFill>
                  <a:srgbClr val="008800"/>
                </a:solidFill>
                <a:latin typeface="JetBrains Mono"/>
                <a:ea typeface="JetBrains Mono"/>
                <a:cs typeface="JetBrains Mono"/>
                <a:sym typeface="JetBrains Mono"/>
              </a:rPr>
              <a:t>"Result = $first"</a:t>
            </a: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1600"/>
              </a:spcBef>
              <a:spcAft>
                <a:spcPts val="1600"/>
              </a:spcAft>
              <a:buSzPts val="1800"/>
              <a:buNone/>
            </a:pPr>
            <a:r>
              <a:t/>
            </a:r>
            <a:endParaRPr/>
          </a:p>
        </p:txBody>
      </p:sp>
      <p:sp>
        <p:nvSpPr>
          <p:cNvPr id="165" name="Google Shape;165;p25"/>
          <p:cNvSpPr txBox="1"/>
          <p:nvPr/>
        </p:nvSpPr>
        <p:spPr>
          <a:xfrm>
            <a:off x="4962450" y="1857550"/>
            <a:ext cx="3000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Open Sans"/>
                <a:ea typeface="Open Sans"/>
                <a:cs typeface="Open Sans"/>
                <a:sym typeface="Open Sans"/>
              </a:rPr>
              <a:t>&gt; Task :Fib</a:t>
            </a:r>
            <a:endParaRPr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Open Sans"/>
                <a:ea typeface="Open Sans"/>
                <a:cs typeface="Open Sans"/>
                <a:sym typeface="Open Sans"/>
              </a:rPr>
              <a:t>What is going on?</a:t>
            </a:r>
            <a:endParaRPr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Open Sans"/>
                <a:ea typeface="Open Sans"/>
                <a:cs typeface="Open Sans"/>
                <a:sym typeface="Open Sans"/>
              </a:rPr>
              <a:t>Result = 89</a:t>
            </a:r>
            <a:endParaRPr i="0" sz="1400" u="none" cap="none" strike="noStrike">
              <a:solidFill>
                <a:srgbClr val="000000"/>
              </a:solidFill>
              <a:latin typeface="Open Sans"/>
              <a:ea typeface="Open Sans"/>
              <a:cs typeface="Open Sans"/>
              <a:sym typeface="Open Sans"/>
            </a:endParaRPr>
          </a:p>
        </p:txBody>
      </p:sp>
      <p:pic>
        <p:nvPicPr>
          <p:cNvPr id="166" name="Google Shape;166;p25"/>
          <p:cNvPicPr preferRelativeResize="0"/>
          <p:nvPr/>
        </p:nvPicPr>
        <p:blipFill rotWithShape="1">
          <a:blip r:embed="rId3">
            <a:alphaModFix/>
          </a:blip>
          <a:srcRect b="0" l="0" r="0" t="0"/>
          <a:stretch/>
        </p:blipFill>
        <p:spPr>
          <a:xfrm>
            <a:off x="5565300" y="1857550"/>
            <a:ext cx="3285950" cy="328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
        <p:nvSpPr>
          <p:cNvPr id="172" name="Google Shape;172;p26"/>
          <p:cNvSpPr txBox="1"/>
          <p:nvPr>
            <p:ph idx="1" type="body"/>
          </p:nvPr>
        </p:nvSpPr>
        <p:spPr>
          <a:xfrm>
            <a:off x="292608" y="1335024"/>
            <a:ext cx="8419800" cy="2615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SzPts val="1800"/>
              <a:buNone/>
            </a:pPr>
            <a:r>
              <a:rPr lang="en" sz="1100">
                <a:solidFill>
                  <a:srgbClr val="3F51B5"/>
                </a:solidFill>
                <a:latin typeface="JetBrains Mono"/>
                <a:ea typeface="JetBrains Mono"/>
                <a:cs typeface="JetBrains Mono"/>
                <a:sym typeface="JetBrains Mono"/>
              </a:rPr>
              <a:t>abstract</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37474F"/>
                </a:solidFill>
                <a:latin typeface="JetBrains Mono"/>
                <a:ea typeface="JetBrains Mono"/>
                <a:cs typeface="JetBrains Mono"/>
                <a:sym typeface="JetBrains Mono"/>
              </a:rPr>
              <a:t> FibonacciTask : DefaultTask()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CC7832"/>
                </a:solidFill>
                <a:latin typeface="JetBrains Mono"/>
                <a:ea typeface="JetBrains Mono"/>
                <a:cs typeface="JetBrains Mono"/>
                <a:sym typeface="JetBrains Mono"/>
              </a:rPr>
              <a:t>@get:Input</a:t>
            </a:r>
            <a:endParaRPr sz="1100">
              <a:solidFill>
                <a:srgbClr val="CC7832"/>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n: Property&lt;Int&gt;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CC7832"/>
                </a:solidFill>
                <a:latin typeface="JetBrains Mono"/>
                <a:ea typeface="JetBrains Mono"/>
                <a:cs typeface="JetBrains Mono"/>
                <a:sym typeface="JetBrains Mono"/>
              </a:rPr>
              <a:t>@TaskAction</a:t>
            </a:r>
            <a:endParaRPr sz="1100">
              <a:solidFill>
                <a:srgbClr val="CC7832"/>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execute()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if</a:t>
            </a:r>
            <a:r>
              <a:rPr lang="en" sz="1100">
                <a:solidFill>
                  <a:srgbClr val="37474F"/>
                </a:solidFill>
                <a:latin typeface="JetBrains Mono"/>
                <a:ea typeface="JetBrains Mono"/>
                <a:cs typeface="JetBrains Mono"/>
                <a:sym typeface="JetBrains Mono"/>
              </a:rPr>
              <a:t> (n.get() &lt; 0)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throw</a:t>
            </a:r>
            <a:r>
              <a:rPr lang="en" sz="1100">
                <a:solidFill>
                  <a:srgbClr val="37474F"/>
                </a:solidFill>
                <a:latin typeface="JetBrains Mono"/>
                <a:ea typeface="JetBrains Mono"/>
                <a:cs typeface="JetBrains Mono"/>
                <a:sym typeface="JetBrains Mono"/>
              </a:rPr>
              <a:t> StopExecutionException(</a:t>
            </a:r>
            <a:r>
              <a:rPr lang="en" sz="1100">
                <a:solidFill>
                  <a:srgbClr val="008800"/>
                </a:solidFill>
                <a:latin typeface="JetBrains Mono"/>
                <a:ea typeface="JetBrains Mono"/>
                <a:cs typeface="JetBrains Mono"/>
                <a:sym typeface="JetBrains Mono"/>
              </a:rPr>
              <a:t>"n must be non-negative"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var</a:t>
            </a:r>
            <a:r>
              <a:rPr lang="en" sz="1100">
                <a:solidFill>
                  <a:srgbClr val="37474F"/>
                </a:solidFill>
                <a:latin typeface="JetBrains Mono"/>
                <a:ea typeface="JetBrains Mono"/>
                <a:cs typeface="JetBrains Mono"/>
                <a:sym typeface="JetBrains Mono"/>
              </a:rPr>
              <a:t> first = 0</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var</a:t>
            </a:r>
            <a:r>
              <a:rPr lang="en" sz="1100">
                <a:solidFill>
                  <a:srgbClr val="37474F"/>
                </a:solidFill>
                <a:latin typeface="JetBrains Mono"/>
                <a:ea typeface="JetBrains Mono"/>
                <a:cs typeface="JetBrains Mono"/>
                <a:sym typeface="JetBrains Mono"/>
              </a:rPr>
              <a:t> second = 1</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for</a:t>
            </a:r>
            <a:r>
              <a:rPr lang="en" sz="1100">
                <a:solidFill>
                  <a:srgbClr val="37474F"/>
                </a:solidFill>
                <a:latin typeface="JetBrains Mono"/>
                <a:ea typeface="JetBrains Mono"/>
                <a:cs typeface="JetBrains Mono"/>
                <a:sym typeface="JetBrains Mono"/>
              </a:rPr>
              <a:t> (i </a:t>
            </a:r>
            <a:r>
              <a:rPr lang="en" sz="1100">
                <a:solidFill>
                  <a:srgbClr val="3F51B5"/>
                </a:solidFill>
                <a:latin typeface="JetBrains Mono"/>
                <a:ea typeface="JetBrains Mono"/>
                <a:cs typeface="JetBrains Mono"/>
                <a:sym typeface="JetBrains Mono"/>
              </a:rPr>
              <a:t>in</a:t>
            </a:r>
            <a:r>
              <a:rPr lang="en" sz="1100">
                <a:solidFill>
                  <a:srgbClr val="37474F"/>
                </a:solidFill>
                <a:latin typeface="JetBrains Mono"/>
                <a:ea typeface="JetBrains Mono"/>
                <a:cs typeface="JetBrains Mono"/>
                <a:sym typeface="JetBrains Mono"/>
              </a:rPr>
              <a:t> 1..n.get())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second += first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first = second - first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println(</a:t>
            </a:r>
            <a:r>
              <a:rPr lang="en" sz="1100">
                <a:solidFill>
                  <a:srgbClr val="008800"/>
                </a:solidFill>
                <a:latin typeface="JetBrains Mono"/>
                <a:ea typeface="JetBrains Mono"/>
                <a:cs typeface="JetBrains Mono"/>
                <a:sym typeface="JetBrains Mono"/>
              </a:rPr>
              <a:t>"Result = $first"</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173" name="Google Shape;173;p26"/>
          <p:cNvSpPr txBox="1"/>
          <p:nvPr>
            <p:ph idx="1" type="body"/>
          </p:nvPr>
        </p:nvSpPr>
        <p:spPr>
          <a:xfrm>
            <a:off x="4393575" y="4058400"/>
            <a:ext cx="4330800" cy="8334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100">
                <a:solidFill>
                  <a:srgbClr val="660066"/>
                </a:solidFill>
                <a:latin typeface="JetBrains Mono"/>
                <a:ea typeface="JetBrains Mono"/>
                <a:cs typeface="JetBrains Mono"/>
                <a:sym typeface="JetBrains Mono"/>
              </a:rPr>
              <a:t>tasks</a:t>
            </a:r>
            <a:r>
              <a:rPr lang="en" sz="1100">
                <a:solidFill>
                  <a:srgbClr val="37474F"/>
                </a:solidFill>
                <a:latin typeface="JetBrains Mono"/>
                <a:ea typeface="JetBrains Mono"/>
                <a:cs typeface="JetBrains Mono"/>
                <a:sym typeface="JetBrains Mono"/>
              </a:rPr>
              <a:t>.</a:t>
            </a:r>
            <a:r>
              <a:rPr lang="en" sz="1100">
                <a:solidFill>
                  <a:schemeClr val="accent1"/>
                </a:solidFill>
                <a:latin typeface="JetBrains Mono"/>
                <a:ea typeface="JetBrains Mono"/>
                <a:cs typeface="JetBrains Mono"/>
                <a:sym typeface="JetBrains Mono"/>
              </a:rPr>
              <a:t>register</a:t>
            </a:r>
            <a:r>
              <a:rPr lang="en" sz="1100">
                <a:solidFill>
                  <a:srgbClr val="37474F"/>
                </a:solidFill>
                <a:latin typeface="JetBrains Mono"/>
                <a:ea typeface="JetBrains Mono"/>
                <a:cs typeface="JetBrains Mono"/>
                <a:sym typeface="JetBrains Mono"/>
              </a:rPr>
              <a:t>&lt;FibonacciTask&gt;(</a:t>
            </a:r>
            <a:r>
              <a:rPr lang="en" sz="1100">
                <a:solidFill>
                  <a:srgbClr val="008800"/>
                </a:solidFill>
                <a:latin typeface="JetBrains Mono"/>
                <a:ea typeface="JetBrains Mono"/>
                <a:cs typeface="JetBrains Mono"/>
                <a:sym typeface="JetBrains Mono"/>
              </a:rPr>
              <a:t>"Fib_11"</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marR="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660066"/>
                </a:solidFill>
                <a:latin typeface="JetBrains Mono"/>
                <a:ea typeface="JetBrains Mono"/>
                <a:cs typeface="JetBrains Mono"/>
                <a:sym typeface="JetBrains Mono"/>
              </a:rPr>
              <a:t>n</a:t>
            </a:r>
            <a:r>
              <a:rPr lang="en" sz="1100">
                <a:solidFill>
                  <a:srgbClr val="37474F"/>
                </a:solidFill>
                <a:latin typeface="JetBrains Mono"/>
                <a:ea typeface="JetBrains Mono"/>
                <a:cs typeface="JetBrains Mono"/>
                <a:sym typeface="JetBrains Mono"/>
              </a:rPr>
              <a:t>.set(11)</a:t>
            </a:r>
            <a:endParaRPr sz="1100">
              <a:solidFill>
                <a:srgbClr val="37474F"/>
              </a:solidFill>
              <a:latin typeface="JetBrains Mono"/>
              <a:ea typeface="JetBrains Mono"/>
              <a:cs typeface="JetBrains Mono"/>
              <a:sym typeface="JetBrains Mono"/>
            </a:endParaRPr>
          </a:p>
          <a:p>
            <a:pPr indent="0" lvl="0" marL="0" marR="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solidFill>
                <a:srgbClr val="CC7832"/>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latin typeface="JetBrains Mono"/>
              <a:ea typeface="JetBrains Mono"/>
              <a:cs typeface="JetBrains Mono"/>
              <a:sym typeface="JetBrai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t>Tasks can have</a:t>
            </a:r>
            <a:r>
              <a:rPr lang="en"/>
              <a:t> </a:t>
            </a:r>
            <a:r>
              <a:rPr lang="en"/>
              <a:t>dependencies on each other.</a:t>
            </a:r>
            <a:endParaRPr>
              <a:solidFill>
                <a:srgbClr val="660E7A"/>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a:solidFill>
                <a:srgbClr val="660E7A"/>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a:solidFill>
                  <a:srgbClr val="660E7A"/>
                </a:solidFill>
                <a:latin typeface="JetBrains Mono"/>
                <a:ea typeface="JetBrains Mono"/>
                <a:cs typeface="JetBrains Mono"/>
                <a:sym typeface="JetBrains Mono"/>
              </a:rPr>
              <a:t>tasks</a:t>
            </a:r>
            <a:r>
              <a:rPr lang="en">
                <a:solidFill>
                  <a:srgbClr val="37474F"/>
                </a:solidFill>
                <a:latin typeface="JetBrains Mono"/>
                <a:ea typeface="JetBrains Mono"/>
                <a:cs typeface="JetBrains Mono"/>
                <a:sym typeface="JetBrains Mono"/>
              </a:rPr>
              <a:t>.withType&lt;Test&gt; {</a:t>
            </a:r>
            <a:endParaRPr>
              <a:solidFill>
                <a:srgbClr val="37474F"/>
              </a:solidFill>
              <a:latin typeface="JetBrains Mono"/>
              <a:ea typeface="JetBrains Mono"/>
              <a:cs typeface="JetBrains Mono"/>
              <a:sym typeface="JetBrains Mono"/>
            </a:endParaRPr>
          </a:p>
          <a:p>
            <a:pPr indent="0" lvl="0" marL="45720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dependsOn</a:t>
            </a:r>
            <a:r>
              <a:rPr lang="en">
                <a:solidFill>
                  <a:srgbClr val="37474F"/>
                </a:solidFill>
                <a:latin typeface="JetBrains Mono"/>
                <a:ea typeface="JetBrains Mono"/>
                <a:cs typeface="JetBrains Mono"/>
                <a:sym typeface="JetBrains Mono"/>
              </a:rPr>
              <a:t>(</a:t>
            </a:r>
            <a:r>
              <a:rPr lang="en">
                <a:solidFill>
                  <a:srgbClr val="660E7A"/>
                </a:solidFill>
                <a:latin typeface="JetBrains Mono"/>
                <a:ea typeface="JetBrains Mono"/>
                <a:cs typeface="JetBrains Mono"/>
                <a:sym typeface="JetBrains Mono"/>
              </a:rPr>
              <a:t>tasks</a:t>
            </a:r>
            <a:r>
              <a:rPr lang="en">
                <a:solidFill>
                  <a:srgbClr val="37474F"/>
                </a:solidFill>
                <a:latin typeface="JetBrains Mono"/>
                <a:ea typeface="JetBrains Mono"/>
                <a:cs typeface="JetBrains Mono"/>
                <a:sym typeface="JetBrains Mono"/>
              </a:rPr>
              <a:t>.withType&lt;PublishToMavenLocal&gt;{}, </a:t>
            </a:r>
            <a:r>
              <a:rPr lang="en">
                <a:solidFill>
                  <a:srgbClr val="008800"/>
                </a:solidFill>
                <a:latin typeface="JetBrains Mono"/>
                <a:ea typeface="JetBrains Mono"/>
                <a:cs typeface="JetBrains Mono"/>
                <a:sym typeface="JetBrains Mono"/>
              </a:rPr>
              <a:t>"jar_name"</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400"/>
              <a:buNone/>
            </a:pPr>
            <a:r>
              <a:rPr b="1" lang="en">
                <a:solidFill>
                  <a:schemeClr val="dk2"/>
                </a:solidFill>
                <a:latin typeface="Raleway"/>
                <a:ea typeface="Raleway"/>
                <a:cs typeface="Raleway"/>
                <a:sym typeface="Raleway"/>
              </a:rPr>
              <a:t>All</a:t>
            </a:r>
            <a:r>
              <a:rPr lang="en">
                <a:solidFill>
                  <a:schemeClr val="dk2"/>
                </a:solidFill>
                <a:latin typeface="Raleway"/>
                <a:ea typeface="Raleway"/>
                <a:cs typeface="Raleway"/>
                <a:sym typeface="Raleway"/>
              </a:rPr>
              <a:t> </a:t>
            </a:r>
            <a:r>
              <a:rPr lang="en">
                <a:solidFill>
                  <a:srgbClr val="37474F"/>
                </a:solidFill>
                <a:latin typeface="JetBrains Mono"/>
                <a:ea typeface="JetBrains Mono"/>
                <a:cs typeface="JetBrains Mono"/>
                <a:sym typeface="JetBrains Mono"/>
              </a:rPr>
              <a:t>PublishToMavenLocal</a:t>
            </a:r>
            <a:r>
              <a:rPr lang="en">
                <a:solidFill>
                  <a:schemeClr val="dk2"/>
                </a:solidFill>
                <a:latin typeface="Raleway"/>
                <a:ea typeface="Raleway"/>
                <a:cs typeface="Raleway"/>
                <a:sym typeface="Raleway"/>
              </a:rPr>
              <a:t> </a:t>
            </a:r>
            <a:r>
              <a:rPr lang="en">
                <a:solidFill>
                  <a:schemeClr val="dk2"/>
                </a:solidFill>
              </a:rPr>
              <a:t>tasks will be executed before </a:t>
            </a:r>
            <a:r>
              <a:rPr b="1" lang="en">
                <a:solidFill>
                  <a:schemeClr val="dk2"/>
                </a:solidFill>
              </a:rPr>
              <a:t>all</a:t>
            </a:r>
            <a:r>
              <a:rPr lang="en">
                <a:solidFill>
                  <a:schemeClr val="dk2"/>
                </a:solidFill>
              </a:rPr>
              <a:t> </a:t>
            </a:r>
            <a:r>
              <a:rPr lang="en">
                <a:solidFill>
                  <a:srgbClr val="37474F"/>
                </a:solidFill>
                <a:latin typeface="JetBrains Mono"/>
                <a:ea typeface="JetBrains Mono"/>
                <a:cs typeface="JetBrains Mono"/>
                <a:sym typeface="JetBrains Mono"/>
              </a:rPr>
              <a:t>Test</a:t>
            </a:r>
            <a:r>
              <a:rPr lang="en">
                <a:solidFill>
                  <a:schemeClr val="dk2"/>
                </a:solidFill>
              </a:rPr>
              <a:t> tasks</a:t>
            </a:r>
            <a:endParaRPr>
              <a:solidFill>
                <a:srgbClr val="37474F"/>
              </a:solidFill>
            </a:endParaRPr>
          </a:p>
          <a:p>
            <a:pPr indent="0" lvl="0" marL="0" rtl="0" algn="l">
              <a:lnSpc>
                <a:spcPct val="115000"/>
              </a:lnSpc>
              <a:spcBef>
                <a:spcPts val="400"/>
              </a:spcBef>
              <a:spcAft>
                <a:spcPts val="0"/>
              </a:spcAft>
              <a:buSzPts val="1800"/>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SzPts val="1800"/>
              <a:buNone/>
            </a:pPr>
            <a:r>
              <a:t/>
            </a:r>
            <a:endParaRPr/>
          </a:p>
        </p:txBody>
      </p:sp>
      <p:sp>
        <p:nvSpPr>
          <p:cNvPr id="179" name="Google Shape;179;p2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plugins</a:t>
            </a:r>
            <a:endParaRPr/>
          </a:p>
        </p:txBody>
      </p:sp>
      <p:sp>
        <p:nvSpPr>
          <p:cNvPr id="185" name="Google Shape;185;p28"/>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t>Plugin </a:t>
            </a:r>
            <a:r>
              <a:rPr lang="en"/>
              <a:t>–</a:t>
            </a:r>
            <a:r>
              <a:rPr lang="en" sz="1400"/>
              <a:t> A set of tasks that help deal with something specific: Kotlin, Java, Protobuf, etc.</a:t>
            </a:r>
            <a:endParaRPr sz="1400"/>
          </a:p>
          <a:p>
            <a:pPr indent="0" lvl="0" marL="0" rtl="0" algn="l">
              <a:lnSpc>
                <a:spcPct val="115000"/>
              </a:lnSpc>
              <a:spcBef>
                <a:spcPts val="600"/>
              </a:spcBef>
              <a:spcAft>
                <a:spcPts val="0"/>
              </a:spcAft>
              <a:buSzPts val="1800"/>
              <a:buNone/>
            </a:pPr>
            <a:r>
              <a:rPr lang="en" sz="1400"/>
              <a:t>Plugins block is</a:t>
            </a:r>
            <a:r>
              <a:rPr lang="en" sz="1400"/>
              <a:t> compiled separately before everything else</a:t>
            </a:r>
            <a:r>
              <a:rPr lang="en"/>
              <a:t>.</a:t>
            </a:r>
            <a:r>
              <a:rPr lang="en" sz="1400"/>
              <a:t> </a:t>
            </a:r>
            <a:r>
              <a:rPr lang="en"/>
              <a:t>A</a:t>
            </a:r>
            <a:r>
              <a:rPr lang="en" sz="1400"/>
              <a:t>rtifacts are placed in the classpath, which allows the IDE to provide auto-completi</a:t>
            </a:r>
            <a:r>
              <a:rPr lang="en"/>
              <a:t>on</a:t>
            </a:r>
            <a:r>
              <a:rPr lang="en" sz="1400"/>
              <a:t> and other useful features.</a:t>
            </a:r>
            <a:endParaRPr sz="1400"/>
          </a:p>
          <a:p>
            <a:pPr indent="0" lvl="0" marL="0" rtl="0" algn="l">
              <a:lnSpc>
                <a:spcPct val="115000"/>
              </a:lnSpc>
              <a:spcBef>
                <a:spcPts val="600"/>
              </a:spcBef>
              <a:spcAft>
                <a:spcPts val="0"/>
              </a:spcAft>
              <a:buSzPts val="1800"/>
              <a:buNone/>
            </a:pPr>
            <a:r>
              <a:rPr lang="en" sz="1400"/>
              <a:t>`</a:t>
            </a:r>
            <a:r>
              <a:rPr lang="en" sz="1400">
                <a:solidFill>
                  <a:schemeClr val="accent4"/>
                </a:solidFill>
                <a:latin typeface="JetBrains Mono"/>
                <a:ea typeface="JetBrains Mono"/>
                <a:cs typeface="JetBrains Mono"/>
                <a:sym typeface="JetBrains Mono"/>
              </a:rPr>
              <a:t>apply </a:t>
            </a:r>
            <a:r>
              <a:rPr lang="en" sz="1400">
                <a:solidFill>
                  <a:srgbClr val="CC7832"/>
                </a:solidFill>
                <a:latin typeface="JetBrains Mono"/>
                <a:ea typeface="JetBrains Mono"/>
                <a:cs typeface="JetBrains Mono"/>
                <a:sym typeface="JetBrains Mono"/>
              </a:rPr>
              <a:t>false</a:t>
            </a:r>
            <a:r>
              <a:rPr lang="en" sz="1400"/>
              <a:t>` is useful when you need the plugin for some subprojects. </a:t>
            </a:r>
            <a:endParaRPr sz="1400"/>
          </a:p>
          <a:p>
            <a:pPr indent="0" lvl="0" marL="0" rtl="0" algn="l">
              <a:lnSpc>
                <a:spcPct val="115000"/>
              </a:lnSpc>
              <a:spcBef>
                <a:spcPts val="600"/>
              </a:spcBef>
              <a:spcAft>
                <a:spcPts val="0"/>
              </a:spcAft>
              <a:buSzPts val="1800"/>
              <a:buNone/>
            </a:pPr>
            <a:r>
              <a:t/>
            </a:r>
            <a:endParaRPr sz="1400"/>
          </a:p>
          <a:p>
            <a:pPr indent="0" lvl="0" marL="0" rtl="0" algn="l">
              <a:lnSpc>
                <a:spcPct val="115000"/>
              </a:lnSpc>
              <a:spcBef>
                <a:spcPts val="6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plugins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a:t>
            </a:r>
            <a:r>
              <a:rPr lang="en" sz="1400">
                <a:solidFill>
                  <a:schemeClr val="accent4"/>
                </a:solidFill>
                <a:latin typeface="JetBrains Mono"/>
                <a:ea typeface="JetBrains Mono"/>
                <a:cs typeface="JetBrains Mono"/>
                <a:sym typeface="JetBrains Mono"/>
              </a:rPr>
              <a:t>kotlin</a:t>
            </a:r>
            <a:r>
              <a:rPr lang="en" sz="1400">
                <a:solidFill>
                  <a:srgbClr val="37474F"/>
                </a:solidFill>
                <a:latin typeface="JetBrains Mono"/>
                <a:ea typeface="JetBrains Mono"/>
                <a:cs typeface="JetBrains Mono"/>
                <a:sym typeface="JetBrains Mono"/>
              </a:rPr>
              <a:t>(</a:t>
            </a:r>
            <a:r>
              <a:rPr lang="en" sz="1400">
                <a:solidFill>
                  <a:srgbClr val="008000"/>
                </a:solidFill>
                <a:latin typeface="JetBrains Mono"/>
                <a:ea typeface="JetBrains Mono"/>
                <a:cs typeface="JetBrains Mono"/>
                <a:sym typeface="JetBrains Mono"/>
              </a:rPr>
              <a:t>"jvm"</a:t>
            </a:r>
            <a:r>
              <a:rPr lang="en" sz="1400">
                <a:solidFill>
                  <a:srgbClr val="37474F"/>
                </a:solidFill>
                <a:latin typeface="JetBrains Mono"/>
                <a:ea typeface="JetBrains Mono"/>
                <a:cs typeface="JetBrains Mono"/>
                <a:sym typeface="JetBrains Mono"/>
              </a:rPr>
              <a:t>) </a:t>
            </a:r>
            <a:r>
              <a:rPr lang="en" sz="1400">
                <a:solidFill>
                  <a:schemeClr val="accent4"/>
                </a:solidFill>
                <a:latin typeface="JetBrains Mono"/>
                <a:ea typeface="JetBrains Mono"/>
                <a:cs typeface="JetBrains Mono"/>
                <a:sym typeface="JetBrains Mono"/>
              </a:rPr>
              <a:t>version</a:t>
            </a:r>
            <a:r>
              <a:rPr lang="en" sz="1400">
                <a:solidFill>
                  <a:srgbClr val="37474F"/>
                </a:solidFill>
                <a:latin typeface="JetBrains Mono"/>
                <a:ea typeface="JetBrains Mono"/>
                <a:cs typeface="JetBrains Mono"/>
                <a:sym typeface="JetBrains Mono"/>
              </a:rPr>
              <a:t> </a:t>
            </a:r>
            <a:r>
              <a:rPr lang="en" sz="1400">
                <a:solidFill>
                  <a:srgbClr val="008000"/>
                </a:solidFill>
                <a:latin typeface="JetBrains Mono"/>
                <a:ea typeface="JetBrains Mono"/>
                <a:cs typeface="JetBrains Mono"/>
                <a:sym typeface="JetBrains Mono"/>
              </a:rPr>
              <a:t>"1.7.10"</a:t>
            </a:r>
            <a:endParaRPr sz="1400">
              <a:solidFill>
                <a:srgbClr val="008000"/>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sz="1400">
                <a:solidFill>
                  <a:srgbClr val="37474F"/>
                </a:solidFill>
                <a:latin typeface="JetBrains Mono"/>
                <a:ea typeface="JetBrains Mono"/>
                <a:cs typeface="JetBrains Mono"/>
                <a:sym typeface="JetBrains Mono"/>
              </a:rPr>
              <a:t>   </a:t>
            </a:r>
            <a:r>
              <a:rPr lang="en" sz="1400">
                <a:solidFill>
                  <a:srgbClr val="660066"/>
                </a:solidFill>
                <a:latin typeface="JetBrains Mono"/>
                <a:ea typeface="JetBrains Mono"/>
                <a:cs typeface="JetBrains Mono"/>
                <a:sym typeface="JetBrains Mono"/>
              </a:rPr>
              <a:t>application</a:t>
            </a:r>
            <a:r>
              <a:rPr lang="en" sz="1400">
                <a:solidFill>
                  <a:srgbClr val="37474F"/>
                </a:solidFill>
                <a:latin typeface="JetBrains Mono"/>
                <a:ea typeface="JetBrains Mono"/>
                <a:cs typeface="JetBrains Mono"/>
                <a:sym typeface="JetBrains Mono"/>
              </a:rPr>
              <a:t> // A plugin </a:t>
            </a:r>
            <a:r>
              <a:rPr lang="en">
                <a:solidFill>
                  <a:srgbClr val="37474F"/>
                </a:solidFill>
                <a:latin typeface="JetBrains Mono"/>
                <a:ea typeface="JetBrains Mono"/>
                <a:cs typeface="JetBrains Mono"/>
                <a:sym typeface="JetBrains Mono"/>
              </a:rPr>
              <a:t>that </a:t>
            </a:r>
            <a:r>
              <a:rPr lang="en" sz="1400">
                <a:solidFill>
                  <a:srgbClr val="37474F"/>
                </a:solidFill>
                <a:latin typeface="JetBrains Mono"/>
                <a:ea typeface="JetBrains Mono"/>
                <a:cs typeface="JetBrains Mono"/>
                <a:sym typeface="JetBrains Mono"/>
              </a:rPr>
              <a:t>runs a project as a Java </a:t>
            </a:r>
            <a:r>
              <a:rPr lang="en">
                <a:solidFill>
                  <a:srgbClr val="37474F"/>
                </a:solidFill>
                <a:latin typeface="JetBrains Mono"/>
                <a:ea typeface="JetBrains Mono"/>
                <a:cs typeface="JetBrains Mono"/>
                <a:sym typeface="JetBrains Mono"/>
              </a:rPr>
              <a:t>a</a:t>
            </a:r>
            <a:r>
              <a:rPr lang="en" sz="1400">
                <a:solidFill>
                  <a:srgbClr val="37474F"/>
                </a:solidFill>
                <a:latin typeface="JetBrains Mono"/>
                <a:ea typeface="JetBrains Mono"/>
                <a:cs typeface="JetBrains Mono"/>
                <a:sym typeface="JetBrains Mono"/>
              </a:rPr>
              <a:t>pplication</a:t>
            </a:r>
            <a:endParaRPr sz="1400">
              <a:solidFill>
                <a:srgbClr val="CC7832"/>
              </a:solidFill>
              <a:latin typeface="JetBrains Mono"/>
              <a:ea typeface="JetBrains Mono"/>
              <a:cs typeface="JetBrains Mono"/>
              <a:sym typeface="JetBrains Mono"/>
            </a:endParaRPr>
          </a:p>
          <a:p>
            <a:pPr indent="0" lvl="0" marL="0" rtl="0" algn="l">
              <a:lnSpc>
                <a:spcPct val="115000"/>
              </a:lnSpc>
              <a:spcBef>
                <a:spcPts val="6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a:t>
            </a:r>
            <a:r>
              <a:rPr lang="en" sz="1400">
                <a:solidFill>
                  <a:schemeClr val="accent1"/>
                </a:solidFill>
                <a:latin typeface="JetBrains Mono"/>
                <a:ea typeface="JetBrains Mono"/>
                <a:cs typeface="JetBrains Mono"/>
                <a:sym typeface="JetBrains Mono"/>
              </a:rPr>
              <a:t>id</a:t>
            </a:r>
            <a:r>
              <a:rPr lang="en" sz="1400">
                <a:solidFill>
                  <a:srgbClr val="37474F"/>
                </a:solidFill>
                <a:latin typeface="JetBrains Mono"/>
                <a:ea typeface="JetBrains Mono"/>
                <a:cs typeface="JetBrains Mono"/>
                <a:sym typeface="JetBrains Mono"/>
              </a:rPr>
              <a:t>(</a:t>
            </a:r>
            <a:r>
              <a:rPr lang="en" sz="1400">
                <a:solidFill>
                  <a:srgbClr val="008800"/>
                </a:solidFill>
                <a:latin typeface="JetBrains Mono"/>
                <a:ea typeface="JetBrains Mono"/>
                <a:cs typeface="JetBrains Mono"/>
                <a:sym typeface="JetBrains Mono"/>
              </a:rPr>
              <a:t>"org.jlleitschuh.gradle.ktlint"</a:t>
            </a:r>
            <a:r>
              <a:rPr lang="en" sz="1400">
                <a:solidFill>
                  <a:srgbClr val="37474F"/>
                </a:solidFill>
                <a:latin typeface="JetBrains Mono"/>
                <a:ea typeface="JetBrains Mono"/>
                <a:cs typeface="JetBrains Mono"/>
                <a:sym typeface="JetBrains Mono"/>
              </a:rPr>
              <a:t>) </a:t>
            </a:r>
            <a:r>
              <a:rPr lang="en" sz="1400">
                <a:solidFill>
                  <a:schemeClr val="accent1"/>
                </a:solidFill>
                <a:latin typeface="JetBrains Mono"/>
                <a:ea typeface="JetBrains Mono"/>
                <a:cs typeface="JetBrains Mono"/>
                <a:sym typeface="JetBrains Mono"/>
              </a:rPr>
              <a:t>version</a:t>
            </a:r>
            <a:r>
              <a:rPr lang="en" sz="1400">
                <a:solidFill>
                  <a:srgbClr val="37474F"/>
                </a:solidFill>
                <a:latin typeface="JetBrains Mono"/>
                <a:ea typeface="JetBrains Mono"/>
                <a:cs typeface="JetBrains Mono"/>
                <a:sym typeface="JetBrains Mono"/>
              </a:rPr>
              <a:t> </a:t>
            </a:r>
            <a:r>
              <a:rPr lang="en" sz="1400">
                <a:solidFill>
                  <a:srgbClr val="008800"/>
                </a:solidFill>
                <a:latin typeface="JetBrains Mono"/>
                <a:ea typeface="JetBrains Mono"/>
                <a:cs typeface="JetBrains Mono"/>
                <a:sym typeface="JetBrains Mono"/>
              </a:rPr>
              <a:t>"10.3.0" </a:t>
            </a:r>
            <a:r>
              <a:rPr lang="en" sz="1400">
                <a:solidFill>
                  <a:schemeClr val="accent4"/>
                </a:solidFill>
                <a:latin typeface="JetBrains Mono"/>
                <a:ea typeface="JetBrains Mono"/>
                <a:cs typeface="JetBrains Mono"/>
                <a:sym typeface="JetBrains Mono"/>
              </a:rPr>
              <a:t>apply </a:t>
            </a:r>
            <a:r>
              <a:rPr lang="en" sz="1400">
                <a:solidFill>
                  <a:srgbClr val="CC7832"/>
                </a:solidFill>
                <a:latin typeface="JetBrains Mono"/>
                <a:ea typeface="JetBrains Mono"/>
                <a:cs typeface="JetBrains Mono"/>
                <a:sym typeface="JetBrains Mono"/>
              </a:rPr>
              <a:t>false</a:t>
            </a:r>
            <a:endParaRPr sz="1400">
              <a:solidFill>
                <a:srgbClr val="008800"/>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sz="1400">
                <a:solidFill>
                  <a:srgbClr val="37474F"/>
                </a:solidFill>
                <a:latin typeface="JetBrains Mono"/>
                <a:ea typeface="JetBrains Mono"/>
                <a:cs typeface="JetBrains Mono"/>
                <a:sym typeface="JetBrains Mono"/>
              </a:rPr>
              <a:t>}</a:t>
            </a:r>
            <a:endParaRPr sz="1400"/>
          </a:p>
          <a:p>
            <a:pPr indent="0" lvl="0" marL="0" rtl="0" algn="l">
              <a:lnSpc>
                <a:spcPct val="115000"/>
              </a:lnSpc>
              <a:spcBef>
                <a:spcPts val="600"/>
              </a:spcBef>
              <a:spcAft>
                <a:spcPts val="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1"/>
          <p:cNvPicPr preferRelativeResize="0"/>
          <p:nvPr/>
        </p:nvPicPr>
        <p:blipFill rotWithShape="1">
          <a:blip r:embed="rId3">
            <a:alphaModFix/>
          </a:blip>
          <a:srcRect b="4039" l="48400" r="0" t="0"/>
          <a:stretch/>
        </p:blipFill>
        <p:spPr>
          <a:xfrm>
            <a:off x="4985575" y="3970221"/>
            <a:ext cx="1095199" cy="979409"/>
          </a:xfrm>
          <a:prstGeom prst="rect">
            <a:avLst/>
          </a:prstGeom>
          <a:noFill/>
          <a:ln>
            <a:noFill/>
          </a:ln>
        </p:spPr>
      </p:pic>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Why?</a:t>
            </a:r>
            <a:endParaRPr/>
          </a:p>
        </p:txBody>
      </p:sp>
      <p:sp>
        <p:nvSpPr>
          <p:cNvPr id="47" name="Google Shape;47;p11"/>
          <p:cNvSpPr txBox="1"/>
          <p:nvPr>
            <p:ph idx="4294967295"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latin typeface="Open Sans"/>
                <a:ea typeface="Open Sans"/>
                <a:cs typeface="Open Sans"/>
                <a:sym typeface="Open Sans"/>
              </a:rPr>
              <a:t>Build system </a:t>
            </a:r>
            <a:r>
              <a:rPr lang="en"/>
              <a:t>–</a:t>
            </a:r>
            <a:r>
              <a:rPr lang="en">
                <a:latin typeface="Open Sans"/>
                <a:ea typeface="Open Sans"/>
                <a:cs typeface="Open Sans"/>
                <a:sym typeface="Open Sans"/>
              </a:rPr>
              <a:t> </a:t>
            </a:r>
            <a:r>
              <a:rPr lang="en"/>
              <a:t>S</a:t>
            </a:r>
            <a:r>
              <a:rPr lang="en">
                <a:latin typeface="Open Sans"/>
                <a:ea typeface="Open Sans"/>
                <a:cs typeface="Open Sans"/>
                <a:sym typeface="Open Sans"/>
              </a:rPr>
              <a:t>oftware that automates the process of getting some kind of an artifact (executable, library) from the source code. </a:t>
            </a:r>
            <a:r>
              <a:rPr lang="en"/>
              <a:t>Build systems </a:t>
            </a:r>
            <a:r>
              <a:rPr lang="en">
                <a:latin typeface="Open Sans"/>
                <a:ea typeface="Open Sans"/>
                <a:cs typeface="Open Sans"/>
                <a:sym typeface="Open Sans"/>
              </a:rPr>
              <a:t>can be used for:</a:t>
            </a:r>
            <a:endParaRPr>
              <a:latin typeface="Open Sans"/>
              <a:ea typeface="Open Sans"/>
              <a:cs typeface="Open Sans"/>
              <a:sym typeface="Open Sans"/>
            </a:endParaRPr>
          </a:p>
          <a:p>
            <a:pPr indent="0" lvl="0" marL="0" rtl="0" algn="l">
              <a:spcBef>
                <a:spcPts val="600"/>
              </a:spcBef>
              <a:spcAft>
                <a:spcPts val="0"/>
              </a:spcAft>
              <a:buClr>
                <a:schemeClr val="dk1"/>
              </a:buClr>
              <a:buSzPts val="1800"/>
              <a:buFont typeface="Arial"/>
              <a:buNone/>
            </a:pPr>
            <a:r>
              <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Configur</a:t>
            </a:r>
            <a:r>
              <a:rPr lang="en"/>
              <a:t>ing</a:t>
            </a:r>
            <a:r>
              <a:rPr lang="en">
                <a:latin typeface="Open Sans"/>
                <a:ea typeface="Open Sans"/>
                <a:cs typeface="Open Sans"/>
                <a:sym typeface="Open Sans"/>
              </a:rPr>
              <a:t> </a:t>
            </a:r>
            <a:r>
              <a:rPr lang="en"/>
              <a:t>your </a:t>
            </a:r>
            <a:r>
              <a:rPr lang="en">
                <a:latin typeface="Open Sans"/>
                <a:ea typeface="Open Sans"/>
                <a:cs typeface="Open Sans"/>
                <a:sym typeface="Open Sans"/>
              </a:rPr>
              <a:t>build once</a:t>
            </a:r>
            <a:r>
              <a:rPr lang="en"/>
              <a:t> and</a:t>
            </a:r>
            <a:r>
              <a:rPr lang="en">
                <a:latin typeface="Open Sans"/>
                <a:ea typeface="Open Sans"/>
                <a:cs typeface="Open Sans"/>
                <a:sym typeface="Open Sans"/>
              </a:rPr>
              <a:t> us</a:t>
            </a:r>
            <a:r>
              <a:rPr lang="en"/>
              <a:t>ing</a:t>
            </a:r>
            <a:r>
              <a:rPr lang="en">
                <a:latin typeface="Open Sans"/>
                <a:ea typeface="Open Sans"/>
                <a:cs typeface="Open Sans"/>
                <a:sym typeface="Open Sans"/>
              </a:rPr>
              <a:t> it forever </a:t>
            </a:r>
            <a:r>
              <a:rPr lang="en" strike="sngStrike">
                <a:latin typeface="Open Sans"/>
                <a:ea typeface="Open Sans"/>
                <a:cs typeface="Open Sans"/>
                <a:sym typeface="Open Sans"/>
              </a:rPr>
              <a:t>(copy-paste into new projects)</a:t>
            </a:r>
            <a:endParaRPr strike="sngStrike">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t>Unifying </a:t>
            </a:r>
            <a:r>
              <a:rPr lang="en">
                <a:latin typeface="Open Sans"/>
                <a:ea typeface="Open Sans"/>
                <a:cs typeface="Open Sans"/>
                <a:sym typeface="Open Sans"/>
              </a:rPr>
              <a:t>builds</a:t>
            </a:r>
            <a:r>
              <a:rPr lang="en"/>
              <a:t> and</a:t>
            </a:r>
            <a:r>
              <a:rPr lang="en">
                <a:latin typeface="Open Sans"/>
                <a:ea typeface="Open Sans"/>
                <a:cs typeface="Open Sans"/>
                <a:sym typeface="Open Sans"/>
              </a:rPr>
              <a:t> reusing logic in various projects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Dependencies management</a:t>
            </a:r>
            <a:r>
              <a:rPr lang="en">
                <a:latin typeface="Open Sans"/>
                <a:ea typeface="Open Sans"/>
                <a:cs typeface="Open Sans"/>
                <a:sym typeface="Open Sans"/>
              </a:rPr>
              <a:t>*</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Testing and verification</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Incremental builds</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600"/>
              </a:spcAft>
              <a:buNone/>
            </a:pPr>
            <a:r>
              <a:t/>
            </a:r>
            <a:endParaRPr>
              <a:latin typeface="Open Sans"/>
              <a:ea typeface="Open Sans"/>
              <a:cs typeface="Open Sans"/>
              <a:sym typeface="Open Sans"/>
            </a:endParaRPr>
          </a:p>
        </p:txBody>
      </p:sp>
      <p:pic>
        <p:nvPicPr>
          <p:cNvPr id="48" name="Google Shape;48;p11"/>
          <p:cNvPicPr preferRelativeResize="0"/>
          <p:nvPr/>
        </p:nvPicPr>
        <p:blipFill>
          <a:blip r:embed="rId4">
            <a:alphaModFix/>
          </a:blip>
          <a:stretch>
            <a:fillRect/>
          </a:stretch>
        </p:blipFill>
        <p:spPr>
          <a:xfrm>
            <a:off x="420275" y="4168839"/>
            <a:ext cx="1408525" cy="582175"/>
          </a:xfrm>
          <a:prstGeom prst="rect">
            <a:avLst/>
          </a:prstGeom>
          <a:noFill/>
          <a:ln>
            <a:noFill/>
          </a:ln>
        </p:spPr>
      </p:pic>
      <p:pic>
        <p:nvPicPr>
          <p:cNvPr id="49" name="Google Shape;49;p11"/>
          <p:cNvPicPr preferRelativeResize="0"/>
          <p:nvPr/>
        </p:nvPicPr>
        <p:blipFill>
          <a:blip r:embed="rId5">
            <a:alphaModFix/>
          </a:blip>
          <a:stretch>
            <a:fillRect/>
          </a:stretch>
        </p:blipFill>
        <p:spPr>
          <a:xfrm>
            <a:off x="2298971" y="4120027"/>
            <a:ext cx="658300" cy="679799"/>
          </a:xfrm>
          <a:prstGeom prst="rect">
            <a:avLst/>
          </a:prstGeom>
          <a:noFill/>
          <a:ln>
            <a:noFill/>
          </a:ln>
        </p:spPr>
      </p:pic>
      <p:pic>
        <p:nvPicPr>
          <p:cNvPr id="50" name="Google Shape;50;p11"/>
          <p:cNvPicPr preferRelativeResize="0"/>
          <p:nvPr/>
        </p:nvPicPr>
        <p:blipFill>
          <a:blip r:embed="rId6">
            <a:alphaModFix/>
          </a:blip>
          <a:stretch>
            <a:fillRect/>
          </a:stretch>
        </p:blipFill>
        <p:spPr>
          <a:xfrm>
            <a:off x="3434550" y="3853102"/>
            <a:ext cx="1213650" cy="1213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plugins</a:t>
            </a:r>
            <a:endParaRPr/>
          </a:p>
        </p:txBody>
      </p:sp>
      <p:sp>
        <p:nvSpPr>
          <p:cNvPr id="191" name="Google Shape;191;p29"/>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solidFill>
                  <a:srgbClr val="388E3C"/>
                </a:solidFill>
                <a:latin typeface="JetBrains Mono"/>
                <a:ea typeface="JetBrains Mono"/>
                <a:cs typeface="JetBrains Mono"/>
                <a:sym typeface="JetBrains Mono"/>
              </a:rPr>
              <a:t>// projectRoot/build.gradle.kts</a:t>
            </a:r>
            <a:endParaRPr sz="14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F51B5"/>
                </a:solidFill>
                <a:latin typeface="JetBrains Mono"/>
                <a:ea typeface="JetBrains Mono"/>
                <a:cs typeface="JetBrains Mono"/>
                <a:sym typeface="JetBrains Mono"/>
              </a:rPr>
              <a:t>class</a:t>
            </a:r>
            <a:r>
              <a:rPr lang="en" sz="1400">
                <a:solidFill>
                  <a:srgbClr val="37474F"/>
                </a:solidFill>
                <a:latin typeface="JetBrains Mono"/>
                <a:ea typeface="JetBrains Mono"/>
                <a:cs typeface="JetBrains Mono"/>
                <a:sym typeface="JetBrains Mono"/>
              </a:rPr>
              <a:t> SamplePlugin : Plugin&lt;Project&gt;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a:t>
            </a:r>
            <a:r>
              <a:rPr lang="en" sz="1400">
                <a:solidFill>
                  <a:srgbClr val="3F51B5"/>
                </a:solidFill>
                <a:latin typeface="JetBrains Mono"/>
                <a:ea typeface="JetBrains Mono"/>
                <a:cs typeface="JetBrains Mono"/>
                <a:sym typeface="JetBrains Mono"/>
              </a:rPr>
              <a:t>override</a:t>
            </a:r>
            <a:r>
              <a:rPr lang="en" sz="1400">
                <a:solidFill>
                  <a:srgbClr val="37474F"/>
                </a:solidFill>
                <a:latin typeface="JetBrains Mono"/>
                <a:ea typeface="JetBrains Mono"/>
                <a:cs typeface="JetBrains Mono"/>
                <a:sym typeface="JetBrains Mono"/>
              </a:rPr>
              <a:t> </a:t>
            </a:r>
            <a:r>
              <a:rPr lang="en" sz="1400">
                <a:solidFill>
                  <a:srgbClr val="3F51B5"/>
                </a:solidFill>
                <a:latin typeface="JetBrains Mono"/>
                <a:ea typeface="JetBrains Mono"/>
                <a:cs typeface="JetBrains Mono"/>
                <a:sym typeface="JetBrains Mono"/>
              </a:rPr>
              <a:t>fun</a:t>
            </a:r>
            <a:r>
              <a:rPr lang="en" sz="1400">
                <a:solidFill>
                  <a:srgbClr val="37474F"/>
                </a:solidFill>
                <a:latin typeface="JetBrains Mono"/>
                <a:ea typeface="JetBrains Mono"/>
                <a:cs typeface="JetBrains Mono"/>
                <a:sym typeface="JetBrains Mono"/>
              </a:rPr>
              <a:t> </a:t>
            </a:r>
            <a:r>
              <a:rPr lang="en" sz="1400">
                <a:solidFill>
                  <a:srgbClr val="CC7832"/>
                </a:solidFill>
                <a:latin typeface="JetBrains Mono"/>
                <a:ea typeface="JetBrains Mono"/>
                <a:cs typeface="JetBrains Mono"/>
                <a:sym typeface="JetBrains Mono"/>
              </a:rPr>
              <a:t>apply</a:t>
            </a:r>
            <a:r>
              <a:rPr lang="en" sz="1400">
                <a:solidFill>
                  <a:srgbClr val="37474F"/>
                </a:solidFill>
                <a:latin typeface="JetBrains Mono"/>
                <a:ea typeface="JetBrains Mono"/>
                <a:cs typeface="JetBrains Mono"/>
                <a:sym typeface="JetBrains Mono"/>
              </a:rPr>
              <a:t>(target: Project)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target.tasks.register(</a:t>
            </a:r>
            <a:r>
              <a:rPr lang="en" sz="1400">
                <a:solidFill>
                  <a:srgbClr val="008800"/>
                </a:solidFill>
                <a:latin typeface="JetBrains Mono"/>
                <a:ea typeface="JetBrains Mono"/>
                <a:cs typeface="JetBrains Mono"/>
                <a:sym typeface="JetBrains Mono"/>
              </a:rPr>
              <a:t>"pluginTask"</a:t>
            </a: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doLast { println("</a:t>
            </a:r>
            <a:r>
              <a:rPr lang="en" sz="1400">
                <a:solidFill>
                  <a:srgbClr val="008800"/>
                </a:solidFill>
                <a:latin typeface="JetBrains Mono"/>
                <a:ea typeface="JetBrains Mono"/>
                <a:cs typeface="JetBrains Mono"/>
                <a:sym typeface="JetBrains Mono"/>
              </a:rPr>
              <a:t>A plugin task was called"</a:t>
            </a: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SzPts val="1800"/>
              <a:buNone/>
            </a:pPr>
            <a:r>
              <a:rPr lang="en" sz="1400">
                <a:solidFill>
                  <a:srgbClr val="CC7832"/>
                </a:solidFill>
                <a:latin typeface="JetBrains Mono"/>
                <a:ea typeface="JetBrains Mono"/>
                <a:cs typeface="JetBrains Mono"/>
                <a:sym typeface="JetBrains Mono"/>
              </a:rPr>
              <a:t>apply</a:t>
            </a:r>
            <a:r>
              <a:rPr lang="en" sz="1400">
                <a:solidFill>
                  <a:srgbClr val="37474F"/>
                </a:solidFill>
                <a:latin typeface="JetBrains Mono"/>
                <a:ea typeface="JetBrains Mono"/>
                <a:cs typeface="JetBrains Mono"/>
                <a:sym typeface="JetBrains Mono"/>
              </a:rPr>
              <a:t>&lt;SamplePlugin&gt;()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plugins</a:t>
            </a:r>
            <a:endParaRPr/>
          </a:p>
        </p:txBody>
      </p:sp>
      <p:sp>
        <p:nvSpPr>
          <p:cNvPr id="197" name="Google Shape;197;p30"/>
          <p:cNvSpPr txBox="1"/>
          <p:nvPr>
            <p:ph idx="4294967295" type="body"/>
          </p:nvPr>
        </p:nvSpPr>
        <p:spPr>
          <a:xfrm>
            <a:off x="4613300" y="1335024"/>
            <a:ext cx="3612000" cy="3332100"/>
          </a:xfrm>
          <a:prstGeom prst="rect">
            <a:avLst/>
          </a:prstGeom>
          <a:noFill/>
          <a:ln>
            <a:noFill/>
          </a:ln>
        </p:spPr>
        <p:txBody>
          <a:bodyPr anchorCtr="0" anchor="t" bIns="91425" lIns="91425" spcFirstLastPara="1" rIns="91425" wrap="square" tIns="73150">
            <a:noAutofit/>
          </a:bodyPr>
          <a:lstStyle/>
          <a:p>
            <a:pPr indent="0" lvl="0" marL="0" rtl="0" algn="l">
              <a:lnSpc>
                <a:spcPct val="115000"/>
              </a:lnSpc>
              <a:spcBef>
                <a:spcPts val="0"/>
              </a:spcBef>
              <a:spcAft>
                <a:spcPts val="0"/>
              </a:spcAft>
              <a:buSzPts val="1800"/>
              <a:buNone/>
            </a:pPr>
            <a:r>
              <a:rPr lang="en" sz="800">
                <a:solidFill>
                  <a:srgbClr val="388E3C"/>
                </a:solidFill>
                <a:latin typeface="JetBrains Mono"/>
                <a:ea typeface="JetBrains Mono"/>
                <a:cs typeface="JetBrains Mono"/>
                <a:sym typeface="JetBrains Mono"/>
              </a:rPr>
              <a:t>// projectRoot/buildSrc/src/main/kotlin/SamplePlugin.kt</a:t>
            </a:r>
            <a:endParaRPr sz="800">
              <a:solidFill>
                <a:srgbClr val="388E3C"/>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F51B5"/>
                </a:solidFill>
                <a:latin typeface="JetBrains Mono"/>
                <a:ea typeface="JetBrains Mono"/>
                <a:cs typeface="JetBrains Mono"/>
                <a:sym typeface="JetBrains Mono"/>
              </a:rPr>
              <a:t>import</a:t>
            </a:r>
            <a:r>
              <a:rPr lang="en" sz="800">
                <a:solidFill>
                  <a:srgbClr val="37474F"/>
                </a:solidFill>
                <a:latin typeface="JetBrains Mono"/>
                <a:ea typeface="JetBrains Mono"/>
                <a:cs typeface="JetBrains Mono"/>
                <a:sym typeface="JetBrains Mono"/>
              </a:rPr>
              <a:t> org.gradle.api.XXX</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F51B5"/>
                </a:solidFill>
                <a:latin typeface="JetBrains Mono"/>
                <a:ea typeface="JetBrains Mono"/>
                <a:cs typeface="JetBrains Mono"/>
                <a:sym typeface="JetBrains Mono"/>
              </a:rPr>
              <a:t>abstract</a:t>
            </a: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class</a:t>
            </a:r>
            <a:r>
              <a:rPr lang="en" sz="800">
                <a:solidFill>
                  <a:srgbClr val="37474F"/>
                </a:solidFill>
                <a:latin typeface="JetBrains Mono"/>
                <a:ea typeface="JetBrains Mono"/>
                <a:cs typeface="JetBrains Mono"/>
                <a:sym typeface="JetBrains Mono"/>
              </a:rPr>
              <a:t> SampleTask : DefaultTask()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init</a:t>
            </a:r>
            <a:r>
              <a:rPr lang="en" sz="800">
                <a:solidFill>
                  <a:srgbClr val="37474F"/>
                </a:solidFill>
                <a:latin typeface="JetBrains Mono"/>
                <a:ea typeface="JetBrains Mono"/>
                <a:cs typeface="JetBrains Mono"/>
                <a:sym typeface="JetBrains Mono"/>
              </a:rPr>
              <a:t>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description = </a:t>
            </a:r>
            <a:r>
              <a:rPr lang="en" sz="800">
                <a:solidFill>
                  <a:srgbClr val="008800"/>
                </a:solidFill>
                <a:latin typeface="JetBrains Mono"/>
                <a:ea typeface="JetBrains Mono"/>
                <a:cs typeface="JetBrains Mono"/>
                <a:sym typeface="JetBrains Mono"/>
              </a:rPr>
              <a:t>"Just a sample template task"</a:t>
            </a:r>
            <a:endParaRPr sz="8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group = </a:t>
            </a:r>
            <a:r>
              <a:rPr lang="en" sz="800">
                <a:solidFill>
                  <a:srgbClr val="008800"/>
                </a:solidFill>
                <a:latin typeface="JetBrains Mono"/>
                <a:ea typeface="JetBrains Mono"/>
                <a:cs typeface="JetBrains Mono"/>
                <a:sym typeface="JetBrains Mono"/>
              </a:rPr>
              <a:t>"custom"</a:t>
            </a:r>
            <a:endParaRPr sz="8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@get:Input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@get:Option(description = "</a:t>
            </a:r>
            <a:r>
              <a:rPr lang="en" sz="800">
                <a:solidFill>
                  <a:srgbClr val="008800"/>
                </a:solidFill>
                <a:latin typeface="JetBrains Mono"/>
                <a:ea typeface="JetBrains Mono"/>
                <a:cs typeface="JetBrains Mono"/>
                <a:sym typeface="JetBrains Mono"/>
              </a:rPr>
              <a:t>Whom to greet?"</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abstract</a:t>
            </a: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val</a:t>
            </a:r>
            <a:r>
              <a:rPr lang="en" sz="800">
                <a:solidFill>
                  <a:srgbClr val="37474F"/>
                </a:solidFill>
                <a:latin typeface="JetBrains Mono"/>
                <a:ea typeface="JetBrains Mono"/>
                <a:cs typeface="JetBrains Mono"/>
                <a:sym typeface="JetBrains Mono"/>
              </a:rPr>
              <a:t> username: Property&lt;String&gt;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r>
              <a:rPr lang="en" sz="800">
                <a:solidFill>
                  <a:srgbClr val="388E3C"/>
                </a:solidFill>
                <a:latin typeface="JetBrains Mono"/>
                <a:ea typeface="JetBrains Mono"/>
                <a:cs typeface="JetBrains Mono"/>
                <a:sym typeface="JetBrains Mono"/>
              </a:rPr>
              <a:t>// property `name` is reserved </a:t>
            </a:r>
            <a:r>
              <a:rPr lang="en" sz="800">
                <a:solidFill>
                  <a:srgbClr val="388E3C"/>
                </a:solidFill>
                <a:latin typeface="JetBrains Mono"/>
                <a:ea typeface="JetBrains Mono"/>
                <a:cs typeface="JetBrains Mono"/>
                <a:sym typeface="JetBrains Mono"/>
              </a:rPr>
              <a:t>;^)</a:t>
            </a:r>
            <a:endParaRPr sz="800">
              <a:solidFill>
                <a:srgbClr val="388E3C"/>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@TaskAction</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fun</a:t>
            </a:r>
            <a:r>
              <a:rPr lang="en" sz="800">
                <a:solidFill>
                  <a:srgbClr val="37474F"/>
                </a:solidFill>
                <a:latin typeface="JetBrains Mono"/>
                <a:ea typeface="JetBrains Mono"/>
                <a:cs typeface="JetBrains Mono"/>
                <a:sym typeface="JetBrains Mono"/>
              </a:rPr>
              <a:t> greet()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logger.lifecycle(</a:t>
            </a:r>
            <a:r>
              <a:rPr lang="en" sz="800">
                <a:solidFill>
                  <a:srgbClr val="008800"/>
                </a:solidFill>
                <a:latin typeface="JetBrains Mono"/>
                <a:ea typeface="JetBrains Mono"/>
                <a:cs typeface="JetBrains Mono"/>
                <a:sym typeface="JetBrains Mono"/>
              </a:rPr>
              <a:t>"Name is: ${username.orNull}"</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println(</a:t>
            </a:r>
            <a:r>
              <a:rPr lang="en" sz="800">
                <a:solidFill>
                  <a:srgbClr val="008800"/>
                </a:solidFill>
                <a:latin typeface="JetBrains Mono"/>
                <a:ea typeface="JetBrains Mono"/>
                <a:cs typeface="JetBrains Mono"/>
                <a:sym typeface="JetBrains Mono"/>
              </a:rPr>
              <a:t>"Hello, ${username.orNull}!"</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rPr lang="en" sz="800">
                <a:solidFill>
                  <a:srgbClr val="37474F"/>
                </a:solidFill>
                <a:latin typeface="JetBrains Mono"/>
                <a:ea typeface="JetBrains Mono"/>
                <a:cs typeface="JetBrains Mono"/>
                <a:sym typeface="JetBrains Mono"/>
              </a:rPr>
              <a:t>}</a:t>
            </a:r>
            <a:endParaRPr sz="800"/>
          </a:p>
        </p:txBody>
      </p:sp>
      <p:sp>
        <p:nvSpPr>
          <p:cNvPr id="198" name="Google Shape;198;p30"/>
          <p:cNvSpPr txBox="1"/>
          <p:nvPr>
            <p:ph idx="1" type="body"/>
          </p:nvPr>
        </p:nvSpPr>
        <p:spPr>
          <a:xfrm>
            <a:off x="292600" y="1335025"/>
            <a:ext cx="3360000" cy="3537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388E3C"/>
                </a:solidFill>
              </a:rPr>
              <a:t>// projectRoot/buildSrc/build.gradle.kts</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F51B5"/>
                </a:solidFill>
              </a:rPr>
              <a:t>import </a:t>
            </a:r>
            <a:r>
              <a:rPr lang="en">
                <a:solidFill>
                  <a:srgbClr val="37474F"/>
                </a:solidFill>
              </a:rPr>
              <a:t>org.jetbrains.kotlin.gradle.tasks.KotlinCompile</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plugins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chemeClr val="accent1"/>
                </a:solidFill>
              </a:rPr>
              <a:t>kotlin</a:t>
            </a:r>
            <a:r>
              <a:rPr lang="en">
                <a:solidFill>
                  <a:srgbClr val="37474F"/>
                </a:solidFill>
              </a:rPr>
              <a:t>(</a:t>
            </a:r>
            <a:r>
              <a:rPr lang="en">
                <a:solidFill>
                  <a:srgbClr val="008800"/>
                </a:solidFill>
              </a:rPr>
              <a:t>"jvm"</a:t>
            </a:r>
            <a:r>
              <a:rPr lang="en">
                <a:solidFill>
                  <a:srgbClr val="37474F"/>
                </a:solidFill>
              </a:rPr>
              <a:t>) </a:t>
            </a:r>
            <a:r>
              <a:rPr lang="en">
                <a:solidFill>
                  <a:schemeClr val="accent1"/>
                </a:solidFill>
              </a:rPr>
              <a:t>version</a:t>
            </a:r>
            <a:r>
              <a:rPr lang="en">
                <a:solidFill>
                  <a:srgbClr val="37474F"/>
                </a:solidFill>
              </a:rPr>
              <a:t> </a:t>
            </a:r>
            <a:r>
              <a:rPr lang="en">
                <a:solidFill>
                  <a:srgbClr val="008800"/>
                </a:solidFill>
              </a:rPr>
              <a:t>"1.7.10"</a:t>
            </a:r>
            <a:endParaRPr>
              <a:solidFill>
                <a:srgbClr val="0088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660E7A"/>
                </a:solidFill>
              </a:rPr>
              <a:t>`java-gradle-plugin`</a:t>
            </a:r>
            <a:endParaRPr>
              <a:solidFill>
                <a:srgbClr val="660E7A"/>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gradlePlugin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plugins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create(</a:t>
            </a:r>
            <a:r>
              <a:rPr lang="en">
                <a:solidFill>
                  <a:srgbClr val="008800"/>
                </a:solidFill>
              </a:rPr>
              <a:t>"samplePlugin"</a:t>
            </a:r>
            <a:r>
              <a:rPr lang="en">
                <a:solidFill>
                  <a:srgbClr val="37474F"/>
                </a:solidFill>
              </a:rPr>
              <a: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660066"/>
                </a:solidFill>
              </a:rPr>
              <a:t>id</a:t>
            </a:r>
            <a:r>
              <a:rPr lang="en">
                <a:solidFill>
                  <a:srgbClr val="37474F"/>
                </a:solidFill>
              </a:rPr>
              <a:t> = </a:t>
            </a:r>
            <a:r>
              <a:rPr lang="en">
                <a:solidFill>
                  <a:srgbClr val="008800"/>
                </a:solidFill>
              </a:rPr>
              <a:t>"sample"</a:t>
            </a:r>
            <a:endParaRPr>
              <a:solidFill>
                <a:srgbClr val="0088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660066"/>
                </a:solidFill>
              </a:rPr>
              <a:t>implementationClass</a:t>
            </a:r>
            <a:r>
              <a:rPr lang="en">
                <a:solidFill>
                  <a:srgbClr val="37474F"/>
                </a:solidFill>
              </a:rPr>
              <a:t> = </a:t>
            </a:r>
            <a:r>
              <a:rPr lang="en">
                <a:solidFill>
                  <a:srgbClr val="008800"/>
                </a:solidFill>
              </a:rPr>
              <a:t>"SamplePlugin"</a:t>
            </a:r>
            <a:endParaRPr>
              <a:solidFill>
                <a:srgbClr val="0088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repositories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mavenCentral()</a:t>
            </a:r>
            <a:endParaRPr>
              <a:solidFill>
                <a:srgbClr val="37474F"/>
              </a:solidFill>
            </a:endParaRPr>
          </a:p>
          <a:p>
            <a:pPr indent="0" lvl="0" marL="0" rtl="0" algn="l">
              <a:lnSpc>
                <a:spcPct val="115000"/>
              </a:lnSpc>
              <a:spcBef>
                <a:spcPts val="200"/>
              </a:spcBef>
              <a:spcAft>
                <a:spcPts val="200"/>
              </a:spcAft>
              <a:buNone/>
            </a:pPr>
            <a:r>
              <a:rPr lang="en">
                <a:solidFill>
                  <a:srgbClr val="37474F"/>
                </a:solidFil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plugins</a:t>
            </a:r>
            <a:endParaRPr/>
          </a:p>
        </p:txBody>
      </p:sp>
      <p:sp>
        <p:nvSpPr>
          <p:cNvPr id="204" name="Google Shape;204;p31"/>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solidFill>
                  <a:srgbClr val="388E3C"/>
                </a:solidFill>
                <a:latin typeface="JetBrains Mono"/>
                <a:ea typeface="JetBrains Mono"/>
                <a:cs typeface="JetBrains Mono"/>
                <a:sym typeface="JetBrains Mono"/>
              </a:rPr>
              <a:t>// projectRoot/buildSrc/src/main/kotlin/SamplePlugin.kt [CONTINUED]</a:t>
            </a:r>
            <a:endParaRPr>
              <a:solidFill>
                <a:srgbClr val="388E3C"/>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 SamplePlugin : Plugin&lt;Project&gt;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override</a:t>
            </a: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a:t>
            </a:r>
            <a:r>
              <a:rPr lang="en">
                <a:solidFill>
                  <a:schemeClr val="accent1"/>
                </a:solidFill>
                <a:latin typeface="JetBrains Mono"/>
                <a:ea typeface="JetBrains Mono"/>
                <a:cs typeface="JetBrains Mono"/>
                <a:sym typeface="JetBrains Mono"/>
              </a:rPr>
              <a:t>apply</a:t>
            </a:r>
            <a:r>
              <a:rPr lang="en">
                <a:solidFill>
                  <a:srgbClr val="37474F"/>
                </a:solidFill>
                <a:latin typeface="JetBrains Mono"/>
                <a:ea typeface="JetBrains Mono"/>
                <a:cs typeface="JetBrains Mono"/>
                <a:sym typeface="JetBrains Mono"/>
              </a:rPr>
              <a:t>(target: Project)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target.tasks.register(</a:t>
            </a:r>
            <a:r>
              <a:rPr lang="en">
                <a:solidFill>
                  <a:srgbClr val="008800"/>
                </a:solidFill>
                <a:latin typeface="JetBrains Mono"/>
                <a:ea typeface="JetBrains Mono"/>
                <a:cs typeface="JetBrains Mono"/>
                <a:sym typeface="JetBrains Mono"/>
              </a:rPr>
              <a:t>"PluginTask"</a:t>
            </a:r>
            <a:r>
              <a:rPr lang="en">
                <a:solidFill>
                  <a:srgbClr val="37474F"/>
                </a:solidFill>
                <a:latin typeface="JetBrains Mono"/>
                <a:ea typeface="JetBrains Mono"/>
                <a:cs typeface="JetBrains Mono"/>
                <a:sym typeface="JetBrains Mono"/>
              </a:rPr>
              <a:t>, SampleTask::</a:t>
            </a: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.java) { task -&gt;</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task.username.set(</a:t>
            </a:r>
            <a:r>
              <a:rPr lang="en">
                <a:solidFill>
                  <a:srgbClr val="008800"/>
                </a:solidFill>
                <a:latin typeface="JetBrains Mono"/>
                <a:ea typeface="JetBrains Mono"/>
                <a:cs typeface="JetBrains Mono"/>
                <a:sym typeface="JetBrains Mono"/>
              </a:rPr>
              <a:t>"world"</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600"/>
              </a:spcAft>
              <a:buSzPts val="1800"/>
              <a:buNone/>
            </a:pPr>
            <a:r>
              <a:rPr lang="en">
                <a:solidFill>
                  <a:srgbClr val="37474F"/>
                </a:solidFill>
                <a:latin typeface="JetBrains Mono"/>
                <a:ea typeface="JetBrains Mono"/>
                <a:cs typeface="JetBrains Mono"/>
                <a:sym typeface="JetBrains Mono"/>
              </a:rPr>
              <a:t>}</a:t>
            </a:r>
            <a:endParaRPr>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properties</a:t>
            </a:r>
            <a:endParaRPr/>
          </a:p>
        </p:txBody>
      </p:sp>
      <p:sp>
        <p:nvSpPr>
          <p:cNvPr id="210" name="Google Shape;210;p32"/>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t>Properties are used </a:t>
            </a:r>
            <a:r>
              <a:rPr lang="en" sz="1400"/>
              <a:t>to</a:t>
            </a:r>
            <a:r>
              <a:rPr lang="en" sz="1400"/>
              <a:t> configure the behavior of Gradle itself and specific projects.</a:t>
            </a:r>
            <a:endParaRPr sz="1400"/>
          </a:p>
          <a:p>
            <a:pPr indent="0" lvl="0" marL="0" rtl="0" algn="l">
              <a:lnSpc>
                <a:spcPct val="115000"/>
              </a:lnSpc>
              <a:spcBef>
                <a:spcPts val="400"/>
              </a:spcBef>
              <a:spcAft>
                <a:spcPts val="0"/>
              </a:spcAft>
              <a:buSzPts val="1800"/>
              <a:buNone/>
            </a:pPr>
            <a:r>
              <a:rPr lang="en"/>
              <a:t>From</a:t>
            </a:r>
            <a:r>
              <a:rPr lang="en" sz="1400"/>
              <a:t> highest to lowest precedence:</a:t>
            </a:r>
            <a:endParaRPr sz="1400"/>
          </a:p>
          <a:p>
            <a:pPr indent="-317500" lvl="0" marL="457200" rtl="0" algn="l">
              <a:lnSpc>
                <a:spcPct val="150000"/>
              </a:lnSpc>
              <a:spcBef>
                <a:spcPts val="400"/>
              </a:spcBef>
              <a:spcAft>
                <a:spcPts val="0"/>
              </a:spcAft>
              <a:buSzPts val="1400"/>
              <a:buChar char="●"/>
            </a:pPr>
            <a:r>
              <a:rPr lang="en" sz="1400">
                <a:solidFill>
                  <a:schemeClr val="hlink"/>
                </a:solidFill>
                <a:uFill>
                  <a:noFill/>
                </a:uFill>
                <a:hlinkClick r:id="rId3"/>
              </a:rPr>
              <a:t>Command-line flags</a:t>
            </a:r>
            <a:r>
              <a:rPr lang="en" sz="1400"/>
              <a:t>, such as </a:t>
            </a:r>
            <a:r>
              <a:rPr lang="en" sz="1400">
                <a:solidFill>
                  <a:srgbClr val="37474F"/>
                </a:solidFill>
                <a:latin typeface="JetBrains Mono"/>
                <a:ea typeface="JetBrains Mono"/>
                <a:cs typeface="JetBrains Mono"/>
                <a:sym typeface="JetBrains Mono"/>
              </a:rPr>
              <a:t>--build-cache</a:t>
            </a:r>
            <a:endParaRPr sz="1400"/>
          </a:p>
          <a:p>
            <a:pPr indent="-317500" lvl="0" marL="457200" rtl="0" algn="l">
              <a:lnSpc>
                <a:spcPct val="150000"/>
              </a:lnSpc>
              <a:spcBef>
                <a:spcPts val="400"/>
              </a:spcBef>
              <a:spcAft>
                <a:spcPts val="0"/>
              </a:spcAft>
              <a:buSzPts val="1400"/>
              <a:buChar char="●"/>
            </a:pPr>
            <a:r>
              <a:rPr lang="en"/>
              <a:t>Properties s</a:t>
            </a:r>
            <a:r>
              <a:rPr lang="en" sz="1400"/>
              <a:t>tored in a local </a:t>
            </a:r>
            <a:r>
              <a:rPr lang="en" sz="1400">
                <a:solidFill>
                  <a:srgbClr val="37474F"/>
                </a:solidFill>
                <a:latin typeface="JetBrains Mono"/>
                <a:ea typeface="JetBrains Mono"/>
                <a:cs typeface="JetBrains Mono"/>
                <a:sym typeface="JetBrains Mono"/>
              </a:rPr>
              <a:t>gradle.properties</a:t>
            </a:r>
            <a:r>
              <a:rPr lang="en" sz="1400"/>
              <a:t> file.</a:t>
            </a:r>
            <a:endParaRPr sz="1400"/>
          </a:p>
          <a:p>
            <a:pPr indent="-317500" lvl="0" marL="457200" rtl="0" algn="l">
              <a:lnSpc>
                <a:spcPct val="150000"/>
              </a:lnSpc>
              <a:spcBef>
                <a:spcPts val="400"/>
              </a:spcBef>
              <a:spcAft>
                <a:spcPts val="0"/>
              </a:spcAft>
              <a:buSzPts val="1400"/>
              <a:buChar char="●"/>
            </a:pPr>
            <a:r>
              <a:rPr lang="en"/>
              <a:t>Properties s</a:t>
            </a:r>
            <a:r>
              <a:rPr lang="en" sz="1400"/>
              <a:t>tored in the </a:t>
            </a:r>
            <a:r>
              <a:rPr lang="en" sz="1400">
                <a:solidFill>
                  <a:srgbClr val="37474F"/>
                </a:solidFill>
                <a:latin typeface="JetBrains Mono"/>
                <a:ea typeface="JetBrains Mono"/>
                <a:cs typeface="JetBrains Mono"/>
                <a:sym typeface="JetBrains Mono"/>
              </a:rPr>
              <a:t>~/.gradle/gradle.properties</a:t>
            </a:r>
            <a:r>
              <a:rPr lang="en" sz="1400"/>
              <a:t> file.</a:t>
            </a:r>
            <a:endParaRPr sz="1400"/>
          </a:p>
          <a:p>
            <a:pPr indent="-317500" lvl="0" marL="457200" marR="0" rtl="0" algn="l">
              <a:lnSpc>
                <a:spcPct val="150000"/>
              </a:lnSpc>
              <a:spcBef>
                <a:spcPts val="400"/>
              </a:spcBef>
              <a:spcAft>
                <a:spcPts val="0"/>
              </a:spcAft>
              <a:buSzPts val="1400"/>
              <a:buChar char="●"/>
            </a:pPr>
            <a:r>
              <a:rPr lang="en" sz="1400">
                <a:solidFill>
                  <a:schemeClr val="hlink"/>
                </a:solidFill>
                <a:uFill>
                  <a:noFill/>
                </a:uFill>
                <a:hlinkClick r:id="rId4"/>
              </a:rPr>
              <a:t>Gradle properties</a:t>
            </a:r>
            <a:r>
              <a:rPr lang="en" sz="1400"/>
              <a:t>, such as</a:t>
            </a:r>
            <a:r>
              <a:rPr lang="en" sz="1400"/>
              <a:t> </a:t>
            </a:r>
            <a:r>
              <a:rPr lang="en">
                <a:solidFill>
                  <a:srgbClr val="37474F"/>
                </a:solidFill>
                <a:latin typeface="JetBrains Mono"/>
                <a:ea typeface="JetBrains Mono"/>
                <a:cs typeface="JetBrains Mono"/>
                <a:sym typeface="JetBrains Mono"/>
              </a:rPr>
              <a:t>org.gradle.caching=true</a:t>
            </a:r>
            <a:r>
              <a:rPr lang="en" sz="1400"/>
              <a:t>,</a:t>
            </a:r>
            <a:r>
              <a:rPr lang="en" sz="1400"/>
              <a:t> </a:t>
            </a:r>
            <a:r>
              <a:rPr lang="en"/>
              <a:t>which</a:t>
            </a:r>
            <a:r>
              <a:rPr lang="en" sz="1400"/>
              <a:t> are typically stored in a </a:t>
            </a:r>
            <a:r>
              <a:rPr lang="en" sz="1400">
                <a:latin typeface="JetBrains Mono"/>
                <a:ea typeface="JetBrains Mono"/>
                <a:cs typeface="JetBrains Mono"/>
                <a:sym typeface="JetBrains Mono"/>
              </a:rPr>
              <a:t>gradle.properties</a:t>
            </a:r>
            <a:r>
              <a:rPr lang="en" sz="1400"/>
              <a:t> file in a project root directory or </a:t>
            </a:r>
            <a:r>
              <a:rPr lang="en">
                <a:solidFill>
                  <a:srgbClr val="37474F"/>
                </a:solidFill>
                <a:latin typeface="JetBrains Mono"/>
                <a:ea typeface="JetBrains Mono"/>
                <a:cs typeface="JetBrains Mono"/>
                <a:sym typeface="JetBrains Mono"/>
              </a:rPr>
              <a:t>GRADLE_USER_HOME</a:t>
            </a:r>
            <a:r>
              <a:rPr lang="en" sz="1400"/>
              <a:t> environment variable.</a:t>
            </a:r>
            <a:endParaRPr sz="1400"/>
          </a:p>
          <a:p>
            <a:pPr indent="-317500" lvl="0" marL="457200" rtl="0" algn="l">
              <a:lnSpc>
                <a:spcPct val="150000"/>
              </a:lnSpc>
              <a:spcBef>
                <a:spcPts val="400"/>
              </a:spcBef>
              <a:spcAft>
                <a:spcPts val="0"/>
              </a:spcAft>
              <a:buSzPts val="1400"/>
              <a:buChar char="●"/>
            </a:pPr>
            <a:r>
              <a:rPr lang="en" sz="1400">
                <a:solidFill>
                  <a:schemeClr val="hlink"/>
                </a:solidFill>
                <a:uFill>
                  <a:noFill/>
                </a:uFill>
                <a:hlinkClick r:id="rId5"/>
              </a:rPr>
              <a:t>Environment variables</a:t>
            </a:r>
            <a:endParaRPr/>
          </a:p>
          <a:p>
            <a:pPr indent="0" lvl="0" marL="457200" rtl="0" algn="l">
              <a:lnSpc>
                <a:spcPct val="150000"/>
              </a:lnSpc>
              <a:spcBef>
                <a:spcPts val="400"/>
              </a:spcBef>
              <a:spcAft>
                <a:spcPts val="0"/>
              </a:spcAft>
              <a:buNone/>
            </a:pPr>
            <a:r>
              <a:t/>
            </a:r>
            <a:endParaRPr/>
          </a:p>
          <a:p>
            <a:pPr indent="0" lvl="0" marL="0" rtl="0" algn="l">
              <a:lnSpc>
                <a:spcPct val="115000"/>
              </a:lnSpc>
              <a:spcBef>
                <a:spcPts val="400"/>
              </a:spcBef>
              <a:spcAft>
                <a:spcPts val="400"/>
              </a:spcAft>
              <a:buSzPts val="1800"/>
              <a:buNone/>
            </a:pPr>
            <a:r>
              <a:rPr lang="en"/>
              <a:t>For </a:t>
            </a:r>
            <a:r>
              <a:rPr lang="en" sz="1400"/>
              <a:t>all available properties, see </a:t>
            </a:r>
            <a:r>
              <a:rPr lang="en" sz="1400">
                <a:solidFill>
                  <a:srgbClr val="37474F"/>
                </a:solidFill>
                <a:latin typeface="JetBrains Mono"/>
                <a:ea typeface="JetBrains Mono"/>
                <a:cs typeface="JetBrains Mono"/>
                <a:sym typeface="JetBrains Mono"/>
              </a:rPr>
              <a:t>./gradlew properties</a:t>
            </a:r>
            <a:endParaRPr sz="1400">
              <a:solidFill>
                <a:srgbClr val="37474F"/>
              </a:solidFill>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properties</a:t>
            </a:r>
            <a:endParaRPr/>
          </a:p>
        </p:txBody>
      </p:sp>
      <p:sp>
        <p:nvSpPr>
          <p:cNvPr id="216" name="Google Shape;216;p33"/>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100">
                <a:solidFill>
                  <a:srgbClr val="388E3C"/>
                </a:solidFill>
                <a:latin typeface="JetBrains Mono"/>
                <a:ea typeface="JetBrains Mono"/>
                <a:cs typeface="JetBrains Mono"/>
                <a:sym typeface="JetBrains Mono"/>
              </a:rPr>
              <a:t>// gradle.properties</a:t>
            </a:r>
            <a:endParaRPr sz="1100">
              <a:solidFill>
                <a:srgbClr val="388E3C"/>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chemeClr val="accent4"/>
                </a:solidFill>
                <a:latin typeface="JetBrains Mono"/>
                <a:ea typeface="JetBrains Mono"/>
                <a:cs typeface="JetBrains Mono"/>
                <a:sym typeface="JetBrains Mono"/>
              </a:rPr>
              <a:t>kotlin.code.style</a:t>
            </a:r>
            <a:r>
              <a:rPr lang="en" sz="1100">
                <a:solidFill>
                  <a:srgbClr val="37474F"/>
                </a:solidFill>
                <a:latin typeface="JetBrains Mono"/>
                <a:ea typeface="JetBrains Mono"/>
                <a:cs typeface="JetBrains Mono"/>
                <a:sym typeface="JetBrains Mono"/>
              </a:rPr>
              <a:t>=</a:t>
            </a:r>
            <a:r>
              <a:rPr lang="en" sz="1100">
                <a:solidFill>
                  <a:srgbClr val="008800"/>
                </a:solidFill>
                <a:latin typeface="JetBrains Mono"/>
                <a:ea typeface="JetBrains Mono"/>
                <a:cs typeface="JetBrains Mono"/>
                <a:sym typeface="JetBrains Mono"/>
              </a:rPr>
              <a:t>official</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chemeClr val="accent4"/>
                </a:solidFill>
                <a:latin typeface="JetBrains Mono"/>
                <a:ea typeface="JetBrains Mono"/>
                <a:cs typeface="JetBrains Mono"/>
                <a:sym typeface="JetBrains Mono"/>
              </a:rPr>
              <a:t>username</a:t>
            </a:r>
            <a:r>
              <a:rPr lang="en" sz="1100">
                <a:solidFill>
                  <a:srgbClr val="37474F"/>
                </a:solidFill>
                <a:latin typeface="JetBrains Mono"/>
                <a:ea typeface="JetBrains Mono"/>
                <a:cs typeface="JetBrains Mono"/>
                <a:sym typeface="JetBrains Mono"/>
              </a:rPr>
              <a:t>=</a:t>
            </a:r>
            <a:r>
              <a:rPr lang="en" sz="1100">
                <a:solidFill>
                  <a:srgbClr val="008800"/>
                </a:solidFill>
                <a:latin typeface="JetBrains Mono"/>
                <a:ea typeface="JetBrains Mono"/>
                <a:cs typeface="JetBrains Mono"/>
                <a:sym typeface="JetBrains Mono"/>
              </a:rPr>
              <a:t>student</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88E3C"/>
                </a:solidFill>
                <a:latin typeface="JetBrains Mono"/>
                <a:ea typeface="JetBrains Mono"/>
                <a:cs typeface="JetBrains Mono"/>
                <a:sym typeface="JetBrains Mono"/>
              </a:rPr>
              <a:t>// build.gradle.kts</a:t>
            </a:r>
            <a:endParaRPr sz="1100">
              <a:solidFill>
                <a:srgbClr val="388E3C"/>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a:t>
            </a:r>
            <a:r>
              <a:rPr lang="en" sz="1100">
                <a:solidFill>
                  <a:srgbClr val="660066"/>
                </a:solidFill>
                <a:latin typeface="JetBrains Mono"/>
                <a:ea typeface="JetBrains Mono"/>
                <a:cs typeface="JetBrains Mono"/>
                <a:sym typeface="JetBrains Mono"/>
              </a:rPr>
              <a:t>username</a:t>
            </a:r>
            <a:r>
              <a:rPr lang="en" sz="1100">
                <a:solidFill>
                  <a:srgbClr val="37474F"/>
                </a:solidFill>
                <a:latin typeface="JetBrains Mono"/>
                <a:ea typeface="JetBrains Mono"/>
                <a:cs typeface="JetBrains Mono"/>
                <a:sym typeface="JetBrains Mono"/>
              </a:rPr>
              <a:t>: String </a:t>
            </a:r>
            <a:r>
              <a:rPr lang="en" sz="1100">
                <a:solidFill>
                  <a:srgbClr val="3F51B5"/>
                </a:solidFill>
                <a:latin typeface="JetBrains Mono"/>
                <a:ea typeface="JetBrains Mono"/>
                <a:cs typeface="JetBrains Mono"/>
                <a:sym typeface="JetBrains Mono"/>
              </a:rPr>
              <a:t>by</a:t>
            </a:r>
            <a:r>
              <a:rPr lang="en" sz="1100">
                <a:solidFill>
                  <a:srgbClr val="37474F"/>
                </a:solidFill>
                <a:latin typeface="JetBrains Mono"/>
                <a:ea typeface="JetBrains Mono"/>
                <a:cs typeface="JetBrains Mono"/>
                <a:sym typeface="JetBrains Mono"/>
              </a:rPr>
              <a:t> </a:t>
            </a:r>
            <a:r>
              <a:rPr lang="en" sz="1100">
                <a:solidFill>
                  <a:srgbClr val="660066"/>
                </a:solidFill>
                <a:latin typeface="JetBrains Mono"/>
                <a:ea typeface="JetBrains Mono"/>
                <a:cs typeface="JetBrains Mono"/>
                <a:sym typeface="JetBrains Mono"/>
              </a:rPr>
              <a:t>project</a:t>
            </a:r>
            <a:endParaRPr sz="1100">
              <a:solidFill>
                <a:srgbClr val="660066"/>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a:t>
            </a:r>
            <a:r>
              <a:rPr lang="en" sz="1100">
                <a:solidFill>
                  <a:srgbClr val="660066"/>
                </a:solidFill>
                <a:latin typeface="JetBrains Mono"/>
                <a:ea typeface="JetBrains Mono"/>
                <a:cs typeface="JetBrains Mono"/>
                <a:sym typeface="JetBrains Mono"/>
              </a:rPr>
              <a:t>kotlinCodeStyle</a:t>
            </a:r>
            <a:r>
              <a:rPr lang="en" sz="1100">
                <a:solidFill>
                  <a:srgbClr val="37474F"/>
                </a:solidFill>
                <a:latin typeface="JetBrains Mono"/>
                <a:ea typeface="JetBrains Mono"/>
                <a:cs typeface="JetBrains Mono"/>
                <a:sym typeface="JetBrains Mono"/>
              </a:rPr>
              <a:t> = </a:t>
            </a:r>
            <a:r>
              <a:rPr lang="en" sz="1100">
                <a:solidFill>
                  <a:srgbClr val="660066"/>
                </a:solidFill>
                <a:latin typeface="JetBrains Mono"/>
                <a:ea typeface="JetBrains Mono"/>
                <a:cs typeface="JetBrains Mono"/>
                <a:sym typeface="JetBrains Mono"/>
              </a:rPr>
              <a:t>project</a:t>
            </a:r>
            <a:r>
              <a:rPr lang="en" sz="1100">
                <a:solidFill>
                  <a:srgbClr val="37474F"/>
                </a:solidFill>
                <a:latin typeface="JetBrains Mono"/>
                <a:ea typeface="JetBrains Mono"/>
                <a:cs typeface="JetBrains Mono"/>
                <a:sym typeface="JetBrains Mono"/>
              </a:rPr>
              <a:t>.property(</a:t>
            </a:r>
            <a:r>
              <a:rPr lang="en" sz="1100">
                <a:solidFill>
                  <a:srgbClr val="008800"/>
                </a:solidFill>
                <a:latin typeface="JetBrains Mono"/>
                <a:ea typeface="JetBrains Mono"/>
                <a:cs typeface="JetBrains Mono"/>
                <a:sym typeface="JetBrains Mono"/>
              </a:rPr>
              <a:t>"kotlin.code.style"</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as</a:t>
            </a:r>
            <a:r>
              <a:rPr lang="en" sz="1100">
                <a:solidFill>
                  <a:srgbClr val="37474F"/>
                </a:solidFill>
                <a:latin typeface="JetBrains Mono"/>
                <a:ea typeface="JetBrains Mono"/>
                <a:cs typeface="JetBrains Mono"/>
                <a:sym typeface="JetBrains Mono"/>
              </a:rPr>
              <a:t> String</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660066"/>
                </a:solidFill>
                <a:latin typeface="JetBrains Mono"/>
                <a:ea typeface="JetBrains Mono"/>
                <a:cs typeface="JetBrains Mono"/>
                <a:sym typeface="JetBrains Mono"/>
              </a:rPr>
              <a:t>tasks</a:t>
            </a:r>
            <a:r>
              <a:rPr lang="en" sz="1100">
                <a:solidFill>
                  <a:srgbClr val="37474F"/>
                </a:solidFill>
                <a:latin typeface="JetBrains Mono"/>
                <a:ea typeface="JetBrains Mono"/>
                <a:cs typeface="JetBrains Mono"/>
                <a:sym typeface="JetBrains Mono"/>
              </a:rPr>
              <a:t>.register(</a:t>
            </a:r>
            <a:r>
              <a:rPr lang="en" sz="1100">
                <a:solidFill>
                  <a:srgbClr val="008800"/>
                </a:solidFill>
                <a:latin typeface="JetBrains Mono"/>
                <a:ea typeface="JetBrains Mono"/>
                <a:cs typeface="JetBrains Mono"/>
                <a:sym typeface="JetBrains Mono"/>
              </a:rPr>
              <a:t>"printProps"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doLast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println(</a:t>
            </a:r>
            <a:r>
              <a:rPr lang="en" sz="1100">
                <a:solidFill>
                  <a:srgbClr val="660066"/>
                </a:solidFill>
                <a:latin typeface="JetBrains Mono"/>
                <a:ea typeface="JetBrains Mono"/>
                <a:cs typeface="JetBrains Mono"/>
                <a:sym typeface="JetBrains Mono"/>
              </a:rPr>
              <a:t>username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println(</a:t>
            </a:r>
            <a:r>
              <a:rPr lang="en" sz="1100">
                <a:solidFill>
                  <a:srgbClr val="660066"/>
                </a:solidFill>
                <a:latin typeface="JetBrains Mono"/>
                <a:ea typeface="JetBrains Mono"/>
                <a:cs typeface="JetBrains Mono"/>
                <a:sym typeface="JetBrains Mono"/>
              </a:rPr>
              <a:t>kotlinCodeStyle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println(System.getProperty(</a:t>
            </a:r>
            <a:r>
              <a:rPr lang="en" sz="1100">
                <a:solidFill>
                  <a:srgbClr val="008800"/>
                </a:solidFill>
                <a:latin typeface="JetBrains Mono"/>
                <a:ea typeface="JetBrains Mono"/>
                <a:cs typeface="JetBrains Mono"/>
                <a:sym typeface="JetBrains Mono"/>
              </a:rPr>
              <a:t>"idea.version"</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settings</a:t>
            </a:r>
            <a:endParaRPr/>
          </a:p>
        </p:txBody>
      </p:sp>
      <p:sp>
        <p:nvSpPr>
          <p:cNvPr id="222" name="Google Shape;222;p34"/>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t>Before Gradle assembles the projects for a build, it creates a </a:t>
            </a:r>
            <a:r>
              <a:rPr lang="en" sz="1400">
                <a:solidFill>
                  <a:srgbClr val="37474F"/>
                </a:solidFill>
                <a:latin typeface="JetBrains Mono"/>
                <a:ea typeface="JetBrains Mono"/>
                <a:cs typeface="JetBrains Mono"/>
                <a:sym typeface="JetBrains Mono"/>
              </a:rPr>
              <a:t>Settings</a:t>
            </a:r>
            <a:r>
              <a:rPr lang="en" sz="1400"/>
              <a:t> instance and </a:t>
            </a:r>
            <a:r>
              <a:rPr lang="en"/>
              <a:t>loads</a:t>
            </a:r>
            <a:r>
              <a:rPr lang="en" sz="1400"/>
              <a:t> the settings file </a:t>
            </a:r>
            <a:r>
              <a:rPr lang="en"/>
              <a:t>into</a:t>
            </a:r>
            <a:r>
              <a:rPr lang="en" sz="1400"/>
              <a:t> </a:t>
            </a:r>
            <a:r>
              <a:rPr lang="en" sz="1400"/>
              <a:t>it. Only </a:t>
            </a:r>
            <a:r>
              <a:rPr b="1" lang="en" sz="1400"/>
              <a:t>one</a:t>
            </a:r>
            <a:r>
              <a:rPr lang="en" sz="1400"/>
              <a:t> settings file is stored in the Gradle project</a:t>
            </a:r>
            <a:r>
              <a:rPr lang="en"/>
              <a:t>, and it is used to:</a:t>
            </a:r>
            <a:r>
              <a:rPr lang="en" sz="1400"/>
              <a:t> </a:t>
            </a:r>
            <a:endParaRPr sz="1400"/>
          </a:p>
          <a:p>
            <a:pPr indent="0" lvl="0" marL="0" rtl="0" algn="l">
              <a:lnSpc>
                <a:spcPct val="115000"/>
              </a:lnSpc>
              <a:spcBef>
                <a:spcPts val="600"/>
              </a:spcBef>
              <a:spcAft>
                <a:spcPts val="0"/>
              </a:spcAft>
              <a:buSzPts val="1800"/>
              <a:buNone/>
            </a:pPr>
            <a:r>
              <a:t/>
            </a:r>
            <a:endParaRPr sz="1400"/>
          </a:p>
          <a:p>
            <a:pPr indent="-317500" lvl="0" marL="457200" rtl="0" algn="l">
              <a:lnSpc>
                <a:spcPct val="150000"/>
              </a:lnSpc>
              <a:spcBef>
                <a:spcPts val="600"/>
              </a:spcBef>
              <a:spcAft>
                <a:spcPts val="0"/>
              </a:spcAft>
              <a:buSzPts val="1400"/>
              <a:buChar char="●"/>
            </a:pPr>
            <a:r>
              <a:rPr lang="en"/>
              <a:t>a</a:t>
            </a:r>
            <a:r>
              <a:rPr lang="en" sz="1400"/>
              <a:t>dd </a:t>
            </a:r>
            <a:r>
              <a:rPr lang="en" sz="1400"/>
              <a:t>subprojects to the build</a:t>
            </a:r>
            <a:endParaRPr sz="1400"/>
          </a:p>
          <a:p>
            <a:pPr indent="-317500" lvl="0" marL="457200" rtl="0" algn="l">
              <a:lnSpc>
                <a:spcPct val="150000"/>
              </a:lnSpc>
              <a:spcBef>
                <a:spcPts val="600"/>
              </a:spcBef>
              <a:spcAft>
                <a:spcPts val="0"/>
              </a:spcAft>
              <a:buSzPts val="1400"/>
              <a:buChar char="●"/>
            </a:pPr>
            <a:r>
              <a:rPr lang="en"/>
              <a:t>m</a:t>
            </a:r>
            <a:r>
              <a:rPr lang="en" sz="1400"/>
              <a:t>odify the parameters from the command line, </a:t>
            </a:r>
            <a:r>
              <a:rPr lang="en"/>
              <a:t>e.g.</a:t>
            </a:r>
            <a:r>
              <a:rPr lang="en" sz="1400"/>
              <a:t>, add a new project property</a:t>
            </a:r>
            <a:endParaRPr sz="1400"/>
          </a:p>
          <a:p>
            <a:pPr indent="-317500" lvl="0" marL="457200" rtl="0" algn="l">
              <a:lnSpc>
                <a:spcPct val="150000"/>
              </a:lnSpc>
              <a:spcBef>
                <a:spcPts val="600"/>
              </a:spcBef>
              <a:spcAft>
                <a:spcPts val="600"/>
              </a:spcAft>
              <a:buSzPts val="1400"/>
              <a:buChar char="●"/>
            </a:pPr>
            <a:r>
              <a:rPr lang="en"/>
              <a:t>a</a:t>
            </a:r>
            <a:r>
              <a:rPr lang="en" sz="1400"/>
              <a:t>ccess the global Gradle object to register lifecycle handlers</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settings</a:t>
            </a:r>
            <a:endParaRPr/>
          </a:p>
        </p:txBody>
      </p:sp>
      <p:sp>
        <p:nvSpPr>
          <p:cNvPr id="228" name="Google Shape;228;p35"/>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100">
                <a:solidFill>
                  <a:srgbClr val="388E3C"/>
                </a:solidFill>
                <a:latin typeface="JetBrains Mono"/>
                <a:ea typeface="JetBrains Mono"/>
                <a:cs typeface="JetBrains Mono"/>
                <a:sym typeface="JetBrains Mono"/>
              </a:rPr>
              <a:t>// settings.gradle.kts</a:t>
            </a:r>
            <a:endParaRPr sz="1100">
              <a:solidFill>
                <a:srgbClr val="388E3C"/>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chemeClr val="accent4"/>
                </a:solidFill>
                <a:latin typeface="JetBrains Mono"/>
                <a:ea typeface="JetBrains Mono"/>
                <a:cs typeface="JetBrains Mono"/>
                <a:sym typeface="JetBrains Mono"/>
              </a:rPr>
              <a:t>rootProject.name </a:t>
            </a:r>
            <a:r>
              <a:rPr lang="en" sz="1100">
                <a:solidFill>
                  <a:srgbClr val="37474F"/>
                </a:solidFill>
                <a:latin typeface="JetBrains Mono"/>
                <a:ea typeface="JetBrains Mono"/>
                <a:cs typeface="JetBrains Mono"/>
                <a:sym typeface="JetBrains Mono"/>
              </a:rPr>
              <a:t>= </a:t>
            </a:r>
            <a:r>
              <a:rPr lang="en" sz="1100">
                <a:solidFill>
                  <a:srgbClr val="008800"/>
                </a:solidFill>
                <a:latin typeface="JetBrains Mono"/>
                <a:ea typeface="JetBrains Mono"/>
                <a:cs typeface="JetBrains Mono"/>
                <a:sym typeface="JetBrains Mono"/>
              </a:rPr>
              <a:t>"Project’s name"</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chemeClr val="accent4"/>
                </a:solidFill>
                <a:latin typeface="JetBrains Mono"/>
                <a:ea typeface="JetBrains Mono"/>
                <a:cs typeface="JetBrains Mono"/>
                <a:sym typeface="JetBrains Mono"/>
              </a:rPr>
              <a:t>include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008800"/>
                </a:solidFill>
                <a:latin typeface="JetBrains Mono"/>
                <a:ea typeface="JetBrains Mono"/>
                <a:cs typeface="JetBrains Mono"/>
                <a:sym typeface="JetBrains Mono"/>
              </a:rPr>
              <a:t>"Module1",</a:t>
            </a:r>
            <a:endParaRPr sz="1100">
              <a:solidFill>
                <a:srgbClr val="008800"/>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sz="1100">
                <a:solidFill>
                  <a:srgbClr val="008800"/>
                </a:solidFill>
                <a:latin typeface="JetBrains Mono"/>
                <a:ea typeface="JetBrains Mono"/>
                <a:cs typeface="JetBrains Mono"/>
                <a:sym typeface="JetBrains Mono"/>
              </a:rPr>
              <a:t>"Module2"</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 Include a repository from GitHub</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sourceControl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	gitRepository(URI.create(</a:t>
            </a:r>
            <a:r>
              <a:rPr lang="en" sz="1100">
                <a:solidFill>
                  <a:srgbClr val="008800"/>
                </a:solidFill>
                <a:latin typeface="JetBrains Mono"/>
                <a:ea typeface="JetBrains Mono"/>
                <a:cs typeface="JetBrains Mono"/>
                <a:sym typeface="JetBrains Mono"/>
              </a:rPr>
              <a:t>"Repository URL"</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		producesModule(</a:t>
            </a:r>
            <a:r>
              <a:rPr lang="en" sz="1100">
                <a:solidFill>
                  <a:srgbClr val="008800"/>
                </a:solidFill>
                <a:latin typeface="JetBrains Mono"/>
                <a:ea typeface="JetBrains Mono"/>
                <a:cs typeface="JetBrains Mono"/>
                <a:sym typeface="JetBrains Mono"/>
              </a:rPr>
              <a:t>"Module"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SzPts val="1800"/>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wrapper</a:t>
            </a:r>
            <a:endParaRPr/>
          </a:p>
        </p:txBody>
      </p:sp>
      <p:sp>
        <p:nvSpPr>
          <p:cNvPr id="234" name="Google Shape;234;p36"/>
          <p:cNvSpPr txBox="1"/>
          <p:nvPr>
            <p:ph idx="1" type="body"/>
          </p:nvPr>
        </p:nvSpPr>
        <p:spPr>
          <a:xfrm>
            <a:off x="292600" y="1335025"/>
            <a:ext cx="8503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t>A Gradle wrapper (gradlew) is a shell script that downloads and caches the required version of Gradle. </a:t>
            </a:r>
            <a:endParaRPr/>
          </a:p>
          <a:p>
            <a:pPr indent="-317500" lvl="0" marL="457200" rtl="0" algn="l">
              <a:lnSpc>
                <a:spcPct val="115000"/>
              </a:lnSpc>
              <a:spcBef>
                <a:spcPts val="600"/>
              </a:spcBef>
              <a:spcAft>
                <a:spcPts val="0"/>
              </a:spcAft>
              <a:buSzPts val="1400"/>
              <a:buChar char="●"/>
            </a:pPr>
            <a:r>
              <a:rPr lang="en">
                <a:solidFill>
                  <a:srgbClr val="37474F"/>
                </a:solidFill>
                <a:latin typeface="JetBrains Mono"/>
                <a:ea typeface="JetBrains Mono"/>
                <a:cs typeface="JetBrains Mono"/>
                <a:sym typeface="JetBrains Mono"/>
              </a:rPr>
              <a:t>gradlew</a:t>
            </a:r>
            <a:r>
              <a:rPr lang="en"/>
              <a:t> – used in *nix</a:t>
            </a:r>
            <a:endParaRPr/>
          </a:p>
          <a:p>
            <a:pPr indent="-317500" lvl="0" marL="457200" rtl="0" algn="l">
              <a:lnSpc>
                <a:spcPct val="115000"/>
              </a:lnSpc>
              <a:spcBef>
                <a:spcPts val="600"/>
              </a:spcBef>
              <a:spcAft>
                <a:spcPts val="0"/>
              </a:spcAft>
              <a:buSzPts val="1400"/>
              <a:buChar char="●"/>
            </a:pPr>
            <a:r>
              <a:rPr lang="en">
                <a:solidFill>
                  <a:srgbClr val="37474F"/>
                </a:solidFill>
                <a:latin typeface="JetBrains Mono"/>
                <a:ea typeface="JetBrains Mono"/>
                <a:cs typeface="JetBrains Mono"/>
                <a:sym typeface="JetBrains Mono"/>
              </a:rPr>
              <a:t>gradlew.bat</a:t>
            </a:r>
            <a:r>
              <a:rPr lang="en"/>
              <a:t> – used in Windows</a:t>
            </a:r>
            <a:endParaRPr/>
          </a:p>
          <a:p>
            <a:pPr indent="0" lvl="0" marL="0" rtl="0" algn="l">
              <a:lnSpc>
                <a:spcPct val="115000"/>
              </a:lnSpc>
              <a:spcBef>
                <a:spcPts val="600"/>
              </a:spcBef>
              <a:spcAft>
                <a:spcPts val="0"/>
              </a:spcAft>
              <a:buSzPts val="1800"/>
              <a:buNone/>
            </a:pPr>
            <a:r>
              <a:t/>
            </a:r>
            <a:endParaRPr/>
          </a:p>
          <a:p>
            <a:pPr indent="0" lvl="0" marL="0" rtl="0" algn="l">
              <a:lnSpc>
                <a:spcPct val="115000"/>
              </a:lnSpc>
              <a:spcBef>
                <a:spcPts val="600"/>
              </a:spcBef>
              <a:spcAft>
                <a:spcPts val="0"/>
              </a:spcAft>
              <a:buSzPts val="1800"/>
              <a:buNone/>
            </a:pPr>
            <a:r>
              <a:rPr lang="en"/>
              <a:t>The version is specified in </a:t>
            </a:r>
            <a:r>
              <a:rPr lang="en">
                <a:solidFill>
                  <a:srgbClr val="37474F"/>
                </a:solidFill>
                <a:latin typeface="JetBrains Mono"/>
                <a:ea typeface="JetBrains Mono"/>
                <a:cs typeface="JetBrains Mono"/>
                <a:sym typeface="JetBrains Mono"/>
              </a:rPr>
              <a:t>projectRoot/gradle/wrapper/gradle-wrapper.properties</a:t>
            </a:r>
            <a:r>
              <a:rPr lang="en"/>
              <a:t>:</a:t>
            </a:r>
            <a:endParaRPr/>
          </a:p>
          <a:p>
            <a:pPr indent="0" lvl="0" marL="0" rtl="0" algn="l">
              <a:lnSpc>
                <a:spcPct val="115000"/>
              </a:lnSpc>
              <a:spcBef>
                <a:spcPts val="600"/>
              </a:spcBef>
              <a:spcAft>
                <a:spcPts val="0"/>
              </a:spcAft>
              <a:buClr>
                <a:schemeClr val="dk1"/>
              </a:buClr>
              <a:buSzPts val="1100"/>
              <a:buFont typeface="Arial"/>
              <a:buNone/>
            </a:pPr>
            <a:r>
              <a:rPr lang="en">
                <a:solidFill>
                  <a:srgbClr val="CC7832"/>
                </a:solidFill>
                <a:latin typeface="JetBrains Mono"/>
                <a:ea typeface="JetBrains Mono"/>
                <a:cs typeface="JetBrains Mono"/>
                <a:sym typeface="JetBrains Mono"/>
              </a:rPr>
              <a:t>distributionUrl</a:t>
            </a:r>
            <a:r>
              <a:rPr lang="en">
                <a:solidFill>
                  <a:srgbClr val="37474F"/>
                </a:solidFill>
                <a:latin typeface="JetBrains Mono"/>
                <a:ea typeface="JetBrains Mono"/>
                <a:cs typeface="JetBrains Mono"/>
                <a:sym typeface="JetBrains Mono"/>
              </a:rPr>
              <a:t>=</a:t>
            </a:r>
            <a:r>
              <a:rPr lang="en">
                <a:solidFill>
                  <a:srgbClr val="008800"/>
                </a:solidFill>
                <a:latin typeface="JetBrains Mono"/>
                <a:ea typeface="JetBrains Mono"/>
                <a:cs typeface="JetBrains Mono"/>
                <a:sym typeface="JetBrains Mono"/>
              </a:rPr>
              <a:t>https\://services.gradle.org/distributions/gradle-7.5.1-bin.zip</a:t>
            </a:r>
            <a:endParaRPr>
              <a:solidFill>
                <a:srgbClr val="008800"/>
              </a:solidFill>
              <a:highlight>
                <a:srgbClr val="2B2B2B"/>
              </a:highlight>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t/>
            </a:r>
            <a:endParaRPr/>
          </a:p>
          <a:p>
            <a:pPr indent="0" lvl="0" marL="0" rtl="0" algn="l">
              <a:lnSpc>
                <a:spcPct val="115000"/>
              </a:lnSpc>
              <a:spcBef>
                <a:spcPts val="600"/>
              </a:spcBef>
              <a:spcAft>
                <a:spcPts val="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can do so much</a:t>
            </a:r>
            <a:r>
              <a:rPr lang="en"/>
              <a:t> more!</a:t>
            </a:r>
            <a:endParaRPr/>
          </a:p>
        </p:txBody>
      </p:sp>
      <p:sp>
        <p:nvSpPr>
          <p:cNvPr id="240" name="Google Shape;240;p37"/>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50000"/>
              </a:lnSpc>
              <a:spcBef>
                <a:spcPts val="0"/>
              </a:spcBef>
              <a:spcAft>
                <a:spcPts val="0"/>
              </a:spcAft>
              <a:buNone/>
            </a:pPr>
            <a:r>
              <a:rPr lang="en"/>
              <a:t>Gradle support many additional features which we won’t be covering today:</a:t>
            </a:r>
            <a:endParaRPr/>
          </a:p>
          <a:p>
            <a:pPr indent="0" lvl="0" marL="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sz="1400"/>
              <a:t>Caching</a:t>
            </a:r>
            <a:endParaRPr sz="1400"/>
          </a:p>
          <a:p>
            <a:pPr indent="-317500" lvl="0" marL="457200" rtl="0" algn="l">
              <a:lnSpc>
                <a:spcPct val="150000"/>
              </a:lnSpc>
              <a:spcBef>
                <a:spcPts val="0"/>
              </a:spcBef>
              <a:spcAft>
                <a:spcPts val="0"/>
              </a:spcAft>
              <a:buSzPts val="1400"/>
              <a:buChar char="●"/>
            </a:pPr>
            <a:r>
              <a:rPr lang="en" sz="1400"/>
              <a:t>Multi-module projects</a:t>
            </a:r>
            <a:endParaRPr sz="1400"/>
          </a:p>
          <a:p>
            <a:pPr indent="-317500" lvl="0" marL="457200" rtl="0" algn="l">
              <a:lnSpc>
                <a:spcPct val="150000"/>
              </a:lnSpc>
              <a:spcBef>
                <a:spcPts val="0"/>
              </a:spcBef>
              <a:spcAft>
                <a:spcPts val="0"/>
              </a:spcAft>
              <a:buSzPts val="1400"/>
              <a:buChar char="●"/>
            </a:pPr>
            <a:r>
              <a:rPr lang="en" sz="1400"/>
              <a:t>More blocks:</a:t>
            </a:r>
            <a:endParaRPr sz="1400"/>
          </a:p>
          <a:p>
            <a:pPr indent="-317500" lvl="1" marL="914400" rtl="0" algn="l">
              <a:lnSpc>
                <a:spcPct val="150000"/>
              </a:lnSpc>
              <a:spcBef>
                <a:spcPts val="0"/>
              </a:spcBef>
              <a:spcAft>
                <a:spcPts val="0"/>
              </a:spcAft>
              <a:buSzPts val="1400"/>
              <a:buChar char="○"/>
            </a:pPr>
            <a:r>
              <a:rPr lang="en" sz="1400">
                <a:solidFill>
                  <a:srgbClr val="37474F"/>
                </a:solidFill>
                <a:latin typeface="JetBrains Mono"/>
                <a:ea typeface="JetBrains Mono"/>
                <a:cs typeface="JetBrains Mono"/>
                <a:sym typeface="JetBrains Mono"/>
              </a:rPr>
              <a:t>allprojects { } </a:t>
            </a:r>
            <a:r>
              <a:rPr lang="en" sz="1400"/>
              <a:t>and</a:t>
            </a:r>
            <a:r>
              <a:rPr lang="en" sz="1400">
                <a:solidFill>
                  <a:srgbClr val="37474F"/>
                </a:solidFill>
                <a:latin typeface="JetBrains Mono"/>
                <a:ea typeface="JetBrains Mono"/>
                <a:cs typeface="JetBrains Mono"/>
                <a:sym typeface="JetBrains Mono"/>
              </a:rPr>
              <a:t> subprojects { }</a:t>
            </a:r>
            <a:endParaRPr>
              <a:solidFill>
                <a:srgbClr val="37474F"/>
              </a:solidFill>
              <a:latin typeface="JetBrains Mono"/>
              <a:ea typeface="JetBrains Mono"/>
              <a:cs typeface="JetBrains Mono"/>
              <a:sym typeface="JetBrains Mono"/>
            </a:endParaRPr>
          </a:p>
          <a:p>
            <a:pPr indent="-317500" lvl="1" marL="914400" rtl="0" algn="l">
              <a:lnSpc>
                <a:spcPct val="150000"/>
              </a:lnSpc>
              <a:spcBef>
                <a:spcPts val="0"/>
              </a:spcBef>
              <a:spcAft>
                <a:spcPts val="0"/>
              </a:spcAft>
              <a:buClr>
                <a:srgbClr val="37474F"/>
              </a:buClr>
              <a:buSzPts val="1400"/>
              <a:buFont typeface="JetBrains Mono"/>
              <a:buChar char="○"/>
            </a:pPr>
            <a:r>
              <a:rPr lang="en" sz="1400">
                <a:solidFill>
                  <a:srgbClr val="37474F"/>
                </a:solidFill>
                <a:latin typeface="JetBrains Mono"/>
                <a:ea typeface="JetBrains Mono"/>
                <a:cs typeface="JetBrains Mono"/>
                <a:sym typeface="JetBrains Mono"/>
              </a:rPr>
              <a:t>publishing { }</a:t>
            </a:r>
            <a:endParaRPr sz="1400"/>
          </a:p>
          <a:p>
            <a:pPr indent="-317500" lvl="1" marL="914400" rtl="0" algn="l">
              <a:lnSpc>
                <a:spcPct val="150000"/>
              </a:lnSpc>
              <a:spcBef>
                <a:spcPts val="0"/>
              </a:spcBef>
              <a:spcAft>
                <a:spcPts val="0"/>
              </a:spcAft>
              <a:buClr>
                <a:srgbClr val="37474F"/>
              </a:buClr>
              <a:buSzPts val="1400"/>
              <a:buFont typeface="JetBrains Mono"/>
              <a:buChar char="○"/>
            </a:pPr>
            <a:r>
              <a:rPr lang="en">
                <a:solidFill>
                  <a:srgbClr val="37474F"/>
                </a:solidFill>
                <a:latin typeface="JetBrains Mono"/>
                <a:ea typeface="JetBrains Mono"/>
                <a:cs typeface="JetBrains Mono"/>
                <a:sym typeface="JetBrains Mono"/>
              </a:rPr>
              <a:t>artifacts</a:t>
            </a:r>
            <a:r>
              <a:rPr lang="en" sz="1400">
                <a:solidFill>
                  <a:srgbClr val="37474F"/>
                </a:solidFill>
                <a:latin typeface="JetBrains Mono"/>
                <a:ea typeface="JetBrains Mono"/>
                <a:cs typeface="JetBrains Mono"/>
                <a:sym typeface="JetBrains Mono"/>
              </a:rPr>
              <a:t> { }</a:t>
            </a:r>
            <a:endParaRPr sz="1400"/>
          </a:p>
          <a:p>
            <a:pPr indent="-317500" lvl="0" marL="457200" rtl="0" algn="l">
              <a:lnSpc>
                <a:spcPct val="150000"/>
              </a:lnSpc>
              <a:spcBef>
                <a:spcPts val="0"/>
              </a:spcBef>
              <a:spcAft>
                <a:spcPts val="0"/>
              </a:spcAft>
              <a:buSzPts val="1400"/>
              <a:buChar char="●"/>
            </a:pPr>
            <a:r>
              <a:rPr lang="en" sz="1400"/>
              <a:t>Compatibility</a:t>
            </a:r>
            <a:endParaRPr sz="1400"/>
          </a:p>
          <a:p>
            <a:pPr indent="-317500" lvl="0" marL="457200" rtl="0" algn="l">
              <a:lnSpc>
                <a:spcPct val="150000"/>
              </a:lnSpc>
              <a:spcBef>
                <a:spcPts val="0"/>
              </a:spcBef>
              <a:spcAft>
                <a:spcPts val="0"/>
              </a:spcAft>
              <a:buSzPts val="1400"/>
              <a:buChar char="●"/>
            </a:pPr>
            <a:r>
              <a:rPr lang="en" sz="1400"/>
              <a:t>Resolution strategies</a:t>
            </a:r>
            <a:endParaRPr sz="1400"/>
          </a:p>
          <a:p>
            <a:pPr indent="-317500" lvl="0" marL="457200" rtl="0" algn="l">
              <a:lnSpc>
                <a:spcPct val="150000"/>
              </a:lnSpc>
              <a:spcBef>
                <a:spcPts val="0"/>
              </a:spcBef>
              <a:spcAft>
                <a:spcPts val="0"/>
              </a:spcAft>
              <a:buSzPts val="1400"/>
              <a:buChar char="●"/>
            </a:pPr>
            <a:r>
              <a:rPr lang="en" sz="1400"/>
              <a:t>Source sets</a:t>
            </a:r>
            <a:endParaRPr sz="1400"/>
          </a:p>
          <a:p>
            <a:pPr indent="0" lvl="0" marL="0" rtl="0" algn="l">
              <a:lnSpc>
                <a:spcPct val="150000"/>
              </a:lnSpc>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4" name="Shape 244"/>
        <p:cNvGrpSpPr/>
        <p:nvPr/>
      </p:nvGrpSpPr>
      <p:grpSpPr>
        <a:xfrm>
          <a:off x="0" y="0"/>
          <a:ext cx="0" cy="0"/>
          <a:chOff x="0" y="0"/>
          <a:chExt cx="0" cy="0"/>
        </a:xfrm>
      </p:grpSpPr>
      <p:sp>
        <p:nvSpPr>
          <p:cNvPr id="245" name="Google Shape;245;p3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a:p>
            <a:pPr indent="0" lvl="0" marL="0" rtl="0" algn="l">
              <a:lnSpc>
                <a:spcPct val="85000"/>
              </a:lnSpc>
              <a:spcBef>
                <a:spcPts val="0"/>
              </a:spcBef>
              <a:spcAft>
                <a:spcPts val="0"/>
              </a:spcAft>
              <a:buClr>
                <a:schemeClr val="dk1"/>
              </a:buClr>
              <a:buSzPts val="1100"/>
              <a:buFont typeface="Arial"/>
              <a:buNone/>
            </a:pPr>
            <a:r>
              <a:t/>
            </a:r>
            <a:endParaRPr sz="4800">
              <a:solidFill>
                <a:srgbClr val="FFFFFF"/>
              </a:solidFill>
              <a:latin typeface="Inter"/>
              <a:ea typeface="Inter"/>
              <a:cs typeface="Inter"/>
              <a:sym typeface="Inter"/>
            </a:endParaRPr>
          </a:p>
        </p:txBody>
      </p:sp>
      <p:sp>
        <p:nvSpPr>
          <p:cNvPr id="246" name="Google Shape;246;p38">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How?</a:t>
            </a:r>
            <a:endParaRPr/>
          </a:p>
        </p:txBody>
      </p:sp>
      <p:pic>
        <p:nvPicPr>
          <p:cNvPr id="56" name="Google Shape;56;p12"/>
          <p:cNvPicPr preferRelativeResize="0"/>
          <p:nvPr/>
        </p:nvPicPr>
        <p:blipFill>
          <a:blip r:embed="rId3">
            <a:alphaModFix/>
          </a:blip>
          <a:stretch>
            <a:fillRect/>
          </a:stretch>
        </p:blipFill>
        <p:spPr>
          <a:xfrm>
            <a:off x="430525" y="1733165"/>
            <a:ext cx="8302001" cy="16821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Maven</a:t>
            </a:r>
            <a:endParaRPr/>
          </a:p>
        </p:txBody>
      </p:sp>
      <p:sp>
        <p:nvSpPr>
          <p:cNvPr id="62" name="Google Shape;62;p13"/>
          <p:cNvSpPr txBox="1"/>
          <p:nvPr>
            <p:ph idx="1" type="body"/>
          </p:nvPr>
        </p:nvSpPr>
        <p:spPr>
          <a:xfrm>
            <a:off x="292608" y="226467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b="1" lang="en" sz="1100"/>
              <a:t>Declarative</a:t>
            </a:r>
            <a:r>
              <a:rPr lang="en" sz="1100"/>
              <a:t>: You define the configuration without specifying how to achieve it.</a:t>
            </a:r>
            <a:endParaRPr sz="1100"/>
          </a:p>
          <a:p>
            <a:pPr indent="0" lvl="0" marL="0" rtl="0" algn="l">
              <a:spcBef>
                <a:spcPts val="600"/>
              </a:spcBef>
              <a:spcAft>
                <a:spcPts val="0"/>
              </a:spcAft>
              <a:buClr>
                <a:schemeClr val="dk1"/>
              </a:buClr>
              <a:buSzPts val="1800"/>
              <a:buFont typeface="Arial"/>
              <a:buNone/>
            </a:pPr>
            <a:r>
              <a:rPr b="1" lang="en" sz="1100"/>
              <a:t>Convention</a:t>
            </a:r>
            <a:r>
              <a:rPr lang="en" sz="1100"/>
              <a:t>: You describe what you need with specific rules. </a:t>
            </a:r>
            <a:endParaRPr sz="1100"/>
          </a:p>
          <a:p>
            <a:pPr indent="0" lvl="0" marL="0" rtl="0" algn="l">
              <a:spcBef>
                <a:spcPts val="600"/>
              </a:spcBef>
              <a:spcAft>
                <a:spcPts val="0"/>
              </a:spcAft>
              <a:buClr>
                <a:schemeClr val="dk1"/>
              </a:buClr>
              <a:buSzPts val="1800"/>
              <a:buFont typeface="Arial"/>
              <a:buNone/>
            </a:pPr>
            <a:r>
              <a:rPr b="1" lang="en" sz="1100"/>
              <a:t>Lifecycle</a:t>
            </a:r>
            <a:r>
              <a:rPr lang="en" sz="1100"/>
              <a:t>: It can support everything from compilation to tests and so on.</a:t>
            </a:r>
            <a:endParaRPr sz="1100"/>
          </a:p>
          <a:p>
            <a:pPr indent="0" lvl="0" marL="0" rtl="0" algn="l">
              <a:spcBef>
                <a:spcPts val="600"/>
              </a:spcBef>
              <a:spcAft>
                <a:spcPts val="0"/>
              </a:spcAft>
              <a:buClr>
                <a:schemeClr val="dk1"/>
              </a:buClr>
              <a:buSzPts val="1800"/>
              <a:buFont typeface="Arial"/>
              <a:buNone/>
            </a:pPr>
            <a:r>
              <a:rPr b="1" lang="en" sz="1100"/>
              <a:t>Plugins</a:t>
            </a:r>
            <a:r>
              <a:rPr lang="en" sz="1100"/>
              <a:t> allow you to do the unconventional heavy-lifting.</a:t>
            </a:r>
            <a:endParaRPr sz="1100"/>
          </a:p>
          <a:p>
            <a:pPr indent="0" lvl="0" marL="0" rtl="0" algn="l">
              <a:spcBef>
                <a:spcPts val="600"/>
              </a:spcBef>
              <a:spcAft>
                <a:spcPts val="0"/>
              </a:spcAft>
              <a:buClr>
                <a:schemeClr val="dk1"/>
              </a:buClr>
              <a:buSzPts val="1800"/>
              <a:buFont typeface="Arial"/>
              <a:buNone/>
            </a:pPr>
            <a:r>
              <a:rPr b="1" lang="en" sz="1100"/>
              <a:t>Coordinates</a:t>
            </a:r>
            <a:r>
              <a:rPr lang="en" sz="1100"/>
              <a:t> are located in pom.xml: </a:t>
            </a:r>
            <a:r>
              <a:rPr i="1" lang="en" sz="1100"/>
              <a:t>groupId</a:t>
            </a:r>
            <a:r>
              <a:rPr lang="en" sz="1100"/>
              <a:t>, </a:t>
            </a:r>
            <a:r>
              <a:rPr i="1" lang="en" sz="1100"/>
              <a:t>artifactId</a:t>
            </a:r>
            <a:r>
              <a:rPr lang="en" sz="1100"/>
              <a:t>, </a:t>
            </a:r>
            <a:r>
              <a:rPr i="1" lang="en" sz="1100"/>
              <a:t>version</a:t>
            </a:r>
            <a:r>
              <a:rPr lang="en" sz="1100"/>
              <a:t>.</a:t>
            </a:r>
            <a:endParaRPr sz="1100"/>
          </a:p>
          <a:p>
            <a:pPr indent="0" lvl="0" marL="0" rtl="0" algn="l">
              <a:spcBef>
                <a:spcPts val="600"/>
              </a:spcBef>
              <a:spcAft>
                <a:spcPts val="0"/>
              </a:spcAft>
              <a:buClr>
                <a:schemeClr val="dk1"/>
              </a:buClr>
              <a:buSzPts val="1800"/>
              <a:buFont typeface="Arial"/>
              <a:buNone/>
            </a:pPr>
            <a:r>
              <a:rPr b="1" lang="en" sz="1100"/>
              <a:t>Repositori</a:t>
            </a:r>
            <a:r>
              <a:rPr b="1" lang="en" sz="1100"/>
              <a:t>es</a:t>
            </a:r>
            <a:r>
              <a:rPr lang="en" sz="1100"/>
              <a:t>: You can loa</a:t>
            </a:r>
            <a:r>
              <a:rPr lang="en" sz="1100"/>
              <a:t>d (and cache) the dependencies on demand.</a:t>
            </a:r>
            <a:endParaRPr sz="1100"/>
          </a:p>
          <a:p>
            <a:pPr indent="0" lvl="0" marL="0" rtl="0" algn="l">
              <a:spcBef>
                <a:spcPts val="600"/>
              </a:spcBef>
              <a:spcAft>
                <a:spcPts val="0"/>
              </a:spcAft>
              <a:buClr>
                <a:schemeClr val="dk1"/>
              </a:buClr>
              <a:buSzPts val="1800"/>
              <a:buFont typeface="Arial"/>
              <a:buNone/>
            </a:pPr>
            <a:r>
              <a:rPr lang="en" sz="1100"/>
              <a:t>Learn more: </a:t>
            </a:r>
            <a:r>
              <a:rPr i="1" lang="en" sz="1100" u="sng">
                <a:solidFill>
                  <a:srgbClr val="4A86E8"/>
                </a:solidFill>
                <a:hlinkClick r:id="rId3">
                  <a:extLst>
                    <a:ext uri="{A12FA001-AC4F-418D-AE19-62706E023703}">
                      <ahyp:hlinkClr val="tx"/>
                    </a:ext>
                  </a:extLst>
                </a:hlinkClick>
              </a:rPr>
              <a:t>search.maven.org</a:t>
            </a:r>
            <a:r>
              <a:rPr lang="en" sz="1100"/>
              <a:t> (Maven Central)</a:t>
            </a:r>
            <a:endParaRPr sz="1100"/>
          </a:p>
          <a:p>
            <a:pPr indent="0" lvl="0" marL="0" rtl="0" algn="l">
              <a:spcBef>
                <a:spcPts val="600"/>
              </a:spcBef>
              <a:spcAft>
                <a:spcPts val="600"/>
              </a:spcAft>
              <a:buNone/>
            </a:pPr>
            <a:r>
              <a:t/>
            </a:r>
            <a:endParaRPr sz="1100"/>
          </a:p>
        </p:txBody>
      </p:sp>
      <p:sp>
        <p:nvSpPr>
          <p:cNvPr id="63" name="Google Shape;63;p13"/>
          <p:cNvSpPr txBox="1"/>
          <p:nvPr/>
        </p:nvSpPr>
        <p:spPr>
          <a:xfrm>
            <a:off x="871325" y="1442227"/>
            <a:ext cx="3000000" cy="6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Open Sans"/>
                <a:ea typeface="Open Sans"/>
                <a:cs typeface="Open Sans"/>
                <a:sym typeface="Open Sans"/>
              </a:rPr>
              <a:t>p</a:t>
            </a:r>
            <a:r>
              <a:rPr b="1" lang="en" sz="1100">
                <a:solidFill>
                  <a:schemeClr val="dk1"/>
                </a:solidFill>
                <a:latin typeface="Open Sans"/>
                <a:ea typeface="Open Sans"/>
                <a:cs typeface="Open Sans"/>
                <a:sym typeface="Open Sans"/>
              </a:rPr>
              <a:t>om.xml</a:t>
            </a:r>
            <a:endParaRPr b="1" sz="1100">
              <a:solidFill>
                <a:schemeClr val="dk1"/>
              </a:solidFill>
              <a:latin typeface="Open Sans"/>
              <a:ea typeface="Open Sans"/>
              <a:cs typeface="Open Sans"/>
              <a:sym typeface="Open Sans"/>
            </a:endParaRPr>
          </a:p>
          <a:p>
            <a:pPr indent="0" lvl="0" marL="0" rtl="0" algn="l">
              <a:lnSpc>
                <a:spcPct val="115000"/>
              </a:lnSpc>
              <a:spcBef>
                <a:spcPts val="600"/>
              </a:spcBef>
              <a:spcAft>
                <a:spcPts val="600"/>
              </a:spcAft>
              <a:buNone/>
            </a:pPr>
            <a:r>
              <a:rPr b="1" lang="en" sz="1100">
                <a:solidFill>
                  <a:schemeClr val="dk1"/>
                </a:solidFill>
                <a:latin typeface="Open Sans"/>
                <a:ea typeface="Open Sans"/>
                <a:cs typeface="Open Sans"/>
                <a:sym typeface="Open Sans"/>
              </a:rPr>
              <a:t>P</a:t>
            </a:r>
            <a:r>
              <a:rPr lang="en" sz="1100">
                <a:solidFill>
                  <a:schemeClr val="dk1"/>
                </a:solidFill>
                <a:latin typeface="Open Sans"/>
                <a:ea typeface="Open Sans"/>
                <a:cs typeface="Open Sans"/>
                <a:sym typeface="Open Sans"/>
              </a:rPr>
              <a:t>roject </a:t>
            </a:r>
            <a:r>
              <a:rPr b="1" lang="en" sz="1100">
                <a:solidFill>
                  <a:schemeClr val="dk1"/>
                </a:solidFill>
                <a:latin typeface="Open Sans"/>
                <a:ea typeface="Open Sans"/>
                <a:cs typeface="Open Sans"/>
                <a:sym typeface="Open Sans"/>
              </a:rPr>
              <a:t>O</a:t>
            </a:r>
            <a:r>
              <a:rPr lang="en" sz="1100">
                <a:solidFill>
                  <a:schemeClr val="dk1"/>
                </a:solidFill>
                <a:latin typeface="Open Sans"/>
                <a:ea typeface="Open Sans"/>
                <a:cs typeface="Open Sans"/>
                <a:sym typeface="Open Sans"/>
              </a:rPr>
              <a:t>bject </a:t>
            </a:r>
            <a:r>
              <a:rPr b="1" lang="en" sz="1100">
                <a:solidFill>
                  <a:schemeClr val="dk1"/>
                </a:solidFill>
                <a:latin typeface="Open Sans"/>
                <a:ea typeface="Open Sans"/>
                <a:cs typeface="Open Sans"/>
                <a:sym typeface="Open Sans"/>
              </a:rPr>
              <a:t>M</a:t>
            </a:r>
            <a:r>
              <a:rPr lang="en" sz="1100">
                <a:solidFill>
                  <a:schemeClr val="dk1"/>
                </a:solidFill>
                <a:latin typeface="Open Sans"/>
                <a:ea typeface="Open Sans"/>
                <a:cs typeface="Open Sans"/>
                <a:sym typeface="Open Sans"/>
              </a:rPr>
              <a:t>odel</a:t>
            </a:r>
            <a:endParaRPr sz="1100">
              <a:solidFill>
                <a:schemeClr val="dk1"/>
              </a:solidFill>
              <a:latin typeface="Open Sans"/>
              <a:ea typeface="Open Sans"/>
              <a:cs typeface="Open Sans"/>
              <a:sym typeface="Open Sans"/>
            </a:endParaRPr>
          </a:p>
        </p:txBody>
      </p:sp>
      <p:pic>
        <p:nvPicPr>
          <p:cNvPr id="64" name="Google Shape;64;p13"/>
          <p:cNvPicPr preferRelativeResize="0"/>
          <p:nvPr/>
        </p:nvPicPr>
        <p:blipFill>
          <a:blip r:embed="rId4">
            <a:alphaModFix/>
          </a:blip>
          <a:stretch>
            <a:fillRect/>
          </a:stretch>
        </p:blipFill>
        <p:spPr>
          <a:xfrm>
            <a:off x="292600" y="1213975"/>
            <a:ext cx="974501" cy="974501"/>
          </a:xfrm>
          <a:prstGeom prst="rect">
            <a:avLst/>
          </a:prstGeom>
          <a:noFill/>
          <a:ln>
            <a:noFill/>
          </a:ln>
        </p:spPr>
      </p:pic>
      <p:sp>
        <p:nvSpPr>
          <p:cNvPr id="65" name="Google Shape;65;p13"/>
          <p:cNvSpPr txBox="1"/>
          <p:nvPr/>
        </p:nvSpPr>
        <p:spPr>
          <a:xfrm>
            <a:off x="317480" y="1852593"/>
            <a:ext cx="418800" cy="197100"/>
          </a:xfrm>
          <a:prstGeom prst="rect">
            <a:avLst/>
          </a:prstGeom>
          <a:solidFill>
            <a:srgbClr val="6554E8"/>
          </a:solidFill>
          <a:ln cap="flat" cmpd="sng" w="9525">
            <a:solidFill>
              <a:srgbClr val="6554E8"/>
            </a:solidFill>
            <a:prstDash val="solid"/>
            <a:round/>
            <a:headEnd len="sm" w="sm" type="none"/>
            <a:tailEnd len="sm" w="sm" type="none"/>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b="1" lang="en" sz="800">
                <a:solidFill>
                  <a:schemeClr val="lt1"/>
                </a:solidFill>
                <a:latin typeface="Open Sans"/>
                <a:ea typeface="Open Sans"/>
                <a:cs typeface="Open Sans"/>
                <a:sym typeface="Open Sans"/>
              </a:rPr>
              <a:t>xml</a:t>
            </a:r>
            <a:endParaRPr b="1" sz="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pom.xml</a:t>
            </a:r>
            <a:endParaRPr/>
          </a:p>
        </p:txBody>
      </p:sp>
      <p:sp>
        <p:nvSpPr>
          <p:cNvPr id="71" name="Google Shape;71;p1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&lt;project</a:t>
            </a:r>
            <a:r>
              <a:rPr lang="en">
                <a:latin typeface="JetBrains Mono Medium"/>
                <a:ea typeface="JetBrains Mono Medium"/>
                <a:cs typeface="JetBrains Mono Medium"/>
                <a:sym typeface="JetBrains Mono Medium"/>
              </a:rPr>
              <a:t> </a:t>
            </a:r>
            <a:r>
              <a:rPr lang="en">
                <a:solidFill>
                  <a:srgbClr val="660066"/>
                </a:solidFill>
                <a:latin typeface="JetBrains Mono Medium"/>
                <a:ea typeface="JetBrains Mono Medium"/>
                <a:cs typeface="JetBrains Mono Medium"/>
                <a:sym typeface="JetBrains Mono Medium"/>
              </a:rPr>
              <a:t>xmlns</a:t>
            </a:r>
            <a:r>
              <a:rPr lang="en">
                <a:solidFill>
                  <a:srgbClr val="666600"/>
                </a:solidFill>
                <a:latin typeface="JetBrains Mono Medium"/>
                <a:ea typeface="JetBrains Mono Medium"/>
                <a:cs typeface="JetBrains Mono Medium"/>
                <a:sym typeface="JetBrains Mono Medium"/>
              </a:rPr>
              <a:t>=</a:t>
            </a:r>
            <a:r>
              <a:rPr lang="en">
                <a:solidFill>
                  <a:srgbClr val="008800"/>
                </a:solidFill>
                <a:latin typeface="JetBrains Mono Medium"/>
                <a:ea typeface="JetBrains Mono Medium"/>
                <a:cs typeface="JetBrains Mono Medium"/>
                <a:sym typeface="JetBrains Mono Medium"/>
              </a:rPr>
              <a:t>"http://maven.apache.org/POM/4.0.0"</a:t>
            </a:r>
            <a:r>
              <a:rPr lang="en">
                <a:latin typeface="JetBrains Mono Medium"/>
                <a:ea typeface="JetBrains Mono Medium"/>
                <a:cs typeface="JetBrains Mono Medium"/>
                <a:sym typeface="JetBrains Mono Medium"/>
              </a:rPr>
              <a:t> </a:t>
            </a:r>
            <a:r>
              <a:rPr lang="en">
                <a:solidFill>
                  <a:srgbClr val="660066"/>
                </a:solidFill>
                <a:latin typeface="JetBrains Mono Medium"/>
                <a:ea typeface="JetBrains Mono Medium"/>
                <a:cs typeface="JetBrains Mono Medium"/>
                <a:sym typeface="JetBrains Mono Medium"/>
              </a:rPr>
              <a:t>xmlns:xsi</a:t>
            </a:r>
            <a:r>
              <a:rPr lang="en">
                <a:solidFill>
                  <a:srgbClr val="666600"/>
                </a:solidFill>
                <a:latin typeface="JetBrains Mono Medium"/>
                <a:ea typeface="JetBrains Mono Medium"/>
                <a:cs typeface="JetBrains Mono Medium"/>
                <a:sym typeface="JetBrains Mono Medium"/>
              </a:rPr>
              <a:t>=</a:t>
            </a:r>
            <a:r>
              <a:rPr lang="en">
                <a:solidFill>
                  <a:srgbClr val="008800"/>
                </a:solidFill>
                <a:latin typeface="JetBrains Mono Medium"/>
                <a:ea typeface="JetBrains Mono Medium"/>
                <a:cs typeface="JetBrains Mono Medium"/>
                <a:sym typeface="JetBrains Mono Medium"/>
              </a:rPr>
              <a:t>"</a:t>
            </a:r>
            <a:r>
              <a:rPr lang="en" u="sng">
                <a:solidFill>
                  <a:schemeClr val="accent3"/>
                </a:solidFill>
                <a:latin typeface="JetBrains Mono Medium"/>
                <a:ea typeface="JetBrains Mono Medium"/>
                <a:cs typeface="JetBrains Mono Medium"/>
                <a:sym typeface="JetBrains Mono Medium"/>
                <a:hlinkClick r:id="rId3">
                  <a:extLst>
                    <a:ext uri="{A12FA001-AC4F-418D-AE19-62706E023703}">
                      <ahyp:hlinkClr val="tx"/>
                    </a:ext>
                  </a:extLst>
                </a:hlinkClick>
              </a:rPr>
              <a:t>http://www.w3.org/2001/XMLSchema-instance</a:t>
            </a:r>
            <a:r>
              <a:rPr lang="en">
                <a:solidFill>
                  <a:srgbClr val="008800"/>
                </a:solidFill>
                <a:latin typeface="JetBrains Mono Medium"/>
                <a:ea typeface="JetBrains Mono Medium"/>
                <a:cs typeface="JetBrains Mono Medium"/>
                <a:sym typeface="JetBrains Mono Medium"/>
              </a:rPr>
              <a:t>"</a:t>
            </a:r>
            <a:endParaRPr>
              <a:solidFill>
                <a:srgbClr val="008800"/>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660066"/>
                </a:solidFill>
                <a:latin typeface="JetBrains Mono Medium"/>
                <a:ea typeface="JetBrains Mono Medium"/>
                <a:cs typeface="JetBrains Mono Medium"/>
                <a:sym typeface="JetBrains Mono Medium"/>
              </a:rPr>
              <a:t>xsi:schemaLocation</a:t>
            </a:r>
            <a:r>
              <a:rPr lang="en">
                <a:solidFill>
                  <a:srgbClr val="666600"/>
                </a:solidFill>
                <a:latin typeface="JetBrains Mono Medium"/>
                <a:ea typeface="JetBrains Mono Medium"/>
                <a:cs typeface="JetBrains Mono Medium"/>
                <a:sym typeface="JetBrains Mono Medium"/>
              </a:rPr>
              <a:t>=</a:t>
            </a:r>
            <a:r>
              <a:rPr lang="en">
                <a:solidFill>
                  <a:srgbClr val="008800"/>
                </a:solidFill>
                <a:latin typeface="JetBrains Mono Medium"/>
                <a:ea typeface="JetBrains Mono Medium"/>
                <a:cs typeface="JetBrains Mono Medium"/>
                <a:sym typeface="JetBrains Mono Medium"/>
              </a:rPr>
              <a:t>"http://maven.apache.org/POM/4.0.0 http://maven.apache.org/xsd/maven-4.0.0.xsd"</a:t>
            </a:r>
            <a:r>
              <a:rPr lang="en">
                <a:solidFill>
                  <a:srgbClr val="000088"/>
                </a:solidFill>
                <a:latin typeface="JetBrains Mono Medium"/>
                <a:ea typeface="JetBrains Mono Medium"/>
                <a:cs typeface="JetBrains Mono Medium"/>
                <a:sym typeface="JetBrains Mono Medium"/>
              </a:rPr>
              <a:t>&gt;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&lt;modelVersion&gt;</a:t>
            </a:r>
            <a:r>
              <a:rPr lang="en">
                <a:latin typeface="JetBrains Mono Medium"/>
                <a:ea typeface="JetBrains Mono Medium"/>
                <a:cs typeface="JetBrains Mono Medium"/>
                <a:sym typeface="JetBrains Mono Medium"/>
              </a:rPr>
              <a:t>4.0.0</a:t>
            </a:r>
            <a:r>
              <a:rPr lang="en">
                <a:solidFill>
                  <a:srgbClr val="000088"/>
                </a:solidFill>
                <a:latin typeface="JetBrains Mono Medium"/>
                <a:ea typeface="JetBrains Mono Medium"/>
                <a:cs typeface="JetBrains Mono Medium"/>
                <a:sym typeface="JetBrains Mono Medium"/>
              </a:rPr>
              <a:t>&lt;/modelVersion&gt;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latin typeface="JetBrains Mono Medium"/>
                <a:ea typeface="JetBrains Mono Medium"/>
                <a:cs typeface="JetBrains Mono Medium"/>
                <a:sym typeface="JetBrains Mono Medium"/>
              </a:rPr>
              <a:t> </a:t>
            </a:r>
            <a:endParaRPr>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&lt;groupId&gt;</a:t>
            </a:r>
            <a:r>
              <a:rPr lang="en">
                <a:latin typeface="JetBrains Mono Medium"/>
                <a:ea typeface="JetBrains Mono Medium"/>
                <a:cs typeface="JetBrains Mono Medium"/>
                <a:sym typeface="JetBrains Mono Medium"/>
              </a:rPr>
              <a:t>com.mycompany.app</a:t>
            </a:r>
            <a:r>
              <a:rPr lang="en">
                <a:solidFill>
                  <a:srgbClr val="000088"/>
                </a:solidFill>
                <a:latin typeface="JetBrains Mono Medium"/>
                <a:ea typeface="JetBrains Mono Medium"/>
                <a:cs typeface="JetBrains Mono Medium"/>
                <a:sym typeface="JetBrains Mono Medium"/>
              </a:rPr>
              <a:t>&lt;/groupId&gt;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&lt;artifactId&gt;</a:t>
            </a:r>
            <a:r>
              <a:rPr lang="en">
                <a:latin typeface="JetBrains Mono Medium"/>
                <a:ea typeface="JetBrains Mono Medium"/>
                <a:cs typeface="JetBrains Mono Medium"/>
                <a:sym typeface="JetBrains Mono Medium"/>
              </a:rPr>
              <a:t>my-app</a:t>
            </a:r>
            <a:r>
              <a:rPr lang="en">
                <a:solidFill>
                  <a:srgbClr val="000088"/>
                </a:solidFill>
                <a:latin typeface="JetBrains Mono Medium"/>
                <a:ea typeface="JetBrains Mono Medium"/>
                <a:cs typeface="JetBrains Mono Medium"/>
                <a:sym typeface="JetBrains Mono Medium"/>
              </a:rPr>
              <a:t>&lt;/artifactId&gt;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&lt;version&gt;</a:t>
            </a:r>
            <a:r>
              <a:rPr lang="en">
                <a:latin typeface="JetBrains Mono Medium"/>
                <a:ea typeface="JetBrains Mono Medium"/>
                <a:cs typeface="JetBrains Mono Medium"/>
                <a:sym typeface="JetBrains Mono Medium"/>
              </a:rPr>
              <a:t>1.0-SNAPSHOT</a:t>
            </a:r>
            <a:r>
              <a:rPr lang="en">
                <a:solidFill>
                  <a:srgbClr val="000088"/>
                </a:solidFill>
                <a:latin typeface="JetBrains Mono Medium"/>
                <a:ea typeface="JetBrains Mono Medium"/>
                <a:cs typeface="JetBrains Mono Medium"/>
                <a:sym typeface="JetBrains Mono Medium"/>
              </a:rPr>
              <a:t>&lt;/version&gt;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latin typeface="JetBrains Mono Medium"/>
                <a:ea typeface="JetBrains Mono Medium"/>
                <a:cs typeface="JetBrains Mono Medium"/>
                <a:sym typeface="JetBrains Mono Medium"/>
              </a:rPr>
              <a:t> </a:t>
            </a:r>
            <a:endParaRPr>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&lt;properties&gt;</a:t>
            </a:r>
            <a:endParaRPr>
              <a:solidFill>
                <a:srgbClr val="000088"/>
              </a:solidFill>
              <a:latin typeface="JetBrains Mono Medium"/>
              <a:ea typeface="JetBrains Mono Medium"/>
              <a:cs typeface="JetBrains Mono Medium"/>
              <a:sym typeface="JetBrains Mono Medium"/>
            </a:endParaRPr>
          </a:p>
          <a:p>
            <a:pPr indent="0" lvl="0" marL="9144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&lt;maven.compiler.source&gt;</a:t>
            </a:r>
            <a:r>
              <a:rPr lang="en">
                <a:latin typeface="JetBrains Mono Medium"/>
                <a:ea typeface="JetBrains Mono Medium"/>
                <a:cs typeface="JetBrains Mono Medium"/>
                <a:sym typeface="JetBrains Mono Medium"/>
              </a:rPr>
              <a:t>1.7</a:t>
            </a:r>
            <a:r>
              <a:rPr lang="en">
                <a:solidFill>
                  <a:srgbClr val="000088"/>
                </a:solidFill>
                <a:latin typeface="JetBrains Mono Medium"/>
                <a:ea typeface="JetBrains Mono Medium"/>
                <a:cs typeface="JetBrains Mono Medium"/>
                <a:sym typeface="JetBrains Mono Medium"/>
              </a:rPr>
              <a:t>&lt;/maven.compiler.source&gt;</a:t>
            </a:r>
            <a:endParaRPr>
              <a:solidFill>
                <a:srgbClr val="000088"/>
              </a:solidFill>
              <a:latin typeface="JetBrains Mono Medium"/>
              <a:ea typeface="JetBrains Mono Medium"/>
              <a:cs typeface="JetBrains Mono Medium"/>
              <a:sym typeface="JetBrains Mono Medium"/>
            </a:endParaRPr>
          </a:p>
          <a:p>
            <a:pPr indent="0" lvl="0" marL="9144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&lt;maven.compiler.target&gt;</a:t>
            </a:r>
            <a:r>
              <a:rPr lang="en">
                <a:latin typeface="JetBrains Mono Medium"/>
                <a:ea typeface="JetBrains Mono Medium"/>
                <a:cs typeface="JetBrains Mono Medium"/>
                <a:sym typeface="JetBrains Mono Medium"/>
              </a:rPr>
              <a:t>1.7</a:t>
            </a:r>
            <a:r>
              <a:rPr lang="en">
                <a:solidFill>
                  <a:srgbClr val="000088"/>
                </a:solidFill>
                <a:latin typeface="JetBrains Mono Medium"/>
                <a:ea typeface="JetBrains Mono Medium"/>
                <a:cs typeface="JetBrains Mono Medium"/>
                <a:sym typeface="JetBrains Mono Medium"/>
              </a:rPr>
              <a:t>&lt;/maven.compiler.target&gt;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&lt;/properties&gt;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latin typeface="JetBrains Mono Medium"/>
                <a:ea typeface="JetBrains Mono Medium"/>
                <a:cs typeface="JetBrains Mono Medium"/>
                <a:sym typeface="JetBrains Mono Medium"/>
              </a:rPr>
              <a:t> </a:t>
            </a:r>
            <a:endParaRPr>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&lt;dependencies&gt;</a:t>
            </a:r>
            <a:endParaRPr>
              <a:solidFill>
                <a:srgbClr val="000088"/>
              </a:solidFill>
              <a:latin typeface="JetBrains Mono Medium"/>
              <a:ea typeface="JetBrains Mono Medium"/>
              <a:cs typeface="JetBrains Mono Medium"/>
              <a:sym typeface="JetBrains Mono Medium"/>
            </a:endParaRPr>
          </a:p>
          <a:p>
            <a:pPr indent="0" lvl="0" marL="9144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&lt;dependency&gt;</a:t>
            </a:r>
            <a:endParaRPr>
              <a:solidFill>
                <a:srgbClr val="000088"/>
              </a:solidFill>
              <a:latin typeface="JetBrains Mono Medium"/>
              <a:ea typeface="JetBrains Mono Medium"/>
              <a:cs typeface="JetBrains Mono Medium"/>
              <a:sym typeface="JetBrains Mono Medium"/>
            </a:endParaRPr>
          </a:p>
          <a:p>
            <a:pPr indent="0" lvl="0" marL="13716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&lt;groupId&gt;</a:t>
            </a:r>
            <a:r>
              <a:rPr lang="en">
                <a:latin typeface="JetBrains Mono Medium"/>
                <a:ea typeface="JetBrains Mono Medium"/>
                <a:cs typeface="JetBrains Mono Medium"/>
                <a:sym typeface="JetBrains Mono Medium"/>
              </a:rPr>
              <a:t>junit</a:t>
            </a:r>
            <a:r>
              <a:rPr lang="en">
                <a:solidFill>
                  <a:srgbClr val="000088"/>
                </a:solidFill>
                <a:latin typeface="JetBrains Mono Medium"/>
                <a:ea typeface="JetBrains Mono Medium"/>
                <a:cs typeface="JetBrains Mono Medium"/>
                <a:sym typeface="JetBrains Mono Medium"/>
              </a:rPr>
              <a:t>&lt;/groupId&gt;</a:t>
            </a:r>
            <a:endParaRPr>
              <a:solidFill>
                <a:srgbClr val="000088"/>
              </a:solidFill>
              <a:latin typeface="JetBrains Mono Medium"/>
              <a:ea typeface="JetBrains Mono Medium"/>
              <a:cs typeface="JetBrains Mono Medium"/>
              <a:sym typeface="JetBrains Mono Medium"/>
            </a:endParaRPr>
          </a:p>
          <a:p>
            <a:pPr indent="0" lvl="0" marL="13716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&lt;artifactId&gt;</a:t>
            </a:r>
            <a:r>
              <a:rPr lang="en">
                <a:latin typeface="JetBrains Mono Medium"/>
                <a:ea typeface="JetBrains Mono Medium"/>
                <a:cs typeface="JetBrains Mono Medium"/>
                <a:sym typeface="JetBrains Mono Medium"/>
              </a:rPr>
              <a:t>junit</a:t>
            </a:r>
            <a:r>
              <a:rPr lang="en">
                <a:solidFill>
                  <a:srgbClr val="000088"/>
                </a:solidFill>
                <a:latin typeface="JetBrains Mono Medium"/>
                <a:ea typeface="JetBrains Mono Medium"/>
                <a:cs typeface="JetBrains Mono Medium"/>
                <a:sym typeface="JetBrains Mono Medium"/>
              </a:rPr>
              <a:t>&lt;/artifactId&gt;</a:t>
            </a:r>
            <a:endParaRPr>
              <a:solidFill>
                <a:srgbClr val="000088"/>
              </a:solidFill>
              <a:latin typeface="JetBrains Mono Medium"/>
              <a:ea typeface="JetBrains Mono Medium"/>
              <a:cs typeface="JetBrains Mono Medium"/>
              <a:sym typeface="JetBrains Mono Medium"/>
            </a:endParaRPr>
          </a:p>
          <a:p>
            <a:pPr indent="0" lvl="0" marL="13716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&lt;version&gt;</a:t>
            </a:r>
            <a:r>
              <a:rPr lang="en">
                <a:latin typeface="JetBrains Mono Medium"/>
                <a:ea typeface="JetBrains Mono Medium"/>
                <a:cs typeface="JetBrains Mono Medium"/>
                <a:sym typeface="JetBrains Mono Medium"/>
              </a:rPr>
              <a:t>4.12</a:t>
            </a:r>
            <a:r>
              <a:rPr lang="en">
                <a:solidFill>
                  <a:srgbClr val="000088"/>
                </a:solidFill>
                <a:latin typeface="JetBrains Mono Medium"/>
                <a:ea typeface="JetBrains Mono Medium"/>
                <a:cs typeface="JetBrains Mono Medium"/>
                <a:sym typeface="JetBrains Mono Medium"/>
              </a:rPr>
              <a:t>&lt;/version&gt;</a:t>
            </a:r>
            <a:endParaRPr>
              <a:solidFill>
                <a:srgbClr val="000088"/>
              </a:solidFill>
              <a:latin typeface="JetBrains Mono Medium"/>
              <a:ea typeface="JetBrains Mono Medium"/>
              <a:cs typeface="JetBrains Mono Medium"/>
              <a:sym typeface="JetBrains Mono Medium"/>
            </a:endParaRPr>
          </a:p>
          <a:p>
            <a:pPr indent="0" lvl="0" marL="13716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&lt;scope&gt;</a:t>
            </a:r>
            <a:r>
              <a:rPr lang="en">
                <a:latin typeface="JetBrains Mono Medium"/>
                <a:ea typeface="JetBrains Mono Medium"/>
                <a:cs typeface="JetBrains Mono Medium"/>
                <a:sym typeface="JetBrains Mono Medium"/>
              </a:rPr>
              <a:t>test</a:t>
            </a:r>
            <a:r>
              <a:rPr lang="en">
                <a:solidFill>
                  <a:srgbClr val="000088"/>
                </a:solidFill>
                <a:latin typeface="JetBrains Mono Medium"/>
                <a:ea typeface="JetBrains Mono Medium"/>
                <a:cs typeface="JetBrains Mono Medium"/>
                <a:sym typeface="JetBrains Mono Medium"/>
              </a:rPr>
              <a:t>&lt;/scope&gt;</a:t>
            </a:r>
            <a:endParaRPr>
              <a:solidFill>
                <a:srgbClr val="000088"/>
              </a:solidFill>
              <a:latin typeface="JetBrains Mono Medium"/>
              <a:ea typeface="JetBrains Mono Medium"/>
              <a:cs typeface="JetBrains Mono Medium"/>
              <a:sym typeface="JetBrains Mono Medium"/>
            </a:endParaRPr>
          </a:p>
          <a:p>
            <a:pPr indent="0" lvl="0" marL="9144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&lt;/dependency&gt;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&lt;/dependencies&gt;</a:t>
            </a:r>
            <a:endParaRPr>
              <a:solidFill>
                <a:srgbClr val="000088"/>
              </a:solidFill>
              <a:latin typeface="JetBrains Mono Medium"/>
              <a:ea typeface="JetBrains Mono Medium"/>
              <a:cs typeface="JetBrains Mono Medium"/>
              <a:sym typeface="JetBrains Mono Medium"/>
            </a:endParaRPr>
          </a:p>
          <a:p>
            <a:pPr indent="0" lvl="0" marL="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&lt;/project&gt;</a:t>
            </a:r>
            <a:endParaRPr>
              <a:solidFill>
                <a:srgbClr val="3F51B5"/>
              </a:solidFill>
              <a:latin typeface="JetBrains Mono Medium"/>
              <a:ea typeface="JetBrains Mono Medium"/>
              <a:cs typeface="JetBrains Mono Medium"/>
              <a:sym typeface="JetBrains Mono Medium"/>
            </a:endParaRPr>
          </a:p>
          <a:p>
            <a:pPr indent="0" lvl="0" marL="0" rtl="0" algn="l">
              <a:lnSpc>
                <a:spcPct val="115000"/>
              </a:lnSpc>
              <a:spcBef>
                <a:spcPts val="100"/>
              </a:spcBef>
              <a:spcAft>
                <a:spcPts val="0"/>
              </a:spcAft>
              <a:buClr>
                <a:schemeClr val="dk1"/>
              </a:buClr>
              <a:buSzPts val="1800"/>
              <a:buFont typeface="Arial"/>
              <a:buNone/>
            </a:pPr>
            <a:r>
              <a:t/>
            </a:r>
            <a:endParaRPr>
              <a:latin typeface="JetBrains Mono Medium"/>
              <a:ea typeface="JetBrains Mono Medium"/>
              <a:cs typeface="JetBrains Mono Medium"/>
              <a:sym typeface="JetBrains Mono Medium"/>
            </a:endParaRPr>
          </a:p>
          <a:p>
            <a:pPr indent="0" lvl="0" marL="0" rtl="0" algn="l">
              <a:lnSpc>
                <a:spcPct val="115000"/>
              </a:lnSpc>
              <a:spcBef>
                <a:spcPts val="100"/>
              </a:spcBef>
              <a:spcAft>
                <a:spcPts val="1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a:t>
            </a:r>
            <a:endParaRPr/>
          </a:p>
        </p:txBody>
      </p:sp>
      <p:sp>
        <p:nvSpPr>
          <p:cNvPr id="77" name="Google Shape;77;p15"/>
          <p:cNvSpPr txBox="1"/>
          <p:nvPr>
            <p:ph idx="1" type="body"/>
          </p:nvPr>
        </p:nvSpPr>
        <p:spPr>
          <a:xfrm>
            <a:off x="292608" y="2267712"/>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b="1" lang="en" sz="1100"/>
              <a:t>DSL</a:t>
            </a:r>
            <a:r>
              <a:rPr lang="en" sz="1100"/>
              <a:t>: It</a:t>
            </a:r>
            <a:r>
              <a:rPr lang="en" sz="1100"/>
              <a:t> </a:t>
            </a:r>
            <a:r>
              <a:rPr lang="en" sz="1100"/>
              <a:t>u</a:t>
            </a:r>
            <a:r>
              <a:rPr lang="en" sz="1100"/>
              <a:t>ses </a:t>
            </a:r>
            <a:r>
              <a:rPr lang="en" sz="1100"/>
              <a:t>Kotlin or Groovy instead of XML.</a:t>
            </a:r>
            <a:endParaRPr sz="1100"/>
          </a:p>
          <a:p>
            <a:pPr indent="0" lvl="0" marL="0" rtl="0" algn="l">
              <a:spcBef>
                <a:spcPts val="600"/>
              </a:spcBef>
              <a:spcAft>
                <a:spcPts val="0"/>
              </a:spcAft>
              <a:buClr>
                <a:schemeClr val="dk1"/>
              </a:buClr>
              <a:buSzPts val="1800"/>
              <a:buFont typeface="Arial"/>
              <a:buNone/>
            </a:pPr>
            <a:r>
              <a:rPr b="1" lang="en" sz="1100"/>
              <a:t>Tasks</a:t>
            </a:r>
            <a:r>
              <a:rPr lang="en" sz="1100"/>
              <a:t>: You can define actions which might depend on each other and be quite complex. </a:t>
            </a:r>
            <a:endParaRPr sz="1100"/>
          </a:p>
          <a:p>
            <a:pPr indent="0" lvl="0" marL="0" rtl="0" algn="l">
              <a:spcBef>
                <a:spcPts val="600"/>
              </a:spcBef>
              <a:spcAft>
                <a:spcPts val="0"/>
              </a:spcAft>
              <a:buClr>
                <a:schemeClr val="dk1"/>
              </a:buClr>
              <a:buSzPts val="1800"/>
              <a:buFont typeface="Arial"/>
              <a:buNone/>
            </a:pPr>
            <a:r>
              <a:rPr b="1" lang="en" sz="1100"/>
              <a:t>Plugins </a:t>
            </a:r>
            <a:r>
              <a:rPr lang="en" sz="1100"/>
              <a:t>provide </a:t>
            </a:r>
            <a:r>
              <a:rPr lang="en" sz="1100"/>
              <a:t>unconventional predefined tasks to do the heavy-lifting.</a:t>
            </a:r>
            <a:endParaRPr sz="1100"/>
          </a:p>
          <a:p>
            <a:pPr indent="0" lvl="0" marL="0" rtl="0" algn="l">
              <a:spcBef>
                <a:spcPts val="600"/>
              </a:spcBef>
              <a:spcAft>
                <a:spcPts val="0"/>
              </a:spcAft>
              <a:buClr>
                <a:schemeClr val="dk1"/>
              </a:buClr>
              <a:buSzPts val="1800"/>
              <a:buFont typeface="Arial"/>
              <a:buNone/>
            </a:pPr>
            <a:r>
              <a:rPr b="1" lang="en" sz="1100"/>
              <a:t>Modules</a:t>
            </a:r>
            <a:r>
              <a:rPr lang="en" sz="1100"/>
              <a:t> have independent compilation units. Each unit is built into a separate JAR (or some other kind of artifact).</a:t>
            </a:r>
            <a:endParaRPr sz="1100"/>
          </a:p>
          <a:p>
            <a:pPr indent="0" lvl="0" marL="0" rtl="0" algn="l">
              <a:spcBef>
                <a:spcPts val="600"/>
              </a:spcBef>
              <a:spcAft>
                <a:spcPts val="0"/>
              </a:spcAft>
              <a:buClr>
                <a:schemeClr val="dk1"/>
              </a:buClr>
              <a:buSzPts val="1100"/>
              <a:buFont typeface="Arial"/>
              <a:buNone/>
            </a:pPr>
            <a:r>
              <a:rPr b="1" lang="en" sz="1100"/>
              <a:t>Repositories</a:t>
            </a:r>
            <a:r>
              <a:rPr lang="en" sz="1100"/>
              <a:t>: You can reuse Maven repositories.</a:t>
            </a:r>
            <a:endParaRPr sz="1100"/>
          </a:p>
          <a:p>
            <a:pPr indent="0" lvl="0" marL="0" rtl="0" algn="l">
              <a:spcBef>
                <a:spcPts val="600"/>
              </a:spcBef>
              <a:spcAft>
                <a:spcPts val="0"/>
              </a:spcAft>
              <a:buClr>
                <a:schemeClr val="dk1"/>
              </a:buClr>
              <a:buSzPts val="1800"/>
              <a:buFont typeface="Arial"/>
              <a:buNone/>
            </a:pPr>
            <a:r>
              <a:rPr b="1" lang="en" sz="1100"/>
              <a:t>Dependency Management</a:t>
            </a:r>
            <a:r>
              <a:rPr lang="en" sz="1100"/>
              <a:t>: </a:t>
            </a:r>
            <a:r>
              <a:rPr lang="en" sz="1100"/>
              <a:t>You can </a:t>
            </a:r>
            <a:r>
              <a:rPr lang="en" sz="1100"/>
              <a:t>easily declare and resolve dependencies.</a:t>
            </a:r>
            <a:endParaRPr sz="1100"/>
          </a:p>
          <a:p>
            <a:pPr indent="0" lvl="0" marL="0" rtl="0" algn="l">
              <a:spcBef>
                <a:spcPts val="600"/>
              </a:spcBef>
              <a:spcAft>
                <a:spcPts val="0"/>
              </a:spcAft>
              <a:buClr>
                <a:schemeClr val="dk1"/>
              </a:buClr>
              <a:buSzPts val="1800"/>
              <a:buFont typeface="Arial"/>
              <a:buNone/>
            </a:pPr>
            <a:r>
              <a:rPr b="1" lang="en" sz="1100"/>
              <a:t>Language Agnostic</a:t>
            </a:r>
            <a:r>
              <a:rPr lang="en" sz="1100"/>
              <a:t>: Gradle can be used for Kotlin, Java, Scala, C++, JS, and </a:t>
            </a:r>
            <a:r>
              <a:rPr lang="en" sz="1100" u="sng">
                <a:solidFill>
                  <a:schemeClr val="accent3"/>
                </a:solidFill>
                <a:hlinkClick r:id="rId3">
                  <a:extLst>
                    <a:ext uri="{A12FA001-AC4F-418D-AE19-62706E023703}">
                      <ahyp:hlinkClr val="tx"/>
                    </a:ext>
                  </a:extLst>
                </a:hlinkClick>
              </a:rPr>
              <a:t>COBOL</a:t>
            </a:r>
            <a:r>
              <a:rPr lang="en" sz="1100"/>
              <a:t>.</a:t>
            </a:r>
            <a:endParaRPr sz="1100"/>
          </a:p>
          <a:p>
            <a:pPr indent="0" lvl="0" marL="0" rtl="0" algn="l">
              <a:spcBef>
                <a:spcPts val="600"/>
              </a:spcBef>
              <a:spcAft>
                <a:spcPts val="0"/>
              </a:spcAft>
              <a:buClr>
                <a:schemeClr val="dk1"/>
              </a:buClr>
              <a:buSzPts val="1100"/>
              <a:buFont typeface="Arial"/>
              <a:buNone/>
            </a:pPr>
            <a:r>
              <a:rPr lang="en" sz="1100"/>
              <a:t>Learn more: </a:t>
            </a:r>
            <a:r>
              <a:rPr i="1" lang="en" sz="1100" u="sng">
                <a:solidFill>
                  <a:schemeClr val="accent3"/>
                </a:solidFill>
                <a:hlinkClick r:id="rId4">
                  <a:extLst>
                    <a:ext uri="{A12FA001-AC4F-418D-AE19-62706E023703}">
                      <ahyp:hlinkClr val="tx"/>
                    </a:ext>
                  </a:extLst>
                </a:hlinkClick>
              </a:rPr>
              <a:t>docs.gradle.org</a:t>
            </a:r>
            <a:endParaRPr i="1" sz="1100"/>
          </a:p>
          <a:p>
            <a:pPr indent="0" lvl="0" marL="0" rtl="0" algn="l">
              <a:spcBef>
                <a:spcPts val="600"/>
              </a:spcBef>
              <a:spcAft>
                <a:spcPts val="600"/>
              </a:spcAft>
              <a:buNone/>
            </a:pPr>
            <a:r>
              <a:t/>
            </a:r>
            <a:endParaRPr sz="1100"/>
          </a:p>
        </p:txBody>
      </p:sp>
      <p:pic>
        <p:nvPicPr>
          <p:cNvPr id="78" name="Google Shape;78;p15"/>
          <p:cNvPicPr preferRelativeResize="0"/>
          <p:nvPr/>
        </p:nvPicPr>
        <p:blipFill>
          <a:blip r:embed="rId5">
            <a:alphaModFix/>
          </a:blip>
          <a:stretch>
            <a:fillRect/>
          </a:stretch>
        </p:blipFill>
        <p:spPr>
          <a:xfrm>
            <a:off x="292600" y="1213975"/>
            <a:ext cx="974501" cy="974501"/>
          </a:xfrm>
          <a:prstGeom prst="rect">
            <a:avLst/>
          </a:prstGeom>
          <a:noFill/>
          <a:ln>
            <a:noFill/>
          </a:ln>
        </p:spPr>
      </p:pic>
      <p:sp>
        <p:nvSpPr>
          <p:cNvPr id="79" name="Google Shape;79;p15"/>
          <p:cNvSpPr txBox="1"/>
          <p:nvPr/>
        </p:nvSpPr>
        <p:spPr>
          <a:xfrm>
            <a:off x="871325" y="1442227"/>
            <a:ext cx="3000000" cy="6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Open Sans"/>
                <a:ea typeface="Open Sans"/>
                <a:cs typeface="Open Sans"/>
                <a:sym typeface="Open Sans"/>
              </a:rPr>
              <a:t>build</a:t>
            </a:r>
            <a:r>
              <a:rPr b="1" lang="en" sz="1100">
                <a:solidFill>
                  <a:schemeClr val="dk1"/>
                </a:solidFill>
                <a:latin typeface="Open Sans"/>
                <a:ea typeface="Open Sans"/>
                <a:cs typeface="Open Sans"/>
                <a:sym typeface="Open Sans"/>
              </a:rPr>
              <a:t>.gradle</a:t>
            </a:r>
            <a:endParaRPr b="1" sz="1100">
              <a:solidFill>
                <a:schemeClr val="dk1"/>
              </a:solidFill>
              <a:latin typeface="Open Sans"/>
              <a:ea typeface="Open Sans"/>
              <a:cs typeface="Open Sans"/>
              <a:sym typeface="Open Sans"/>
            </a:endParaRPr>
          </a:p>
          <a:p>
            <a:pPr indent="0" lvl="0" marL="0" rtl="0" algn="l">
              <a:lnSpc>
                <a:spcPct val="115000"/>
              </a:lnSpc>
              <a:spcBef>
                <a:spcPts val="600"/>
              </a:spcBef>
              <a:spcAft>
                <a:spcPts val="600"/>
              </a:spcAft>
              <a:buNone/>
            </a:pPr>
            <a:r>
              <a:rPr b="1" lang="en" sz="1100">
                <a:solidFill>
                  <a:schemeClr val="dk1"/>
                </a:solidFill>
                <a:latin typeface="Open Sans"/>
                <a:ea typeface="Open Sans"/>
                <a:cs typeface="Open Sans"/>
                <a:sym typeface="Open Sans"/>
              </a:rPr>
              <a:t>settings.gradle</a:t>
            </a:r>
            <a:endParaRPr sz="1100">
              <a:solidFill>
                <a:schemeClr val="dk1"/>
              </a:solidFill>
              <a:latin typeface="Open Sans"/>
              <a:ea typeface="Open Sans"/>
              <a:cs typeface="Open Sans"/>
              <a:sym typeface="Open Sans"/>
            </a:endParaRPr>
          </a:p>
        </p:txBody>
      </p:sp>
      <p:sp>
        <p:nvSpPr>
          <p:cNvPr id="80" name="Google Shape;80;p15"/>
          <p:cNvSpPr txBox="1"/>
          <p:nvPr/>
        </p:nvSpPr>
        <p:spPr>
          <a:xfrm>
            <a:off x="317480" y="1852593"/>
            <a:ext cx="418800" cy="197100"/>
          </a:xfrm>
          <a:prstGeom prst="rect">
            <a:avLst/>
          </a:prstGeom>
          <a:solidFill>
            <a:srgbClr val="6554E8"/>
          </a:solidFill>
          <a:ln cap="flat" cmpd="sng" w="9525">
            <a:solidFill>
              <a:srgbClr val="6554E8"/>
            </a:solidFill>
            <a:prstDash val="solid"/>
            <a:round/>
            <a:headEnd len="sm" w="sm" type="none"/>
            <a:tailEnd len="sm" w="sm" type="none"/>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b="1" lang="en" sz="800">
                <a:solidFill>
                  <a:schemeClr val="lt1"/>
                </a:solidFill>
                <a:latin typeface="Open Sans"/>
                <a:ea typeface="Open Sans"/>
                <a:cs typeface="Open Sans"/>
                <a:sym typeface="Open Sans"/>
              </a:rPr>
              <a:t>gradle</a:t>
            </a:r>
            <a:endParaRPr b="1" sz="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project structure</a:t>
            </a:r>
            <a:endParaRPr/>
          </a:p>
        </p:txBody>
      </p:sp>
      <p:sp>
        <p:nvSpPr>
          <p:cNvPr id="86" name="Google Shape;86;p16"/>
          <p:cNvSpPr txBox="1"/>
          <p:nvPr>
            <p:ph idx="1" type="body"/>
          </p:nvPr>
        </p:nvSpPr>
        <p:spPr>
          <a:xfrm>
            <a:off x="292600" y="1335025"/>
            <a:ext cx="3448200" cy="261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gradle</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 wrapper</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 gradle-wrapper.jar  </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SzPts val="1100"/>
              <a:buNone/>
            </a:pPr>
            <a:r>
              <a:rPr lang="en" sz="800">
                <a:solidFill>
                  <a:srgbClr val="37474F"/>
                </a:solidFill>
                <a:latin typeface="JetBrains Mono Medium"/>
                <a:ea typeface="JetBrains Mono Medium"/>
                <a:cs typeface="JetBrains Mono Medium"/>
                <a:sym typeface="JetBrains Mono Medium"/>
              </a:rPr>
              <a:t>│       └── gradle-wrapper.properties  </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SzPts val="1100"/>
              <a:buNone/>
            </a:pPr>
            <a:r>
              <a:rPr lang="en" sz="800">
                <a:solidFill>
                  <a:srgbClr val="37474F"/>
                </a:solidFill>
                <a:latin typeface="JetBrains Mono Medium"/>
                <a:ea typeface="JetBrains Mono Medium"/>
                <a:cs typeface="JetBrains Mono Medium"/>
                <a:sym typeface="JetBrains Mono Medium"/>
              </a:rPr>
              <a:t>├── src</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SzPts val="1100"/>
              <a:buNone/>
            </a:pPr>
            <a:r>
              <a:rPr lang="en" sz="800">
                <a:solidFill>
                  <a:srgbClr val="37474F"/>
                </a:solidFill>
                <a:latin typeface="JetBrains Mono Medium"/>
                <a:ea typeface="JetBrains Mono Medium"/>
                <a:cs typeface="JetBrains Mono Medium"/>
                <a:sym typeface="JetBrains Mono Medium"/>
              </a:rPr>
              <a:t>├── </a:t>
            </a:r>
            <a:r>
              <a:rPr b="1" lang="en" sz="800">
                <a:solidFill>
                  <a:srgbClr val="37474F"/>
                </a:solidFill>
                <a:latin typeface="JetBrains Mono"/>
                <a:ea typeface="JetBrains Mono"/>
                <a:cs typeface="JetBrains Mono"/>
                <a:sym typeface="JetBrains Mono"/>
              </a:rPr>
              <a:t>build.gradle.kts / build.gradle</a:t>
            </a:r>
            <a:endParaRPr b="1" sz="8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a:t>
            </a:r>
            <a:r>
              <a:rPr b="1" lang="en" sz="800">
                <a:solidFill>
                  <a:srgbClr val="37474F"/>
                </a:solidFill>
                <a:latin typeface="JetBrains Mono"/>
                <a:ea typeface="JetBrains Mono"/>
                <a:cs typeface="JetBrains Mono"/>
                <a:sym typeface="JetBrains Mono"/>
              </a:rPr>
              <a:t>gradle.properties</a:t>
            </a:r>
            <a:r>
              <a:rPr lang="en" sz="800">
                <a:solidFill>
                  <a:schemeClr val="dk1"/>
                </a:solidFill>
                <a:latin typeface="JetBrains Mono Medium"/>
                <a:ea typeface="JetBrains Mono Medium"/>
                <a:cs typeface="JetBrains Mono Medium"/>
                <a:sym typeface="JetBrains Mono Medium"/>
              </a:rPr>
              <a:t> </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gradlew  </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SzPts val="1100"/>
              <a:buNone/>
            </a:pPr>
            <a:r>
              <a:rPr lang="en" sz="800">
                <a:solidFill>
                  <a:srgbClr val="37474F"/>
                </a:solidFill>
                <a:latin typeface="JetBrains Mono Medium"/>
                <a:ea typeface="JetBrains Mono Medium"/>
                <a:cs typeface="JetBrains Mono Medium"/>
                <a:sym typeface="JetBrains Mono Medium"/>
              </a:rPr>
              <a:t>├── gradlew.bat</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40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a:t>
            </a:r>
            <a:r>
              <a:rPr b="1" lang="en" sz="800">
                <a:solidFill>
                  <a:srgbClr val="37474F"/>
                </a:solidFill>
                <a:latin typeface="JetBrains Mono"/>
                <a:ea typeface="JetBrains Mono"/>
                <a:cs typeface="JetBrains Mono"/>
                <a:sym typeface="JetBrains Mono"/>
              </a:rPr>
              <a:t>settings.gradle.kts / settings.gradle</a:t>
            </a:r>
            <a:endParaRPr b="1" sz="800">
              <a:latin typeface="JetBrains Mono"/>
              <a:ea typeface="JetBrains Mono"/>
              <a:cs typeface="JetBrains Mono"/>
              <a:sym typeface="JetBrains Mono"/>
            </a:endParaRPr>
          </a:p>
        </p:txBody>
      </p:sp>
      <p:pic>
        <p:nvPicPr>
          <p:cNvPr id="87" name="Google Shape;87;p16"/>
          <p:cNvPicPr preferRelativeResize="0"/>
          <p:nvPr/>
        </p:nvPicPr>
        <p:blipFill rotWithShape="1">
          <a:blip r:embed="rId3">
            <a:alphaModFix/>
          </a:blip>
          <a:srcRect b="53937" l="1105" r="74870" t="10686"/>
          <a:stretch/>
        </p:blipFill>
        <p:spPr>
          <a:xfrm>
            <a:off x="5409125" y="1565000"/>
            <a:ext cx="3406051" cy="2821076"/>
          </a:xfrm>
          <a:prstGeom prst="rect">
            <a:avLst/>
          </a:prstGeom>
          <a:noFill/>
          <a:ln>
            <a:noFill/>
          </a:ln>
        </p:spPr>
      </p:pic>
      <p:sp>
        <p:nvSpPr>
          <p:cNvPr id="88" name="Google Shape;88;p16"/>
          <p:cNvSpPr txBox="1"/>
          <p:nvPr>
            <p:ph idx="1" type="body"/>
          </p:nvPr>
        </p:nvSpPr>
        <p:spPr>
          <a:xfrm>
            <a:off x="292600" y="3462525"/>
            <a:ext cx="6451800" cy="1889100"/>
          </a:xfrm>
          <a:prstGeom prst="rect">
            <a:avLst/>
          </a:prstGeom>
          <a:noFill/>
          <a:ln>
            <a:noFill/>
          </a:ln>
        </p:spPr>
        <p:txBody>
          <a:bodyPr anchorCtr="0" anchor="t" bIns="91425" lIns="91425" spcFirstLastPara="1" rIns="91425" wrap="square" tIns="91425">
            <a:noAutofit/>
          </a:bodyPr>
          <a:lstStyle/>
          <a:p>
            <a:pPr indent="-279400" lvl="0" marL="320040" rtl="0" algn="l">
              <a:lnSpc>
                <a:spcPct val="115000"/>
              </a:lnSpc>
              <a:spcBef>
                <a:spcPts val="0"/>
              </a:spcBef>
              <a:spcAft>
                <a:spcPts val="0"/>
              </a:spcAft>
              <a:buSzPts val="800"/>
              <a:buChar char="●"/>
            </a:pPr>
            <a:r>
              <a:rPr lang="en" sz="800"/>
              <a:t>Gradle root project == IntelliJ IDEA project</a:t>
            </a:r>
            <a:endParaRPr sz="800"/>
          </a:p>
          <a:p>
            <a:pPr indent="-279400" lvl="0" marL="320040" rtl="0" algn="l">
              <a:lnSpc>
                <a:spcPct val="115000"/>
              </a:lnSpc>
              <a:spcBef>
                <a:spcPts val="600"/>
              </a:spcBef>
              <a:spcAft>
                <a:spcPts val="0"/>
              </a:spcAft>
              <a:buSzPts val="800"/>
              <a:buChar char="●"/>
            </a:pPr>
            <a:r>
              <a:rPr lang="en" sz="800"/>
              <a:t>Gradle project != </a:t>
            </a:r>
            <a:r>
              <a:rPr lang="en" sz="800"/>
              <a:t>IntelliJ IDEA</a:t>
            </a:r>
            <a:r>
              <a:rPr lang="en" sz="800"/>
              <a:t> project</a:t>
            </a:r>
            <a:endParaRPr sz="800"/>
          </a:p>
          <a:p>
            <a:pPr indent="-279400" lvl="0" marL="320040" rtl="0" algn="l">
              <a:lnSpc>
                <a:spcPct val="115000"/>
              </a:lnSpc>
              <a:spcBef>
                <a:spcPts val="600"/>
              </a:spcBef>
              <a:spcAft>
                <a:spcPts val="0"/>
              </a:spcAft>
              <a:buSzPts val="800"/>
              <a:buChar char="●"/>
            </a:pPr>
            <a:r>
              <a:rPr lang="en" sz="800"/>
              <a:t>Gradle module != </a:t>
            </a:r>
            <a:r>
              <a:rPr lang="en" sz="800"/>
              <a:t>IntelliJ IDEA </a:t>
            </a:r>
            <a:r>
              <a:rPr lang="en" sz="800"/>
              <a:t>module</a:t>
            </a:r>
            <a:endParaRPr sz="800"/>
          </a:p>
          <a:p>
            <a:pPr indent="-279400" lvl="0" marL="320040" rtl="0" algn="l">
              <a:lnSpc>
                <a:spcPct val="115000"/>
              </a:lnSpc>
              <a:spcBef>
                <a:spcPts val="600"/>
              </a:spcBef>
              <a:spcAft>
                <a:spcPts val="0"/>
              </a:spcAft>
              <a:buSzPts val="800"/>
              <a:buChar char="●"/>
            </a:pPr>
            <a:r>
              <a:rPr lang="en" sz="800"/>
              <a:t>Gradle project ~ </a:t>
            </a:r>
            <a:r>
              <a:rPr lang="en" sz="800"/>
              <a:t>IntelliJ IDEA </a:t>
            </a:r>
            <a:r>
              <a:rPr lang="en" sz="800"/>
              <a:t>module</a:t>
            </a:r>
            <a:endParaRPr sz="800"/>
          </a:p>
          <a:p>
            <a:pPr indent="-279400" lvl="0" marL="320040" rtl="0" algn="l">
              <a:lnSpc>
                <a:spcPct val="115000"/>
              </a:lnSpc>
              <a:spcBef>
                <a:spcPts val="600"/>
              </a:spcBef>
              <a:spcAft>
                <a:spcPts val="0"/>
              </a:spcAft>
              <a:buSzPts val="800"/>
              <a:buChar char="●"/>
            </a:pPr>
            <a:r>
              <a:rPr lang="en" sz="800"/>
              <a:t>Gradle root project might have subprojects that have </a:t>
            </a:r>
            <a:r>
              <a:rPr lang="en" sz="800"/>
              <a:t>subprojects</a:t>
            </a:r>
            <a:r>
              <a:rPr lang="en" sz="800"/>
              <a:t> and so on</a:t>
            </a:r>
            <a:endParaRPr sz="800"/>
          </a:p>
          <a:p>
            <a:pPr indent="-279400" lvl="0" marL="320040" rtl="0" algn="l">
              <a:lnSpc>
                <a:spcPct val="115000"/>
              </a:lnSpc>
              <a:spcBef>
                <a:spcPts val="600"/>
              </a:spcBef>
              <a:spcAft>
                <a:spcPts val="600"/>
              </a:spcAft>
              <a:buSzPts val="800"/>
              <a:buChar char="●"/>
            </a:pPr>
            <a:r>
              <a:rPr lang="en" sz="800"/>
              <a:t>Tasks may be defined in any project</a:t>
            </a:r>
            <a:endParaRPr sz="800"/>
          </a:p>
        </p:txBody>
      </p:sp>
      <p:sp>
        <p:nvSpPr>
          <p:cNvPr id="89" name="Google Shape;89;p16"/>
          <p:cNvSpPr txBox="1"/>
          <p:nvPr/>
        </p:nvSpPr>
        <p:spPr>
          <a:xfrm>
            <a:off x="4033417" y="1482678"/>
            <a:ext cx="12549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100" u="none" cap="none" strike="noStrike">
                <a:solidFill>
                  <a:schemeClr val="dk2"/>
                </a:solidFill>
                <a:latin typeface="Open Sans"/>
                <a:ea typeface="Open Sans"/>
                <a:cs typeface="Open Sans"/>
                <a:sym typeface="Open Sans"/>
              </a:rPr>
              <a:t>Don’t push</a:t>
            </a:r>
            <a:br>
              <a:rPr b="1" lang="en" sz="1100">
                <a:solidFill>
                  <a:schemeClr val="dk2"/>
                </a:solidFill>
                <a:latin typeface="Open Sans"/>
                <a:ea typeface="Open Sans"/>
                <a:cs typeface="Open Sans"/>
                <a:sym typeface="Open Sans"/>
              </a:rPr>
            </a:br>
            <a:r>
              <a:rPr b="1" i="0" lang="en" sz="1100" u="none" cap="none" strike="noStrike">
                <a:solidFill>
                  <a:schemeClr val="dk2"/>
                </a:solidFill>
                <a:latin typeface="Open Sans"/>
                <a:ea typeface="Open Sans"/>
                <a:cs typeface="Open Sans"/>
                <a:sym typeface="Open Sans"/>
              </a:rPr>
              <a:t>to GitHub</a:t>
            </a:r>
            <a:endParaRPr b="1" i="0" sz="1100" u="none" cap="none" strike="noStrike">
              <a:solidFill>
                <a:srgbClr val="000000"/>
              </a:solidFill>
              <a:latin typeface="Open Sans"/>
              <a:ea typeface="Open Sans"/>
              <a:cs typeface="Open Sans"/>
              <a:sym typeface="Open Sans"/>
            </a:endParaRPr>
          </a:p>
        </p:txBody>
      </p:sp>
      <p:cxnSp>
        <p:nvCxnSpPr>
          <p:cNvPr id="90" name="Google Shape;90;p16"/>
          <p:cNvCxnSpPr/>
          <p:nvPr/>
        </p:nvCxnSpPr>
        <p:spPr>
          <a:xfrm>
            <a:off x="4109593" y="2016421"/>
            <a:ext cx="1200300" cy="0"/>
          </a:xfrm>
          <a:prstGeom prst="straightConnector1">
            <a:avLst/>
          </a:prstGeom>
          <a:noFill/>
          <a:ln cap="flat" cmpd="sng" w="19050">
            <a:solidFill>
              <a:schemeClr val="accent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rgbClr val="000000"/>
              </a:buClr>
              <a:buSzPts val="2800"/>
              <a:buFont typeface="Arial"/>
              <a:buNone/>
            </a:pPr>
            <a:r>
              <a:rPr lang="en"/>
              <a:t>Gradle DSL</a:t>
            </a:r>
            <a:endParaRPr/>
          </a:p>
        </p:txBody>
      </p:sp>
      <p:sp>
        <p:nvSpPr>
          <p:cNvPr id="96" name="Google Shape;96;p17"/>
          <p:cNvSpPr txBox="1"/>
          <p:nvPr>
            <p:ph idx="1" type="body"/>
          </p:nvPr>
        </p:nvSpPr>
        <p:spPr>
          <a:xfrm>
            <a:off x="292605" y="1335025"/>
            <a:ext cx="3187800" cy="2615400"/>
          </a:xfrm>
          <a:prstGeom prst="rect">
            <a:avLst/>
          </a:prstGeom>
          <a:noFill/>
          <a:ln>
            <a:noFill/>
          </a:ln>
        </p:spPr>
        <p:txBody>
          <a:bodyPr anchorCtr="0" anchor="t" bIns="91425"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chemeClr val="dk2"/>
                </a:solidFill>
              </a:rPr>
              <a:t>Fill out the </a:t>
            </a:r>
            <a:r>
              <a:rPr b="1" lang="en">
                <a:solidFill>
                  <a:schemeClr val="dk2"/>
                </a:solidFill>
              </a:rPr>
              <a:t>build.gradle</a:t>
            </a:r>
            <a:r>
              <a:rPr lang="en">
                <a:solidFill>
                  <a:schemeClr val="dk2"/>
                </a:solidFill>
              </a:rPr>
              <a:t> or </a:t>
            </a:r>
            <a:r>
              <a:rPr b="1" lang="en">
                <a:solidFill>
                  <a:schemeClr val="dk2"/>
                </a:solidFill>
              </a:rPr>
              <a:t>build.gradle.kts</a:t>
            </a:r>
            <a:r>
              <a:rPr lang="en">
                <a:solidFill>
                  <a:schemeClr val="dk2"/>
                </a:solidFill>
              </a:rPr>
              <a:t> file to set up the project.</a:t>
            </a:r>
            <a:endParaRPr/>
          </a:p>
          <a:p>
            <a:pPr indent="0" lvl="0" marL="0" marR="76200" rtl="0" algn="l">
              <a:lnSpc>
                <a:spcPct val="115000"/>
              </a:lnSpc>
              <a:spcBef>
                <a:spcPts val="400"/>
              </a:spcBef>
              <a:spcAft>
                <a:spcPts val="400"/>
              </a:spcAft>
              <a:buClr>
                <a:schemeClr val="dk1"/>
              </a:buClr>
              <a:buSzPts val="1100"/>
              <a:buFont typeface="Arial"/>
              <a:buNone/>
            </a:pPr>
            <a:r>
              <a:t/>
            </a:r>
            <a:endParaRPr>
              <a:solidFill>
                <a:srgbClr val="CC7832"/>
              </a:solidFill>
            </a:endParaRPr>
          </a:p>
        </p:txBody>
      </p:sp>
      <p:sp>
        <p:nvSpPr>
          <p:cNvPr id="97" name="Google Shape;97;p17"/>
          <p:cNvSpPr txBox="1"/>
          <p:nvPr>
            <p:ph idx="1" type="body"/>
          </p:nvPr>
        </p:nvSpPr>
        <p:spPr>
          <a:xfrm>
            <a:off x="4592005" y="1335025"/>
            <a:ext cx="3187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plugins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    </a:t>
            </a:r>
            <a:r>
              <a:rPr lang="en" sz="1100">
                <a:solidFill>
                  <a:srgbClr val="37474F"/>
                </a:solidFill>
                <a:latin typeface="JetBrains Mono"/>
                <a:ea typeface="JetBrains Mono"/>
                <a:cs typeface="JetBrains Mono"/>
                <a:sym typeface="JetBrains Mono"/>
              </a:rPr>
              <a:t>kotlin(</a:t>
            </a:r>
            <a:r>
              <a:rPr lang="en" sz="1100">
                <a:solidFill>
                  <a:srgbClr val="008800"/>
                </a:solidFill>
                <a:latin typeface="JetBrains Mono"/>
                <a:ea typeface="JetBrains Mono"/>
                <a:cs typeface="JetBrains Mono"/>
                <a:sym typeface="JetBrains Mono"/>
              </a:rPr>
              <a:t>"jvm"</a:t>
            </a:r>
            <a:r>
              <a:rPr lang="en" sz="1100">
                <a:solidFill>
                  <a:srgbClr val="37474F"/>
                </a:solidFill>
                <a:latin typeface="JetBrains Mono"/>
                <a:ea typeface="JetBrains Mono"/>
                <a:cs typeface="JetBrains Mono"/>
                <a:sym typeface="JetBrains Mono"/>
              </a:rPr>
              <a:t>) version </a:t>
            </a:r>
            <a:r>
              <a:rPr lang="en" sz="1100">
                <a:solidFill>
                  <a:srgbClr val="008800"/>
                </a:solidFill>
                <a:latin typeface="JetBrains Mono"/>
                <a:ea typeface="JetBrains Mono"/>
                <a:cs typeface="JetBrains Mono"/>
                <a:sym typeface="JetBrains Mono"/>
              </a:rPr>
              <a:t>"1.7.10"</a:t>
            </a:r>
            <a:endParaRPr sz="1100">
              <a:solidFill>
                <a:srgbClr val="CC7832"/>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repositories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mavenCentral()</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dependencies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implementation(kotlin(</a:t>
            </a:r>
            <a:r>
              <a:rPr lang="en" sz="1100">
                <a:solidFill>
                  <a:srgbClr val="008800"/>
                </a:solidFill>
                <a:latin typeface="JetBrains Mono"/>
                <a:ea typeface="JetBrains Mono"/>
                <a:cs typeface="JetBrains Mono"/>
                <a:sym typeface="JetBrains Mono"/>
              </a:rPr>
              <a:t>"stdlib"</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tasks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45720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withType&lt;JavaCompile&gt; {</a:t>
            </a:r>
            <a:endParaRPr sz="1100">
              <a:solidFill>
                <a:srgbClr val="37474F"/>
              </a:solidFill>
              <a:latin typeface="JetBrains Mono"/>
              <a:ea typeface="JetBrains Mono"/>
              <a:cs typeface="JetBrains Mono"/>
              <a:sym typeface="JetBrains Mono"/>
            </a:endParaRPr>
          </a:p>
          <a:p>
            <a:pPr indent="457200" lvl="0" marL="45720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targetCompatibility = "11"</a:t>
            </a:r>
            <a:endParaRPr sz="1100">
              <a:solidFill>
                <a:srgbClr val="37474F"/>
              </a:solidFill>
              <a:latin typeface="JetBrains Mono"/>
              <a:ea typeface="JetBrains Mono"/>
              <a:cs typeface="JetBrains Mono"/>
              <a:sym typeface="JetBrains Mono"/>
            </a:endParaRPr>
          </a:p>
          <a:p>
            <a:pPr indent="45720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p>
          <a:p>
            <a:pPr indent="0" lvl="0" marL="0" marR="76200" rtl="0" algn="l">
              <a:lnSpc>
                <a:spcPct val="115000"/>
              </a:lnSpc>
              <a:spcBef>
                <a:spcPts val="0"/>
              </a:spcBef>
              <a:spcAft>
                <a:spcPts val="0"/>
              </a:spcAft>
              <a:buClr>
                <a:schemeClr val="dk1"/>
              </a:buClr>
              <a:buSzPts val="1100"/>
              <a:buFont typeface="Arial"/>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292600" y="1335025"/>
            <a:ext cx="86352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400"/>
              <a:buFont typeface="Arial"/>
              <a:buNone/>
            </a:pPr>
            <a:r>
              <a:rPr lang="en" sz="1400">
                <a:solidFill>
                  <a:schemeClr val="dk2"/>
                </a:solidFill>
                <a:latin typeface="Open Sans"/>
                <a:ea typeface="Open Sans"/>
                <a:cs typeface="Open Sans"/>
                <a:sym typeface="Open Sans"/>
              </a:rPr>
              <a:t>Specify where to find the libraries needed by the project. The search is carried out from top to bottom</a:t>
            </a:r>
            <a:endParaRPr sz="1400">
              <a:latin typeface="Open Sans"/>
              <a:ea typeface="Open Sans"/>
              <a:cs typeface="Open Sans"/>
              <a:sym typeface="Open Sans"/>
            </a:endParaRPr>
          </a:p>
          <a:p>
            <a:pPr indent="0" lvl="0" marL="0" rtl="0" algn="l">
              <a:lnSpc>
                <a:spcPct val="115000"/>
              </a:lnSpc>
              <a:spcBef>
                <a:spcPts val="200"/>
              </a:spcBef>
              <a:spcAft>
                <a:spcPts val="0"/>
              </a:spcAft>
              <a:buNone/>
            </a:pPr>
            <a:r>
              <a:t/>
            </a:r>
            <a:endParaRPr sz="1100">
              <a:solidFill>
                <a:srgbClr val="CC7832"/>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CC7832"/>
                </a:solidFill>
              </a:rPr>
              <a:t>repositories</a:t>
            </a:r>
            <a:r>
              <a:rPr lang="en" sz="1100">
                <a:solidFill>
                  <a:srgbClr val="37474F"/>
                </a:solidFill>
              </a:rPr>
              <a:t> {</a:t>
            </a:r>
            <a:endParaRPr sz="1100">
              <a:solidFill>
                <a:srgbClr val="37474F"/>
              </a:solidFill>
            </a:endParaRPr>
          </a:p>
          <a:p>
            <a:pPr indent="0" lvl="0" marL="457200" rtl="0" algn="l">
              <a:lnSpc>
                <a:spcPct val="115000"/>
              </a:lnSpc>
              <a:spcBef>
                <a:spcPts val="200"/>
              </a:spcBef>
              <a:spcAft>
                <a:spcPts val="0"/>
              </a:spcAft>
              <a:buClr>
                <a:schemeClr val="dk1"/>
              </a:buClr>
              <a:buSzPts val="1800"/>
              <a:buFont typeface="Arial"/>
              <a:buNone/>
            </a:pPr>
            <a:r>
              <a:rPr lang="en" sz="1100">
                <a:solidFill>
                  <a:srgbClr val="37474F"/>
                </a:solidFill>
              </a:rPr>
              <a:t>mavenCentral()</a:t>
            </a:r>
            <a:endParaRPr sz="1100">
              <a:solidFill>
                <a:srgbClr val="37474F"/>
              </a:solidFill>
            </a:endParaRPr>
          </a:p>
          <a:p>
            <a:pPr indent="0" lvl="0" marL="457200" rtl="0" algn="l">
              <a:lnSpc>
                <a:spcPct val="115000"/>
              </a:lnSpc>
              <a:spcBef>
                <a:spcPts val="200"/>
              </a:spcBef>
              <a:spcAft>
                <a:spcPts val="0"/>
              </a:spcAft>
              <a:buClr>
                <a:schemeClr val="dk1"/>
              </a:buClr>
              <a:buSzPts val="1800"/>
              <a:buFont typeface="Arial"/>
              <a:buNone/>
            </a:pPr>
            <a:r>
              <a:rPr lang="en" sz="1100">
                <a:solidFill>
                  <a:srgbClr val="37474F"/>
                </a:solidFill>
              </a:rPr>
              <a:t>google()</a:t>
            </a:r>
            <a:endParaRPr sz="1100">
              <a:solidFill>
                <a:srgbClr val="37474F"/>
              </a:solidFill>
            </a:endParaRPr>
          </a:p>
          <a:p>
            <a:pPr indent="0" lvl="0" marL="457200" rtl="0" algn="l">
              <a:lnSpc>
                <a:spcPct val="115000"/>
              </a:lnSpc>
              <a:spcBef>
                <a:spcPts val="200"/>
              </a:spcBef>
              <a:spcAft>
                <a:spcPts val="0"/>
              </a:spcAft>
              <a:buClr>
                <a:schemeClr val="dk1"/>
              </a:buClr>
              <a:buSzPts val="1800"/>
              <a:buFont typeface="Arial"/>
              <a:buNone/>
            </a:pPr>
            <a:r>
              <a:rPr lang="en" sz="1100">
                <a:solidFill>
                  <a:srgbClr val="37474F"/>
                </a:solidFill>
              </a:rPr>
              <a:t>maven {</a:t>
            </a:r>
            <a:endParaRPr sz="1100">
              <a:solidFill>
                <a:srgbClr val="37474F"/>
              </a:solidFill>
            </a:endParaRPr>
          </a:p>
          <a:p>
            <a:pPr indent="0" lvl="0" marL="914400" rtl="0" algn="l">
              <a:lnSpc>
                <a:spcPct val="115000"/>
              </a:lnSpc>
              <a:spcBef>
                <a:spcPts val="200"/>
              </a:spcBef>
              <a:spcAft>
                <a:spcPts val="0"/>
              </a:spcAft>
              <a:buClr>
                <a:schemeClr val="dk1"/>
              </a:buClr>
              <a:buSzPts val="1800"/>
              <a:buFont typeface="Arial"/>
              <a:buNone/>
            </a:pPr>
            <a:r>
              <a:rPr lang="en" sz="1100">
                <a:solidFill>
                  <a:srgbClr val="660066"/>
                </a:solidFill>
              </a:rPr>
              <a:t>url</a:t>
            </a:r>
            <a:r>
              <a:rPr lang="en" sz="1100">
                <a:solidFill>
                  <a:srgbClr val="37474F"/>
                </a:solidFill>
              </a:rPr>
              <a:t> = uri(</a:t>
            </a:r>
            <a:r>
              <a:rPr lang="en" sz="1100">
                <a:solidFill>
                  <a:srgbClr val="008800"/>
                </a:solidFill>
              </a:rPr>
              <a:t>"https://your.company.com/maven"</a:t>
            </a:r>
            <a:r>
              <a:rPr lang="en" sz="1100">
                <a:solidFill>
                  <a:srgbClr val="37474F"/>
                </a:solidFill>
              </a:rPr>
              <a:t>)</a:t>
            </a:r>
            <a:endParaRPr sz="1100">
              <a:solidFill>
                <a:srgbClr val="37474F"/>
              </a:solidFill>
            </a:endParaRPr>
          </a:p>
          <a:p>
            <a:pPr indent="0" lvl="0" marL="914400" rtl="0" algn="l">
              <a:lnSpc>
                <a:spcPct val="115000"/>
              </a:lnSpc>
              <a:spcBef>
                <a:spcPts val="200"/>
              </a:spcBef>
              <a:spcAft>
                <a:spcPts val="0"/>
              </a:spcAft>
              <a:buClr>
                <a:schemeClr val="dk1"/>
              </a:buClr>
              <a:buSzPts val="1800"/>
              <a:buFont typeface="Arial"/>
              <a:buNone/>
            </a:pPr>
            <a:r>
              <a:rPr lang="en" sz="1100">
                <a:solidFill>
                  <a:srgbClr val="37474F"/>
                </a:solidFill>
              </a:rPr>
              <a:t>credentials {</a:t>
            </a:r>
            <a:endParaRPr sz="1100">
              <a:solidFill>
                <a:srgbClr val="37474F"/>
              </a:solidFill>
            </a:endParaRPr>
          </a:p>
          <a:p>
            <a:pPr indent="0" lvl="0" marL="1371600" rtl="0" algn="l">
              <a:lnSpc>
                <a:spcPct val="115000"/>
              </a:lnSpc>
              <a:spcBef>
                <a:spcPts val="200"/>
              </a:spcBef>
              <a:spcAft>
                <a:spcPts val="0"/>
              </a:spcAft>
              <a:buClr>
                <a:schemeClr val="dk1"/>
              </a:buClr>
              <a:buSzPts val="1800"/>
              <a:buFont typeface="Arial"/>
              <a:buNone/>
            </a:pPr>
            <a:r>
              <a:rPr lang="en" sz="1100">
                <a:solidFill>
                  <a:srgbClr val="660066"/>
                </a:solidFill>
              </a:rPr>
              <a:t>username</a:t>
            </a:r>
            <a:r>
              <a:rPr lang="en" sz="1100">
                <a:solidFill>
                  <a:srgbClr val="37474F"/>
                </a:solidFill>
              </a:rPr>
              <a:t> = </a:t>
            </a:r>
            <a:r>
              <a:rPr lang="en" sz="1100">
                <a:solidFill>
                  <a:srgbClr val="008800"/>
                </a:solidFill>
              </a:rPr>
              <a:t>"admin"</a:t>
            </a:r>
            <a:endParaRPr sz="1100">
              <a:solidFill>
                <a:srgbClr val="008800"/>
              </a:solidFill>
            </a:endParaRPr>
          </a:p>
          <a:p>
            <a:pPr indent="0" lvl="0" marL="1371600" rtl="0" algn="l">
              <a:lnSpc>
                <a:spcPct val="115000"/>
              </a:lnSpc>
              <a:spcBef>
                <a:spcPts val="200"/>
              </a:spcBef>
              <a:spcAft>
                <a:spcPts val="0"/>
              </a:spcAft>
              <a:buClr>
                <a:schemeClr val="dk1"/>
              </a:buClr>
              <a:buSzPts val="1800"/>
              <a:buFont typeface="Arial"/>
              <a:buNone/>
            </a:pPr>
            <a:r>
              <a:rPr lang="en" sz="1100">
                <a:solidFill>
                  <a:srgbClr val="660066"/>
                </a:solidFill>
              </a:rPr>
              <a:t>password</a:t>
            </a:r>
            <a:r>
              <a:rPr lang="en" sz="1100">
                <a:solidFill>
                  <a:srgbClr val="37474F"/>
                </a:solidFill>
              </a:rPr>
              <a:t> = </a:t>
            </a:r>
            <a:r>
              <a:rPr lang="en" sz="1100">
                <a:solidFill>
                  <a:srgbClr val="008800"/>
                </a:solidFill>
              </a:rPr>
              <a:t>"</a:t>
            </a:r>
            <a:r>
              <a:rPr lang="en" sz="1100">
                <a:solidFill>
                  <a:srgbClr val="008800"/>
                </a:solidFill>
              </a:rPr>
              <a:t>12345</a:t>
            </a:r>
            <a:r>
              <a:rPr lang="en" sz="1100">
                <a:solidFill>
                  <a:srgbClr val="008800"/>
                </a:solidFill>
              </a:rPr>
              <a:t>"</a:t>
            </a:r>
            <a:endParaRPr sz="1100">
              <a:solidFill>
                <a:srgbClr val="008800"/>
              </a:solidFill>
            </a:endParaRPr>
          </a:p>
          <a:p>
            <a:pPr indent="0" lvl="0" marL="914400" rtl="0" algn="l">
              <a:lnSpc>
                <a:spcPct val="115000"/>
              </a:lnSpc>
              <a:spcBef>
                <a:spcPts val="2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457200" marR="76200" rtl="0" algn="l">
              <a:lnSpc>
                <a:spcPct val="115000"/>
              </a:lnSpc>
              <a:spcBef>
                <a:spcPts val="2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457200" marR="76200" rtl="0" algn="l">
              <a:lnSpc>
                <a:spcPct val="115000"/>
              </a:lnSpc>
              <a:spcBef>
                <a:spcPts val="200"/>
              </a:spcBef>
              <a:spcAft>
                <a:spcPts val="0"/>
              </a:spcAft>
              <a:buClr>
                <a:schemeClr val="dk1"/>
              </a:buClr>
              <a:buSzPts val="1800"/>
              <a:buFont typeface="Arial"/>
              <a:buNone/>
            </a:pPr>
            <a:r>
              <a:rPr lang="en" sz="1100">
                <a:solidFill>
                  <a:srgbClr val="37474F"/>
                </a:solidFill>
              </a:rPr>
              <a:t>flatDir {</a:t>
            </a:r>
            <a:endParaRPr sz="1100">
              <a:solidFill>
                <a:srgbClr val="37474F"/>
              </a:solidFill>
            </a:endParaRPr>
          </a:p>
          <a:p>
            <a:pPr indent="0" lvl="0" marL="914400" marR="76200" rtl="0" algn="l">
              <a:lnSpc>
                <a:spcPct val="115000"/>
              </a:lnSpc>
              <a:spcBef>
                <a:spcPts val="200"/>
              </a:spcBef>
              <a:spcAft>
                <a:spcPts val="0"/>
              </a:spcAft>
              <a:buClr>
                <a:schemeClr val="dk1"/>
              </a:buClr>
              <a:buSzPts val="1800"/>
              <a:buFont typeface="Arial"/>
              <a:buNone/>
            </a:pPr>
            <a:r>
              <a:rPr lang="en" sz="1100">
                <a:solidFill>
                  <a:srgbClr val="37474F"/>
                </a:solidFill>
              </a:rPr>
              <a:t>dirs(</a:t>
            </a:r>
            <a:r>
              <a:rPr lang="en" sz="1100">
                <a:solidFill>
                  <a:srgbClr val="008800"/>
                </a:solidFill>
              </a:rPr>
              <a:t>"libraries"</a:t>
            </a:r>
            <a:r>
              <a:rPr lang="en" sz="1100">
                <a:solidFill>
                  <a:srgbClr val="37474F"/>
                </a:solidFill>
              </a:rPr>
              <a:t>)</a:t>
            </a:r>
            <a:endParaRPr sz="1100">
              <a:solidFill>
                <a:srgbClr val="37474F"/>
              </a:solidFill>
            </a:endParaRPr>
          </a:p>
          <a:p>
            <a:pPr indent="0" lvl="0" marL="457200" marR="76200" rtl="0" algn="l">
              <a:lnSpc>
                <a:spcPct val="115000"/>
              </a:lnSpc>
              <a:spcBef>
                <a:spcPts val="2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marR="76200" rtl="0" algn="l">
              <a:lnSpc>
                <a:spcPct val="115000"/>
              </a:lnSpc>
              <a:spcBef>
                <a:spcPts val="200"/>
              </a:spcBef>
              <a:spcAft>
                <a:spcPts val="200"/>
              </a:spcAft>
              <a:buNone/>
            </a:pPr>
            <a:r>
              <a:rPr lang="en" sz="1100">
                <a:solidFill>
                  <a:srgbClr val="37474F"/>
                </a:solidFill>
              </a:rPr>
              <a:t>}</a:t>
            </a:r>
            <a:endParaRPr sz="1100"/>
          </a:p>
        </p:txBody>
      </p:sp>
      <p:sp>
        <p:nvSpPr>
          <p:cNvPr id="103" name="Google Shape;103;p1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repositories</a:t>
            </a:r>
            <a:endParaRPr/>
          </a:p>
        </p:txBody>
      </p:sp>
      <p:sp>
        <p:nvSpPr>
          <p:cNvPr id="104" name="Google Shape;104;p18"/>
          <p:cNvSpPr txBox="1"/>
          <p:nvPr/>
        </p:nvSpPr>
        <p:spPr>
          <a:xfrm>
            <a:off x="4021475" y="3196087"/>
            <a:ext cx="42120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u="none" cap="none" strike="noStrike">
                <a:solidFill>
                  <a:schemeClr val="dk2"/>
                </a:solidFill>
                <a:latin typeface="Open Sans"/>
                <a:ea typeface="Open Sans"/>
                <a:cs typeface="Open Sans"/>
                <a:sym typeface="Open Sans"/>
              </a:rPr>
              <a:t>Don’t push the credentials to GitHub, please!</a:t>
            </a:r>
            <a:endParaRPr b="1" i="0" u="none" cap="none" strike="noStrike">
              <a:solidFill>
                <a:schemeClr val="dk2"/>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rPr lang="en">
                <a:solidFill>
                  <a:schemeClr val="dk2"/>
                </a:solidFill>
                <a:latin typeface="Open Sans"/>
                <a:ea typeface="Open Sans"/>
                <a:cs typeface="Open Sans"/>
                <a:sym typeface="Open Sans"/>
              </a:rPr>
              <a:t>U</a:t>
            </a:r>
            <a:r>
              <a:rPr i="0" lang="en" u="none" cap="none" strike="noStrike">
                <a:solidFill>
                  <a:schemeClr val="dk2"/>
                </a:solidFill>
                <a:latin typeface="Open Sans"/>
                <a:ea typeface="Open Sans"/>
                <a:cs typeface="Open Sans"/>
                <a:sym typeface="Open Sans"/>
              </a:rPr>
              <a:t>se secrets, environmental variables, etc.</a:t>
            </a:r>
            <a:endParaRPr i="0" u="none" cap="none" strike="noStrike">
              <a:solidFill>
                <a:schemeClr val="dk2"/>
              </a:solidFill>
              <a:latin typeface="Open Sans"/>
              <a:ea typeface="Open Sans"/>
              <a:cs typeface="Open Sans"/>
              <a:sym typeface="Open Sans"/>
            </a:endParaRPr>
          </a:p>
        </p:txBody>
      </p:sp>
      <p:cxnSp>
        <p:nvCxnSpPr>
          <p:cNvPr id="105" name="Google Shape;105;p18"/>
          <p:cNvCxnSpPr/>
          <p:nvPr/>
        </p:nvCxnSpPr>
        <p:spPr>
          <a:xfrm rot="10800000">
            <a:off x="3414493" y="3403865"/>
            <a:ext cx="618900" cy="0"/>
          </a:xfrm>
          <a:prstGeom prst="straightConnector1">
            <a:avLst/>
          </a:prstGeom>
          <a:noFill/>
          <a:ln cap="flat" cmpd="sng" w="19050">
            <a:solidFill>
              <a:srgbClr val="6554E8"/>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