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Lst>
  <p:sldSz cy="5143500" cx="9144000"/>
  <p:notesSz cx="6858000" cy="9144000"/>
  <p:embeddedFontLst>
    <p:embeddedFont>
      <p:font typeface="Raleway"/>
      <p:regular r:id="rId100"/>
      <p:bold r:id="rId101"/>
      <p:italic r:id="rId102"/>
      <p:boldItalic r:id="rId103"/>
    </p:embeddedFont>
    <p:embeddedFont>
      <p:font typeface="Inter"/>
      <p:regular r:id="rId104"/>
      <p:bold r:id="rId105"/>
    </p:embeddedFont>
    <p:embeddedFont>
      <p:font typeface="JetBrains Mono"/>
      <p:regular r:id="rId106"/>
      <p:bold r:id="rId107"/>
      <p:italic r:id="rId108"/>
      <p:boldItalic r:id="rId109"/>
    </p:embeddedFont>
    <p:embeddedFont>
      <p:font typeface="Open Sans"/>
      <p:regular r:id="rId110"/>
      <p:bold r:id="rId111"/>
      <p:italic r:id="rId112"/>
      <p:boldItalic r:id="rId1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orient="horz" pos="1422">
          <p15:clr>
            <a:srgbClr val="9AA0A6"/>
          </p15:clr>
        </p15:guide>
        <p15:guide id="3" pos="184">
          <p15:clr>
            <a:srgbClr val="9AA0A6"/>
          </p15:clr>
        </p15:guide>
        <p15:guide id="4" pos="280">
          <p15:clr>
            <a:srgbClr val="9AA0A6"/>
          </p15:clr>
        </p15:guide>
        <p15:guide id="5" orient="horz" pos="155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1422" orient="horz"/>
        <p:guide pos="184"/>
        <p:guide pos="280"/>
        <p:guide pos="155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JetBrainsMono-bold.fntdata"/><Relationship Id="rId106" Type="http://schemas.openxmlformats.org/officeDocument/2006/relationships/font" Target="fonts/JetBrainsMono-regular.fntdata"/><Relationship Id="rId105" Type="http://schemas.openxmlformats.org/officeDocument/2006/relationships/font" Target="fonts/Inter-bold.fntdata"/><Relationship Id="rId104" Type="http://schemas.openxmlformats.org/officeDocument/2006/relationships/font" Target="fonts/Inter-regular.fntdata"/><Relationship Id="rId109" Type="http://schemas.openxmlformats.org/officeDocument/2006/relationships/font" Target="fonts/JetBrainsMono-boldItalic.fntdata"/><Relationship Id="rId108" Type="http://schemas.openxmlformats.org/officeDocument/2006/relationships/font" Target="fonts/JetBrainsMono-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aleway-boldItalic.fntdata"/><Relationship Id="rId102" Type="http://schemas.openxmlformats.org/officeDocument/2006/relationships/font" Target="fonts/Raleway-italic.fntdata"/><Relationship Id="rId101" Type="http://schemas.openxmlformats.org/officeDocument/2006/relationships/font" Target="fonts/Raleway-bold.fntdata"/><Relationship Id="rId100" Type="http://schemas.openxmlformats.org/officeDocument/2006/relationships/font" Target="fonts/Raleway-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OpenSans-regular.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3" Type="http://schemas.openxmlformats.org/officeDocument/2006/relationships/font" Target="fonts/OpenSans-boldItalic.fntdata"/><Relationship Id="rId112" Type="http://schemas.openxmlformats.org/officeDocument/2006/relationships/font" Target="fonts/OpenSans-italic.fntdata"/><Relationship Id="rId111" Type="http://schemas.openxmlformats.org/officeDocument/2006/relationships/font" Target="fonts/OpenSans-bold.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Lexical_analysis" TargetMode="External"/><Relationship Id="rId3" Type="http://schemas.openxmlformats.org/officeDocument/2006/relationships/hyperlink" Target="https://en.wikipedia.org/wiki/Parse_tree" TargetMode="External"/><Relationship Id="rId4" Type="http://schemas.openxmlformats.org/officeDocument/2006/relationships/hyperlink" Target="https://en.wikipedia.org/wiki/Parsing#Computer_languages" TargetMode="External"/><Relationship Id="rId5" Type="http://schemas.openxmlformats.org/officeDocument/2006/relationships/hyperlink" Target="https://en.wikipedia.org/wiki/Abstract_syntax_tree" TargetMode="External"/><Relationship Id="rId6" Type="http://schemas.openxmlformats.org/officeDocument/2006/relationships/hyperlink" Target="https://en.wikipedia.org/wiki/Compilers:_Principles,_Techniques,_and_Tool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spec/syntax-and-grammar.html#syntax-and-grammar" TargetMode="External"/><Relationship Id="rId3" Type="http://schemas.openxmlformats.org/officeDocument/2006/relationships/hyperlink" Target="https://kotlinlang.org/spec/syntax-and-grammar.html#keywords-and-operators" TargetMode="External"/><Relationship Id="rId4" Type="http://schemas.openxmlformats.org/officeDocument/2006/relationships/hyperlink" Target="https://github.com/Kotlin/kotlin-spec/tree/release/grammar/src/main/antlr" TargetMode="External"/><Relationship Id="rId5" Type="http://schemas.openxmlformats.org/officeDocument/2006/relationships/hyperlink" Target="https://github.com/JetBrains/kotlin/tree/master/compiler/psi/src/org/jetbrains/kotlin/lexer"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ugins.jetbrains.com/docs/intellij/psi.html" TargetMode="External"/><Relationship Id="rId3" Type="http://schemas.openxmlformats.org/officeDocument/2006/relationships/hyperlink" Target="https://github.com/JetBrains/intellij-community/blob/master/platform/core-api/src/com/intellij/lang/LighterAST.java#L27"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etbrains.com/help/idea/psi-viewer.html" TargetMode="External"/><Relationship Id="rId3" Type="http://schemas.openxmlformats.org/officeDocument/2006/relationships/hyperlink" Target="https://plugins.jetbrains.com/plugin/227-psiviewe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Java" TargetMode="External"/><Relationship Id="rId3" Type="http://schemas.openxmlformats.org/officeDocument/2006/relationships/hyperlink" Target="https://dev.java/" TargetMode="External"/><Relationship Id="rId4" Type="http://schemas.openxmlformats.org/officeDocument/2006/relationships/hyperlink" Target="https://docs.oracle.com/en/java/index.html" TargetMode="External"/><Relationship Id="rId5" Type="http://schemas.openxmlformats.org/officeDocument/2006/relationships/hyperlink" Target="https://openjdk.org/"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etBrains/kotlin/blob/master/docs/fir/fir-basics.md"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java-to-kotlin-nullability-guide.html#platform-types" TargetMode="External"/><Relationship Id="rId3" Type="http://schemas.openxmlformats.org/officeDocument/2006/relationships/hyperlink" Target="https://kotlinlang.org/spec/type-system.html#flexible-type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java-interop.html#nullability-annotation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Java_bytecode" TargetMode="External"/><Relationship Id="rId3" Type="http://schemas.openxmlformats.org/officeDocument/2006/relationships/hyperlink" Target="https://docs.oracle.com/javase/specs/jvms/se19/html/index.html" TargetMode="External"/><Relationship Id="rId4" Type="http://schemas.openxmlformats.org/officeDocument/2006/relationships/hyperlink" Target="https://docs.oracle.com/javase/specs/jvms/se19/html/jvms-6.html" TargetMode="External"/><Relationship Id="rId5" Type="http://schemas.openxmlformats.org/officeDocument/2006/relationships/hyperlink" Target="https://www.quora.com/What-is-difference-between-register-machines-stack-machines" TargetMode="External"/><Relationship Id="rId6" Type="http://schemas.openxmlformats.org/officeDocument/2006/relationships/hyperlink" Target="https://en.wikipedia.org/wiki/Stack_machine#:~:text=Stack%20machines%20have%20higher%20code,per%20instruction%20plus%20the%20operands"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java-interop.html#mapped-types"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head-of-time_compilation" TargetMode="External"/><Relationship Id="rId3" Type="http://schemas.openxmlformats.org/officeDocument/2006/relationships/hyperlink" Target="https://en.wikipedia.org/wiki/Just-in-time_compilation" TargetMode="Externa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multiplatform-share-on-platforms.html" TargetMode="Externa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bnorm.dev/writing-your-second-compiler-plugin-part-1" TargetMode="Externa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etBrains/kotlin/blob/master/compiler/fir/tree/src/org/jetbrains/kotlin/fir/FirSession.kt#L18" TargetMode="Externa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etBrains/kotlin/blob/cdbfa7fbbc6f31dbcb6264f456bfedee1a85c40b/compiler/fir/providers/src/org/jetbrains/kotlin/fir/extensions/FirDeclarationGenerationExtension.kt#L25" TargetMode="Externa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etBrains/kotlin/blob/master/core/compiler.common/src/org/jetbrains/kotlin/name/Name.java#L22" TargetMode="External"/><Relationship Id="rId3" Type="http://schemas.openxmlformats.org/officeDocument/2006/relationships/hyperlink" Target="https://github.com/JetBrains/kotlin/blob/master/core/compiler.common/src/org/jetbrains/kotlin/name/FqName.java#L24" TargetMode="External"/><Relationship Id="rId4" Type="http://schemas.openxmlformats.org/officeDocument/2006/relationships/hyperlink" Target="https://github.com/JetBrains/kotlin/blob/master/core/compiler.common/src/org/jetbrains/kotlin/name/ClassId.java#L34" TargetMode="External"/><Relationship Id="rId5" Type="http://schemas.openxmlformats.org/officeDocument/2006/relationships/hyperlink" Target="https://github.com/JetBrains/kotlin/blob/master/core/compiler.common/src/org/jetbrains/kotlin/name/CallableId.kt#L9" TargetMode="Externa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etBrains/kotlin/blob/master/core/compiler.common/src/org/jetbrains/kotlin/GeneratedDeclarationKey.kt" TargetMode="External"/><Relationship Id="rId3" Type="http://schemas.openxmlformats.org/officeDocument/2006/relationships/hyperlink" Target="https://github.com/JetBrains/kotlin/blob/master/compiler/fir/tree/src/org/jetbrains/kotlin/fir/declarations/FirDeclarationOrigin.kt#L10" TargetMode="Externa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etBrains/kotlin/blob/master/compiler/ir/ir.tree/gen/org/jetbrains/kotlin/ir/declarations/IrModuleFragment.kt#L25" TargetMode="External"/><Relationship Id="rId3" Type="http://schemas.openxmlformats.org/officeDocument/2006/relationships/hyperlink" Target="https://github.com/JetBrains/kotlin/blob/master/plugins/fir-plugin-prototype/src/org/jetbrains/kotlin/ir/plugin/AbstractTransformerForGenerator.kt#L23" TargetMode="External"/><Relationship Id="rId4" Type="http://schemas.openxmlformats.org/officeDocument/2006/relationships/hyperlink" Target="https://github.com/JetBrains/kotlin/blob/master/plugins/fir-plugin-prototype/src/org/jetbrains/kotlin/ir/plugin/AbstractTransformerForGenerator.kt#L27" TargetMode="Externa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676e1cb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676e1cb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the JIT compiler also needs to access the interpreter. Why?</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It’s because of the assumptions discussed on the previous slide. If bytecode has a conditional statement, then most probably there is a reason for it. </a:t>
            </a:r>
            <a:r>
              <a:rPr lang="en">
                <a:solidFill>
                  <a:schemeClr val="dk1"/>
                </a:solidFill>
                <a:latin typeface="Open Sans"/>
                <a:ea typeface="Open Sans"/>
                <a:cs typeface="Open Sans"/>
                <a:sym typeface="Open Sans"/>
              </a:rPr>
              <a:t>So if we compiled the code while ignoring one of the condition’s branches and saying that “the branch was never executed during a lot of computations of the bytecode, so there is high probability it won’t be executed for a while too”, we should be ready for consequences of that assumption</a:t>
            </a:r>
            <a:r>
              <a:rPr lang="en">
                <a:solidFill>
                  <a:schemeClr val="dk1"/>
                </a:solidFill>
                <a:latin typeface="Open Sans"/>
                <a:ea typeface="Open Sans"/>
                <a:cs typeface="Open Sans"/>
                <a:sym typeface="Open Sans"/>
              </a:rPr>
              <a:t>. Later, the removed branch may have to be executed. In this case, the  JIT compiler will have to take responsibility and tell the interpreter to use the original bytecode. This type of process is called “deoptimization”, and compiled code with this type of assumption (an assumption that is suddenly proven wrong) is called “</a:t>
            </a:r>
            <a:r>
              <a:rPr lang="en">
                <a:solidFill>
                  <a:schemeClr val="dk1"/>
                </a:solidFill>
                <a:latin typeface="Open Sans"/>
                <a:ea typeface="Open Sans"/>
                <a:cs typeface="Open Sans"/>
                <a:sym typeface="Open Sans"/>
              </a:rPr>
              <a:t>no</a:t>
            </a:r>
            <a:r>
              <a:rPr lang="en">
                <a:solidFill>
                  <a:schemeClr val="dk1"/>
                </a:solidFill>
                <a:latin typeface="Open Sans"/>
                <a:ea typeface="Open Sans"/>
                <a:cs typeface="Open Sans"/>
                <a:sym typeface="Open Sans"/>
              </a:rPr>
              <a:t>n-entrant code”. There is also another </a:t>
            </a:r>
            <a:r>
              <a:rPr lang="en">
                <a:solidFill>
                  <a:schemeClr val="dk1"/>
                </a:solidFill>
                <a:latin typeface="Open Sans"/>
                <a:ea typeface="Open Sans"/>
                <a:cs typeface="Open Sans"/>
                <a:sym typeface="Open Sans"/>
              </a:rPr>
              <a:t>example</a:t>
            </a:r>
            <a:r>
              <a:rPr lang="en">
                <a:solidFill>
                  <a:schemeClr val="dk1"/>
                </a:solidFill>
                <a:latin typeface="Open Sans"/>
                <a:ea typeface="Open Sans"/>
                <a:cs typeface="Open Sans"/>
                <a:sym typeface="Open Sans"/>
              </a:rPr>
              <a:t> of reason for deoptimization: “zombie code”. This is compiled code that has not been executed for a while (and that should just be removed).</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5b30d53b7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5b30d53b7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is an example of a piece of non-entrant code.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Consider the code snippet. Obviously, the </a:t>
            </a:r>
            <a:r>
              <a:rPr lang="en">
                <a:solidFill>
                  <a:schemeClr val="dk1"/>
                </a:solidFill>
                <a:latin typeface="JetBrains Mono"/>
                <a:ea typeface="JetBrains Mono"/>
                <a:cs typeface="JetBrains Mono"/>
                <a:sym typeface="JetBrains Mono"/>
              </a:rPr>
              <a:t>PI</a:t>
            </a:r>
            <a:r>
              <a:rPr lang="en">
                <a:solidFill>
                  <a:schemeClr val="dk1"/>
                </a:solidFill>
                <a:latin typeface="Open Sans"/>
                <a:ea typeface="Open Sans"/>
                <a:cs typeface="Open Sans"/>
                <a:sym typeface="Open Sans"/>
              </a:rPr>
              <a:t> variable is constant and is not going to change. Thus, the </a:t>
            </a:r>
            <a:r>
              <a:rPr lang="en">
                <a:solidFill>
                  <a:schemeClr val="dk1"/>
                </a:solidFill>
                <a:latin typeface="JetBrains Mono"/>
                <a:ea typeface="JetBrains Mono"/>
                <a:cs typeface="JetBrains Mono"/>
                <a:sym typeface="JetBrains Mono"/>
              </a:rPr>
              <a:t>getPiSquared</a:t>
            </a:r>
            <a:r>
              <a:rPr lang="en">
                <a:solidFill>
                  <a:schemeClr val="dk1"/>
                </a:solidFill>
                <a:latin typeface="Open Sans"/>
                <a:ea typeface="Open Sans"/>
                <a:cs typeface="Open Sans"/>
                <a:sym typeface="Open Sans"/>
              </a:rPr>
              <a:t> function, which returns some value depending only on the </a:t>
            </a:r>
            <a:r>
              <a:rPr lang="en">
                <a:solidFill>
                  <a:schemeClr val="dk1"/>
                </a:solidFill>
                <a:latin typeface="JetBrains Mono"/>
                <a:ea typeface="JetBrains Mono"/>
                <a:cs typeface="JetBrains Mono"/>
                <a:sym typeface="JetBrains Mono"/>
              </a:rPr>
              <a:t>PI</a:t>
            </a:r>
            <a:r>
              <a:rPr lang="en">
                <a:solidFill>
                  <a:schemeClr val="dk1"/>
                </a:solidFill>
                <a:latin typeface="Open Sans"/>
                <a:ea typeface="Open Sans"/>
                <a:cs typeface="Open Sans"/>
                <a:sym typeface="Open Sans"/>
              </a:rPr>
              <a:t> variable, is going to return </a:t>
            </a:r>
            <a:r>
              <a:rPr lang="en">
                <a:solidFill>
                  <a:schemeClr val="dk1"/>
                </a:solidFill>
                <a:latin typeface="Open Sans"/>
                <a:ea typeface="Open Sans"/>
                <a:cs typeface="Open Sans"/>
                <a:sym typeface="Open Sans"/>
              </a:rPr>
              <a:t>the same</a:t>
            </a:r>
            <a:r>
              <a:rPr lang="en">
                <a:solidFill>
                  <a:schemeClr val="dk1"/>
                </a:solidFill>
                <a:latin typeface="Open Sans"/>
                <a:ea typeface="Open Sans"/>
                <a:cs typeface="Open Sans"/>
                <a:sym typeface="Open Sans"/>
              </a:rPr>
              <a:t> value each time it is called. So it makes a lot of sense to replace it with a function that just returns the value and does not waste precious processor cycles.</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5b30d53b7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5b30d53b7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what if the </a:t>
            </a:r>
            <a:r>
              <a:rPr lang="en">
                <a:solidFill>
                  <a:schemeClr val="dk1"/>
                </a:solidFill>
                <a:latin typeface="JetBrains Mono"/>
                <a:ea typeface="JetBrains Mono"/>
                <a:cs typeface="JetBrains Mono"/>
                <a:sym typeface="JetBrains Mono"/>
              </a:rPr>
              <a:t>PI</a:t>
            </a:r>
            <a:r>
              <a:rPr lang="en">
                <a:solidFill>
                  <a:schemeClr val="dk1"/>
                </a:solidFill>
                <a:latin typeface="Open Sans"/>
                <a:ea typeface="Open Sans"/>
                <a:cs typeface="Open Sans"/>
                <a:sym typeface="Open Sans"/>
              </a:rPr>
              <a:t> variable’s value is changed? (How is this done? With reflection, for example. Reflection can do anything!) Then </a:t>
            </a:r>
            <a:r>
              <a:rPr lang="en">
                <a:solidFill>
                  <a:schemeClr val="dk1"/>
                </a:solidFill>
                <a:latin typeface="Open Sans"/>
                <a:ea typeface="Open Sans"/>
                <a:cs typeface="Open Sans"/>
                <a:sym typeface="Open Sans"/>
              </a:rPr>
              <a:t>our compiled function </a:t>
            </a:r>
            <a:r>
              <a:rPr lang="en">
                <a:solidFill>
                  <a:schemeClr val="dk1"/>
                </a:solidFill>
                <a:latin typeface="JetBrains Mono"/>
                <a:ea typeface="JetBrains Mono"/>
                <a:cs typeface="JetBrains Mono"/>
                <a:sym typeface="JetBrains Mono"/>
              </a:rPr>
              <a:t>getPiSquared</a:t>
            </a:r>
            <a:r>
              <a:rPr lang="en">
                <a:solidFill>
                  <a:schemeClr val="dk1"/>
                </a:solidFill>
                <a:latin typeface="Open Sans"/>
                <a:ea typeface="Open Sans"/>
                <a:cs typeface="Open Sans"/>
                <a:sym typeface="Open Sans"/>
              </a:rPr>
              <a:t> is now incorrect because it returns an incorrect value. Hence, we should fall back to the original bytecode and then just-in-time compile the function again.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5b30d53b7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5b30d53b7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63c78108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63c78108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a</a:t>
            </a:r>
            <a:r>
              <a:rPr lang="en">
                <a:solidFill>
                  <a:schemeClr val="dk1"/>
                </a:solidFill>
                <a:latin typeface="Open Sans"/>
                <a:ea typeface="Open Sans"/>
                <a:cs typeface="Open Sans"/>
                <a:sym typeface="Open Sans"/>
              </a:rPr>
              <a:t> first approximation, the Kotlin compiler consists of 3 main parts:</a:t>
            </a:r>
            <a:endParaRPr>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The first is the parser, which takes your source code (which looks like a plain text to the compiler) and converts it to a format that </a:t>
            </a:r>
            <a:r>
              <a:rPr lang="en">
                <a:solidFill>
                  <a:schemeClr val="dk1"/>
                </a:solidFill>
                <a:latin typeface="Open Sans"/>
                <a:ea typeface="Open Sans"/>
                <a:cs typeface="Open Sans"/>
                <a:sym typeface="Open Sans"/>
              </a:rPr>
              <a:t>is more convenient for the rest of the process</a:t>
            </a:r>
            <a:r>
              <a:rPr lang="en">
                <a:solidFill>
                  <a:schemeClr val="dk1"/>
                </a:solidFill>
                <a:latin typeface="Open Sans"/>
                <a:ea typeface="Open Sans"/>
                <a:cs typeface="Open Sans"/>
                <a:sym typeface="Open Sans"/>
              </a:rPr>
              <a:t>. It just represents the code structure and does not try to understand the meaning of the code or resolve variables and types by their names in the code, and so on.</a:t>
            </a:r>
            <a:endParaRPr>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Then there is the </a:t>
            </a:r>
            <a:r>
              <a:rPr lang="en">
                <a:solidFill>
                  <a:schemeClr val="dk1"/>
                </a:solidFill>
                <a:latin typeface="Open Sans"/>
                <a:ea typeface="Open Sans"/>
                <a:cs typeface="Open Sans"/>
                <a:sym typeface="Open Sans"/>
              </a:rPr>
              <a:t>frontend</a:t>
            </a:r>
            <a:r>
              <a:rPr lang="en">
                <a:solidFill>
                  <a:schemeClr val="dk1"/>
                </a:solidFill>
                <a:latin typeface="Open Sans"/>
                <a:ea typeface="Open Sans"/>
                <a:cs typeface="Open Sans"/>
                <a:sym typeface="Open Sans"/>
              </a:rPr>
              <a:t>, which takes source code parsed by the parser and </a:t>
            </a:r>
            <a:r>
              <a:rPr lang="en">
                <a:solidFill>
                  <a:schemeClr val="dk1"/>
                </a:solidFill>
                <a:latin typeface="Open Sans"/>
                <a:ea typeface="Open Sans"/>
                <a:cs typeface="Open Sans"/>
                <a:sym typeface="Open Sans"/>
              </a:rPr>
              <a:t>compile</a:t>
            </a:r>
            <a:r>
              <a:rPr lang="en">
                <a:solidFill>
                  <a:schemeClr val="dk1"/>
                </a:solidFill>
                <a:latin typeface="Open Sans"/>
                <a:ea typeface="Open Sans"/>
                <a:cs typeface="Open Sans"/>
                <a:sym typeface="Open Sans"/>
              </a:rPr>
              <a:t> time dependencies of the code (like Kotlin or Java compiled libraries) and determines the meaning of the code so it can be passed further and be compiled to the final form(s). As a result, </a:t>
            </a:r>
            <a:r>
              <a:rPr lang="en">
                <a:solidFill>
                  <a:schemeClr val="dk1"/>
                </a:solidFill>
                <a:latin typeface="Open Sans"/>
                <a:ea typeface="Open Sans"/>
                <a:cs typeface="Open Sans"/>
                <a:sym typeface="Open Sans"/>
              </a:rPr>
              <a:t>it extends the format that represents the source code and is received from the parser, adding knowledge gained from the analysis</a:t>
            </a:r>
            <a:r>
              <a:rPr lang="en">
                <a:solidFill>
                  <a:schemeClr val="dk1"/>
                </a:solidFill>
                <a:latin typeface="Open Sans"/>
                <a:ea typeface="Open Sans"/>
                <a:cs typeface="Open Sans"/>
                <a:sym typeface="Open Sans"/>
              </a:rPr>
              <a:t>. It may also change or extend the representation.</a:t>
            </a:r>
            <a:endParaRPr>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Finally, there is the </a:t>
            </a:r>
            <a:r>
              <a:rPr lang="en">
                <a:solidFill>
                  <a:schemeClr val="dk1"/>
                </a:solidFill>
                <a:latin typeface="Open Sans"/>
                <a:ea typeface="Open Sans"/>
                <a:cs typeface="Open Sans"/>
                <a:sym typeface="Open Sans"/>
              </a:rPr>
              <a:t>backend</a:t>
            </a:r>
            <a:r>
              <a:rPr lang="en">
                <a:solidFill>
                  <a:schemeClr val="dk1"/>
                </a:solidFill>
                <a:latin typeface="Open Sans"/>
                <a:ea typeface="Open Sans"/>
                <a:cs typeface="Open Sans"/>
                <a:sym typeface="Open Sans"/>
              </a:rPr>
              <a:t>, which turns code that has been fully extended, understood, and checked for mistakes into the final result, </a:t>
            </a:r>
            <a:r>
              <a:rPr lang="en">
                <a:solidFill>
                  <a:schemeClr val="dk1"/>
                </a:solidFill>
                <a:latin typeface="Open Sans"/>
                <a:ea typeface="Open Sans"/>
                <a:cs typeface="Open Sans"/>
                <a:sym typeface="Open Sans"/>
              </a:rPr>
              <a:t>such as</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KLib files</a:t>
            </a:r>
            <a:r>
              <a:rPr lang="en">
                <a:solidFill>
                  <a:schemeClr val="dk1"/>
                </a:solidFill>
                <a:latin typeface="Open Sans"/>
                <a:ea typeface="Open Sans"/>
                <a:cs typeface="Open Sans"/>
                <a:sym typeface="Open Sans"/>
              </a:rPr>
              <a:t> for libraries (klib is the </a:t>
            </a:r>
            <a:r>
              <a:rPr lang="en">
                <a:solidFill>
                  <a:schemeClr val="dk1"/>
                </a:solidFill>
                <a:latin typeface="Open Sans"/>
                <a:ea typeface="Open Sans"/>
                <a:cs typeface="Open Sans"/>
                <a:sym typeface="Open Sans"/>
              </a:rPr>
              <a:t>format of Kotlin library representations</a:t>
            </a:r>
            <a:r>
              <a:rPr lang="en">
                <a:solidFill>
                  <a:schemeClr val="dk1"/>
                </a:solidFill>
                <a:latin typeface="Open Sans"/>
                <a:ea typeface="Open Sans"/>
                <a:cs typeface="Open Sans"/>
                <a:sym typeface="Open Sans"/>
              </a:rPr>
              <a:t>), Java bytecode for JVM, JS and/or TS files for the JS platform, and executable files for the native platform. It’s the heaviest part of the compiler.</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dig in.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63c7810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063c7810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Looks a bit complex, doesn’t it? Honestly, these blocks could be broken down even further, into even smaller blocks. But this would be difficult and would go beyond the scope of this course</a:t>
            </a:r>
            <a:r>
              <a:rPr lang="en">
                <a:solidFill>
                  <a:schemeClr val="dk1"/>
                </a:solidFill>
                <a:latin typeface="Open Sans"/>
                <a:ea typeface="Open Sans"/>
                <a:cs typeface="Open Sans"/>
                <a:sym typeface="Open Sans"/>
              </a:rPr>
              <a:t>.</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Let’s start with the parser.</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0e4055fa8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0e4055fa8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look at this dummy example. In the </a:t>
            </a:r>
            <a:r>
              <a:rPr lang="en">
                <a:solidFill>
                  <a:schemeClr val="dk1"/>
                </a:solidFill>
                <a:latin typeface="Open Sans"/>
                <a:ea typeface="Open Sans"/>
                <a:cs typeface="Open Sans"/>
                <a:sym typeface="Open Sans"/>
              </a:rPr>
              <a:t>beginning, the</a:t>
            </a:r>
            <a:r>
              <a:rPr lang="en">
                <a:solidFill>
                  <a:schemeClr val="dk1"/>
                </a:solidFill>
                <a:latin typeface="Open Sans"/>
                <a:ea typeface="Open Sans"/>
                <a:cs typeface="Open Sans"/>
                <a:sym typeface="Open Sans"/>
              </a:rPr>
              <a:t> compiler has only source code that seems to be no more than just plain text files. </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The first step is to divide each file into a list of </a:t>
            </a:r>
            <a:r>
              <a:rPr i="1" lang="en">
                <a:solidFill>
                  <a:schemeClr val="dk1"/>
                </a:solidFill>
                <a:latin typeface="Open Sans"/>
                <a:ea typeface="Open Sans"/>
                <a:cs typeface="Open Sans"/>
                <a:sym typeface="Open Sans"/>
              </a:rPr>
              <a:t>lexemes</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omitting</a:t>
            </a:r>
            <a:r>
              <a:rPr lang="en">
                <a:solidFill>
                  <a:schemeClr val="dk1"/>
                </a:solidFill>
                <a:latin typeface="Open Sans"/>
                <a:ea typeface="Open Sans"/>
                <a:cs typeface="Open Sans"/>
                <a:sym typeface="Open Sans"/>
              </a:rPr>
              <a:t> some very useless symbols, like spaces) and giving </a:t>
            </a:r>
            <a:r>
              <a:rPr lang="en">
                <a:solidFill>
                  <a:schemeClr val="dk1"/>
                </a:solidFill>
                <a:latin typeface="Open Sans"/>
                <a:ea typeface="Open Sans"/>
                <a:cs typeface="Open Sans"/>
                <a:sym typeface="Open Sans"/>
              </a:rPr>
              <a:t>them a simple meaning (like “identifier”, “keyword”, “separator”, “operator”, “literal”, “comment”, etc.), thereby making </a:t>
            </a:r>
            <a:r>
              <a:rPr i="1" lang="en">
                <a:solidFill>
                  <a:schemeClr val="dk1"/>
                </a:solidFill>
                <a:latin typeface="Open Sans"/>
                <a:ea typeface="Open Sans"/>
                <a:cs typeface="Open Sans"/>
                <a:sym typeface="Open Sans"/>
              </a:rPr>
              <a:t>tokens</a:t>
            </a:r>
            <a:r>
              <a:rPr lang="en">
                <a:solidFill>
                  <a:schemeClr val="dk1"/>
                </a:solidFill>
                <a:latin typeface="Open Sans"/>
                <a:ea typeface="Open Sans"/>
                <a:cs typeface="Open Sans"/>
                <a:sym typeface="Open Sans"/>
              </a:rPr>
              <a:t> of them</a:t>
            </a:r>
            <a:r>
              <a:rPr lang="en">
                <a:solidFill>
                  <a:schemeClr val="dk1"/>
                </a:solidFill>
                <a:latin typeface="Open Sans"/>
                <a:ea typeface="Open Sans"/>
                <a:cs typeface="Open Sans"/>
                <a:sym typeface="Open Sans"/>
              </a:rPr>
              <a:t>. The process is called </a:t>
            </a:r>
            <a:r>
              <a:rPr i="1" lang="en">
                <a:solidFill>
                  <a:schemeClr val="dk1"/>
                </a:solidFill>
                <a:latin typeface="Open Sans"/>
                <a:ea typeface="Open Sans"/>
                <a:cs typeface="Open Sans"/>
                <a:sym typeface="Open Sans"/>
              </a:rPr>
              <a:t>lexical analysis</a:t>
            </a:r>
            <a:r>
              <a:rPr lang="en">
                <a:solidFill>
                  <a:schemeClr val="dk1"/>
                </a:solidFill>
                <a:latin typeface="Open Sans"/>
                <a:ea typeface="Open Sans"/>
                <a:cs typeface="Open Sans"/>
                <a:sym typeface="Open Sans"/>
              </a:rPr>
              <a:t> and a piece of </a:t>
            </a:r>
            <a:r>
              <a:rPr lang="en">
                <a:solidFill>
                  <a:schemeClr val="dk1"/>
                </a:solidFill>
                <a:latin typeface="Open Sans"/>
                <a:ea typeface="Open Sans"/>
                <a:cs typeface="Open Sans"/>
                <a:sym typeface="Open Sans"/>
              </a:rPr>
              <a:t>software (or part of a compiler)</a:t>
            </a:r>
            <a:r>
              <a:rPr lang="en">
                <a:solidFill>
                  <a:schemeClr val="dk1"/>
                </a:solidFill>
                <a:latin typeface="Open Sans"/>
                <a:ea typeface="Open Sans"/>
                <a:cs typeface="Open Sans"/>
                <a:sym typeface="Open Sans"/>
              </a:rPr>
              <a:t> that performs it is called a </a:t>
            </a:r>
            <a:r>
              <a:rPr i="1" lang="en">
                <a:solidFill>
                  <a:schemeClr val="dk1"/>
                </a:solidFill>
                <a:latin typeface="Open Sans"/>
                <a:ea typeface="Open Sans"/>
                <a:cs typeface="Open Sans"/>
                <a:sym typeface="Open Sans"/>
              </a:rPr>
              <a:t>lexer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More about lexical analysis can be found here: </a:t>
            </a:r>
            <a:r>
              <a:rPr lang="en" u="sng">
                <a:solidFill>
                  <a:schemeClr val="hlink"/>
                </a:solidFill>
                <a:latin typeface="Open Sans"/>
                <a:ea typeface="Open Sans"/>
                <a:cs typeface="Open Sans"/>
                <a:sym typeface="Open Sans"/>
                <a:hlinkClick r:id="rId2"/>
              </a:rPr>
              <a:t>Wikipedia</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Then the compiler converts the list of tokens into a </a:t>
            </a:r>
            <a:r>
              <a:rPr lang="en" u="sng">
                <a:solidFill>
                  <a:schemeClr val="hlink"/>
                </a:solidFill>
                <a:latin typeface="Open Sans"/>
                <a:ea typeface="Open Sans"/>
                <a:cs typeface="Open Sans"/>
                <a:sym typeface="Open Sans"/>
                <a:hlinkClick r:id="rId3"/>
              </a:rPr>
              <a:t>CST</a:t>
            </a:r>
            <a:r>
              <a:rPr lang="en">
                <a:solidFill>
                  <a:schemeClr val="dk1"/>
                </a:solidFill>
                <a:latin typeface="Open Sans"/>
                <a:ea typeface="Open Sans"/>
                <a:cs typeface="Open Sans"/>
                <a:sym typeface="Open Sans"/>
              </a:rPr>
              <a:t> (a concrete syntax tree). The tree represents the hierarchy that we usually </a:t>
            </a:r>
            <a:r>
              <a:rPr lang="en">
                <a:solidFill>
                  <a:schemeClr val="dk1"/>
                </a:solidFill>
                <a:latin typeface="Open Sans"/>
                <a:ea typeface="Open Sans"/>
                <a:cs typeface="Open Sans"/>
                <a:sym typeface="Open Sans"/>
              </a:rPr>
              <a:t>infer </a:t>
            </a:r>
            <a:r>
              <a:rPr lang="en">
                <a:solidFill>
                  <a:schemeClr val="dk1"/>
                </a:solidFill>
                <a:latin typeface="Open Sans"/>
                <a:ea typeface="Open Sans"/>
                <a:cs typeface="Open Sans"/>
                <a:sym typeface="Open Sans"/>
              </a:rPr>
              <a:t>by reflex. For example, here we obviously imply that multiplication is performed before summation and its result is used in the summation. So at first we unite the first three tokens under a </a:t>
            </a:r>
            <a:r>
              <a:rPr lang="en">
                <a:solidFill>
                  <a:schemeClr val="dk1"/>
                </a:solidFill>
                <a:latin typeface="JetBrains Mono"/>
                <a:ea typeface="JetBrains Mono"/>
                <a:cs typeface="JetBrains Mono"/>
                <a:sym typeface="JetBrains Mono"/>
              </a:rPr>
              <a:t>Product</a:t>
            </a:r>
            <a:r>
              <a:rPr lang="en">
                <a:solidFill>
                  <a:schemeClr val="dk1"/>
                </a:solidFill>
                <a:latin typeface="Open Sans"/>
                <a:ea typeface="Open Sans"/>
                <a:cs typeface="Open Sans"/>
                <a:sym typeface="Open Sans"/>
              </a:rPr>
              <a:t> vertex, and then unite the </a:t>
            </a:r>
            <a:r>
              <a:rPr lang="en">
                <a:solidFill>
                  <a:schemeClr val="dk1"/>
                </a:solidFill>
                <a:latin typeface="JetBrains Mono"/>
                <a:ea typeface="JetBrains Mono"/>
                <a:cs typeface="JetBrains Mono"/>
                <a:sym typeface="JetBrains Mono"/>
              </a:rPr>
              <a:t>Product</a:t>
            </a:r>
            <a:r>
              <a:rPr lang="en">
                <a:solidFill>
                  <a:schemeClr val="dk1"/>
                </a:solidFill>
                <a:latin typeface="Open Sans"/>
                <a:ea typeface="Open Sans"/>
                <a:cs typeface="Open Sans"/>
                <a:sym typeface="Open Sans"/>
              </a:rPr>
              <a:t> vertex with the last two tokens under the </a:t>
            </a:r>
            <a:r>
              <a:rPr lang="en">
                <a:solidFill>
                  <a:schemeClr val="dk1"/>
                </a:solidFill>
                <a:latin typeface="JetBrains Mono"/>
                <a:ea typeface="JetBrains Mono"/>
                <a:cs typeface="JetBrains Mono"/>
                <a:sym typeface="JetBrains Mono"/>
              </a:rPr>
              <a:t>Sum</a:t>
            </a:r>
            <a:r>
              <a:rPr lang="en">
                <a:solidFill>
                  <a:schemeClr val="dk1"/>
                </a:solidFill>
                <a:latin typeface="Open Sans"/>
                <a:ea typeface="Open Sans"/>
                <a:cs typeface="Open Sans"/>
                <a:sym typeface="Open Sans"/>
              </a:rPr>
              <a:t> vertex. (If you know what context-free grammar is and what its tree representation is, then CST is exactly that tree representation.) Note that order of each vertex’s children matters. You should also note that the </a:t>
            </a:r>
            <a:r>
              <a:rPr lang="en">
                <a:solidFill>
                  <a:schemeClr val="dk1"/>
                </a:solidFill>
                <a:latin typeface="Open Sans"/>
                <a:ea typeface="Open Sans"/>
                <a:cs typeface="Open Sans"/>
                <a:sym typeface="Open Sans"/>
              </a:rPr>
              <a:t>CST</a:t>
            </a:r>
            <a:r>
              <a:rPr lang="en">
                <a:solidFill>
                  <a:schemeClr val="dk1"/>
                </a:solidFill>
                <a:latin typeface="Open Sans"/>
                <a:ea typeface="Open Sans"/>
                <a:cs typeface="Open Sans"/>
                <a:sym typeface="Open Sans"/>
              </a:rPr>
              <a:t> still contains useless symbols like a plus sign or asterisk but does not contain some other obvious implicit properties (like return type or access modifiers), </a:t>
            </a:r>
            <a:r>
              <a:rPr lang="en">
                <a:solidFill>
                  <a:schemeClr val="dk1"/>
                </a:solidFill>
                <a:latin typeface="Open Sans"/>
                <a:ea typeface="Open Sans"/>
                <a:cs typeface="Open Sans"/>
                <a:sym typeface="Open Sans"/>
              </a:rPr>
              <a:t>which will be covered later in this presentation</a:t>
            </a:r>
            <a:r>
              <a:rPr lang="en">
                <a:solidFill>
                  <a:schemeClr val="dk1"/>
                </a:solidFill>
                <a:latin typeface="Open Sans"/>
                <a:ea typeface="Open Sans"/>
                <a:cs typeface="Open Sans"/>
                <a:sym typeface="Open Sans"/>
              </a:rPr>
              <a:t>. More about syntactic analysis can be found here: </a:t>
            </a:r>
            <a:r>
              <a:rPr lang="en" u="sng">
                <a:solidFill>
                  <a:schemeClr val="hlink"/>
                </a:solidFill>
                <a:latin typeface="Open Sans"/>
                <a:ea typeface="Open Sans"/>
                <a:cs typeface="Open Sans"/>
                <a:sym typeface="Open Sans"/>
                <a:hlinkClick r:id="rId4"/>
              </a:rPr>
              <a:t>Wikipedia</a:t>
            </a:r>
            <a:r>
              <a:rPr lang="en">
                <a:solidFill>
                  <a:schemeClr val="dk1"/>
                </a:solidFill>
                <a:latin typeface="Open Sans"/>
                <a:ea typeface="Open Sans"/>
                <a:cs typeface="Open Sans"/>
                <a:sym typeface="Open Sans"/>
              </a:rPr>
              <a:t>.</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At last it can convert the CST into an </a:t>
            </a:r>
            <a:r>
              <a:rPr lang="en" u="sng">
                <a:solidFill>
                  <a:schemeClr val="hlink"/>
                </a:solidFill>
                <a:latin typeface="Open Sans"/>
                <a:ea typeface="Open Sans"/>
                <a:cs typeface="Open Sans"/>
                <a:sym typeface="Open Sans"/>
                <a:hlinkClick r:id="rId5"/>
              </a:rPr>
              <a:t>AST</a:t>
            </a:r>
            <a:r>
              <a:rPr lang="en">
                <a:solidFill>
                  <a:schemeClr val="dk1"/>
                </a:solidFill>
                <a:latin typeface="Open Sans"/>
                <a:ea typeface="Open Sans"/>
                <a:cs typeface="Open Sans"/>
                <a:sym typeface="Open Sans"/>
              </a:rPr>
              <a:t> (an abstract syntax tree). It’s exactly the same tree, but each token is either replaced with its meaning (like how the text representation of an integer is replaced with the integer itself) or removed (like for the useless plus signs and asterisks) and each node’s children are referenced not via a list of children but via named arrows from the parent (like “left operand” and “right operand” on the slide). Note how there are no more useless symbols and how children ordering has been replaced with children naming, though implicit information still is missing.</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You can read about it in the great “</a:t>
            </a:r>
            <a:r>
              <a:rPr lang="en" u="sng">
                <a:solidFill>
                  <a:schemeClr val="hlink"/>
                </a:solidFill>
                <a:latin typeface="Open Sans"/>
                <a:ea typeface="Open Sans"/>
                <a:cs typeface="Open Sans"/>
                <a:sym typeface="Open Sans"/>
                <a:hlinkClick r:id="rId6"/>
              </a:rPr>
              <a:t>Dragon Book</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063c78108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063c78108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Back to the Kotlin compiler. At first, the lexer produces the list of tokens.</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Kotlin lexical keywords and lexical </a:t>
            </a:r>
            <a:r>
              <a:rPr lang="en">
                <a:solidFill>
                  <a:schemeClr val="dk1"/>
                </a:solidFill>
                <a:latin typeface="Open Sans"/>
                <a:ea typeface="Open Sans"/>
                <a:cs typeface="Open Sans"/>
                <a:sym typeface="Open Sans"/>
              </a:rPr>
              <a:t>description</a:t>
            </a:r>
            <a:r>
              <a:rPr lang="en">
                <a:solidFill>
                  <a:schemeClr val="dk1"/>
                </a:solidFill>
                <a:latin typeface="Open Sans"/>
                <a:ea typeface="Open Sans"/>
                <a:cs typeface="Open Sans"/>
                <a:sym typeface="Open Sans"/>
              </a:rPr>
              <a:t>: </a:t>
            </a:r>
            <a:r>
              <a:rPr lang="en" u="sng">
                <a:solidFill>
                  <a:schemeClr val="hlink"/>
                </a:solidFill>
                <a:latin typeface="Open Sans"/>
                <a:ea typeface="Open Sans"/>
                <a:cs typeface="Open Sans"/>
                <a:sym typeface="Open Sans"/>
                <a:hlinkClick r:id="rId2"/>
              </a:rPr>
              <a:t>specification of syntax and grammar</a:t>
            </a:r>
            <a:r>
              <a:rPr lang="en">
                <a:solidFill>
                  <a:schemeClr val="dk1"/>
                </a:solidFill>
                <a:latin typeface="Open Sans"/>
                <a:ea typeface="Open Sans"/>
                <a:cs typeface="Open Sans"/>
                <a:sym typeface="Open Sans"/>
              </a:rPr>
              <a:t>, </a:t>
            </a:r>
            <a:r>
              <a:rPr lang="en" u="sng">
                <a:solidFill>
                  <a:schemeClr val="hlink"/>
                </a:solidFill>
                <a:latin typeface="Open Sans"/>
                <a:ea typeface="Open Sans"/>
                <a:cs typeface="Open Sans"/>
                <a:sym typeface="Open Sans"/>
                <a:hlinkClick r:id="rId3"/>
              </a:rPr>
              <a:t>keywords and operators</a:t>
            </a:r>
            <a:r>
              <a:rPr lang="en">
                <a:solidFill>
                  <a:schemeClr val="dk1"/>
                </a:solidFill>
                <a:latin typeface="Open Sans"/>
                <a:ea typeface="Open Sans"/>
                <a:cs typeface="Open Sans"/>
                <a:sym typeface="Open Sans"/>
              </a:rPr>
              <a:t>, </a:t>
            </a:r>
            <a:r>
              <a:rPr lang="en" u="sng">
                <a:solidFill>
                  <a:schemeClr val="hlink"/>
                </a:solidFill>
                <a:latin typeface="Open Sans"/>
                <a:ea typeface="Open Sans"/>
                <a:cs typeface="Open Sans"/>
                <a:sym typeface="Open Sans"/>
                <a:hlinkClick r:id="rId4"/>
              </a:rPr>
              <a:t>ANTLR description of Kotlin grammar in the Kotlin specification repo</a:t>
            </a:r>
            <a:r>
              <a:rPr lang="en">
                <a:solidFill>
                  <a:schemeClr val="dk1"/>
                </a:solidFill>
                <a:latin typeface="Open Sans"/>
                <a:ea typeface="Open Sans"/>
                <a:cs typeface="Open Sans"/>
                <a:sym typeface="Open Sans"/>
              </a:rPr>
              <a:t>, </a:t>
            </a:r>
            <a:r>
              <a:rPr lang="en" u="sng">
                <a:solidFill>
                  <a:schemeClr val="hlink"/>
                </a:solidFill>
                <a:latin typeface="Open Sans"/>
                <a:ea typeface="Open Sans"/>
                <a:cs typeface="Open Sans"/>
                <a:sym typeface="Open Sans"/>
                <a:hlinkClick r:id="rId5"/>
              </a:rPr>
              <a:t>Kotlin compiler inner lexer generator in Kotlin repo</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063c78108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063c78108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Then the parser converts it into either a CST or an AST.</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The Kotlin compiler produces either </a:t>
            </a:r>
            <a:r>
              <a:rPr lang="en">
                <a:solidFill>
                  <a:schemeClr val="dk1"/>
                </a:solidFill>
                <a:latin typeface="Open Sans"/>
                <a:ea typeface="Open Sans"/>
                <a:cs typeface="Open Sans"/>
                <a:sym typeface="Open Sans"/>
              </a:rPr>
              <a:t>a </a:t>
            </a:r>
            <a:r>
              <a:rPr lang="en" u="sng">
                <a:solidFill>
                  <a:schemeClr val="hlink"/>
                </a:solidFill>
                <a:latin typeface="Open Sans"/>
                <a:ea typeface="Open Sans"/>
                <a:cs typeface="Open Sans"/>
                <a:sym typeface="Open Sans"/>
                <a:hlinkClick r:id="rId2"/>
              </a:rPr>
              <a:t>PSI</a:t>
            </a:r>
            <a:r>
              <a:rPr lang="en">
                <a:solidFill>
                  <a:schemeClr val="dk1"/>
                </a:solidFill>
                <a:latin typeface="Open Sans"/>
                <a:ea typeface="Open Sans"/>
                <a:cs typeface="Open Sans"/>
                <a:sym typeface="Open Sans"/>
              </a:rPr>
              <a:t> (program structure interface) or a </a:t>
            </a:r>
            <a:r>
              <a:rPr lang="en" u="sng">
                <a:solidFill>
                  <a:schemeClr val="hlink"/>
                </a:solidFill>
                <a:latin typeface="Open Sans"/>
                <a:ea typeface="Open Sans"/>
                <a:cs typeface="Open Sans"/>
                <a:sym typeface="Open Sans"/>
                <a:hlinkClick r:id="rId3"/>
              </a:rPr>
              <a:t>Lighter AST</a:t>
            </a:r>
            <a:r>
              <a:rPr lang="en">
                <a:solidFill>
                  <a:schemeClr val="dk1"/>
                </a:solidFill>
                <a:latin typeface="Open Sans"/>
                <a:ea typeface="Open Sans"/>
                <a:cs typeface="Open Sans"/>
                <a:sym typeface="Open Sans"/>
              </a:rPr>
              <a:t>. PSI and Lighter AST are IntelliJ Platform APIs for the </a:t>
            </a:r>
            <a:r>
              <a:rPr lang="en">
                <a:solidFill>
                  <a:schemeClr val="dk1"/>
                </a:solidFill>
                <a:latin typeface="Open Sans"/>
                <a:ea typeface="Open Sans"/>
                <a:cs typeface="Open Sans"/>
                <a:sym typeface="Open Sans"/>
              </a:rPr>
              <a:t>CST and AST, respectively. During compilation a Lighter AST is used. But a PSI is used in IDEs or for semantic search.</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063c78108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063c78108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PSI viewer is available in IntelliJ IDEA </a:t>
            </a:r>
            <a:r>
              <a:rPr lang="en" u="sng">
                <a:solidFill>
                  <a:schemeClr val="hlink"/>
                </a:solidFill>
                <a:latin typeface="Open Sans"/>
                <a:ea typeface="Open Sans"/>
                <a:cs typeface="Open Sans"/>
                <a:sym typeface="Open Sans"/>
                <a:hlinkClick r:id="rId2"/>
              </a:rPr>
              <a:t>out of the box</a:t>
            </a:r>
            <a:r>
              <a:rPr lang="en">
                <a:solidFill>
                  <a:schemeClr val="dk1"/>
                </a:solidFill>
                <a:latin typeface="Open Sans"/>
                <a:ea typeface="Open Sans"/>
                <a:cs typeface="Open Sans"/>
                <a:sym typeface="Open Sans"/>
              </a:rPr>
              <a:t> or via a </a:t>
            </a:r>
            <a:r>
              <a:rPr lang="en" u="sng">
                <a:solidFill>
                  <a:schemeClr val="hlink"/>
                </a:solidFill>
                <a:latin typeface="Open Sans"/>
                <a:ea typeface="Open Sans"/>
                <a:cs typeface="Open Sans"/>
                <a:sym typeface="Open Sans"/>
                <a:hlinkClick r:id="rId3"/>
              </a:rPr>
              <a:t>plugin</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Strong typing is distinguished by the fact that the language does not allow mixing different types in expressions and does not perform automatic implicit conversions. For example, you cannot subtract a set from a string. Languages with weak typing perform many implicit conversions automatically, </a:t>
            </a:r>
            <a:r>
              <a:rPr lang="en">
                <a:latin typeface="Open Sans"/>
                <a:ea typeface="Open Sans"/>
                <a:cs typeface="Open Sans"/>
                <a:sym typeface="Open Sans"/>
              </a:rPr>
              <a:t>even if there's a loss of precision or conversions may be ambiguous</a:t>
            </a:r>
            <a:r>
              <a:rPr lang="en">
                <a:latin typeface="Open Sans"/>
                <a:ea typeface="Open Sans"/>
                <a:cs typeface="Open Sans"/>
                <a:sym typeface="Open Sans"/>
              </a:rPr>
              <a:t>. Like in JS, the operation </a:t>
            </a:r>
            <a:r>
              <a:rPr lang="en">
                <a:latin typeface="JetBrains Mono"/>
                <a:ea typeface="JetBrains Mono"/>
                <a:cs typeface="JetBrains Mono"/>
                <a:sym typeface="JetBrains Mono"/>
              </a:rPr>
              <a:t>50 + '2' - '5'</a:t>
            </a:r>
            <a:r>
              <a:rPr lang="en">
                <a:latin typeface="Open Sans"/>
                <a:ea typeface="Open Sans"/>
                <a:cs typeface="Open Sans"/>
                <a:sym typeface="Open Sans"/>
              </a:rPr>
              <a:t> is well defined and returns </a:t>
            </a:r>
            <a:r>
              <a:rPr lang="en">
                <a:latin typeface="JetBrains Mono"/>
                <a:ea typeface="JetBrains Mono"/>
                <a:cs typeface="JetBrains Mono"/>
                <a:sym typeface="JetBrains Mono"/>
              </a:rPr>
              <a:t>497</a:t>
            </a:r>
            <a:r>
              <a:rPr lang="en">
                <a:latin typeface="Open Sans"/>
                <a:ea typeface="Open Sans"/>
                <a:cs typeface="Open Sans"/>
                <a:sym typeface="Open Sans"/>
              </a:rPr>
              <a:t> because in </a:t>
            </a:r>
            <a:r>
              <a:rPr lang="en">
                <a:latin typeface="JetBrains Mono"/>
                <a:ea typeface="JetBrains Mono"/>
                <a:cs typeface="JetBrains Mono"/>
                <a:sym typeface="JetBrains Mono"/>
              </a:rPr>
              <a:t>50 + '2'</a:t>
            </a:r>
            <a:r>
              <a:rPr lang="en">
                <a:latin typeface="Open Sans"/>
                <a:ea typeface="Open Sans"/>
                <a:cs typeface="Open Sans"/>
                <a:sym typeface="Open Sans"/>
              </a:rPr>
              <a:t> the value </a:t>
            </a:r>
            <a:r>
              <a:rPr lang="en">
                <a:latin typeface="JetBrains Mono"/>
                <a:ea typeface="JetBrains Mono"/>
                <a:cs typeface="JetBrains Mono"/>
                <a:sym typeface="JetBrains Mono"/>
              </a:rPr>
              <a:t>50</a:t>
            </a:r>
            <a:r>
              <a:rPr lang="en">
                <a:latin typeface="Open Sans"/>
                <a:ea typeface="Open Sans"/>
                <a:cs typeface="Open Sans"/>
                <a:sym typeface="Open Sans"/>
              </a:rPr>
              <a:t> </a:t>
            </a:r>
            <a:r>
              <a:rPr lang="en">
                <a:latin typeface="Open Sans"/>
                <a:ea typeface="Open Sans"/>
                <a:cs typeface="Open Sans"/>
                <a:sym typeface="Open Sans"/>
              </a:rPr>
              <a:t>is converted to string and concatenation is applied to get </a:t>
            </a:r>
            <a:r>
              <a:rPr lang="en">
                <a:latin typeface="JetBrains Mono"/>
                <a:ea typeface="JetBrains Mono"/>
                <a:cs typeface="JetBrains Mono"/>
                <a:sym typeface="JetBrains Mono"/>
              </a:rPr>
              <a:t>'502'</a:t>
            </a:r>
            <a:r>
              <a:rPr lang="en">
                <a:latin typeface="Open Sans"/>
                <a:ea typeface="Open Sans"/>
                <a:cs typeface="Open Sans"/>
                <a:sym typeface="Open Sans"/>
              </a:rPr>
              <a:t> and in </a:t>
            </a:r>
            <a:r>
              <a:rPr lang="en">
                <a:latin typeface="JetBrains Mono"/>
                <a:ea typeface="JetBrains Mono"/>
                <a:cs typeface="JetBrains Mono"/>
                <a:sym typeface="JetBrains Mono"/>
              </a:rPr>
              <a:t>'502' - '5'</a:t>
            </a:r>
            <a:r>
              <a:rPr lang="en">
                <a:latin typeface="Open Sans"/>
                <a:ea typeface="Open Sans"/>
                <a:cs typeface="Open Sans"/>
                <a:sym typeface="Open Sans"/>
              </a:rPr>
              <a:t> both arguments are converted to numbers and subtraction is applied to get </a:t>
            </a:r>
            <a:r>
              <a:rPr lang="en">
                <a:latin typeface="JetBrains Mono"/>
                <a:ea typeface="JetBrains Mono"/>
                <a:cs typeface="JetBrains Mono"/>
                <a:sym typeface="JetBrains Mono"/>
              </a:rPr>
              <a:t>497</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More about Java: </a:t>
            </a:r>
            <a:r>
              <a:rPr lang="en" u="sng">
                <a:solidFill>
                  <a:schemeClr val="hlink"/>
                </a:solidFill>
                <a:latin typeface="Open Sans"/>
                <a:ea typeface="Open Sans"/>
                <a:cs typeface="Open Sans"/>
                <a:sym typeface="Open Sans"/>
                <a:hlinkClick r:id="rId2"/>
              </a:rPr>
              <a:t>Wikipedia</a:t>
            </a: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3"/>
              </a:rPr>
              <a:t>developer portal</a:t>
            </a: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4"/>
              </a:rPr>
              <a:t>documentation on oracle.com</a:t>
            </a:r>
            <a:r>
              <a:rPr lang="en">
                <a:latin typeface="Open Sans"/>
                <a:ea typeface="Open Sans"/>
                <a:cs typeface="Open Sans"/>
                <a:sym typeface="Open Sans"/>
              </a:rPr>
              <a:t>, </a:t>
            </a:r>
            <a:r>
              <a:rPr lang="en" u="sng">
                <a:solidFill>
                  <a:schemeClr val="hlink"/>
                </a:solidFill>
                <a:latin typeface="Open Sans"/>
                <a:ea typeface="Open Sans"/>
                <a:cs typeface="Open Sans"/>
                <a:sym typeface="Open Sans"/>
                <a:hlinkClick r:id="rId5"/>
              </a:rPr>
              <a:t>OpenJDK project</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898830b1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898830b1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how the sample function definition is divided into tokens and represented as a PSI.</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Notice that all symbols are included in the tree, including braces, parenthesis, dots, colons, semicolons, and other symbols that may seem useless in terms of what the code means. But here you won’t find</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return</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public</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or any other usually skipped elements because they are skipped. Hence,</a:t>
            </a:r>
            <a:r>
              <a:rPr lang="en">
                <a:solidFill>
                  <a:schemeClr val="dk1"/>
                </a:solidFill>
                <a:latin typeface="Open Sans"/>
                <a:ea typeface="Open Sans"/>
                <a:cs typeface="Open Sans"/>
                <a:sym typeface="Open Sans"/>
              </a:rPr>
              <a:t> they are not represented in the CST despite being meant by function declarations. This is because the CST is a representation of the text itself, but not its meaning. All this information is inferred on the frontend only. This phase is only used for transforming plain text into lexical representation. No syntax analysis is performed.</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parser CSTs, vertices are represented as instances of types corresponding to (terminal and nonterminal) symbols of the formal grammar, and arrows are represented as the instances’ fields (which means you can access any child via the corresponding field of the parent instance). Simply, one can say that the scheme of </a:t>
            </a:r>
            <a:r>
              <a:rPr lang="en">
                <a:solidFill>
                  <a:schemeClr val="dk1"/>
                </a:solidFill>
                <a:latin typeface="Open Sans"/>
                <a:ea typeface="Open Sans"/>
                <a:cs typeface="Open Sans"/>
                <a:sym typeface="Open Sans"/>
              </a:rPr>
              <a:t>any API like a PSI</a:t>
            </a:r>
            <a:r>
              <a:rPr lang="en">
                <a:solidFill>
                  <a:schemeClr val="dk1"/>
                </a:solidFill>
                <a:latin typeface="Open Sans"/>
                <a:ea typeface="Open Sans"/>
                <a:cs typeface="Open Sans"/>
                <a:sym typeface="Open Sans"/>
              </a:rPr>
              <a:t> is the CST where arrows are named.</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898830b10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898830b10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how the sample code (the function) is represented </a:t>
            </a:r>
            <a:r>
              <a:rPr lang="en">
                <a:solidFill>
                  <a:schemeClr val="dk1"/>
                </a:solidFill>
              </a:rPr>
              <a:t>in a </a:t>
            </a:r>
            <a:r>
              <a:rPr lang="en">
                <a:solidFill>
                  <a:schemeClr val="dk1"/>
                </a:solidFill>
              </a:rPr>
              <a:t>PSI. Here the root of the subtree corresponds to the function body.</a:t>
            </a:r>
            <a:endParaRPr>
              <a:solidFill>
                <a:schemeClr val="dk1"/>
              </a:solidFill>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898830b10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898830b10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 the string template that is an argument of </a:t>
            </a:r>
            <a:r>
              <a:rPr lang="en">
                <a:solidFill>
                  <a:schemeClr val="dk1"/>
                </a:solidFill>
                <a:latin typeface="JetBrains Mono"/>
                <a:ea typeface="JetBrains Mono"/>
                <a:cs typeface="JetBrains Mono"/>
                <a:sym typeface="JetBrains Mono"/>
              </a:rPr>
              <a:t>println</a:t>
            </a:r>
            <a:r>
              <a:rPr lang="en">
                <a:solidFill>
                  <a:schemeClr val="dk1"/>
                </a:solidFill>
              </a:rPr>
              <a:t> corresponds to the vertex </a:t>
            </a:r>
            <a:r>
              <a:rPr lang="en">
                <a:solidFill>
                  <a:schemeClr val="dk1"/>
                </a:solidFill>
                <a:latin typeface="JetBrains Mono"/>
                <a:ea typeface="JetBrains Mono"/>
                <a:cs typeface="JetBrains Mono"/>
                <a:sym typeface="JetBrains Mono"/>
              </a:rPr>
              <a:t>STRING_TEMPLATE</a:t>
            </a:r>
            <a:r>
              <a:rPr lang="en">
                <a:solidFill>
                  <a:schemeClr val="dk1"/>
                </a:solidFill>
              </a:rPr>
              <a:t>. But </a:t>
            </a:r>
            <a:r>
              <a:rPr lang="en">
                <a:solidFill>
                  <a:schemeClr val="dk1"/>
                </a:solidFill>
              </a:rPr>
              <a:t>because </a:t>
            </a:r>
            <a:r>
              <a:rPr lang="en">
                <a:solidFill>
                  <a:schemeClr val="dk1"/>
                </a:solidFill>
              </a:rPr>
              <a:t>it is the only argument of the called function it also corresponds to </a:t>
            </a:r>
            <a:r>
              <a:rPr lang="en">
                <a:solidFill>
                  <a:schemeClr val="dk1"/>
                </a:solidFill>
                <a:latin typeface="JetBrains Mono"/>
                <a:ea typeface="JetBrains Mono"/>
                <a:cs typeface="JetBrains Mono"/>
                <a:sym typeface="JetBrains Mono"/>
              </a:rPr>
              <a:t>VALUE_ARGUMENT</a:t>
            </a:r>
            <a:r>
              <a:rPr lang="en">
                <a:solidFill>
                  <a:schemeClr val="dk1"/>
                </a:solidFill>
              </a:rPr>
              <a:t> vertex.</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898830b10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898830b10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a:t>
            </a:r>
            <a:r>
              <a:rPr lang="en">
                <a:solidFill>
                  <a:schemeClr val="dk1"/>
                </a:solidFill>
              </a:rPr>
              <a:t>he usage of the </a:t>
            </a:r>
            <a:r>
              <a:rPr lang="en">
                <a:solidFill>
                  <a:schemeClr val="dk1"/>
                </a:solidFill>
                <a:latin typeface="JetBrains Mono"/>
                <a:ea typeface="JetBrains Mono"/>
                <a:cs typeface="JetBrains Mono"/>
                <a:sym typeface="JetBrains Mono"/>
              </a:rPr>
              <a:t>user</a:t>
            </a:r>
            <a:r>
              <a:rPr lang="en">
                <a:solidFill>
                  <a:schemeClr val="dk1"/>
                </a:solidFill>
              </a:rPr>
              <a:t> variable in the string template corresponds to the </a:t>
            </a:r>
            <a:r>
              <a:rPr lang="en">
                <a:solidFill>
                  <a:schemeClr val="dk1"/>
                </a:solidFill>
                <a:latin typeface="JetBrains Mono"/>
                <a:ea typeface="JetBrains Mono"/>
                <a:cs typeface="JetBrains Mono"/>
                <a:sym typeface="JetBrains Mono"/>
              </a:rPr>
              <a:t>REFERENCE_EXPRESSION</a:t>
            </a:r>
            <a:r>
              <a:rPr lang="en">
                <a:solidFill>
                  <a:schemeClr val="dk1"/>
                </a:solidFill>
              </a:rPr>
              <a:t> vertex.</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063c78108a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063c78108a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Whereas the parser creates a Lighter AST representation of the source code, the </a:t>
            </a:r>
            <a:r>
              <a:rPr lang="en">
                <a:solidFill>
                  <a:schemeClr val="dk1"/>
                </a:solidFill>
                <a:latin typeface="Open Sans"/>
                <a:ea typeface="Open Sans"/>
                <a:cs typeface="Open Sans"/>
                <a:sym typeface="Open Sans"/>
              </a:rPr>
              <a:t>frontend</a:t>
            </a:r>
            <a:r>
              <a:rPr lang="en">
                <a:solidFill>
                  <a:schemeClr val="dk1"/>
                </a:solidFill>
                <a:latin typeface="Open Sans"/>
                <a:ea typeface="Open Sans"/>
                <a:cs typeface="Open Sans"/>
                <a:sym typeface="Open Sans"/>
              </a:rPr>
              <a:t> converts it to </a:t>
            </a:r>
            <a:r>
              <a:rPr lang="en">
                <a:solidFill>
                  <a:schemeClr val="dk1"/>
                </a:solidFill>
                <a:latin typeface="Open Sans"/>
                <a:ea typeface="Open Sans"/>
                <a:cs typeface="Open Sans"/>
                <a:sym typeface="Open Sans"/>
              </a:rPr>
              <a:t>an </a:t>
            </a:r>
            <a:r>
              <a:rPr lang="en">
                <a:solidFill>
                  <a:schemeClr val="dk1"/>
                </a:solidFill>
                <a:latin typeface="Open Sans"/>
                <a:ea typeface="Open Sans"/>
                <a:cs typeface="Open Sans"/>
                <a:sym typeface="Open Sans"/>
              </a:rPr>
              <a:t>FIR (a fr</a:t>
            </a:r>
            <a:r>
              <a:rPr lang="en">
                <a:solidFill>
                  <a:schemeClr val="dk1"/>
                </a:solidFill>
                <a:latin typeface="Open Sans"/>
                <a:ea typeface="Open Sans"/>
                <a:cs typeface="Open Sans"/>
                <a:sym typeface="Open Sans"/>
              </a:rPr>
              <a:t>ont-e</a:t>
            </a:r>
            <a:r>
              <a:rPr lang="en">
                <a:solidFill>
                  <a:schemeClr val="dk1"/>
                </a:solidFill>
                <a:latin typeface="Open Sans"/>
                <a:ea typeface="Open Sans"/>
                <a:cs typeface="Open Sans"/>
                <a:sym typeface="Open Sans"/>
              </a:rPr>
              <a:t>nd</a:t>
            </a:r>
            <a:r>
              <a:rPr lang="en">
                <a:solidFill>
                  <a:schemeClr val="dk1"/>
                </a:solidFill>
                <a:latin typeface="Open Sans"/>
                <a:ea typeface="Open Sans"/>
                <a:cs typeface="Open Sans"/>
                <a:sym typeface="Open Sans"/>
              </a:rPr>
              <a:t> intermediate representation), which is arranged similarly to a Lighter AST but is instead mutable. This allows you to add new </a:t>
            </a:r>
            <a:r>
              <a:rPr lang="en">
                <a:solidFill>
                  <a:schemeClr val="dk1"/>
                </a:solidFill>
                <a:latin typeface="Open Sans"/>
                <a:ea typeface="Open Sans"/>
                <a:cs typeface="Open Sans"/>
                <a:sym typeface="Open Sans"/>
              </a:rPr>
              <a:t>information about the tokens</a:t>
            </a:r>
            <a:r>
              <a:rPr lang="en">
                <a:solidFill>
                  <a:schemeClr val="dk1"/>
                </a:solidFill>
                <a:latin typeface="Open Sans"/>
                <a:ea typeface="Open Sans"/>
                <a:cs typeface="Open Sans"/>
                <a:sym typeface="Open Sans"/>
              </a:rPr>
              <a:t> to exactly the same tree instead of some different structures constructed around the tree (like “banding context”, which is a big concurrent and very bulky hashmap). This means that at the beginning, the </a:t>
            </a:r>
            <a:r>
              <a:rPr lang="en">
                <a:solidFill>
                  <a:schemeClr val="dk1"/>
                </a:solidFill>
                <a:latin typeface="Open Sans"/>
                <a:ea typeface="Open Sans"/>
                <a:cs typeface="Open Sans"/>
                <a:sym typeface="Open Sans"/>
              </a:rPr>
              <a:t>frontend</a:t>
            </a:r>
            <a:r>
              <a:rPr lang="en">
                <a:solidFill>
                  <a:schemeClr val="dk1"/>
                </a:solidFill>
                <a:latin typeface="Open Sans"/>
                <a:ea typeface="Open Sans"/>
                <a:cs typeface="Open Sans"/>
                <a:sym typeface="Open Sans"/>
              </a:rPr>
              <a:t> just reconstructs the tree in the FIR format instead of Lighter AST and then fills it with inferred information (</a:t>
            </a:r>
            <a:r>
              <a:rPr lang="en">
                <a:solidFill>
                  <a:schemeClr val="dk1"/>
                </a:solidFill>
                <a:latin typeface="Open Sans"/>
                <a:ea typeface="Open Sans"/>
                <a:cs typeface="Open Sans"/>
                <a:sym typeface="Open Sans"/>
              </a:rPr>
              <a:t>for example,</a:t>
            </a:r>
            <a:r>
              <a:rPr lang="en">
                <a:solidFill>
                  <a:schemeClr val="dk1"/>
                </a:solidFill>
                <a:latin typeface="Open Sans"/>
                <a:ea typeface="Open Sans"/>
                <a:cs typeface="Open Sans"/>
                <a:sym typeface="Open Sans"/>
              </a:rPr>
              <a:t> it resolves references, infers types etc.) and runs diagnostics on the tree full of information. Also, it may change the tree for certain reasons, such as desugaring, which will be discussed a bit later, or automated complex code generation via compiler plugin.</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In reality, the </a:t>
            </a:r>
            <a:r>
              <a:rPr lang="en">
                <a:solidFill>
                  <a:schemeClr val="dk1"/>
                </a:solidFill>
                <a:latin typeface="Open Sans"/>
                <a:ea typeface="Open Sans"/>
                <a:cs typeface="Open Sans"/>
                <a:sym typeface="Open Sans"/>
              </a:rPr>
              <a:t>frontend</a:t>
            </a:r>
            <a:r>
              <a:rPr lang="en">
                <a:solidFill>
                  <a:schemeClr val="dk1"/>
                </a:solidFill>
                <a:latin typeface="Open Sans"/>
                <a:ea typeface="Open Sans"/>
                <a:cs typeface="Open Sans"/>
                <a:sym typeface="Open Sans"/>
              </a:rPr>
              <a:t> is divided into a lot of phases. In this course, the phases are grouped into 3 larger phases that describe the main front-end jobs. (The full list of phases is available </a:t>
            </a:r>
            <a:r>
              <a:rPr lang="en" u="sng">
                <a:solidFill>
                  <a:schemeClr val="hlink"/>
                </a:solidFill>
                <a:latin typeface="Open Sans"/>
                <a:ea typeface="Open Sans"/>
                <a:cs typeface="Open Sans"/>
                <a:sym typeface="Open Sans"/>
                <a:hlinkClick r:id="rId2"/>
              </a:rPr>
              <a:t>here</a:t>
            </a:r>
            <a:r>
              <a:rPr lang="en">
                <a:solidFill>
                  <a:schemeClr val="dk1"/>
                </a:solidFill>
                <a:latin typeface="Open Sans"/>
                <a:ea typeface="Open Sans"/>
                <a:cs typeface="Open Sans"/>
                <a:sym typeface="Open Sans"/>
              </a:rPr>
              <a:t>.) Also, currently FIR is not produced by default and Lighter AST is used and is passed to the </a:t>
            </a:r>
            <a:r>
              <a:rPr lang="en">
                <a:solidFill>
                  <a:schemeClr val="dk1"/>
                </a:solidFill>
                <a:latin typeface="Open Sans"/>
                <a:ea typeface="Open Sans"/>
                <a:cs typeface="Open Sans"/>
                <a:sym typeface="Open Sans"/>
              </a:rPr>
              <a:t>backend</a:t>
            </a:r>
            <a:r>
              <a:rPr lang="en">
                <a:solidFill>
                  <a:schemeClr val="dk1"/>
                </a:solidFill>
                <a:latin typeface="Open Sans"/>
                <a:ea typeface="Open Sans"/>
                <a:cs typeface="Open Sans"/>
                <a:sym typeface="Open Sans"/>
              </a:rPr>
              <a:t> instead, </a:t>
            </a:r>
            <a:r>
              <a:rPr lang="en">
                <a:solidFill>
                  <a:schemeClr val="dk1"/>
                </a:solidFill>
                <a:latin typeface="Open Sans"/>
                <a:ea typeface="Open Sans"/>
                <a:cs typeface="Open Sans"/>
                <a:sym typeface="Open Sans"/>
              </a:rPr>
              <a:t>meanwhile </a:t>
            </a:r>
            <a:r>
              <a:rPr lang="en">
                <a:solidFill>
                  <a:schemeClr val="dk1"/>
                </a:solidFill>
                <a:latin typeface="Open Sans"/>
                <a:ea typeface="Open Sans"/>
                <a:cs typeface="Open Sans"/>
                <a:sym typeface="Open Sans"/>
              </a:rPr>
              <a:t>inferred information is stored in a banding context. FIR usage can be turned on with a compiler flag, and soon it will become the default representation on the </a:t>
            </a:r>
            <a:r>
              <a:rPr lang="en">
                <a:solidFill>
                  <a:schemeClr val="dk1"/>
                </a:solidFill>
                <a:latin typeface="Open Sans"/>
                <a:ea typeface="Open Sans"/>
                <a:cs typeface="Open Sans"/>
                <a:sym typeface="Open Sans"/>
              </a:rPr>
              <a:t>frontend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898830b10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898830b10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a:t>
            </a:r>
            <a:r>
              <a:rPr lang="en">
                <a:solidFill>
                  <a:schemeClr val="dk1"/>
                </a:solidFill>
              </a:rPr>
              <a:t> how a similar example is represented as an FIR. Here, types are already resolved. Before the resolution process, the types are either represented as “user type reference” or not represented at all. </a:t>
            </a:r>
            <a:r>
              <a:rPr lang="en">
                <a:solidFill>
                  <a:schemeClr val="dk1"/>
                </a:solidFill>
              </a:rPr>
              <a:t>Precisely</a:t>
            </a:r>
            <a:r>
              <a:rPr lang="en">
                <a:solidFill>
                  <a:schemeClr val="dk1"/>
                </a:solidFill>
              </a:rPr>
              <a:t>, the type references are plugged with mock </a:t>
            </a:r>
            <a:r>
              <a:rPr lang="en">
                <a:solidFill>
                  <a:schemeClr val="dk1"/>
                </a:solidFill>
                <a:latin typeface="JetBrains Mono"/>
                <a:ea typeface="JetBrains Mono"/>
                <a:cs typeface="JetBrains Mono"/>
                <a:sym typeface="JetBrains Mono"/>
              </a:rPr>
              <a:t>FirImplicitTypeRef</a:t>
            </a:r>
            <a:r>
              <a:rPr lang="en">
                <a:solidFill>
                  <a:schemeClr val="dk1"/>
                </a:solidFill>
              </a:rPr>
              <a:t> vertices that should be and will be substituted with the inferred types.</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898830b10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898830b10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a:t>
            </a:r>
            <a:r>
              <a:rPr lang="en">
                <a:solidFill>
                  <a:schemeClr val="dk1"/>
                </a:solidFill>
              </a:rPr>
              <a:t> where parameter and return types are represented in the FIR.</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898830b105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898830b105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the</a:t>
            </a:r>
            <a:r>
              <a:rPr lang="en">
                <a:solidFill>
                  <a:schemeClr val="dk1"/>
                </a:solidFill>
              </a:rPr>
              <a:t> FIR of the string template.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898830b10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898830b10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t>
            </a:r>
            <a:r>
              <a:rPr lang="en">
                <a:solidFill>
                  <a:schemeClr val="dk1"/>
                </a:solidFill>
                <a:latin typeface="JetBrains Mono"/>
                <a:ea typeface="JetBrains Mono"/>
                <a:cs typeface="JetBrains Mono"/>
                <a:sym typeface="JetBrains Mono"/>
              </a:rPr>
              <a:t>"Hello, </a:t>
            </a:r>
            <a:r>
              <a:rPr lang="en">
                <a:solidFill>
                  <a:schemeClr val="dk1"/>
                </a:solidFill>
                <a:latin typeface="JetBrains Mono"/>
                <a:ea typeface="JetBrains Mono"/>
                <a:cs typeface="JetBrains Mono"/>
                <a:sym typeface="JetBrains Mono"/>
              </a:rPr>
              <a:t>"</a:t>
            </a:r>
            <a:r>
              <a:rPr lang="en">
                <a:solidFill>
                  <a:schemeClr val="dk1"/>
                </a:solidFill>
              </a:rPr>
              <a:t> is represented as a constant expression. And it has a type reference too!</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898830b10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898830b105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a:t>
            </a:r>
            <a:r>
              <a:rPr lang="en">
                <a:solidFill>
                  <a:schemeClr val="dk1"/>
                </a:solidFill>
              </a:rPr>
              <a:t> where the variable reference is represented.</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8f21c816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g18f21c8166c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Before the introduction of Java, many computer programs were written for specific computer systems, and manual memory management was preferred, as it was more efficient and predictable (e.g. C, C++). </a:t>
            </a:r>
            <a:r>
              <a:rPr lang="en">
                <a:latin typeface="Open Sans"/>
                <a:ea typeface="Open Sans"/>
                <a:cs typeface="Open Sans"/>
                <a:sym typeface="Open Sans"/>
              </a:rPr>
              <a:t>Following the advent of Java in the second half of the 1990’s</a:t>
            </a:r>
            <a:r>
              <a:rPr lang="en">
                <a:latin typeface="Open Sans"/>
                <a:ea typeface="Open Sans"/>
                <a:cs typeface="Open Sans"/>
                <a:sym typeface="Open Sans"/>
              </a:rPr>
              <a:t>, automatic memory management has become a common practice.</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a:latin typeface="Open Sans"/>
                <a:ea typeface="Open Sans"/>
                <a:cs typeface="Open Sans"/>
                <a:sym typeface="Open Sans"/>
              </a:rPr>
              <a:t>The advantage of the JVM is the “write once, run anywhere” principle. It means that your code written in Java or any other JVM-language will be compiled to some Java bytecode that can be executed on any JVM implementation regardless of processor design, OS, and other platform-specific features. This is a big advantage of the JVM and Java itself, whereas low-level languages like C and C++ suffer from the inability to easily migrate a program from one OS to another while still allowing the program to run and compile well.</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898830b105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898830b105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Remember that each object (that inherits the </a:t>
            </a:r>
            <a:r>
              <a:rPr lang="en">
                <a:solidFill>
                  <a:schemeClr val="dk1"/>
                </a:solidFill>
                <a:latin typeface="JetBrains Mono"/>
                <a:ea typeface="JetBrains Mono"/>
                <a:cs typeface="JetBrains Mono"/>
                <a:sym typeface="JetBrains Mono"/>
              </a:rPr>
              <a:t>Any</a:t>
            </a:r>
            <a:r>
              <a:rPr lang="en">
                <a:solidFill>
                  <a:schemeClr val="dk1"/>
                </a:solidFill>
                <a:latin typeface="Open Sans"/>
                <a:ea typeface="Open Sans"/>
                <a:cs typeface="Open Sans"/>
                <a:sym typeface="Open Sans"/>
              </a:rPr>
              <a:t> interface) has a method </a:t>
            </a:r>
            <a:r>
              <a:rPr lang="en">
                <a:solidFill>
                  <a:schemeClr val="dk1"/>
                </a:solidFill>
                <a:latin typeface="JetBrains Mono"/>
                <a:ea typeface="JetBrains Mono"/>
                <a:cs typeface="JetBrains Mono"/>
                <a:sym typeface="JetBrains Mono"/>
              </a:rPr>
              <a:t>toString(): String</a:t>
            </a:r>
            <a:r>
              <a:rPr lang="en">
                <a:solidFill>
                  <a:schemeClr val="dk1"/>
                </a:solidFill>
                <a:latin typeface="Open Sans"/>
                <a:ea typeface="Open Sans"/>
                <a:cs typeface="Open Sans"/>
                <a:sym typeface="Open Sans"/>
              </a:rPr>
              <a:t>. So formally, the expression </a:t>
            </a:r>
            <a:r>
              <a:rPr lang="en">
                <a:solidFill>
                  <a:schemeClr val="dk1"/>
                </a:solidFill>
                <a:latin typeface="JetBrains Mono"/>
                <a:ea typeface="JetBrains Mono"/>
                <a:cs typeface="JetBrains Mono"/>
                <a:sym typeface="JetBrains Mono"/>
              </a:rPr>
              <a:t>"Hello, $</a:t>
            </a:r>
            <a:r>
              <a:rPr i="1" lang="en">
                <a:solidFill>
                  <a:schemeClr val="dk1"/>
                </a:solidFill>
                <a:latin typeface="JetBrains Mono"/>
                <a:ea typeface="JetBrains Mono"/>
                <a:cs typeface="JetBrains Mono"/>
                <a:sym typeface="JetBrains Mono"/>
              </a:rPr>
              <a:t>user</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actually means </a:t>
            </a:r>
            <a:r>
              <a:rPr lang="en">
                <a:solidFill>
                  <a:schemeClr val="dk1"/>
                </a:solidFill>
                <a:latin typeface="JetBrains Mono"/>
                <a:ea typeface="JetBrains Mono"/>
                <a:cs typeface="JetBrains Mono"/>
                <a:sym typeface="JetBrains Mono"/>
              </a:rPr>
              <a:t>"Hello, " + </a:t>
            </a:r>
            <a:r>
              <a:rPr i="1" lang="en">
                <a:solidFill>
                  <a:schemeClr val="dk1"/>
                </a:solidFill>
                <a:latin typeface="JetBrains Mono"/>
                <a:ea typeface="JetBrains Mono"/>
                <a:cs typeface="JetBrains Mono"/>
                <a:sym typeface="JetBrains Mono"/>
              </a:rPr>
              <a:t>user.</a:t>
            </a:r>
            <a:r>
              <a:rPr lang="en">
                <a:solidFill>
                  <a:schemeClr val="dk1"/>
                </a:solidFill>
                <a:latin typeface="JetBrains Mono"/>
                <a:ea typeface="JetBrains Mono"/>
                <a:cs typeface="JetBrains Mono"/>
                <a:sym typeface="JetBrains Mono"/>
              </a:rPr>
              <a:t>toString()</a:t>
            </a:r>
            <a:r>
              <a:rPr lang="en">
                <a:solidFill>
                  <a:schemeClr val="dk1"/>
                </a:solidFill>
                <a:latin typeface="Open Sans"/>
                <a:ea typeface="Open Sans"/>
                <a:cs typeface="Open Sans"/>
                <a:sym typeface="Open Sans"/>
              </a:rPr>
              <a:t>. That’s why the </a:t>
            </a:r>
            <a:r>
              <a:rPr lang="en">
                <a:solidFill>
                  <a:schemeClr val="dk1"/>
                </a:solidFill>
                <a:latin typeface="JetBrains Mono"/>
                <a:ea typeface="JetBrains Mono"/>
                <a:cs typeface="JetBrains Mono"/>
                <a:sym typeface="JetBrains Mono"/>
              </a:rPr>
              <a:t>toString</a:t>
            </a:r>
            <a:r>
              <a:rPr lang="en">
                <a:solidFill>
                  <a:schemeClr val="dk1"/>
                </a:solidFill>
              </a:rPr>
              <a:t> </a:t>
            </a:r>
            <a:r>
              <a:rPr lang="en">
                <a:solidFill>
                  <a:schemeClr val="dk1"/>
                </a:solidFill>
                <a:latin typeface="Open Sans"/>
                <a:ea typeface="Open Sans"/>
                <a:cs typeface="Open Sans"/>
                <a:sym typeface="Open Sans"/>
              </a:rPr>
              <a:t>function call is also inserted into the tree. Actually, string templates are computed via the good old </a:t>
            </a:r>
            <a:r>
              <a:rPr lang="en">
                <a:solidFill>
                  <a:schemeClr val="dk1"/>
                </a:solidFill>
                <a:latin typeface="JetBrains Mono"/>
                <a:ea typeface="JetBrains Mono"/>
                <a:cs typeface="JetBrains Mono"/>
                <a:sym typeface="JetBrains Mono"/>
              </a:rPr>
              <a:t>StringBuilder</a:t>
            </a:r>
            <a:r>
              <a:rPr lang="en">
                <a:solidFill>
                  <a:schemeClr val="dk1"/>
                </a:solidFill>
                <a:latin typeface="Open Sans"/>
                <a:ea typeface="Open Sans"/>
                <a:cs typeface="Open Sans"/>
                <a:sym typeface="Open Sans"/>
              </a:rPr>
              <a:t>. Thus, it will also be inserted into the tree.</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063c78108a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063c78108a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chemeClr val="dk1"/>
                </a:solidFill>
                <a:latin typeface="Open Sans"/>
                <a:ea typeface="Open Sans"/>
                <a:cs typeface="Open Sans"/>
                <a:sym typeface="Open Sans"/>
              </a:rPr>
              <a:t>frontend</a:t>
            </a:r>
            <a:r>
              <a:rPr lang="en">
                <a:solidFill>
                  <a:schemeClr val="dk1"/>
                </a:solidFill>
                <a:latin typeface="Open Sans"/>
                <a:ea typeface="Open Sans"/>
                <a:cs typeface="Open Sans"/>
                <a:sym typeface="Open Sans"/>
              </a:rPr>
              <a:t> also performs desugaring. Desugaring is the process of replacing high-level constructions with equivalent low-level code. Simply put, desugaring replaces syntax sugar with “sugar-free” equivalents. It allows you to eliminate boilerplate in compiler code (like writing similar code for </a:t>
            </a:r>
            <a:r>
              <a:rPr lang="en">
                <a:solidFill>
                  <a:schemeClr val="dk1"/>
                </a:solidFill>
                <a:latin typeface="JetBrains Mono"/>
                <a:ea typeface="JetBrains Mono"/>
                <a:cs typeface="JetBrains Mono"/>
                <a:sym typeface="JetBrains Mono"/>
              </a:rPr>
              <a:t>if</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expressions) and make the code ready for conversion into platform operations.</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063c78108a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063c78108a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The resolver just replaces the names of entities defined by the user with their fully qualified analogues. </a:t>
            </a:r>
            <a:r>
              <a:rPr lang="en">
                <a:solidFill>
                  <a:schemeClr val="dk1"/>
                </a:solidFill>
                <a:latin typeface="Open Sans"/>
                <a:ea typeface="Open Sans"/>
                <a:cs typeface="Open Sans"/>
                <a:sym typeface="Open Sans"/>
              </a:rPr>
              <a:t>In other words, a user-friendly name like “Int” might be replaced with a compiler-friendly FQ name like “kotlin.Int”.</a:t>
            </a:r>
            <a:endParaRPr>
              <a:solidFill>
                <a:schemeClr val="dk1"/>
              </a:solidFill>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20676e1cb0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20676e1cb0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Consider an example. Let's say we have two functions in different libraries or modules, but with the same name. In the original FIR tree, we have t</a:t>
            </a:r>
            <a:r>
              <a:rPr lang="en">
                <a:solidFill>
                  <a:schemeClr val="dk1"/>
                </a:solidFill>
                <a:latin typeface="Open Sans"/>
                <a:ea typeface="Open Sans"/>
                <a:cs typeface="Open Sans"/>
                <a:sym typeface="Open Sans"/>
              </a:rPr>
              <a:t>he same nodes for them – the functions’ nodes</a:t>
            </a:r>
            <a:r>
              <a:rPr lang="en">
                <a:solidFill>
                  <a:schemeClr val="dk1"/>
                </a:solidFill>
                <a:latin typeface="Open Sans"/>
                <a:ea typeface="Open Sans"/>
                <a:cs typeface="Open Sans"/>
                <a:sym typeface="Open Sans"/>
              </a:rPr>
              <a:t> with the name </a:t>
            </a:r>
            <a:r>
              <a:rPr lang="en">
                <a:solidFill>
                  <a:schemeClr val="dk1"/>
                </a:solidFill>
                <a:latin typeface="JetBrains Mono"/>
                <a:ea typeface="JetBrains Mono"/>
                <a:cs typeface="JetBrains Mono"/>
                <a:sym typeface="JetBrains Mono"/>
              </a:rPr>
              <a:t>myFunction</a:t>
            </a:r>
            <a:r>
              <a:rPr lang="en">
                <a:solidFill>
                  <a:schemeClr val="dk1"/>
                </a:solidFill>
              </a:rPr>
              <a:t>.</a:t>
            </a:r>
            <a:r>
              <a:rPr lang="en">
                <a:solidFill>
                  <a:schemeClr val="dk1"/>
                </a:solidFill>
                <a:latin typeface="Open Sans"/>
                <a:ea typeface="Open Sans"/>
                <a:cs typeface="Open Sans"/>
                <a:sym typeface="Open Sans"/>
              </a:rPr>
              <a:t> However, these functions are different and we don't know exactly which of them is called in the user code. </a:t>
            </a:r>
            <a:r>
              <a:rPr lang="en">
                <a:solidFill>
                  <a:schemeClr val="dk1"/>
                </a:solidFill>
                <a:latin typeface="Open Sans"/>
                <a:ea typeface="Open Sans"/>
                <a:cs typeface="Open Sans"/>
                <a:sym typeface="Open Sans"/>
              </a:rPr>
              <a:t>Or the user</a:t>
            </a:r>
            <a:r>
              <a:rPr lang="en">
                <a:solidFill>
                  <a:schemeClr val="dk1"/>
                </a:solidFill>
                <a:latin typeface="Open Sans"/>
                <a:ea typeface="Open Sans"/>
                <a:cs typeface="Open Sans"/>
                <a:sym typeface="Open Sans"/>
              </a:rPr>
              <a:t> can rename any entity in the import statement (like </a:t>
            </a:r>
            <a:r>
              <a:rPr lang="en">
                <a:solidFill>
                  <a:schemeClr val="dk1"/>
                </a:solidFill>
                <a:latin typeface="JetBrains Mono"/>
                <a:ea typeface="JetBrains Mono"/>
                <a:cs typeface="JetBrains Mono"/>
                <a:sym typeface="JetBrains Mono"/>
              </a:rPr>
              <a:t>import kotlin.collections.List as Tsil</a:t>
            </a:r>
            <a:r>
              <a:rPr lang="en">
                <a:solidFill>
                  <a:schemeClr val="dk1"/>
                </a:solidFill>
                <a:latin typeface="Open Sans"/>
                <a:ea typeface="Open Sans"/>
                <a:cs typeface="Open Sans"/>
                <a:sym typeface="Open Sans"/>
              </a:rPr>
              <a:t>). So when you see any type reference like </a:t>
            </a:r>
            <a:r>
              <a:rPr lang="en">
                <a:solidFill>
                  <a:schemeClr val="dk1"/>
                </a:solidFill>
                <a:latin typeface="JetBrains Mono"/>
                <a:ea typeface="JetBrains Mono"/>
                <a:cs typeface="JetBrains Mono"/>
                <a:sym typeface="JetBrains Mono"/>
              </a:rPr>
              <a:t>String</a:t>
            </a:r>
            <a:r>
              <a:rPr lang="en">
                <a:solidFill>
                  <a:schemeClr val="dk1"/>
                </a:solidFill>
              </a:rPr>
              <a:t> or </a:t>
            </a:r>
            <a:r>
              <a:rPr lang="en">
                <a:solidFill>
                  <a:schemeClr val="dk1"/>
                </a:solidFill>
                <a:latin typeface="JetBrains Mono"/>
                <a:ea typeface="JetBrains Mono"/>
                <a:cs typeface="JetBrains Mono"/>
                <a:sym typeface="JetBrains Mono"/>
              </a:rPr>
              <a:t>MyList</a:t>
            </a:r>
            <a:r>
              <a:rPr lang="en">
                <a:solidFill>
                  <a:schemeClr val="dk1"/>
                </a:solidFill>
                <a:latin typeface="Open Sans"/>
                <a:ea typeface="Open Sans"/>
                <a:cs typeface="Open Sans"/>
                <a:sym typeface="Open Sans"/>
              </a:rPr>
              <a:t> or a function reference like </a:t>
            </a:r>
            <a:r>
              <a:rPr lang="en">
                <a:solidFill>
                  <a:schemeClr val="dk1"/>
                </a:solidFill>
                <a:latin typeface="JetBrains Mono"/>
                <a:ea typeface="JetBrains Mono"/>
                <a:cs typeface="JetBrains Mono"/>
                <a:sym typeface="JetBrains Mono"/>
              </a:rPr>
              <a:t>plus</a:t>
            </a:r>
            <a:r>
              <a:rPr lang="en">
                <a:solidFill>
                  <a:schemeClr val="dk1"/>
                </a:solidFill>
                <a:latin typeface="Open Sans"/>
                <a:ea typeface="Open Sans"/>
                <a:cs typeface="Open Sans"/>
                <a:sym typeface="Open Sans"/>
              </a:rPr>
              <a:t> when there are a lot of similar </a:t>
            </a:r>
            <a:r>
              <a:rPr lang="en">
                <a:solidFill>
                  <a:schemeClr val="dk1"/>
                </a:solidFill>
                <a:latin typeface="JetBrains Mono"/>
                <a:ea typeface="JetBrains Mono"/>
                <a:cs typeface="JetBrains Mono"/>
                <a:sym typeface="JetBrains Mono"/>
              </a:rPr>
              <a:t>plus</a:t>
            </a:r>
            <a:r>
              <a:rPr lang="en">
                <a:solidFill>
                  <a:schemeClr val="dk1"/>
                </a:solidFill>
                <a:latin typeface="Open Sans"/>
                <a:ea typeface="Open Sans"/>
                <a:cs typeface="Open Sans"/>
                <a:sym typeface="Open Sans"/>
              </a:rPr>
              <a:t> functions, it’s not obvious at all what type or function is used exactly.</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this case, we can resolve the fully qualified (FQ) names with the full paths of the </a:t>
            </a:r>
            <a:r>
              <a:rPr lang="en">
                <a:solidFill>
                  <a:schemeClr val="dk1"/>
                </a:solidFill>
                <a:latin typeface="Open Sans"/>
                <a:ea typeface="Open Sans"/>
                <a:cs typeface="Open Sans"/>
                <a:sym typeface="Open Sans"/>
              </a:rPr>
              <a:t>functions </a:t>
            </a:r>
            <a:r>
              <a:rPr lang="en">
                <a:solidFill>
                  <a:schemeClr val="dk1"/>
                </a:solidFill>
                <a:latin typeface="Open Sans"/>
                <a:ea typeface="Open Sans"/>
                <a:cs typeface="Open Sans"/>
                <a:sym typeface="Open Sans"/>
              </a:rPr>
              <a:t>– the package, parent classes, and function name. And using the FQ name, we can determine the entity. This allows us to check the availability of the entities during the very first steps . </a:t>
            </a:r>
            <a:r>
              <a:rPr lang="en">
                <a:solidFill>
                  <a:schemeClr val="dk1"/>
                </a:solidFill>
                <a:latin typeface="Open Sans"/>
                <a:ea typeface="Open Sans"/>
                <a:cs typeface="Open Sans"/>
                <a:sym typeface="Open Sans"/>
              </a:rPr>
              <a:t>Also, when the entity is a function, this allows us to check the correctness of the function’s return type usage</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063c78108a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063c78108a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Type inference is a process through which the compiler understands what each implicit type is.</a:t>
            </a:r>
            <a:endParaRPr>
              <a:solidFill>
                <a:schemeClr val="dk1"/>
              </a:solidFill>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06a3fa742a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06a3fa742a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For example, consider the code snippet on the slide. Right after the FIR is generated, the </a:t>
            </a:r>
            <a:r>
              <a:rPr lang="en">
                <a:solidFill>
                  <a:schemeClr val="dk1"/>
                </a:solidFill>
                <a:latin typeface="Open Sans"/>
                <a:ea typeface="Open Sans"/>
                <a:cs typeface="Open Sans"/>
                <a:sym typeface="Open Sans"/>
              </a:rPr>
              <a:t>function’s </a:t>
            </a:r>
            <a:r>
              <a:rPr lang="en">
                <a:solidFill>
                  <a:schemeClr val="dk1"/>
                </a:solidFill>
                <a:latin typeface="Open Sans"/>
                <a:ea typeface="Open Sans"/>
                <a:cs typeface="Open Sans"/>
                <a:sym typeface="Open Sans"/>
              </a:rPr>
              <a:t>return </a:t>
            </a:r>
            <a:r>
              <a:rPr lang="en">
                <a:solidFill>
                  <a:schemeClr val="dk1"/>
                </a:solidFill>
                <a:latin typeface="Open Sans"/>
                <a:ea typeface="Open Sans"/>
                <a:cs typeface="Open Sans"/>
                <a:sym typeface="Open Sans"/>
              </a:rPr>
              <a:t>type, the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user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parameter’s</a:t>
            </a:r>
            <a:r>
              <a:rPr lang="en">
                <a:solidFill>
                  <a:schemeClr val="dk1"/>
                </a:solidFill>
                <a:latin typeface="Open Sans"/>
                <a:ea typeface="Open Sans"/>
                <a:cs typeface="Open Sans"/>
                <a:sym typeface="Open Sans"/>
              </a:rPr>
              <a:t> type, and the </a:t>
            </a:r>
            <a:r>
              <a:rPr lang="en">
                <a:solidFill>
                  <a:schemeClr val="dk1"/>
                </a:solidFill>
                <a:latin typeface="JetBrains Mono"/>
                <a:ea typeface="JetBrains Mono"/>
                <a:cs typeface="JetBrains Mono"/>
                <a:sym typeface="JetBrains Mono"/>
              </a:rPr>
              <a:t>"Hello, "</a:t>
            </a:r>
            <a:r>
              <a:rPr lang="en">
                <a:solidFill>
                  <a:schemeClr val="dk1"/>
                </a:solidFill>
                <a:latin typeface="Open Sans"/>
                <a:ea typeface="Open Sans"/>
                <a:cs typeface="Open Sans"/>
                <a:sym typeface="Open Sans"/>
              </a:rPr>
              <a:t> constant’s type are marked as </a:t>
            </a:r>
            <a:r>
              <a:rPr lang="en">
                <a:solidFill>
                  <a:schemeClr val="dk1"/>
                </a:solidFill>
                <a:latin typeface="JetBrains Mono"/>
                <a:ea typeface="JetBrains Mono"/>
                <a:cs typeface="JetBrains Mono"/>
                <a:sym typeface="JetBrains Mono"/>
              </a:rPr>
              <a:t>ImplicitTypeRef</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UserTypeRef (="String")</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ResolvedTypeRef (=kotlin/String)</a:t>
            </a:r>
            <a:r>
              <a:rPr lang="en">
                <a:solidFill>
                  <a:schemeClr val="dk1"/>
                </a:solidFill>
                <a:latin typeface="Open Sans"/>
                <a:ea typeface="Open Sans"/>
                <a:cs typeface="Open Sans"/>
                <a:sym typeface="Open Sans"/>
              </a:rPr>
              <a:t>. This means that the string constant’s type is resolved from the start, whereas the parameter’s type is just described as a </a:t>
            </a:r>
            <a:r>
              <a:rPr lang="en">
                <a:solidFill>
                  <a:schemeClr val="dk1"/>
                </a:solidFill>
                <a:latin typeface="Open Sans"/>
                <a:ea typeface="Open Sans"/>
                <a:cs typeface="Open Sans"/>
                <a:sym typeface="Open Sans"/>
              </a:rPr>
              <a:t>string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but still is not resolved, and the function’s return type is not described at all, so it will be inferred.</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After that, during resolution, we resolve all mentioned entities, so the parameter’s type is resolved, but the function’s return type still is undetermined.</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Then we perform type inference, which finally infers the function’s return type from the body return type, which actually is inferred from the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println</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function</a:t>
            </a:r>
            <a:r>
              <a:rPr lang="en">
                <a:solidFill>
                  <a:schemeClr val="dk1"/>
                </a:solidFill>
                <a:latin typeface="Open Sans"/>
                <a:ea typeface="Open Sans"/>
                <a:cs typeface="Open Sans"/>
                <a:sym typeface="Open Sans"/>
              </a:rPr>
              <a:t>’s return type that is determined after resolution. This and a lot of similar deductions are performed during type inference.</a:t>
            </a:r>
            <a:endParaRPr>
              <a:solidFill>
                <a:schemeClr val="dk1"/>
              </a:solidFill>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063c78108a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063c78108a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t>
            </a:r>
            <a:r>
              <a:rPr lang="en">
                <a:solidFill>
                  <a:schemeClr val="dk1"/>
                </a:solidFill>
                <a:latin typeface="Open Sans"/>
                <a:ea typeface="Open Sans"/>
                <a:cs typeface="Open Sans"/>
                <a:sym typeface="Open Sans"/>
              </a:rPr>
              <a:t>are a lot of nuances when it comes to interoperability. For example, consider a piece of Java code like the one shown here. Kotlin is interoperable with Java, so the Java function can be called from Kotlin. But Java has no null safety. This raises the question: How is the function’s return type represented in Kotlin?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highlight>
                <a:srgbClr val="FFFF00"/>
              </a:highlight>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063c78108a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2063c78108a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It makes sense to assume that it will be represented as </a:t>
            </a:r>
            <a:r>
              <a:rPr lang="en">
                <a:solidFill>
                  <a:schemeClr val="dk1"/>
                </a:solidFill>
                <a:latin typeface="JetBrains Mono"/>
                <a:ea typeface="JetBrains Mono"/>
                <a:cs typeface="JetBrains Mono"/>
                <a:sym typeface="JetBrains Mono"/>
              </a:rPr>
              <a:t>String?</a:t>
            </a:r>
            <a:r>
              <a:rPr lang="en">
                <a:solidFill>
                  <a:schemeClr val="dk1"/>
                </a:solidFill>
              </a:rPr>
              <a:t>.</a:t>
            </a:r>
            <a:r>
              <a:rPr lang="en">
                <a:solidFill>
                  <a:schemeClr val="dk1"/>
                </a:solidFill>
                <a:latin typeface="Open Sans"/>
                <a:ea typeface="Open Sans"/>
                <a:cs typeface="Open Sans"/>
                <a:sym typeface="Open Sans"/>
              </a:rPr>
              <a:t> But the reality is a bit more complicated. The return type will be interpreted as a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063c78108a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2063c78108a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Such types are called platform types. When you have a value of a platform type you can safely cast it to either </a:t>
            </a:r>
            <a:r>
              <a:rPr lang="en">
                <a:solidFill>
                  <a:schemeClr val="dk1"/>
                </a:solidFill>
                <a:latin typeface="JetBrains Mono"/>
                <a:ea typeface="JetBrains Mono"/>
                <a:cs typeface="JetBrains Mono"/>
                <a:sym typeface="JetBrains Mono"/>
              </a:rPr>
              <a:t>String</a:t>
            </a:r>
            <a:r>
              <a:rPr lang="en">
                <a:solidFill>
                  <a:schemeClr val="dk1"/>
                </a:solidFill>
              </a:rPr>
              <a:t> </a:t>
            </a:r>
            <a:r>
              <a:rPr lang="en">
                <a:solidFill>
                  <a:schemeClr val="dk1"/>
                </a:solidFill>
                <a:latin typeface="Open Sans"/>
                <a:ea typeface="Open Sans"/>
                <a:cs typeface="Open Sans"/>
                <a:sym typeface="Open Sans"/>
              </a:rPr>
              <a:t>or </a:t>
            </a:r>
            <a:r>
              <a:rPr lang="en">
                <a:solidFill>
                  <a:schemeClr val="dk1"/>
                </a:solidFill>
                <a:latin typeface="JetBrains Mono"/>
                <a:ea typeface="JetBrains Mono"/>
                <a:cs typeface="JetBrains Mono"/>
                <a:sym typeface="JetBrains Mono"/>
              </a:rPr>
              <a:t>String?</a:t>
            </a:r>
            <a:r>
              <a:rPr lang="en">
                <a:solidFill>
                  <a:schemeClr val="dk1"/>
                </a:solidFill>
              </a:rPr>
              <a:t>.</a:t>
            </a:r>
            <a:r>
              <a:rPr lang="en">
                <a:solidFill>
                  <a:schemeClr val="dk1"/>
                </a:solidFill>
                <a:latin typeface="Open Sans"/>
                <a:ea typeface="Open Sans"/>
                <a:cs typeface="Open Sans"/>
                <a:sym typeface="Open Sans"/>
              </a:rPr>
              <a:t> You also can (and should) cast it or use it the moment you receive it. But note that you cannot denote the type as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If you are interested in more concrete explanation of how platform type </a:t>
            </a:r>
            <a:r>
              <a:rPr lang="en">
                <a:solidFill>
                  <a:schemeClr val="dk1"/>
                </a:solidFill>
                <a:latin typeface="JetBrains Mono"/>
                <a:ea typeface="JetBrains Mono"/>
                <a:cs typeface="JetBrains Mono"/>
                <a:sym typeface="JetBrains Mono"/>
              </a:rPr>
              <a:t>T!</a:t>
            </a:r>
            <a:r>
              <a:rPr lang="en">
                <a:solidFill>
                  <a:schemeClr val="dk1"/>
                </a:solidFill>
              </a:rPr>
              <a:t> </a:t>
            </a:r>
            <a:r>
              <a:rPr lang="en">
                <a:solidFill>
                  <a:schemeClr val="dk1"/>
                </a:solidFill>
                <a:latin typeface="Open Sans"/>
                <a:ea typeface="Open Sans"/>
                <a:cs typeface="Open Sans"/>
                <a:sym typeface="Open Sans"/>
              </a:rPr>
              <a:t>works, then you can informally think of it like this: </a:t>
            </a:r>
            <a:r>
              <a:rPr lang="en">
                <a:solidFill>
                  <a:schemeClr val="dk1"/>
                </a:solidFill>
                <a:latin typeface="JetBrains Mono"/>
                <a:ea typeface="JetBrains Mono"/>
                <a:cs typeface="JetBrains Mono"/>
                <a:sym typeface="JetBrains Mono"/>
              </a:rPr>
              <a:t>T!</a:t>
            </a:r>
            <a:r>
              <a:rPr lang="en">
                <a:solidFill>
                  <a:schemeClr val="dk1"/>
                </a:solidFill>
                <a:latin typeface="Open Sans"/>
                <a:ea typeface="Open Sans"/>
                <a:cs typeface="Open Sans"/>
                <a:sym typeface="Open Sans"/>
              </a:rPr>
              <a:t> is either T or T?, but we cannot be sure. Or you can define it a bit more formally as “a type X such that a value of type X can be used where type </a:t>
            </a:r>
            <a:r>
              <a:rPr lang="en">
                <a:solidFill>
                  <a:schemeClr val="dk1"/>
                </a:solidFill>
                <a:latin typeface="JetBrains Mono"/>
                <a:ea typeface="JetBrains Mono"/>
                <a:cs typeface="JetBrains Mono"/>
                <a:sym typeface="JetBrains Mono"/>
              </a:rPr>
              <a:t>T</a:t>
            </a:r>
            <a:r>
              <a:rPr lang="en">
                <a:solidFill>
                  <a:schemeClr val="dk1"/>
                </a:solidFill>
                <a:latin typeface="Open Sans"/>
                <a:ea typeface="Open Sans"/>
                <a:cs typeface="Open Sans"/>
                <a:sym typeface="Open Sans"/>
              </a:rPr>
              <a:t> is expected and a value of type T? can be used where X is expected”. There is an even more formal definition, but it defies common sense and we do not recommend reading it unless you are confident in your math knowledge and skills.</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More on this topic: </a:t>
            </a:r>
            <a:r>
              <a:rPr lang="en" u="sng">
                <a:solidFill>
                  <a:schemeClr val="hlink"/>
                </a:solidFill>
                <a:latin typeface="Open Sans"/>
                <a:ea typeface="Open Sans"/>
                <a:cs typeface="Open Sans"/>
                <a:sym typeface="Open Sans"/>
                <a:hlinkClick r:id="rId2"/>
              </a:rPr>
              <a:t>about platform types in Kotlin docs</a:t>
            </a:r>
            <a:r>
              <a:rPr lang="en">
                <a:solidFill>
                  <a:schemeClr val="dk1"/>
                </a:solidFill>
                <a:latin typeface="Open Sans"/>
                <a:ea typeface="Open Sans"/>
                <a:cs typeface="Open Sans"/>
                <a:sym typeface="Open Sans"/>
              </a:rPr>
              <a:t>, </a:t>
            </a:r>
            <a:r>
              <a:rPr lang="en" u="sng">
                <a:solidFill>
                  <a:schemeClr val="hlink"/>
                </a:solidFill>
                <a:latin typeface="Open Sans"/>
                <a:ea typeface="Open Sans"/>
                <a:cs typeface="Open Sans"/>
                <a:sym typeface="Open Sans"/>
                <a:hlinkClick r:id="rId3"/>
              </a:rPr>
              <a:t>about range types (abstraction of platform type) in Kotlin specs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1dd53dd429b_4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1dd53dd429b_4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But you also can annotate any type in any declaration with either </a:t>
            </a:r>
            <a:r>
              <a:rPr lang="en">
                <a:solidFill>
                  <a:schemeClr val="dk1"/>
                </a:solidFill>
                <a:highlight>
                  <a:srgbClr val="FFFFFF"/>
                </a:highlight>
                <a:latin typeface="JetBrains Mono"/>
                <a:ea typeface="JetBrains Mono"/>
                <a:cs typeface="JetBrains Mono"/>
                <a:sym typeface="JetBrains Mono"/>
              </a:rPr>
              <a:t>@NotNull</a:t>
            </a:r>
            <a:r>
              <a:rPr lang="en">
                <a:solidFill>
                  <a:schemeClr val="dk1"/>
                </a:solidFill>
                <a:latin typeface="Open Sans"/>
                <a:ea typeface="Open Sans"/>
                <a:cs typeface="Open Sans"/>
                <a:sym typeface="Open Sans"/>
              </a:rPr>
              <a:t> or </a:t>
            </a:r>
            <a:r>
              <a:rPr lang="en">
                <a:solidFill>
                  <a:schemeClr val="dk1"/>
                </a:solidFill>
                <a:highlight>
                  <a:srgbClr val="FFFFFF"/>
                </a:highlight>
                <a:latin typeface="JetBrains Mono"/>
                <a:ea typeface="JetBrains Mono"/>
                <a:cs typeface="JetBrains Mono"/>
                <a:sym typeface="JetBrains Mono"/>
              </a:rPr>
              <a:t>@Nullable</a:t>
            </a:r>
            <a:r>
              <a:rPr lang="en">
                <a:solidFill>
                  <a:schemeClr val="dk1"/>
                </a:solidFill>
                <a:latin typeface="Open Sans"/>
                <a:ea typeface="Open Sans"/>
                <a:cs typeface="Open Sans"/>
                <a:sym typeface="Open Sans"/>
              </a:rPr>
              <a:t>, or you can use other annotations that the Kotlin compiler supports.</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More about: </a:t>
            </a:r>
            <a:r>
              <a:rPr lang="en" u="sng">
                <a:solidFill>
                  <a:schemeClr val="hlink"/>
                </a:solidFill>
                <a:latin typeface="Open Sans"/>
                <a:ea typeface="Open Sans"/>
                <a:cs typeface="Open Sans"/>
                <a:sym typeface="Open Sans"/>
                <a:hlinkClick r:id="rId2"/>
              </a:rPr>
              <a:t>supported nullability annotations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05b30d53b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05b30d53b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JVM bytecode is more high-level than machine code. It knows about the Java type system, and it is targeted at an abstract stack-based machine, while modern physical machines are register-based.</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More </a:t>
            </a:r>
            <a:r>
              <a:rPr lang="en">
                <a:solidFill>
                  <a:schemeClr val="dk1"/>
                </a:solidFill>
                <a:latin typeface="Open Sans"/>
                <a:ea typeface="Open Sans"/>
                <a:cs typeface="Open Sans"/>
                <a:sym typeface="Open Sans"/>
              </a:rPr>
              <a:t>about Java bytecode: </a:t>
            </a:r>
            <a:r>
              <a:rPr lang="en" u="sng">
                <a:solidFill>
                  <a:schemeClr val="hlink"/>
                </a:solidFill>
                <a:latin typeface="Open Sans"/>
                <a:ea typeface="Open Sans"/>
                <a:cs typeface="Open Sans"/>
                <a:sym typeface="Open Sans"/>
                <a:hlinkClick r:id="rId2"/>
              </a:rPr>
              <a:t>Wikipedia</a:t>
            </a:r>
            <a:r>
              <a:rPr lang="en">
                <a:solidFill>
                  <a:schemeClr val="dk1"/>
                </a:solidFill>
                <a:latin typeface="Open Sans"/>
                <a:ea typeface="Open Sans"/>
                <a:cs typeface="Open Sans"/>
                <a:sym typeface="Open Sans"/>
              </a:rPr>
              <a:t>, </a:t>
            </a:r>
            <a:r>
              <a:rPr lang="en" u="sng">
                <a:solidFill>
                  <a:schemeClr val="hlink"/>
                </a:solidFill>
                <a:latin typeface="Open Sans"/>
                <a:ea typeface="Open Sans"/>
                <a:cs typeface="Open Sans"/>
                <a:sym typeface="Open Sans"/>
                <a:hlinkClick r:id="rId3"/>
              </a:rPr>
              <a:t>JVM 19 specs</a:t>
            </a:r>
            <a:r>
              <a:rPr lang="en">
                <a:solidFill>
                  <a:schemeClr val="dk1"/>
                </a:solidFill>
                <a:latin typeface="Open Sans"/>
                <a:ea typeface="Open Sans"/>
                <a:cs typeface="Open Sans"/>
                <a:sym typeface="Open Sans"/>
              </a:rPr>
              <a:t> with </a:t>
            </a:r>
            <a:r>
              <a:rPr lang="en" u="sng">
                <a:solidFill>
                  <a:schemeClr val="hlink"/>
                </a:solidFill>
                <a:latin typeface="Open Sans"/>
                <a:ea typeface="Open Sans"/>
                <a:cs typeface="Open Sans"/>
                <a:sym typeface="Open Sans"/>
                <a:hlinkClick r:id="rId4"/>
              </a:rPr>
              <a:t>JVM instruction set</a:t>
            </a:r>
            <a:r>
              <a:rPr lang="en">
                <a:solidFill>
                  <a:schemeClr val="dk1"/>
                </a:solidFill>
                <a:latin typeface="Open Sans"/>
                <a:ea typeface="Open Sans"/>
                <a:cs typeface="Open Sans"/>
                <a:sym typeface="Open Sans"/>
              </a:rPr>
              <a:t>, </a:t>
            </a:r>
            <a:r>
              <a:rPr lang="en" u="sng">
                <a:solidFill>
                  <a:schemeClr val="hlink"/>
                </a:solidFill>
                <a:latin typeface="Open Sans"/>
                <a:ea typeface="Open Sans"/>
                <a:cs typeface="Open Sans"/>
                <a:sym typeface="Open Sans"/>
                <a:hlinkClick r:id="rId5"/>
              </a:rPr>
              <a:t>an article about different kinds of VMs</a:t>
            </a:r>
            <a:r>
              <a:rPr lang="en">
                <a:solidFill>
                  <a:schemeClr val="dk1"/>
                </a:solidFill>
                <a:latin typeface="Open Sans"/>
                <a:ea typeface="Open Sans"/>
                <a:cs typeface="Open Sans"/>
                <a:sym typeface="Open Sans"/>
              </a:rPr>
              <a:t>, and </a:t>
            </a:r>
            <a:r>
              <a:rPr lang="en" u="sng">
                <a:solidFill>
                  <a:schemeClr val="hlink"/>
                </a:solidFill>
                <a:latin typeface="Open Sans"/>
                <a:ea typeface="Open Sans"/>
                <a:cs typeface="Open Sans"/>
                <a:sym typeface="Open Sans"/>
                <a:hlinkClick r:id="rId6"/>
              </a:rPr>
              <a:t>Wikipedia page about stack machines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dd53dd429b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dd53dd429b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Another problem is that all common collection interfaces in Java (like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etc.) are mutable by default, whereas Kotlin differentiates mutable and immutable alternatives by having two different interfaces for each case (</a:t>
            </a:r>
            <a:r>
              <a:rPr lang="en">
                <a:solidFill>
                  <a:schemeClr val="dk1"/>
                </a:solidFill>
                <a:latin typeface="JetBrains Mono"/>
                <a:ea typeface="JetBrains Mono"/>
                <a:cs typeface="JetBrains Mono"/>
                <a:sym typeface="JetBrains Mono"/>
              </a:rPr>
              <a:t>MutableList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for example). So what is the </a:t>
            </a:r>
            <a:r>
              <a:rPr lang="en">
                <a:solidFill>
                  <a:schemeClr val="dk1"/>
                </a:solidFill>
                <a:latin typeface="Open Sans"/>
                <a:ea typeface="Open Sans"/>
                <a:cs typeface="Open Sans"/>
                <a:sym typeface="Open Sans"/>
              </a:rPr>
              <a:t>variable</a:t>
            </a:r>
            <a:r>
              <a:rPr lang="en">
                <a:solidFill>
                  <a:schemeClr val="dk1"/>
                </a:solidFill>
                <a:latin typeface="Open Sans"/>
                <a:ea typeface="Open Sans"/>
                <a:cs typeface="Open Sans"/>
                <a:sym typeface="Open Sans"/>
              </a:rPr>
              <a:t>’s type now?</a:t>
            </a:r>
            <a:endParaRPr>
              <a:solidFill>
                <a:schemeClr val="dk1"/>
              </a:solidFill>
              <a:latin typeface="Open Sans"/>
              <a:ea typeface="Open Sans"/>
              <a:cs typeface="Open Sans"/>
              <a:sym typeface="Open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1dd64863cc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1dd64863cc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In the same way, we have the platform type </a:t>
            </a:r>
            <a:r>
              <a:rPr lang="en">
                <a:solidFill>
                  <a:schemeClr val="dk1"/>
                </a:solidFill>
                <a:latin typeface="JetBrains Mono"/>
                <a:ea typeface="JetBrains Mono"/>
                <a:cs typeface="JetBrains Mono"/>
                <a:sym typeface="JetBrains Mono"/>
              </a:rPr>
              <a:t>(Mutable)List&lt;String&gt;</a:t>
            </a:r>
            <a:r>
              <a:rPr lang="en">
                <a:solidFill>
                  <a:schemeClr val="dk1"/>
                </a:solidFill>
                <a:latin typeface="Open Sans"/>
                <a:ea typeface="Open Sans"/>
                <a:cs typeface="Open Sans"/>
                <a:sym typeface="Open Sans"/>
              </a:rPr>
              <a:t>, which is a type range as well.</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More about: </a:t>
            </a:r>
            <a:r>
              <a:rPr lang="en" u="sng">
                <a:solidFill>
                  <a:schemeClr val="hlink"/>
                </a:solidFill>
                <a:latin typeface="Open Sans"/>
                <a:ea typeface="Open Sans"/>
                <a:cs typeface="Open Sans"/>
                <a:sym typeface="Open Sans"/>
                <a:hlinkClick r:id="rId2"/>
              </a:rPr>
              <a:t>types mapping docs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10d120e6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210d120e6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As you already may know, the Kotlin compiler is smart and can draw more advanced conclusions. It can check whether each variable is assigned a value before it is used,</a:t>
            </a:r>
            <a:r>
              <a:rPr lang="en">
                <a:latin typeface="Open Sans"/>
                <a:ea typeface="Open Sans"/>
                <a:cs typeface="Open Sans"/>
                <a:sym typeface="Open Sans"/>
              </a:rPr>
              <a:t> </a:t>
            </a:r>
            <a:r>
              <a:rPr lang="en">
                <a:latin typeface="Open Sans"/>
                <a:ea typeface="Open Sans"/>
                <a:cs typeface="Open Sans"/>
                <a:sym typeface="Open Sans"/>
              </a:rPr>
              <a:t>and whether each immutable variable is not </a:t>
            </a:r>
            <a:r>
              <a:rPr lang="en">
                <a:latin typeface="Open Sans"/>
                <a:ea typeface="Open Sans"/>
                <a:cs typeface="Open Sans"/>
                <a:sym typeface="Open Sans"/>
              </a:rPr>
              <a:t>reassigned</a:t>
            </a:r>
            <a:r>
              <a:rPr lang="en">
                <a:latin typeface="Open Sans"/>
                <a:ea typeface="Open Sans"/>
                <a:cs typeface="Open Sans"/>
                <a:sym typeface="Open Sans"/>
              </a:rPr>
              <a:t> after initialization.</a:t>
            </a:r>
            <a:endParaRPr>
              <a:latin typeface="Open Sans"/>
              <a:ea typeface="Open Sans"/>
              <a:cs typeface="Open Sans"/>
              <a:sym typeface="Open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210d120e6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210d120e6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It can </a:t>
            </a:r>
            <a:r>
              <a:rPr lang="en">
                <a:latin typeface="Open Sans"/>
                <a:ea typeface="Open Sans"/>
                <a:cs typeface="Open Sans"/>
                <a:sym typeface="Open Sans"/>
              </a:rPr>
              <a:t>check to ensure that</a:t>
            </a:r>
            <a:r>
              <a:rPr lang="en">
                <a:latin typeface="Open Sans"/>
                <a:ea typeface="Open Sans"/>
                <a:cs typeface="Open Sans"/>
                <a:sym typeface="Open Sans"/>
              </a:rPr>
              <a:t> a function with a non-</a:t>
            </a:r>
            <a:r>
              <a:rPr lang="en">
                <a:latin typeface="JetBrains Mono"/>
                <a:ea typeface="JetBrains Mono"/>
                <a:cs typeface="JetBrains Mono"/>
                <a:sym typeface="JetBrains Mono"/>
              </a:rPr>
              <a:t>Unit</a:t>
            </a:r>
            <a:r>
              <a:rPr lang="en">
                <a:latin typeface="Open Sans"/>
                <a:ea typeface="Open Sans"/>
                <a:cs typeface="Open Sans"/>
                <a:sym typeface="Open Sans"/>
              </a:rPr>
              <a:t> </a:t>
            </a:r>
            <a:r>
              <a:rPr lang="en">
                <a:latin typeface="Open Sans"/>
                <a:ea typeface="Open Sans"/>
                <a:cs typeface="Open Sans"/>
                <a:sym typeface="Open Sans"/>
              </a:rPr>
              <a:t>return</a:t>
            </a:r>
            <a:r>
              <a:rPr lang="en">
                <a:latin typeface="Open Sans"/>
                <a:ea typeface="Open Sans"/>
                <a:cs typeface="Open Sans"/>
                <a:sym typeface="Open Sans"/>
              </a:rPr>
              <a:t> type does not stop its execution until it returns something.</a:t>
            </a:r>
            <a:endParaRPr>
              <a:latin typeface="Open Sans"/>
              <a:ea typeface="Open Sans"/>
              <a:cs typeface="Open Sans"/>
              <a:sym typeface="Open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210d120e6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210d120e6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The compiler</a:t>
            </a:r>
            <a:r>
              <a:rPr lang="en">
                <a:solidFill>
                  <a:schemeClr val="dk1"/>
                </a:solidFill>
                <a:latin typeface="Open Sans"/>
                <a:ea typeface="Open Sans"/>
                <a:cs typeface="Open Sans"/>
                <a:sym typeface="Open Sans"/>
              </a:rPr>
              <a:t> can also automatically cast each variable to the corresponding type after type checks (or if it is sure for some reason that the variable can be safely cast).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Obviously, the type cast</a:t>
            </a:r>
            <a:r>
              <a:rPr lang="en">
                <a:solidFill>
                  <a:schemeClr val="dk1"/>
                </a:solidFill>
                <a:latin typeface="Open Sans"/>
                <a:ea typeface="Open Sans"/>
                <a:cs typeface="Open Sans"/>
                <a:sym typeface="Open Sans"/>
              </a:rPr>
              <a:t> would be very verbose</a:t>
            </a:r>
            <a:r>
              <a:rPr lang="en">
                <a:solidFill>
                  <a:schemeClr val="dk1"/>
                </a:solidFill>
                <a:latin typeface="Open Sans"/>
                <a:ea typeface="Open Sans"/>
                <a:cs typeface="Open Sans"/>
                <a:sym typeface="Open Sans"/>
              </a:rPr>
              <a:t> or hard to write and read if the compiler could not perform the analyses!</a:t>
            </a:r>
            <a:endParaRPr>
              <a:latin typeface="Open Sans"/>
              <a:ea typeface="Open Sans"/>
              <a:cs typeface="Open Sans"/>
              <a:sym typeface="Open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210d120e69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210d120e69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But how does the compiler do it?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For each function, the Kotlin compiler creates a CFG (control-flow graph), which describes the control flow in the function. You can see a simplified version on the slide.</a:t>
            </a:r>
            <a:endParaRPr>
              <a:latin typeface="Open Sans"/>
              <a:ea typeface="Open Sans"/>
              <a:cs typeface="Open Sans"/>
              <a:sym typeface="Open San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210d120e69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210d120e69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Here we can see the start state </a:t>
            </a:r>
            <a:r>
              <a:rPr lang="en">
                <a:solidFill>
                  <a:schemeClr val="dk1"/>
                </a:solidFill>
                <a:latin typeface="Open Sans"/>
                <a:ea typeface="Open Sans"/>
                <a:cs typeface="Open Sans"/>
                <a:sym typeface="Open Sans"/>
              </a:rPr>
              <a:t>where the cursor has just entered </a:t>
            </a:r>
            <a:r>
              <a:rPr lang="en">
                <a:solidFill>
                  <a:schemeClr val="dk1"/>
                </a:solidFill>
                <a:latin typeface="Open Sans"/>
                <a:ea typeface="Open Sans"/>
                <a:cs typeface="Open Sans"/>
                <a:sym typeface="Open Sans"/>
              </a:rPr>
              <a:t>the function’s body.</a:t>
            </a:r>
            <a:endParaRPr>
              <a:latin typeface="Open Sans"/>
              <a:ea typeface="Open Sans"/>
              <a:cs typeface="Open Sans"/>
              <a:sym typeface="Open San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210d120e69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210d120e69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Then it finds the </a:t>
            </a:r>
            <a:r>
              <a:rPr lang="en">
                <a:solidFill>
                  <a:srgbClr val="0033B3"/>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 loop,</a:t>
            </a:r>
            <a:endParaRPr>
              <a:latin typeface="Open Sans"/>
              <a:ea typeface="Open Sans"/>
              <a:cs typeface="Open Sans"/>
              <a:sym typeface="Open San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210d120e693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210d120e693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e</a:t>
            </a:r>
            <a:r>
              <a:rPr lang="en">
                <a:latin typeface="Open Sans"/>
                <a:ea typeface="Open Sans"/>
                <a:cs typeface="Open Sans"/>
                <a:sym typeface="Open Sans"/>
              </a:rPr>
              <a:t>valuates its condition, </a:t>
            </a:r>
            <a:endParaRPr>
              <a:latin typeface="Open Sans"/>
              <a:ea typeface="Open Sans"/>
              <a:cs typeface="Open Sans"/>
              <a:sym typeface="Open San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210d120e69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210d120e69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and </a:t>
            </a:r>
            <a:r>
              <a:rPr lang="en">
                <a:solidFill>
                  <a:schemeClr val="dk1"/>
                </a:solidFill>
                <a:latin typeface="Open Sans"/>
                <a:ea typeface="Open Sans"/>
                <a:cs typeface="Open Sans"/>
                <a:sym typeface="Open Sans"/>
              </a:rPr>
              <a:t>e</a:t>
            </a:r>
            <a:r>
              <a:rPr lang="en">
                <a:solidFill>
                  <a:schemeClr val="dk1"/>
                </a:solidFill>
                <a:latin typeface="Open Sans"/>
                <a:ea typeface="Open Sans"/>
                <a:cs typeface="Open Sans"/>
                <a:sym typeface="Open Sans"/>
              </a:rPr>
              <a:t>ither enters the loop’s body or exits the loop.</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0676e1cb0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0676e1cb0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of the core components of the JVM is the interpreter, which takes JVM bytecode and interpretes it line by line, turning the code into native code that can be accepted by the physical machine that the application is running on.</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addition to the interpreter and class loading services, there is a memory manager, task scheduler, and much more.</a:t>
            </a:r>
            <a:endParaRPr>
              <a:solidFill>
                <a:schemeClr val="dk1"/>
              </a:solidFill>
              <a:highlight>
                <a:schemeClr val="accent4"/>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accent4"/>
              </a:highlight>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210d120e693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210d120e693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If it enters the body, then it finds the </a:t>
            </a:r>
            <a:r>
              <a:rPr lang="en">
                <a:solidFill>
                  <a:srgbClr val="0033B3"/>
                </a:solidFill>
                <a:latin typeface="JetBrains Mono"/>
                <a:ea typeface="JetBrains Mono"/>
                <a:cs typeface="JetBrains Mono"/>
                <a:sym typeface="JetBrains Mono"/>
              </a:rPr>
              <a:t>if</a:t>
            </a:r>
            <a:r>
              <a:rPr lang="en">
                <a:solidFill>
                  <a:schemeClr val="dk1"/>
                </a:solidFill>
                <a:latin typeface="Open Sans"/>
                <a:ea typeface="Open Sans"/>
                <a:cs typeface="Open Sans"/>
                <a:sym typeface="Open Sans"/>
              </a:rPr>
              <a:t> construction and enters it.</a:t>
            </a:r>
            <a:endParaRPr>
              <a:latin typeface="Open Sans"/>
              <a:ea typeface="Open Sans"/>
              <a:cs typeface="Open Sans"/>
              <a:sym typeface="Open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210d120e693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210d120e693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Then the cursor evaluates the</a:t>
            </a:r>
            <a:r>
              <a:rPr lang="en">
                <a:solidFill>
                  <a:schemeClr val="dk1"/>
                </a:solidFill>
              </a:rPr>
              <a:t> </a:t>
            </a:r>
            <a:r>
              <a:rPr lang="en">
                <a:solidFill>
                  <a:srgbClr val="0033B3"/>
                </a:solidFill>
                <a:latin typeface="JetBrains Mono"/>
                <a:ea typeface="JetBrains Mono"/>
                <a:cs typeface="JetBrains Mono"/>
                <a:sym typeface="JetBrains Mono"/>
              </a:rPr>
              <a:t>if</a:t>
            </a:r>
            <a:r>
              <a:rPr lang="en">
                <a:solidFill>
                  <a:schemeClr val="dk1"/>
                </a:solidFill>
                <a:latin typeface="Open Sans"/>
                <a:ea typeface="Open Sans"/>
                <a:cs typeface="Open Sans"/>
                <a:sym typeface="Open Sans"/>
              </a:rPr>
              <a:t> condition and</a:t>
            </a:r>
            <a:endParaRPr>
              <a:latin typeface="Open Sans"/>
              <a:ea typeface="Open Sans"/>
              <a:cs typeface="Open Sans"/>
              <a:sym typeface="Open San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210d120e693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210d120e693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e</a:t>
            </a:r>
            <a:r>
              <a:rPr lang="en">
                <a:solidFill>
                  <a:schemeClr val="dk1"/>
                </a:solidFill>
                <a:latin typeface="Open Sans"/>
                <a:ea typeface="Open Sans"/>
                <a:cs typeface="Open Sans"/>
                <a:sym typeface="Open Sans"/>
              </a:rPr>
              <a:t>ither enters the </a:t>
            </a:r>
            <a:r>
              <a:rPr lang="en">
                <a:solidFill>
                  <a:srgbClr val="0033B3"/>
                </a:solidFill>
                <a:latin typeface="JetBrains Mono"/>
                <a:ea typeface="JetBrains Mono"/>
                <a:cs typeface="JetBrains Mono"/>
                <a:sym typeface="JetBrains Mono"/>
              </a:rPr>
              <a:t>if</a:t>
            </a:r>
            <a:r>
              <a:rPr lang="en">
                <a:solidFill>
                  <a:srgbClr val="0033B3"/>
                </a:solidFill>
                <a:latin typeface="Open Sans"/>
                <a:ea typeface="Open Sans"/>
                <a:cs typeface="Open Sans"/>
                <a:sym typeface="Open Sans"/>
              </a:rPr>
              <a:t> </a:t>
            </a:r>
            <a:r>
              <a:rPr lang="en">
                <a:solidFill>
                  <a:schemeClr val="dk1"/>
                </a:solidFill>
                <a:latin typeface="Open Sans"/>
                <a:ea typeface="Open Sans"/>
                <a:cs typeface="Open Sans"/>
                <a:sym typeface="Open Sans"/>
              </a:rPr>
              <a:t>branch or exits the construction.</a:t>
            </a:r>
            <a:endParaRPr>
              <a:latin typeface="Open Sans"/>
              <a:ea typeface="Open Sans"/>
              <a:cs typeface="Open Sans"/>
              <a:sym typeface="Open San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210d120e693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210d120e693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If it enters the branch, then it exe</a:t>
            </a:r>
            <a:r>
              <a:rPr lang="en">
                <a:solidFill>
                  <a:schemeClr val="dk1"/>
                </a:solidFill>
                <a:latin typeface="Open Sans"/>
                <a:ea typeface="Open Sans"/>
                <a:cs typeface="Open Sans"/>
                <a:sym typeface="Open Sans"/>
              </a:rPr>
              <a:t>cutes</a:t>
            </a:r>
            <a:r>
              <a:rPr lang="en">
                <a:solidFill>
                  <a:schemeClr val="dk1"/>
                </a:solidFill>
                <a:latin typeface="Open Sans"/>
                <a:ea typeface="Open Sans"/>
                <a:cs typeface="Open Sans"/>
                <a:sym typeface="Open Sans"/>
              </a:rPr>
              <a:t> the cast to </a:t>
            </a:r>
            <a:r>
              <a:rPr lang="en">
                <a:solidFill>
                  <a:schemeClr val="dk1"/>
                </a:solidFill>
                <a:latin typeface="JetBrains Mono"/>
                <a:ea typeface="JetBrains Mono"/>
                <a:cs typeface="JetBrains Mono"/>
                <a:sym typeface="JetBrains Mono"/>
              </a:rPr>
              <a:t>A</a:t>
            </a:r>
            <a:r>
              <a:rPr lang="en">
                <a:solidFill>
                  <a:schemeClr val="dk1"/>
                </a:solidFill>
                <a:latin typeface="Open Sans"/>
                <a:ea typeface="Open Sans"/>
                <a:cs typeface="Open Sans"/>
                <a:sym typeface="Open Sans"/>
              </a:rPr>
              <a:t> and either throws an exception</a:t>
            </a:r>
            <a:endParaRPr>
              <a:latin typeface="Open Sans"/>
              <a:ea typeface="Open Sans"/>
              <a:cs typeface="Open Sans"/>
              <a:sym typeface="Open San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g210d120e693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7" name="Google Shape;1327;g210d120e693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or </a:t>
            </a:r>
            <a:r>
              <a:rPr lang="en">
                <a:solidFill>
                  <a:schemeClr val="dk1"/>
                </a:solidFill>
                <a:latin typeface="Open Sans"/>
                <a:ea typeface="Open Sans"/>
                <a:cs typeface="Open Sans"/>
                <a:sym typeface="Open Sans"/>
              </a:rPr>
              <a:t>continues</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to the </a:t>
            </a:r>
            <a:r>
              <a:rPr lang="en">
                <a:solidFill>
                  <a:srgbClr val="0033B3"/>
                </a:solidFill>
                <a:latin typeface="JetBrains Mono"/>
                <a:ea typeface="JetBrains Mono"/>
                <a:cs typeface="JetBrains Mono"/>
                <a:sym typeface="JetBrains Mono"/>
              </a:rPr>
              <a:t>break</a:t>
            </a:r>
            <a:r>
              <a:rPr lang="en">
                <a:solidFill>
                  <a:schemeClr val="dk1"/>
                </a:solidFill>
                <a:latin typeface="Open Sans"/>
                <a:ea typeface="Open Sans"/>
                <a:cs typeface="Open Sans"/>
                <a:sym typeface="Open Sans"/>
              </a:rPr>
              <a:t> command that makes the cursor exit the loop.</a:t>
            </a:r>
            <a:endParaRPr>
              <a:latin typeface="Open Sans"/>
              <a:ea typeface="Open Sans"/>
              <a:cs typeface="Open Sans"/>
              <a:sym typeface="Open San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210d120e693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210d120e693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But if the cursor exits the </a:t>
            </a:r>
            <a:r>
              <a:rPr lang="en">
                <a:solidFill>
                  <a:srgbClr val="0033B3"/>
                </a:solidFill>
                <a:latin typeface="JetBrains Mono"/>
                <a:ea typeface="JetBrains Mono"/>
                <a:cs typeface="JetBrains Mono"/>
                <a:sym typeface="JetBrains Mono"/>
              </a:rPr>
              <a:t>if</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construct, then it exits the loop block and goes back to the evaluation of the loop condition.</a:t>
            </a:r>
            <a:endParaRPr>
              <a:latin typeface="Open Sans"/>
              <a:ea typeface="Open Sans"/>
              <a:cs typeface="Open Sans"/>
              <a:sym typeface="Open San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210d120e693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210d120e693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If the cursor exits the loop, it performs the</a:t>
            </a:r>
            <a:r>
              <a:rPr lang="en">
                <a:solidFill>
                  <a:schemeClr val="dk1"/>
                </a:solidFill>
              </a:rPr>
              <a:t> </a:t>
            </a:r>
            <a:r>
              <a:rPr lang="en">
                <a:solidFill>
                  <a:srgbClr val="080808"/>
                </a:solidFill>
                <a:latin typeface="JetBrains Mono"/>
                <a:ea typeface="JetBrains Mono"/>
                <a:cs typeface="JetBrains Mono"/>
                <a:sym typeface="JetBrains Mono"/>
              </a:rPr>
              <a:t>foo</a:t>
            </a:r>
            <a:r>
              <a:rPr lang="en">
                <a:solidFill>
                  <a:schemeClr val="dk1"/>
                </a:solidFill>
                <a:latin typeface="Open Sans"/>
                <a:ea typeface="Open Sans"/>
                <a:cs typeface="Open Sans"/>
                <a:sym typeface="Open Sans"/>
              </a:rPr>
              <a:t> function</a:t>
            </a:r>
            <a:r>
              <a:rPr lang="en">
                <a:solidFill>
                  <a:schemeClr val="dk1"/>
                </a:solidFill>
              </a:rPr>
              <a:t> </a:t>
            </a:r>
            <a:r>
              <a:rPr lang="en">
                <a:solidFill>
                  <a:schemeClr val="dk1"/>
                </a:solidFill>
                <a:latin typeface="Open Sans"/>
                <a:ea typeface="Open Sans"/>
                <a:cs typeface="Open Sans"/>
                <a:sym typeface="Open Sans"/>
              </a:rPr>
              <a:t>call and</a:t>
            </a:r>
            <a:endParaRPr>
              <a:latin typeface="Open Sans"/>
              <a:ea typeface="Open Sans"/>
              <a:cs typeface="Open Sans"/>
              <a:sym typeface="Open San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10d120e693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10d120e693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e</a:t>
            </a:r>
            <a:r>
              <a:rPr lang="en">
                <a:solidFill>
                  <a:schemeClr val="dk1"/>
                </a:solidFill>
                <a:latin typeface="Open Sans"/>
                <a:ea typeface="Open Sans"/>
                <a:cs typeface="Open Sans"/>
                <a:sym typeface="Open Sans"/>
              </a:rPr>
              <a:t>xits the function </a:t>
            </a:r>
            <a:r>
              <a:rPr lang="en">
                <a:solidFill>
                  <a:srgbClr val="00627A"/>
                </a:solidFill>
                <a:latin typeface="JetBrains Mono"/>
                <a:ea typeface="JetBrains Mono"/>
                <a:cs typeface="JetBrains Mono"/>
                <a:sym typeface="JetBrains Mono"/>
              </a:rPr>
              <a:t>bar</a:t>
            </a:r>
            <a:r>
              <a:rPr lang="en">
                <a:solidFill>
                  <a:srgbClr val="080808"/>
                </a:solidFill>
                <a:latin typeface="Open Sans"/>
                <a:ea typeface="Open Sans"/>
                <a:cs typeface="Open Sans"/>
                <a:sym typeface="Open Sans"/>
              </a:rPr>
              <a:t> </a:t>
            </a:r>
            <a:r>
              <a:rPr lang="en">
                <a:solidFill>
                  <a:schemeClr val="dk1"/>
                </a:solidFill>
                <a:latin typeface="Open Sans"/>
                <a:ea typeface="Open Sans"/>
                <a:cs typeface="Open Sans"/>
                <a:sym typeface="Open Sans"/>
              </a:rPr>
              <a:t>body.</a:t>
            </a:r>
            <a:endParaRPr>
              <a:solidFill>
                <a:schemeClr val="dk1"/>
              </a:solidFill>
              <a:latin typeface="Open Sans"/>
              <a:ea typeface="Open Sans"/>
              <a:cs typeface="Open Sans"/>
              <a:sym typeface="Open San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210d120e693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210d120e693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But when the compiler produces the graph, it sees that the </a:t>
            </a:r>
            <a:r>
              <a:rPr lang="en">
                <a:solidFill>
                  <a:srgbClr val="0033B3"/>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 loop condition is always true. So it understands that the </a:t>
            </a:r>
            <a:r>
              <a:rPr lang="en">
                <a:solidFill>
                  <a:srgbClr val="0033B3"/>
                </a:solidFill>
                <a:latin typeface="JetBrains Mono"/>
                <a:ea typeface="JetBrains Mono"/>
                <a:cs typeface="JetBrains Mono"/>
                <a:sym typeface="JetBrains Mono"/>
              </a:rPr>
              <a:t>false</a:t>
            </a:r>
            <a:r>
              <a:rPr lang="en">
                <a:solidFill>
                  <a:schemeClr val="dk1"/>
                </a:solidFill>
                <a:latin typeface="Open Sans"/>
                <a:ea typeface="Open Sans"/>
                <a:cs typeface="Open Sans"/>
                <a:sym typeface="Open Sans"/>
              </a:rPr>
              <a:t> arrow is unreachable and the only way to the function call node goes through the cast node. Thus, it performs the smart cast on </a:t>
            </a:r>
            <a:r>
              <a:rPr lang="en">
                <a:solidFill>
                  <a:schemeClr val="dk1"/>
                </a:solidFill>
                <a:latin typeface="JetBrains Mono"/>
                <a:ea typeface="JetBrains Mono"/>
                <a:cs typeface="JetBrains Mono"/>
                <a:sym typeface="JetBrains Mono"/>
              </a:rPr>
              <a:t>x</a:t>
            </a:r>
            <a:r>
              <a:rPr lang="en">
                <a:solidFill>
                  <a:schemeClr val="dk1"/>
                </a:solidFill>
                <a:latin typeface="Open Sans"/>
                <a:ea typeface="Open Sans"/>
                <a:cs typeface="Open Sans"/>
                <a:sym typeface="Open Sans"/>
              </a:rPr>
              <a:t> and successfully resolves </a:t>
            </a:r>
            <a:r>
              <a:rPr lang="en">
                <a:solidFill>
                  <a:schemeClr val="dk1"/>
                </a:solidFill>
                <a:latin typeface="Open Sans"/>
                <a:ea typeface="Open Sans"/>
                <a:cs typeface="Open Sans"/>
                <a:sym typeface="Open Sans"/>
              </a:rPr>
              <a:t>the function to call</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b="1" lang="en">
                <a:solidFill>
                  <a:schemeClr val="dk1"/>
                </a:solidFill>
                <a:latin typeface="Open Sans"/>
                <a:ea typeface="Open Sans"/>
                <a:cs typeface="Open Sans"/>
                <a:sym typeface="Open Sans"/>
              </a:rPr>
              <a:t>Warning:</a:t>
            </a:r>
            <a:r>
              <a:rPr lang="en">
                <a:solidFill>
                  <a:schemeClr val="dk1"/>
                </a:solidFill>
                <a:latin typeface="Open Sans"/>
                <a:ea typeface="Open Sans"/>
                <a:cs typeface="Open Sans"/>
                <a:sym typeface="Open Sans"/>
              </a:rPr>
              <a:t> This example works only with the K2 compiler. You either have to apply </a:t>
            </a:r>
            <a:r>
              <a:rPr lang="en">
                <a:solidFill>
                  <a:schemeClr val="dk1"/>
                </a:solidFill>
                <a:latin typeface="JetBrains Mono"/>
                <a:ea typeface="JetBrains Mono"/>
                <a:cs typeface="JetBrains Mono"/>
                <a:sym typeface="JetBrains Mono"/>
              </a:rPr>
              <a:t>useK2()</a:t>
            </a:r>
            <a:r>
              <a:rPr lang="en">
                <a:solidFill>
                  <a:schemeClr val="dk1"/>
                </a:solidFill>
                <a:latin typeface="Open Sans"/>
                <a:ea typeface="Open Sans"/>
                <a:cs typeface="Open Sans"/>
                <a:sym typeface="Open Sans"/>
              </a:rPr>
              <a:t> or set the language version to 2.0.</a:t>
            </a:r>
            <a:endParaRPr>
              <a:solidFill>
                <a:schemeClr val="dk1"/>
              </a:solidFill>
              <a:latin typeface="Open Sans"/>
              <a:ea typeface="Open Sans"/>
              <a:cs typeface="Open Sans"/>
              <a:sym typeface="Open San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2063c78108a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2063c78108a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The last stage is diagnostics, where we check for some forbidden cases. Almost all checks in IntelliJ IDEA </a:t>
            </a:r>
            <a:r>
              <a:rPr lang="en">
                <a:solidFill>
                  <a:schemeClr val="dk1"/>
                </a:solidFill>
                <a:latin typeface="Open Sans"/>
                <a:ea typeface="Open Sans"/>
                <a:cs typeface="Open Sans"/>
                <a:sym typeface="Open Sans"/>
              </a:rPr>
              <a:t>or </a:t>
            </a:r>
            <a:r>
              <a:rPr lang="en">
                <a:solidFill>
                  <a:schemeClr val="dk1"/>
                </a:solidFill>
                <a:latin typeface="Open Sans"/>
                <a:ea typeface="Open Sans"/>
                <a:cs typeface="Open Sans"/>
                <a:sym typeface="Open Sans"/>
              </a:rPr>
              <a:t>errors during compilation are diagnostics. During this stage, the compiler goes through the whole tree one more time, collects all the problems (both errors and warnings), prints them to user and, if there is an error, it stops.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5b30d53b7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05b30d53b7_1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All programming languages either are interpreted in place or are statically compiled to some code (machine code, bytecode, etc.) that is then interpreted in place by either hardware or specially designed software (an interpreter). Such compilation is called </a:t>
            </a:r>
            <a:r>
              <a:rPr i="1" lang="en">
                <a:solidFill>
                  <a:schemeClr val="dk1"/>
                </a:solidFill>
                <a:latin typeface="Open Sans"/>
                <a:ea typeface="Open Sans"/>
                <a:cs typeface="Open Sans"/>
                <a:sym typeface="Open Sans"/>
              </a:rPr>
              <a:t>ahead-of-time (AOT) compilation.</a:t>
            </a:r>
            <a:r>
              <a:rPr lang="en">
                <a:solidFill>
                  <a:schemeClr val="dk1"/>
                </a:solidFill>
                <a:latin typeface="Open Sans"/>
                <a:ea typeface="Open Sans"/>
                <a:cs typeface="Open Sans"/>
                <a:sym typeface="Open Sans"/>
              </a:rPr>
              <a:t> For example, It is used by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C, C++, D, Rust, Haskell, C#, JVM-based languages, TS, etc., but not by Python, JS, Ruby.</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To get even better execution speed, the JVM platform actively uses dynamic c</a:t>
            </a:r>
            <a:r>
              <a:rPr lang="en">
                <a:solidFill>
                  <a:schemeClr val="dk1"/>
                </a:solidFill>
                <a:latin typeface="Open Sans"/>
                <a:ea typeface="Open Sans"/>
                <a:cs typeface="Open Sans"/>
                <a:sym typeface="Open Sans"/>
              </a:rPr>
              <a:t>ompilation, which is also call</a:t>
            </a:r>
            <a:r>
              <a:rPr lang="en">
                <a:solidFill>
                  <a:schemeClr val="dk1"/>
                </a:solidFill>
                <a:latin typeface="Open Sans"/>
                <a:ea typeface="Open Sans"/>
                <a:cs typeface="Open Sans"/>
                <a:sym typeface="Open Sans"/>
              </a:rPr>
              <a:t>ed </a:t>
            </a:r>
            <a:r>
              <a:rPr i="1" lang="en">
                <a:solidFill>
                  <a:schemeClr val="dk1"/>
                </a:solidFill>
                <a:latin typeface="Open Sans"/>
                <a:ea typeface="Open Sans"/>
                <a:cs typeface="Open Sans"/>
                <a:sym typeface="Open Sans"/>
              </a:rPr>
              <a:t>just-in-time (JIT) compilation</a:t>
            </a:r>
            <a:r>
              <a:rPr lang="en">
                <a:solidFill>
                  <a:schemeClr val="dk1"/>
                </a:solidFill>
                <a:latin typeface="Open Sans"/>
                <a:ea typeface="Open Sans"/>
                <a:cs typeface="Open Sans"/>
                <a:sym typeface="Open Sans"/>
              </a:rPr>
              <a:t>. Dynamic compilation improves performance by translating chunks of Java bytecode into optimized native code in the background while the application is running. The principle of operation differs significantly from static compilers and the JVM uses a different set of compilation techniques to produce high-performance code.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Bytecode </a:t>
            </a:r>
            <a:r>
              <a:rPr lang="en">
                <a:solidFill>
                  <a:schemeClr val="dk1"/>
                </a:solidFill>
                <a:latin typeface="Open Sans"/>
                <a:ea typeface="Open Sans"/>
                <a:cs typeface="Open Sans"/>
                <a:sym typeface="Open Sans"/>
              </a:rPr>
              <a:t>can be compiled into platform-specific executable code in different ways. Then, there are several tiers of optimization. The JVM might analyze which code is the bottleneck and optimize it for the current platform, using platform-specific optimizations that AOT cannot use. More about it: </a:t>
            </a:r>
            <a:r>
              <a:rPr lang="en" u="sng">
                <a:solidFill>
                  <a:schemeClr val="hlink"/>
                </a:solidFill>
                <a:latin typeface="Open Sans"/>
                <a:ea typeface="Open Sans"/>
                <a:cs typeface="Open Sans"/>
                <a:sym typeface="Open Sans"/>
                <a:hlinkClick r:id="rId2"/>
              </a:rPr>
              <a:t>AOT (Wikipedia</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a:t>
            </a:r>
            <a:r>
              <a:rPr lang="en" u="sng">
                <a:solidFill>
                  <a:schemeClr val="hlink"/>
                </a:solidFill>
                <a:latin typeface="Open Sans"/>
                <a:ea typeface="Open Sans"/>
                <a:cs typeface="Open Sans"/>
                <a:sym typeface="Open Sans"/>
                <a:hlinkClick r:id="rId3"/>
              </a:rPr>
              <a:t>JIT (Wikipedia</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2063c78108a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0" name="Google Shape;1570;g2063c78108a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Here’s an example of diagnostics.</a:t>
            </a:r>
            <a:endParaRPr>
              <a:latin typeface="Open Sans"/>
              <a:ea typeface="Open Sans"/>
              <a:cs typeface="Open Sans"/>
              <a:sym typeface="Open San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2063c78108a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2063c78108a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Lastly, there is the </a:t>
            </a:r>
            <a:r>
              <a:rPr lang="en">
                <a:solidFill>
                  <a:schemeClr val="dk1"/>
                </a:solidFill>
                <a:latin typeface="Open Sans"/>
                <a:ea typeface="Open Sans"/>
                <a:cs typeface="Open Sans"/>
                <a:sym typeface="Open Sans"/>
              </a:rPr>
              <a:t>backend</a:t>
            </a:r>
            <a:r>
              <a:rPr lang="en">
                <a:solidFill>
                  <a:schemeClr val="dk1"/>
                </a:solidFill>
                <a:latin typeface="Open Sans"/>
                <a:ea typeface="Open Sans"/>
                <a:cs typeface="Open Sans"/>
                <a:sym typeface="Open Sans"/>
              </a:rPr>
              <a:t>. It takes the FIR generated by the </a:t>
            </a:r>
            <a:r>
              <a:rPr lang="en">
                <a:solidFill>
                  <a:schemeClr val="dk1"/>
                </a:solidFill>
                <a:latin typeface="Open Sans"/>
                <a:ea typeface="Open Sans"/>
                <a:cs typeface="Open Sans"/>
                <a:sym typeface="Open Sans"/>
              </a:rPr>
              <a:t>frontend</a:t>
            </a:r>
            <a:r>
              <a:rPr lang="en">
                <a:solidFill>
                  <a:schemeClr val="dk1"/>
                </a:solidFill>
                <a:latin typeface="Open Sans"/>
                <a:ea typeface="Open Sans"/>
                <a:cs typeface="Open Sans"/>
                <a:sym typeface="Open Sans"/>
              </a:rPr>
              <a:t> and converts it to platform code. On the </a:t>
            </a:r>
            <a:r>
              <a:rPr lang="en">
                <a:solidFill>
                  <a:schemeClr val="dk1"/>
                </a:solidFill>
                <a:latin typeface="Open Sans"/>
                <a:ea typeface="Open Sans"/>
                <a:cs typeface="Open Sans"/>
                <a:sym typeface="Open Sans"/>
              </a:rPr>
              <a:t>backend</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any extension of the representation, like resolution, </a:t>
            </a:r>
            <a:r>
              <a:rPr lang="en">
                <a:solidFill>
                  <a:schemeClr val="dk1"/>
                </a:solidFill>
                <a:latin typeface="Open Sans"/>
                <a:ea typeface="Open Sans"/>
                <a:cs typeface="Open Sans"/>
                <a:sym typeface="Open Sans"/>
              </a:rPr>
              <a:t>is prohibited because it should have been performed on the </a:t>
            </a:r>
            <a:r>
              <a:rPr lang="en">
                <a:solidFill>
                  <a:schemeClr val="dk1"/>
                </a:solidFill>
                <a:latin typeface="Open Sans"/>
                <a:ea typeface="Open Sans"/>
                <a:cs typeface="Open Sans"/>
                <a:sym typeface="Open Sans"/>
              </a:rPr>
              <a:t>frontend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2063c78108a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2063c78108a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The first stage is IR generation. It is actually the only stage of the middleend (between the </a:t>
            </a:r>
            <a:r>
              <a:rPr lang="en">
                <a:solidFill>
                  <a:schemeClr val="dk1"/>
                </a:solidFill>
                <a:latin typeface="Open Sans"/>
                <a:ea typeface="Open Sans"/>
                <a:cs typeface="Open Sans"/>
                <a:sym typeface="Open Sans"/>
              </a:rPr>
              <a:t>frontend</a:t>
            </a:r>
            <a:r>
              <a:rPr lang="en">
                <a:solidFill>
                  <a:schemeClr val="dk1"/>
                </a:solidFill>
                <a:latin typeface="Open Sans"/>
                <a:ea typeface="Open Sans"/>
                <a:cs typeface="Open Sans"/>
                <a:sym typeface="Open Sans"/>
              </a:rPr>
              <a:t> and </a:t>
            </a:r>
            <a:r>
              <a:rPr lang="en">
                <a:solidFill>
                  <a:schemeClr val="dk1"/>
                </a:solidFill>
                <a:latin typeface="Open Sans"/>
                <a:ea typeface="Open Sans"/>
                <a:cs typeface="Open Sans"/>
                <a:sym typeface="Open Sans"/>
              </a:rPr>
              <a:t>backend</a:t>
            </a:r>
            <a:r>
              <a:rPr lang="en">
                <a:solidFill>
                  <a:schemeClr val="dk1"/>
                </a:solidFill>
                <a:latin typeface="Open Sans"/>
                <a:ea typeface="Open Sans"/>
                <a:cs typeface="Open Sans"/>
                <a:sym typeface="Open Sans"/>
              </a:rPr>
              <a:t>), but usually it is treated as an initial stage of the </a:t>
            </a:r>
            <a:r>
              <a:rPr lang="en">
                <a:solidFill>
                  <a:schemeClr val="dk1"/>
                </a:solidFill>
                <a:latin typeface="Open Sans"/>
                <a:ea typeface="Open Sans"/>
                <a:cs typeface="Open Sans"/>
                <a:sym typeface="Open Sans"/>
              </a:rPr>
              <a:t>backend</a:t>
            </a:r>
            <a:r>
              <a:rPr lang="en">
                <a:solidFill>
                  <a:schemeClr val="dk1"/>
                </a:solidFill>
                <a:latin typeface="Open Sans"/>
                <a:ea typeface="Open Sans"/>
                <a:cs typeface="Open Sans"/>
                <a:sym typeface="Open Sans"/>
              </a:rPr>
              <a:t>. The IR generator converts the FIR to an IR</a:t>
            </a:r>
            <a:r>
              <a:rPr lang="en">
                <a:solidFill>
                  <a:schemeClr val="dk1"/>
                </a:solidFill>
                <a:latin typeface="Open Sans"/>
                <a:ea typeface="Open Sans"/>
                <a:cs typeface="Open Sans"/>
                <a:sym typeface="Open Sans"/>
              </a:rPr>
              <a:t> (intermediate representation)</a:t>
            </a:r>
            <a:r>
              <a:rPr lang="en">
                <a:solidFill>
                  <a:schemeClr val="dk1"/>
                </a:solidFill>
                <a:latin typeface="Open Sans"/>
                <a:ea typeface="Open Sans"/>
                <a:cs typeface="Open Sans"/>
                <a:sym typeface="Open Sans"/>
              </a:rPr>
              <a:t>. Whereas the FIR completely corresponds to the source code – preserving its lexical structure, as it is needed for the diagnostics – the IR is needed for code generation and thus does not correspond to the source code whatsoever. That’s because, on the </a:t>
            </a:r>
            <a:r>
              <a:rPr lang="en">
                <a:solidFill>
                  <a:schemeClr val="dk1"/>
                </a:solidFill>
                <a:latin typeface="Open Sans"/>
                <a:ea typeface="Open Sans"/>
                <a:cs typeface="Open Sans"/>
                <a:sym typeface="Open Sans"/>
              </a:rPr>
              <a:t>backend</a:t>
            </a:r>
            <a:r>
              <a:rPr lang="en">
                <a:solidFill>
                  <a:schemeClr val="dk1"/>
                </a:solidFill>
                <a:latin typeface="Open Sans"/>
                <a:ea typeface="Open Sans"/>
                <a:cs typeface="Open Sans"/>
                <a:sym typeface="Open Sans"/>
              </a:rPr>
              <a:t>, we don’t need all of the same information that is inferred on the </a:t>
            </a:r>
            <a:r>
              <a:rPr lang="en">
                <a:solidFill>
                  <a:schemeClr val="dk1"/>
                </a:solidFill>
                <a:latin typeface="Open Sans"/>
                <a:ea typeface="Open Sans"/>
                <a:cs typeface="Open Sans"/>
                <a:sym typeface="Open Sans"/>
              </a:rPr>
              <a:t>frontend</a:t>
            </a:r>
            <a:r>
              <a:rPr lang="en">
                <a:solidFill>
                  <a:schemeClr val="dk1"/>
                </a:solidFill>
                <a:latin typeface="Open Sans"/>
                <a:ea typeface="Open Sans"/>
                <a:cs typeface="Open Sans"/>
                <a:sym typeface="Open Sans"/>
              </a:rPr>
              <a:t>, like the full list of supertypes and so on, but only necessary information.</a:t>
            </a:r>
            <a:endParaRPr>
              <a:solidFill>
                <a:schemeClr val="dk1"/>
              </a:solidFill>
              <a:latin typeface="Open Sans"/>
              <a:ea typeface="Open Sans"/>
              <a:cs typeface="Open Sans"/>
              <a:sym typeface="Open San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8" name="Shape 1648"/>
        <p:cNvGrpSpPr/>
        <p:nvPr/>
      </p:nvGrpSpPr>
      <p:grpSpPr>
        <a:xfrm>
          <a:off x="0" y="0"/>
          <a:ext cx="0" cy="0"/>
          <a:chOff x="0" y="0"/>
          <a:chExt cx="0" cy="0"/>
        </a:xfrm>
      </p:grpSpPr>
      <p:sp>
        <p:nvSpPr>
          <p:cNvPr id="1649" name="Google Shape;1649;g2063c78108a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0" name="Google Shape;1650;g2063c78108a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Consider this code snippet as an example.</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2063c78108a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2063c78108a_0_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After the </a:t>
            </a:r>
            <a:r>
              <a:rPr lang="en">
                <a:solidFill>
                  <a:schemeClr val="dk1"/>
                </a:solidFill>
                <a:latin typeface="Open Sans"/>
                <a:ea typeface="Open Sans"/>
                <a:cs typeface="Open Sans"/>
                <a:sym typeface="Open Sans"/>
              </a:rPr>
              <a:t>frontend</a:t>
            </a:r>
            <a:r>
              <a:rPr lang="en">
                <a:solidFill>
                  <a:schemeClr val="dk1"/>
                </a:solidFill>
                <a:latin typeface="Open Sans"/>
                <a:ea typeface="Open Sans"/>
                <a:cs typeface="Open Sans"/>
                <a:sym typeface="Open Sans"/>
              </a:rPr>
              <a:t>, we know the full declaration of this function, including its access modifier, the fully qualified names of its input and return types, and in which file it is placed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2063c78108a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2063c78108a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We also </a:t>
            </a:r>
            <a:r>
              <a:rPr lang="en">
                <a:solidFill>
                  <a:schemeClr val="dk1"/>
                </a:solidFill>
                <a:latin typeface="Open Sans"/>
                <a:ea typeface="Open Sans"/>
                <a:cs typeface="Open Sans"/>
                <a:sym typeface="Open Sans"/>
              </a:rPr>
              <a:t>know </a:t>
            </a:r>
            <a:r>
              <a:rPr lang="en">
                <a:solidFill>
                  <a:schemeClr val="dk1"/>
                </a:solidFill>
                <a:latin typeface="Open Sans"/>
                <a:ea typeface="Open Sans"/>
                <a:cs typeface="Open Sans"/>
                <a:sym typeface="Open Sans"/>
              </a:rPr>
              <a:t>this</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reference, including its declaration place and its type,</a:t>
            </a:r>
            <a:endParaRPr>
              <a:solidFill>
                <a:schemeClr val="dk1"/>
              </a:solidFill>
              <a:latin typeface="Open Sans"/>
              <a:ea typeface="Open Sans"/>
              <a:cs typeface="Open Sans"/>
              <a:sym typeface="Open San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g2063c78108a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0" name="Google Shape;1670;g2063c78108a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this expression, including its type,</a:t>
            </a:r>
            <a:endParaRPr>
              <a:solidFill>
                <a:schemeClr val="dk1"/>
              </a:solidFill>
              <a:latin typeface="Open Sans"/>
              <a:ea typeface="Open Sans"/>
              <a:cs typeface="Open Sans"/>
              <a:sym typeface="Open San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g2063c78108a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7" name="Google Shape;1677;g2063c78108a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this expression, including its type,</a:t>
            </a:r>
            <a:endParaRPr>
              <a:solidFill>
                <a:schemeClr val="dk1"/>
              </a:solidFill>
              <a:latin typeface="Open Sans"/>
              <a:ea typeface="Open Sans"/>
              <a:cs typeface="Open Sans"/>
              <a:sym typeface="Open San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2063c78108a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g2063c78108a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this expression, including its type,</a:t>
            </a:r>
            <a:endParaRPr>
              <a:solidFill>
                <a:schemeClr val="dk1"/>
              </a:solidFill>
              <a:latin typeface="Open Sans"/>
              <a:ea typeface="Open Sans"/>
              <a:cs typeface="Open Sans"/>
              <a:sym typeface="Open San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9" name="Shape 1689"/>
        <p:cNvGrpSpPr/>
        <p:nvPr/>
      </p:nvGrpSpPr>
      <p:grpSpPr>
        <a:xfrm>
          <a:off x="0" y="0"/>
          <a:ext cx="0" cy="0"/>
          <a:chOff x="0" y="0"/>
          <a:chExt cx="0" cy="0"/>
        </a:xfrm>
      </p:grpSpPr>
      <p:sp>
        <p:nvSpPr>
          <p:cNvPr id="1690" name="Google Shape;1690;g2063c78108a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1" name="Google Shape;1691;g2063c78108a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and this call declaration, including the callee definition. Such a thorough description is useless for the </a:t>
            </a:r>
            <a:r>
              <a:rPr lang="en">
                <a:solidFill>
                  <a:schemeClr val="dk1"/>
                </a:solidFill>
                <a:latin typeface="Open Sans"/>
                <a:ea typeface="Open Sans"/>
                <a:cs typeface="Open Sans"/>
                <a:sym typeface="Open Sans"/>
              </a:rPr>
              <a:t>backend</a:t>
            </a:r>
            <a:r>
              <a:rPr lang="en">
                <a:solidFill>
                  <a:schemeClr val="dk1"/>
                </a:solidFill>
                <a:latin typeface="Open Sans"/>
                <a:ea typeface="Open Sans"/>
                <a:cs typeface="Open Sans"/>
                <a:sym typeface="Open Sans"/>
              </a:rPr>
              <a:t>. So the tree is simplified after conversion to the IR.</a:t>
            </a:r>
            <a:endParaRPr>
              <a:solidFill>
                <a:schemeClr val="dk1"/>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5b30d53b7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05b30d53b7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g210d120e693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8" name="Google Shape;1698;g210d120e693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Now let’s consider this code snippet.</a:t>
            </a:r>
            <a:endParaRPr>
              <a:solidFill>
                <a:schemeClr val="dk1"/>
              </a:solidFill>
              <a:latin typeface="Open Sans"/>
              <a:ea typeface="Open Sans"/>
              <a:cs typeface="Open Sans"/>
              <a:sym typeface="Open San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g1898830b105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5" name="Google Shape;1705;g1898830b105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Here’s </a:t>
            </a:r>
            <a:r>
              <a:rPr lang="en">
                <a:solidFill>
                  <a:schemeClr val="dk1"/>
                </a:solidFill>
                <a:latin typeface="Open Sans"/>
                <a:ea typeface="Open Sans"/>
                <a:cs typeface="Open Sans"/>
                <a:sym typeface="Open Sans"/>
              </a:rPr>
              <a:t>the IR of the snippet. Look and be horrified by its complexity!</a:t>
            </a:r>
            <a:endParaRPr>
              <a:solidFill>
                <a:schemeClr val="dk1"/>
              </a:solidFill>
              <a:latin typeface="Open Sans"/>
              <a:ea typeface="Open Sans"/>
              <a:cs typeface="Open Sans"/>
              <a:sym typeface="Open San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1898830b105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1898830b105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Let’s look at the part that corresponds to the </a:t>
            </a:r>
            <a:r>
              <a:rPr lang="en">
                <a:solidFill>
                  <a:schemeClr val="dk1"/>
                </a:solidFill>
                <a:latin typeface="JetBrains Mono"/>
                <a:ea typeface="JetBrains Mono"/>
                <a:cs typeface="JetBrains Mono"/>
                <a:sym typeface="JetBrains Mono"/>
              </a:rPr>
              <a:t>hello</a:t>
            </a:r>
            <a:r>
              <a:rPr lang="en">
                <a:solidFill>
                  <a:schemeClr val="dk1"/>
                </a:solidFill>
                <a:latin typeface="Open Sans"/>
                <a:ea typeface="Open Sans"/>
                <a:cs typeface="Open Sans"/>
                <a:sym typeface="Open Sans"/>
              </a:rPr>
              <a:t> function.</a:t>
            </a:r>
            <a:endParaRPr>
              <a:solidFill>
                <a:schemeClr val="dk1"/>
              </a:solidFill>
              <a:latin typeface="Open Sans"/>
              <a:ea typeface="Open Sans"/>
              <a:cs typeface="Open Sans"/>
              <a:sym typeface="Open San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g210d120e69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210d120e69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The top node describes the function declaration.</a:t>
            </a:r>
            <a:endParaRPr>
              <a:solidFill>
                <a:schemeClr val="dk1"/>
              </a:solidFill>
              <a:latin typeface="Open Sans"/>
              <a:ea typeface="Open Sans"/>
              <a:cs typeface="Open Sans"/>
              <a:sym typeface="Open San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210d120e69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210d120e69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One of its children describes </a:t>
            </a:r>
            <a:r>
              <a:rPr lang="en">
                <a:solidFill>
                  <a:schemeClr val="dk1"/>
                </a:solidFill>
                <a:latin typeface="Open Sans"/>
                <a:ea typeface="Open Sans"/>
                <a:cs typeface="Open Sans"/>
                <a:sym typeface="Open Sans"/>
              </a:rPr>
              <a:t>the function’s only </a:t>
            </a:r>
            <a:r>
              <a:rPr lang="en">
                <a:solidFill>
                  <a:schemeClr val="dk1"/>
                </a:solidFill>
                <a:latin typeface="Open Sans"/>
                <a:ea typeface="Open Sans"/>
                <a:cs typeface="Open Sans"/>
                <a:sym typeface="Open Sans"/>
              </a:rPr>
              <a:t>parameter: </a:t>
            </a:r>
            <a:r>
              <a:rPr lang="en">
                <a:solidFill>
                  <a:schemeClr val="dk1"/>
                </a:solidFill>
                <a:latin typeface="JetBrains Mono"/>
                <a:ea typeface="JetBrains Mono"/>
                <a:cs typeface="JetBrains Mono"/>
                <a:sym typeface="JetBrains Mono"/>
              </a:rPr>
              <a:t>user</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8" name="Shape 1818"/>
        <p:cNvGrpSpPr/>
        <p:nvPr/>
      </p:nvGrpSpPr>
      <p:grpSpPr>
        <a:xfrm>
          <a:off x="0" y="0"/>
          <a:ext cx="0" cy="0"/>
          <a:chOff x="0" y="0"/>
          <a:chExt cx="0" cy="0"/>
        </a:xfrm>
      </p:grpSpPr>
      <p:sp>
        <p:nvSpPr>
          <p:cNvPr id="1819" name="Google Shape;1819;g210d120e693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0" name="Google Shape;1820;g210d120e693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The remaining child describes the function’s body, which consists only of the </a:t>
            </a:r>
            <a:r>
              <a:rPr lang="en">
                <a:solidFill>
                  <a:schemeClr val="dk1"/>
                </a:solidFill>
                <a:latin typeface="JetBrains Mono"/>
                <a:ea typeface="JetBrains Mono"/>
                <a:cs typeface="JetBrains Mono"/>
                <a:sym typeface="JetBrains Mono"/>
              </a:rPr>
              <a:t>RETURN</a:t>
            </a:r>
            <a:r>
              <a:rPr lang="en">
                <a:solidFill>
                  <a:schemeClr val="dk1"/>
                </a:solidFill>
                <a:latin typeface="Open Sans"/>
                <a:ea typeface="Open Sans"/>
                <a:cs typeface="Open Sans"/>
                <a:sym typeface="Open Sans"/>
              </a:rPr>
              <a:t> node (because </a:t>
            </a:r>
            <a:r>
              <a:rPr lang="en">
                <a:solidFill>
                  <a:schemeClr val="dk1"/>
                </a:solidFill>
                <a:latin typeface="Open Sans"/>
                <a:ea typeface="Open Sans"/>
                <a:cs typeface="Open Sans"/>
                <a:sym typeface="Open Sans"/>
              </a:rPr>
              <a:t>a </a:t>
            </a:r>
            <a:r>
              <a:rPr lang="en">
                <a:solidFill>
                  <a:schemeClr val="dk1"/>
                </a:solidFill>
                <a:latin typeface="Open Sans"/>
                <a:ea typeface="Open Sans"/>
                <a:cs typeface="Open Sans"/>
                <a:sym typeface="Open Sans"/>
              </a:rPr>
              <a:t>single-expression </a:t>
            </a:r>
            <a:r>
              <a:rPr lang="en">
                <a:solidFill>
                  <a:schemeClr val="dk1"/>
                </a:solidFill>
                <a:latin typeface="Open Sans"/>
                <a:ea typeface="Open Sans"/>
                <a:cs typeface="Open Sans"/>
                <a:sym typeface="Open Sans"/>
              </a:rPr>
              <a:t>function</a:t>
            </a:r>
            <a:r>
              <a:rPr lang="en">
                <a:solidFill>
                  <a:schemeClr val="dk1"/>
                </a:solidFill>
                <a:latin typeface="Open Sans"/>
                <a:ea typeface="Open Sans"/>
                <a:cs typeface="Open Sans"/>
                <a:sym typeface="Open Sans"/>
              </a:rPr>
              <a:t> is just a function that returns the value of the only expression).</a:t>
            </a:r>
            <a:endParaRPr>
              <a:solidFill>
                <a:schemeClr val="dk1"/>
              </a:solidFill>
              <a:latin typeface="Open Sans"/>
              <a:ea typeface="Open Sans"/>
              <a:cs typeface="Open Sans"/>
              <a:sym typeface="Open San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210d120e693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210d120e693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The </a:t>
            </a:r>
            <a:r>
              <a:rPr lang="en">
                <a:solidFill>
                  <a:schemeClr val="dk1"/>
                </a:solidFill>
                <a:latin typeface="Open Sans"/>
                <a:ea typeface="Open Sans"/>
                <a:cs typeface="Open Sans"/>
                <a:sym typeface="Open Sans"/>
              </a:rPr>
              <a:t>expression is just a call of the </a:t>
            </a:r>
            <a:r>
              <a:rPr lang="en">
                <a:solidFill>
                  <a:schemeClr val="dk1"/>
                </a:solidFill>
                <a:latin typeface="JetBrains Mono"/>
                <a:ea typeface="JetBrains Mono"/>
                <a:cs typeface="JetBrains Mono"/>
                <a:sym typeface="JetBrains Mono"/>
              </a:rPr>
              <a:t>println</a:t>
            </a:r>
            <a:r>
              <a:rPr lang="en">
                <a:solidFill>
                  <a:schemeClr val="dk1"/>
                </a:solidFill>
                <a:latin typeface="Open Sans"/>
                <a:ea typeface="Open Sans"/>
                <a:cs typeface="Open Sans"/>
                <a:sym typeface="Open Sans"/>
              </a:rPr>
              <a:t> function (or more precisely, the </a:t>
            </a:r>
            <a:r>
              <a:rPr lang="en">
                <a:solidFill>
                  <a:schemeClr val="dk1"/>
                </a:solidFill>
                <a:latin typeface="JetBrains Mono"/>
                <a:ea typeface="JetBrains Mono"/>
                <a:cs typeface="JetBrains Mono"/>
                <a:sym typeface="JetBrains Mono"/>
              </a:rPr>
              <a:t>kotlin.io.println(Any?)</a:t>
            </a:r>
            <a:r>
              <a:rPr lang="en">
                <a:solidFill>
                  <a:schemeClr val="dk1"/>
                </a:solidFill>
                <a:latin typeface="Open Sans"/>
                <a:ea typeface="Open Sans"/>
                <a:cs typeface="Open Sans"/>
                <a:sym typeface="Open Sans"/>
              </a:rPr>
              <a:t> function) from the standard library.</a:t>
            </a:r>
            <a:endParaRPr>
              <a:solidFill>
                <a:schemeClr val="dk1"/>
              </a:solidFill>
              <a:latin typeface="Open Sans"/>
              <a:ea typeface="Open Sans"/>
              <a:cs typeface="Open Sans"/>
              <a:sym typeface="Open San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210d120e693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210d120e693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The function consumes an argument named </a:t>
            </a:r>
            <a:r>
              <a:rPr lang="en">
                <a:solidFill>
                  <a:schemeClr val="dk1"/>
                </a:solidFill>
                <a:latin typeface="JetBrains Mono"/>
                <a:ea typeface="JetBrains Mono"/>
                <a:cs typeface="JetBrains Mono"/>
                <a:sym typeface="JetBrains Mono"/>
              </a:rPr>
              <a:t>message</a:t>
            </a:r>
            <a:r>
              <a:rPr lang="en">
                <a:solidFill>
                  <a:schemeClr val="dk1"/>
                </a:solidFill>
                <a:latin typeface="Open Sans"/>
                <a:ea typeface="Open Sans"/>
                <a:cs typeface="Open Sans"/>
                <a:sym typeface="Open Sans"/>
              </a:rPr>
              <a:t>. Here the argument is a string concatenation </a:t>
            </a:r>
            <a:r>
              <a:rPr lang="en">
                <a:solidFill>
                  <a:schemeClr val="dk1"/>
                </a:solidFill>
                <a:latin typeface="Open Sans"/>
                <a:ea typeface="Open Sans"/>
                <a:cs typeface="Open Sans"/>
                <a:sym typeface="Open Sans"/>
              </a:rPr>
              <a:t>that</a:t>
            </a:r>
            <a:r>
              <a:rPr lang="en">
                <a:solidFill>
                  <a:schemeClr val="dk1"/>
                </a:solidFill>
                <a:latin typeface="Open Sans"/>
                <a:ea typeface="Open Sans"/>
                <a:cs typeface="Open Sans"/>
                <a:sym typeface="Open Sans"/>
              </a:rPr>
              <a:t> consumes two arguments:</a:t>
            </a:r>
            <a:endParaRPr>
              <a:solidFill>
                <a:schemeClr val="dk1"/>
              </a:solidFill>
              <a:latin typeface="Open Sans"/>
              <a:ea typeface="Open Sans"/>
              <a:cs typeface="Open Sans"/>
              <a:sym typeface="Open Sans"/>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210d120e693_0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210d120e693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a:t>
            </a:r>
            <a:r>
              <a:rPr lang="en">
                <a:solidFill>
                  <a:schemeClr val="dk1"/>
                </a:solidFill>
                <a:latin typeface="Open Sans"/>
                <a:ea typeface="Open Sans"/>
                <a:cs typeface="Open Sans"/>
                <a:sym typeface="Open Sans"/>
              </a:rPr>
              <a:t>he constant string </a:t>
            </a:r>
            <a:r>
              <a:rPr lang="en">
                <a:solidFill>
                  <a:srgbClr val="37474F"/>
                </a:solidFill>
                <a:latin typeface="JetBrains Mono"/>
                <a:ea typeface="JetBrains Mono"/>
                <a:cs typeface="JetBrains Mono"/>
                <a:sym typeface="JetBrains Mono"/>
              </a:rPr>
              <a:t>"Hello, "</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4" name="Shape 1914"/>
        <p:cNvGrpSpPr/>
        <p:nvPr/>
      </p:nvGrpSpPr>
      <p:grpSpPr>
        <a:xfrm>
          <a:off x="0" y="0"/>
          <a:ext cx="0" cy="0"/>
          <a:chOff x="0" y="0"/>
          <a:chExt cx="0" cy="0"/>
        </a:xfrm>
      </p:grpSpPr>
      <p:sp>
        <p:nvSpPr>
          <p:cNvPr id="1915" name="Google Shape;1915;g210d120e693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210d120e693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and </a:t>
            </a:r>
            <a:r>
              <a:rPr lang="en">
                <a:solidFill>
                  <a:schemeClr val="dk1"/>
                </a:solidFill>
                <a:latin typeface="Open Sans"/>
                <a:ea typeface="Open Sans"/>
                <a:cs typeface="Open Sans"/>
                <a:sym typeface="Open Sans"/>
              </a:rPr>
              <a:t>a</a:t>
            </a:r>
            <a:r>
              <a:rPr lang="en">
                <a:solidFill>
                  <a:schemeClr val="dk1"/>
                </a:solidFill>
                <a:latin typeface="Open Sans"/>
                <a:ea typeface="Open Sans"/>
                <a:cs typeface="Open Sans"/>
                <a:sym typeface="Open Sans"/>
              </a:rPr>
              <a:t> string variable that is defined as an argument of the function.</a:t>
            </a:r>
            <a:endParaRPr>
              <a:solidFill>
                <a:schemeClr val="dk1"/>
              </a:solidFill>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5b30d53b7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5b30d53b7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g2063c78108a_0_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0" name="Google Shape;1940;g2063c78108a_0_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After the IR is generated, it is optimized. During this step, the compiler performs the </a:t>
            </a:r>
            <a:r>
              <a:rPr lang="en">
                <a:solidFill>
                  <a:schemeClr val="dk1"/>
                </a:solidFill>
                <a:latin typeface="Open Sans"/>
                <a:ea typeface="Open Sans"/>
                <a:cs typeface="Open Sans"/>
                <a:sym typeface="Open Sans"/>
              </a:rPr>
              <a:t>optimizations that are the same for all platforms</a:t>
            </a:r>
            <a:r>
              <a:rPr lang="en">
                <a:solidFill>
                  <a:schemeClr val="dk1"/>
                </a:solidFill>
                <a:latin typeface="Open Sans"/>
                <a:ea typeface="Open Sans"/>
                <a:cs typeface="Open Sans"/>
                <a:sym typeface="Open Sans"/>
              </a:rPr>
              <a:t>, like constant propagation (the substitution of compile-time constants with their actual values).</a:t>
            </a:r>
            <a:endParaRPr>
              <a:solidFill>
                <a:schemeClr val="dk1"/>
              </a:solidFill>
              <a:latin typeface="Open Sans"/>
              <a:ea typeface="Open Sans"/>
              <a:cs typeface="Open Sans"/>
              <a:sym typeface="Open Sans"/>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2063c78108a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2063c78108a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After the IR is generated and optimized, it is serialized or compiled by a platform-specific </a:t>
            </a:r>
            <a:r>
              <a:rPr lang="en">
                <a:solidFill>
                  <a:schemeClr val="dk1"/>
                </a:solidFill>
                <a:latin typeface="Open Sans"/>
                <a:ea typeface="Open Sans"/>
                <a:cs typeface="Open Sans"/>
                <a:sym typeface="Open Sans"/>
              </a:rPr>
              <a:t>backend</a:t>
            </a:r>
            <a:r>
              <a:rPr lang="en">
                <a:solidFill>
                  <a:schemeClr val="dk1"/>
                </a:solidFill>
                <a:latin typeface="Open Sans"/>
                <a:ea typeface="Open Sans"/>
                <a:cs typeface="Open Sans"/>
                <a:sym typeface="Open Sans"/>
              </a:rPr>
              <a:t> into a corresponding platform format (Java bytecode for the JVM, JS code – potentially with TS declarations – for the JS platform, machine code for native platforms, etc.).</a:t>
            </a:r>
            <a:endParaRPr>
              <a:solidFill>
                <a:schemeClr val="dk1"/>
              </a:solidFill>
              <a:latin typeface="Open Sans"/>
              <a:ea typeface="Open Sans"/>
              <a:cs typeface="Open Sans"/>
              <a:sym typeface="Open Sans"/>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2" name="Shape 2012"/>
        <p:cNvGrpSpPr/>
        <p:nvPr/>
      </p:nvGrpSpPr>
      <p:grpSpPr>
        <a:xfrm>
          <a:off x="0" y="0"/>
          <a:ext cx="0" cy="0"/>
          <a:chOff x="0" y="0"/>
          <a:chExt cx="0" cy="0"/>
        </a:xfrm>
      </p:grpSpPr>
      <p:sp>
        <p:nvSpPr>
          <p:cNvPr id="2013" name="Google Shape;2013;g2063c78108a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4" name="Google Shape;2014;g2063c78108a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you are writing a Kotlin library for several platforms. You have two options: to implement the library for each platform separately or to implement it once and </a:t>
            </a:r>
            <a:r>
              <a:rPr lang="en">
                <a:solidFill>
                  <a:schemeClr val="dk1"/>
                </a:solidFill>
                <a:latin typeface="Open Sans"/>
                <a:ea typeface="Open Sans"/>
                <a:cs typeface="Open Sans"/>
                <a:sym typeface="Open Sans"/>
              </a:rPr>
              <a:t>compile/re-use</a:t>
            </a:r>
            <a:r>
              <a:rPr lang="en">
                <a:solidFill>
                  <a:schemeClr val="dk1"/>
                </a:solidFill>
                <a:latin typeface="Open Sans"/>
                <a:ea typeface="Open Sans"/>
                <a:cs typeface="Open Sans"/>
                <a:sym typeface="Open Sans"/>
              </a:rPr>
              <a:t> its code for all platforms. Obviously, the second option is way simpler to maintain, develop, and test. And it is possible with the Kotlin Multiplatform concept. This allows you to write code in a dialect of Kotlin that is an intersection of all Kotlin dialects (Kotlin/JVM, Kotlin/JS, Kotlin/Native, etc.), which will then be available to the code on each platform as if it had been copy-pasted in. As a result, you can implement common logic for all platforms exactly once by writing it as common code. It’s also possible to share code between any subset of platforms as opposed to all of them or </a:t>
            </a:r>
            <a:r>
              <a:rPr lang="en">
                <a:solidFill>
                  <a:schemeClr val="dk1"/>
                </a:solidFill>
                <a:latin typeface="Open Sans"/>
                <a:ea typeface="Open Sans"/>
                <a:cs typeface="Open Sans"/>
                <a:sym typeface="Open Sans"/>
              </a:rPr>
              <a:t>exactly </a:t>
            </a:r>
            <a:r>
              <a:rPr lang="en">
                <a:solidFill>
                  <a:schemeClr val="dk1"/>
                </a:solidFill>
                <a:latin typeface="Open Sans"/>
                <a:ea typeface="Open Sans"/>
                <a:cs typeface="Open Sans"/>
                <a:sym typeface="Open Sans"/>
              </a:rPr>
              <a:t>one of them, which is very useful when you have some logic that can be abstracted to several but not all </a:t>
            </a:r>
            <a:r>
              <a:rPr lang="en">
                <a:solidFill>
                  <a:schemeClr val="dk1"/>
                </a:solidFill>
                <a:latin typeface="Open Sans"/>
                <a:ea typeface="Open Sans"/>
                <a:cs typeface="Open Sans"/>
                <a:sym typeface="Open Sans"/>
              </a:rPr>
              <a:t>platforms. Furthermore, yo</a:t>
            </a:r>
            <a:r>
              <a:rPr lang="en">
                <a:solidFill>
                  <a:schemeClr val="dk1"/>
                </a:solidFill>
                <a:latin typeface="Open Sans"/>
                <a:ea typeface="Open Sans"/>
                <a:cs typeface="Open Sans"/>
                <a:sym typeface="Open Sans"/>
              </a:rPr>
              <a:t>u can delegate implementation to platform code instead of common code, which</a:t>
            </a:r>
            <a:r>
              <a:rPr lang="en">
                <a:solidFill>
                  <a:schemeClr val="dk1"/>
                </a:solidFill>
                <a:latin typeface="Open Sans"/>
                <a:ea typeface="Open Sans"/>
                <a:cs typeface="Open Sans"/>
                <a:sym typeface="Open Sans"/>
              </a:rPr>
              <a:t> is very useful when you have logic that dictates which declarations can be abstracted, </a:t>
            </a:r>
            <a:r>
              <a:rPr lang="en">
                <a:solidFill>
                  <a:schemeClr val="dk1"/>
                </a:solidFill>
                <a:latin typeface="Open Sans"/>
                <a:ea typeface="Open Sans"/>
                <a:cs typeface="Open Sans"/>
                <a:sym typeface="Open Sans"/>
              </a:rPr>
              <a:t>but the specific implementations that can be abstracted differ from one platform to another</a:t>
            </a:r>
            <a:r>
              <a:rPr lang="en">
                <a:solidFill>
                  <a:schemeClr val="dk1"/>
                </a:solidFill>
                <a:latin typeface="Open Sans"/>
                <a:ea typeface="Open Sans"/>
                <a:cs typeface="Open Sans"/>
                <a:sym typeface="Open Sans"/>
              </a:rPr>
              <a:t>. You can find more on this in the “Multiplatform development” section of the Kotlin docs, starting with </a:t>
            </a:r>
            <a:r>
              <a:rPr lang="en" u="sng">
                <a:solidFill>
                  <a:schemeClr val="hlink"/>
                </a:solidFill>
                <a:latin typeface="Open Sans"/>
                <a:ea typeface="Open Sans"/>
                <a:cs typeface="Open Sans"/>
                <a:sym typeface="Open Sans"/>
                <a:hlinkClick r:id="rId2"/>
              </a:rPr>
              <a:t>“Sharing code principles”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how exactly does it work from the compiler’s point of view? Well, common code is </a:t>
            </a:r>
            <a:r>
              <a:rPr lang="en">
                <a:solidFill>
                  <a:schemeClr val="dk1"/>
                </a:solidFill>
                <a:latin typeface="Open Sans"/>
                <a:ea typeface="Open Sans"/>
                <a:cs typeface="Open Sans"/>
                <a:sym typeface="Open Sans"/>
              </a:rPr>
              <a:t>processed first, generating the IR, which </a:t>
            </a:r>
            <a:r>
              <a:rPr lang="en">
                <a:solidFill>
                  <a:schemeClr val="dk1"/>
                </a:solidFill>
                <a:latin typeface="Open Sans"/>
                <a:ea typeface="Open Sans"/>
                <a:cs typeface="Open Sans"/>
                <a:sym typeface="Open Sans"/>
              </a:rPr>
              <a:t>is then used during the compilation of platform code. In other words, you start by compiling common code with its dependencies. After you’ve generated the common </a:t>
            </a:r>
            <a:r>
              <a:rPr lang="en">
                <a:solidFill>
                  <a:schemeClr val="dk1"/>
                </a:solidFill>
                <a:latin typeface="Open Sans"/>
                <a:ea typeface="Open Sans"/>
                <a:cs typeface="Open Sans"/>
                <a:sym typeface="Open Sans"/>
              </a:rPr>
              <a:t>IR </a:t>
            </a:r>
            <a:r>
              <a:rPr lang="en">
                <a:solidFill>
                  <a:schemeClr val="dk1"/>
                </a:solidFill>
                <a:latin typeface="Open Sans"/>
                <a:ea typeface="Open Sans"/>
                <a:cs typeface="Open Sans"/>
                <a:sym typeface="Open Sans"/>
              </a:rPr>
              <a:t>code, </a:t>
            </a:r>
            <a:r>
              <a:rPr lang="en">
                <a:solidFill>
                  <a:schemeClr val="dk1"/>
                </a:solidFill>
                <a:latin typeface="Open Sans"/>
                <a:ea typeface="Open Sans"/>
                <a:cs typeface="Open Sans"/>
                <a:sym typeface="Open Sans"/>
              </a:rPr>
              <a:t>you compile the code for each platform </a:t>
            </a:r>
            <a:r>
              <a:rPr lang="en">
                <a:solidFill>
                  <a:schemeClr val="dk1"/>
                </a:solidFill>
                <a:latin typeface="Open Sans"/>
                <a:ea typeface="Open Sans"/>
                <a:cs typeface="Open Sans"/>
                <a:sym typeface="Open Sans"/>
              </a:rPr>
              <a:t>with the IR, common code dependencies, and the platform code dependencies.</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then you have this simple question: In what format do you receive and use the dependencies? If we are talking about JVM code, for example, then it can be compiled to Java bytecode and used in this form. But this is not really convenient and there is no such format for common code. As it turns out, the answer is just as simple; libraries are shared as serialized IRs that are archived as individual ZIP files. Such files are called KLibs (which stands for “Kotlin Libraries”) and have the extension “.klib”. KLibs are very similar to </a:t>
            </a:r>
            <a:r>
              <a:rPr lang="en">
                <a:solidFill>
                  <a:schemeClr val="dk1"/>
                </a:solidFill>
                <a:latin typeface="Open Sans"/>
                <a:ea typeface="Open Sans"/>
                <a:cs typeface="Open Sans"/>
                <a:sym typeface="Open Sans"/>
              </a:rPr>
              <a:t>JARs</a:t>
            </a:r>
            <a:r>
              <a:rPr lang="en">
                <a:solidFill>
                  <a:schemeClr val="dk1"/>
                </a:solidFill>
                <a:latin typeface="Open Sans"/>
                <a:ea typeface="Open Sans"/>
                <a:cs typeface="Open Sans"/>
                <a:sym typeface="Open Sans"/>
              </a:rPr>
              <a:t>. Thus, any multiplatform library is distributed as a KLib file for common code and in a platform-specific format for the corresponding platform code. To be precise, source code is converted into an optimized IR that can be either serialized as KLib files for future deserialization and further usage or used with other sources (like JVM, JS, or Native code or other KLibs from other dependency libraries) to compile result code (JS/TS code, JVM classes, or Native code).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scheme on the slide may contain </a:t>
            </a:r>
            <a:r>
              <a:rPr lang="en">
                <a:solidFill>
                  <a:schemeClr val="dk1"/>
                </a:solidFill>
                <a:latin typeface="Open Sans"/>
                <a:ea typeface="Open Sans"/>
                <a:cs typeface="Open Sans"/>
                <a:sym typeface="Open Sans"/>
              </a:rPr>
              <a:t>several targets on various platforms – the JVM, Native, JS, WASM, etc.</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There just wasn’t enough space for all of them.</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2063c78108a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2063c78108a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Kotlin has one more advantage: You can extend any Kotlin compiler phase via compiler plugins. Compiler plugins register compiler extensions that implement the logic you need. Hence, they should inherit the </a:t>
            </a:r>
            <a:r>
              <a:rPr lang="en">
                <a:solidFill>
                  <a:schemeClr val="dk1"/>
                </a:solidFill>
                <a:latin typeface="Open Sans"/>
                <a:ea typeface="Open Sans"/>
                <a:cs typeface="Open Sans"/>
                <a:sym typeface="Open Sans"/>
              </a:rPr>
              <a:t>registrar</a:t>
            </a:r>
            <a:r>
              <a:rPr lang="en">
                <a:solidFill>
                  <a:schemeClr val="dk1"/>
                </a:solidFill>
                <a:latin typeface="Open Sans"/>
                <a:ea typeface="Open Sans"/>
                <a:cs typeface="Open Sans"/>
                <a:sym typeface="Open Sans"/>
              </a:rPr>
              <a:t> class (see slide).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Beware that the Kotlin compiler API is experimental, which means that even patch versions are not compatible.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case you are interested, here is </a:t>
            </a:r>
            <a:r>
              <a:rPr lang="en" u="sng">
                <a:solidFill>
                  <a:schemeClr val="hlink"/>
                </a:solidFill>
                <a:latin typeface="Open Sans"/>
                <a:ea typeface="Open Sans"/>
                <a:cs typeface="Open Sans"/>
                <a:sym typeface="Open Sans"/>
                <a:hlinkClick r:id="rId2"/>
              </a:rPr>
              <a:t>a slightly outdated tutorial</a:t>
            </a:r>
            <a:r>
              <a:rPr lang="en">
                <a:solidFill>
                  <a:schemeClr val="dk1"/>
                </a:solidFill>
                <a:latin typeface="Open Sans"/>
                <a:ea typeface="Open Sans"/>
                <a:cs typeface="Open Sans"/>
                <a:sym typeface="Open Sans"/>
              </a:rPr>
              <a:t> (in the form of a series of articles) about creating your own Kotlin compiler plugin.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g2063c78108a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2063c78108a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Compiler extensions extend the phases you need to extend. You can look up FIR and IR extensions (see link on the slide).</a:t>
            </a:r>
            <a:br>
              <a:rPr lang="en">
                <a:solidFill>
                  <a:schemeClr val="dk1"/>
                </a:solidFill>
              </a:rPr>
            </a:br>
            <a:br>
              <a:rPr lang="en">
                <a:solidFill>
                  <a:schemeClr val="dk1"/>
                </a:solidFill>
              </a:rPr>
            </a:br>
            <a:r>
              <a:rPr lang="en">
                <a:solidFill>
                  <a:schemeClr val="dk1"/>
                </a:solidFill>
                <a:latin typeface="Open Sans"/>
                <a:ea typeface="Open Sans"/>
                <a:cs typeface="Open Sans"/>
                <a:sym typeface="Open Sans"/>
              </a:rPr>
              <a:t>Here is an example of </a:t>
            </a:r>
            <a:r>
              <a:rPr lang="en">
                <a:solidFill>
                  <a:schemeClr val="dk1"/>
                </a:solidFill>
                <a:latin typeface="Open Sans"/>
                <a:ea typeface="Open Sans"/>
                <a:cs typeface="Open Sans"/>
                <a:sym typeface="Open Sans"/>
              </a:rPr>
              <a:t>an FIR</a:t>
            </a:r>
            <a:r>
              <a:rPr lang="en">
                <a:solidFill>
                  <a:schemeClr val="dk1"/>
                </a:solidFill>
                <a:latin typeface="Open Sans"/>
                <a:ea typeface="Open Sans"/>
                <a:cs typeface="Open Sans"/>
                <a:sym typeface="Open Sans"/>
              </a:rPr>
              <a:t> extension that creates a dummy class</a:t>
            </a:r>
            <a:r>
              <a:rPr lang="en">
                <a:solidFill>
                  <a:schemeClr val="dk1"/>
                </a:solidFill>
              </a:rPr>
              <a:t> </a:t>
            </a:r>
            <a:r>
              <a:rPr lang="en">
                <a:solidFill>
                  <a:schemeClr val="dk1"/>
                </a:solidFill>
                <a:latin typeface="JetBrains Mono"/>
                <a:ea typeface="JetBrains Mono"/>
                <a:cs typeface="JetBrains Mono"/>
                <a:sym typeface="JetBrains Mono"/>
              </a:rPr>
              <a:t>foo.bar.MyClass</a:t>
            </a:r>
            <a:r>
              <a:rPr lang="en">
                <a:solidFill>
                  <a:schemeClr val="dk1"/>
                </a:solidFill>
              </a:rPr>
              <a:t> </a:t>
            </a:r>
            <a:r>
              <a:rPr lang="en">
                <a:solidFill>
                  <a:schemeClr val="dk1"/>
                </a:solidFill>
                <a:latin typeface="Open Sans"/>
                <a:ea typeface="Open Sans"/>
                <a:cs typeface="Open Sans"/>
                <a:sym typeface="Open Sans"/>
              </a:rPr>
              <a:t>with a dummy method</a:t>
            </a:r>
            <a:r>
              <a:rPr lang="en">
                <a:solidFill>
                  <a:schemeClr val="dk1"/>
                </a:solidFill>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g2063c78108a_0_1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5" name="Google Shape;2045;g2063c78108a_0_1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37474F"/>
                </a:solidFill>
                <a:latin typeface="Open Sans"/>
                <a:ea typeface="Open Sans"/>
                <a:cs typeface="Open Sans"/>
                <a:sym typeface="Open Sans"/>
              </a:rPr>
              <a:t>The first important thing is the FIR Session (see the </a:t>
            </a:r>
            <a:r>
              <a:rPr lang="en" u="sng">
                <a:solidFill>
                  <a:schemeClr val="hlink"/>
                </a:solidFill>
                <a:latin typeface="Open Sans"/>
                <a:ea typeface="Open Sans"/>
                <a:cs typeface="Open Sans"/>
                <a:sym typeface="Open Sans"/>
                <a:hlinkClick r:id="rId2"/>
              </a:rPr>
              <a:t>API</a:t>
            </a:r>
            <a:r>
              <a:rPr lang="en">
                <a:solidFill>
                  <a:srgbClr val="37474F"/>
                </a:solidFill>
                <a:latin typeface="Open Sans"/>
                <a:ea typeface="Open Sans"/>
                <a:cs typeface="Open Sans"/>
                <a:sym typeface="Open Sans"/>
              </a:rPr>
              <a:t> for more), which stores current compiler data (like compiler arguments). It is </a:t>
            </a:r>
            <a:r>
              <a:rPr lang="en">
                <a:solidFill>
                  <a:srgbClr val="37474F"/>
                </a:solidFill>
                <a:latin typeface="Open Sans"/>
                <a:ea typeface="Open Sans"/>
                <a:cs typeface="Open Sans"/>
                <a:sym typeface="Open Sans"/>
              </a:rPr>
              <a:t>used </a:t>
            </a:r>
            <a:r>
              <a:rPr lang="en">
                <a:solidFill>
                  <a:srgbClr val="37474F"/>
                </a:solidFill>
                <a:latin typeface="Open Sans"/>
                <a:ea typeface="Open Sans"/>
                <a:cs typeface="Open Sans"/>
                <a:sym typeface="Open Sans"/>
              </a:rPr>
              <a:t>by</a:t>
            </a:r>
            <a:r>
              <a:rPr lang="en">
                <a:solidFill>
                  <a:srgbClr val="37474F"/>
                </a:solidFill>
                <a:latin typeface="Open Sans"/>
                <a:ea typeface="Open Sans"/>
                <a:cs typeface="Open Sans"/>
                <a:sym typeface="Open Sans"/>
              </a:rPr>
              <a:t> all of the compiler logic</a:t>
            </a:r>
            <a:r>
              <a:rPr lang="en">
                <a:solidFill>
                  <a:srgbClr val="37474F"/>
                </a:solidFill>
                <a:latin typeface="Open Sans"/>
                <a:ea typeface="Open Sans"/>
                <a:cs typeface="Open Sans"/>
                <a:sym typeface="Open Sans"/>
              </a:rPr>
              <a:t> parts, including </a:t>
            </a:r>
            <a:r>
              <a:rPr lang="en">
                <a:solidFill>
                  <a:srgbClr val="37474F"/>
                </a:solidFill>
                <a:latin typeface="Open Sans"/>
                <a:ea typeface="Open Sans"/>
                <a:cs typeface="Open Sans"/>
                <a:sym typeface="Open Sans"/>
              </a:rPr>
              <a:t>compiler plugins.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g2063c78108a_0_1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2" name="Google Shape;2052;g2063c78108a_0_1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37474F"/>
                </a:solidFill>
                <a:latin typeface="Open Sans"/>
                <a:ea typeface="Open Sans"/>
                <a:cs typeface="Open Sans"/>
                <a:sym typeface="Open Sans"/>
              </a:rPr>
              <a:t>Then there is </a:t>
            </a:r>
            <a:r>
              <a:rPr lang="en" u="sng">
                <a:solidFill>
                  <a:schemeClr val="hlink"/>
                </a:solidFill>
                <a:latin typeface="JetBrains Mono"/>
                <a:ea typeface="JetBrains Mono"/>
                <a:cs typeface="JetBrains Mono"/>
                <a:sym typeface="JetBrains Mono"/>
                <a:hlinkClick r:id="rId2"/>
              </a:rPr>
              <a:t>FirDeclarationGenerationExtension</a:t>
            </a:r>
            <a:r>
              <a:rPr lang="en">
                <a:solidFill>
                  <a:srgbClr val="37474F"/>
                </a:solidFill>
                <a:latin typeface="Open Sans"/>
                <a:ea typeface="Open Sans"/>
                <a:cs typeface="Open Sans"/>
                <a:sym typeface="Open Sans"/>
              </a:rPr>
              <a:t>. As the name implies, it is an extension that creates (generates) a declaration. We implement it in our extension to create our own class, </a:t>
            </a:r>
            <a:r>
              <a:rPr lang="en">
                <a:solidFill>
                  <a:srgbClr val="37474F"/>
                </a:solidFill>
                <a:latin typeface="JetBrains Mono"/>
                <a:ea typeface="JetBrains Mono"/>
                <a:cs typeface="JetBrains Mono"/>
                <a:sym typeface="JetBrains Mono"/>
              </a:rPr>
              <a:t>foo.bar.MyClass</a:t>
            </a:r>
            <a:r>
              <a:rPr lang="en">
                <a:solidFill>
                  <a:srgbClr val="37474F"/>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rgbClr val="37474F"/>
              </a:solidFill>
              <a:latin typeface="Open Sans"/>
              <a:ea typeface="Open Sans"/>
              <a:cs typeface="Open Sans"/>
              <a:sym typeface="Open Sans"/>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7" name="Shape 2057"/>
        <p:cNvGrpSpPr/>
        <p:nvPr/>
      </p:nvGrpSpPr>
      <p:grpSpPr>
        <a:xfrm>
          <a:off x="0" y="0"/>
          <a:ext cx="0" cy="0"/>
          <a:chOff x="0" y="0"/>
          <a:chExt cx="0" cy="0"/>
        </a:xfrm>
      </p:grpSpPr>
      <p:sp>
        <p:nvSpPr>
          <p:cNvPr id="2058" name="Google Shape;2058;g2063c78108a_0_1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9" name="Google Shape;2059;g2063c78108a_0_1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37474F"/>
                </a:solidFill>
                <a:latin typeface="Open Sans"/>
                <a:ea typeface="Open Sans"/>
                <a:cs typeface="Open Sans"/>
                <a:sym typeface="Open Sans"/>
              </a:rPr>
              <a:t>Then there are </a:t>
            </a:r>
            <a:r>
              <a:rPr lang="en" u="sng">
                <a:solidFill>
                  <a:schemeClr val="hlink"/>
                </a:solidFill>
                <a:latin typeface="JetBrains Mono"/>
                <a:ea typeface="JetBrains Mono"/>
                <a:cs typeface="JetBrains Mono"/>
                <a:sym typeface="JetBrains Mono"/>
                <a:hlinkClick r:id="rId2"/>
              </a:rPr>
              <a:t>Name</a:t>
            </a:r>
            <a:r>
              <a:rPr lang="en">
                <a:solidFill>
                  <a:srgbClr val="37474F"/>
                </a:solidFill>
                <a:latin typeface="Open Sans"/>
                <a:ea typeface="Open Sans"/>
                <a:cs typeface="Open Sans"/>
                <a:sym typeface="Open Sans"/>
              </a:rPr>
              <a:t>, </a:t>
            </a:r>
            <a:r>
              <a:rPr lang="en" u="sng">
                <a:solidFill>
                  <a:schemeClr val="hlink"/>
                </a:solidFill>
                <a:latin typeface="JetBrains Mono"/>
                <a:ea typeface="JetBrains Mono"/>
                <a:cs typeface="JetBrains Mono"/>
                <a:sym typeface="JetBrains Mono"/>
                <a:hlinkClick r:id="rId3"/>
              </a:rPr>
              <a:t>FqName</a:t>
            </a:r>
            <a:r>
              <a:rPr lang="en">
                <a:solidFill>
                  <a:srgbClr val="37474F"/>
                </a:solidFill>
                <a:latin typeface="Open Sans"/>
                <a:ea typeface="Open Sans"/>
                <a:cs typeface="Open Sans"/>
                <a:sym typeface="Open Sans"/>
              </a:rPr>
              <a:t>, </a:t>
            </a:r>
            <a:r>
              <a:rPr lang="en" u="sng">
                <a:solidFill>
                  <a:schemeClr val="hlink"/>
                </a:solidFill>
                <a:latin typeface="JetBrains Mono"/>
                <a:ea typeface="JetBrains Mono"/>
                <a:cs typeface="JetBrains Mono"/>
                <a:sym typeface="JetBrains Mono"/>
                <a:hlinkClick r:id="rId4"/>
              </a:rPr>
              <a:t>ClassId</a:t>
            </a:r>
            <a:r>
              <a:rPr lang="en">
                <a:solidFill>
                  <a:srgbClr val="37474F"/>
                </a:solidFill>
                <a:latin typeface="Open Sans"/>
                <a:ea typeface="Open Sans"/>
                <a:cs typeface="Open Sans"/>
                <a:sym typeface="Open Sans"/>
              </a:rPr>
              <a:t>, and </a:t>
            </a:r>
            <a:r>
              <a:rPr lang="en" u="sng">
                <a:solidFill>
                  <a:schemeClr val="hlink"/>
                </a:solidFill>
                <a:latin typeface="JetBrains Mono"/>
                <a:ea typeface="JetBrains Mono"/>
                <a:cs typeface="JetBrains Mono"/>
                <a:sym typeface="JetBrains Mono"/>
                <a:hlinkClick r:id="rId5"/>
              </a:rPr>
              <a:t>CallableId</a:t>
            </a:r>
            <a:r>
              <a:rPr lang="en">
                <a:solidFill>
                  <a:srgbClr val="37474F"/>
                </a:solidFill>
                <a:latin typeface="Open Sans"/>
                <a:ea typeface="Open Sans"/>
                <a:cs typeface="Open Sans"/>
                <a:sym typeface="Open Sans"/>
              </a:rPr>
              <a:t>. </a:t>
            </a:r>
            <a:r>
              <a:rPr lang="en">
                <a:solidFill>
                  <a:srgbClr val="37474F"/>
                </a:solidFill>
                <a:latin typeface="JetBrains Mono"/>
                <a:ea typeface="JetBrains Mono"/>
                <a:cs typeface="JetBrains Mono"/>
                <a:sym typeface="JetBrains Mono"/>
              </a:rPr>
              <a:t>Name</a:t>
            </a:r>
            <a:r>
              <a:rPr lang="en">
                <a:solidFill>
                  <a:srgbClr val="37474F"/>
                </a:solidFill>
                <a:latin typeface="Open Sans"/>
                <a:ea typeface="Open Sans"/>
                <a:cs typeface="Open Sans"/>
                <a:sym typeface="Open Sans"/>
              </a:rPr>
              <a:t> just holds the name that is used by declarations like functions, properties, classes, type aliases, etc. </a:t>
            </a:r>
            <a:r>
              <a:rPr lang="en">
                <a:solidFill>
                  <a:srgbClr val="37474F"/>
                </a:solidFill>
                <a:latin typeface="JetBrains Mono"/>
                <a:ea typeface="JetBrains Mono"/>
                <a:cs typeface="JetBrains Mono"/>
                <a:sym typeface="JetBrains Mono"/>
              </a:rPr>
              <a:t>FqName</a:t>
            </a:r>
            <a:r>
              <a:rPr lang="en">
                <a:solidFill>
                  <a:srgbClr val="37474F"/>
                </a:solidFill>
                <a:latin typeface="Open Sans"/>
                <a:ea typeface="Open Sans"/>
                <a:cs typeface="Open Sans"/>
                <a:sym typeface="Open Sans"/>
              </a:rPr>
              <a:t> </a:t>
            </a:r>
            <a:r>
              <a:rPr lang="en">
                <a:solidFill>
                  <a:srgbClr val="37474F"/>
                </a:solidFill>
                <a:latin typeface="Open Sans"/>
                <a:ea typeface="Open Sans"/>
                <a:cs typeface="Open Sans"/>
                <a:sym typeface="Open Sans"/>
              </a:rPr>
              <a:t>represents the fully qualified name of any entity</a:t>
            </a:r>
            <a:r>
              <a:rPr lang="en">
                <a:solidFill>
                  <a:srgbClr val="37474F"/>
                </a:solidFill>
                <a:latin typeface="Open Sans"/>
                <a:ea typeface="Open Sans"/>
                <a:cs typeface="Open Sans"/>
                <a:sym typeface="Open Sans"/>
              </a:rPr>
              <a:t> and works only with the hierarchy of fully qualified names.</a:t>
            </a:r>
            <a:endParaRPr>
              <a:solidFill>
                <a:srgbClr val="37474F"/>
              </a:solidFill>
              <a:latin typeface="Open Sans"/>
              <a:ea typeface="Open Sans"/>
              <a:cs typeface="Open Sans"/>
              <a:sym typeface="Open Sans"/>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6" name="Shape 2066"/>
        <p:cNvGrpSpPr/>
        <p:nvPr/>
      </p:nvGrpSpPr>
      <p:grpSpPr>
        <a:xfrm>
          <a:off x="0" y="0"/>
          <a:ext cx="0" cy="0"/>
          <a:chOff x="0" y="0"/>
          <a:chExt cx="0" cy="0"/>
        </a:xfrm>
      </p:grpSpPr>
      <p:sp>
        <p:nvSpPr>
          <p:cNvPr id="2067" name="Google Shape;2067;g2063c78108a_0_1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8" name="Google Shape;2068;g2063c78108a_0_1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37474F"/>
                </a:solidFill>
                <a:latin typeface="JetBrains Mono"/>
                <a:ea typeface="JetBrains Mono"/>
                <a:cs typeface="JetBrains Mono"/>
                <a:sym typeface="JetBrains Mono"/>
              </a:rPr>
              <a:t>ClassId</a:t>
            </a:r>
            <a:r>
              <a:rPr lang="en">
                <a:solidFill>
                  <a:srgbClr val="37474F"/>
                </a:solidFill>
                <a:latin typeface="Open Sans"/>
                <a:ea typeface="Open Sans"/>
                <a:cs typeface="Open Sans"/>
                <a:sym typeface="Open Sans"/>
              </a:rPr>
              <a:t> represents the ID of a classifier (</a:t>
            </a:r>
            <a:r>
              <a:rPr lang="en">
                <a:solidFill>
                  <a:srgbClr val="37474F"/>
                </a:solidFill>
                <a:latin typeface="Open Sans"/>
                <a:ea typeface="Open Sans"/>
                <a:cs typeface="Open Sans"/>
                <a:sym typeface="Open Sans"/>
              </a:rPr>
              <a:t>i.e.</a:t>
            </a:r>
            <a:r>
              <a:rPr lang="en">
                <a:solidFill>
                  <a:srgbClr val="37474F"/>
                </a:solidFill>
                <a:latin typeface="Open Sans"/>
                <a:ea typeface="Open Sans"/>
                <a:cs typeface="Open Sans"/>
                <a:sym typeface="Open Sans"/>
              </a:rPr>
              <a:t> class, interface, or object) and also stores such information as its package FQ name. In a similar way, </a:t>
            </a:r>
            <a:r>
              <a:rPr lang="en">
                <a:solidFill>
                  <a:srgbClr val="37474F"/>
                </a:solidFill>
                <a:latin typeface="JetBrains Mono"/>
                <a:ea typeface="JetBrains Mono"/>
                <a:cs typeface="JetBrains Mono"/>
                <a:sym typeface="JetBrains Mono"/>
              </a:rPr>
              <a:t>CallableId</a:t>
            </a:r>
            <a:r>
              <a:rPr lang="en">
                <a:solidFill>
                  <a:srgbClr val="37474F"/>
                </a:solidFill>
                <a:latin typeface="Open Sans"/>
                <a:ea typeface="Open Sans"/>
                <a:cs typeface="Open Sans"/>
                <a:sym typeface="Open Sans"/>
              </a:rPr>
              <a:t> represents the ID of something callable (for example, function, method, property getter or setter, or class constructor).</a:t>
            </a:r>
            <a:endParaRPr>
              <a:solidFill>
                <a:srgbClr val="37474F"/>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rgbClr val="37474F"/>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rgbClr val="37474F"/>
                </a:solidFill>
                <a:latin typeface="Open Sans"/>
                <a:ea typeface="Open Sans"/>
                <a:cs typeface="Open Sans"/>
                <a:sym typeface="Open Sans"/>
              </a:rPr>
              <a:t>Thus, we have just defined </a:t>
            </a:r>
            <a:r>
              <a:rPr lang="en">
                <a:solidFill>
                  <a:srgbClr val="37474F"/>
                </a:solidFill>
                <a:latin typeface="JetBrains Mono"/>
                <a:ea typeface="JetBrains Mono"/>
                <a:cs typeface="JetBrains Mono"/>
                <a:sym typeface="JetBrains Mono"/>
              </a:rPr>
              <a:t>MY_CLASS_ID</a:t>
            </a:r>
            <a:r>
              <a:rPr lang="en">
                <a:solidFill>
                  <a:srgbClr val="37474F"/>
                </a:solidFill>
                <a:latin typeface="Open Sans"/>
                <a:ea typeface="Open Sans"/>
                <a:cs typeface="Open Sans"/>
                <a:sym typeface="Open Sans"/>
              </a:rPr>
              <a:t>, the ID of our class, and </a:t>
            </a:r>
            <a:r>
              <a:rPr lang="en">
                <a:solidFill>
                  <a:srgbClr val="37474F"/>
                </a:solidFill>
                <a:latin typeface="JetBrains Mono"/>
                <a:ea typeface="JetBrains Mono"/>
                <a:cs typeface="JetBrains Mono"/>
                <a:sym typeface="JetBrains Mono"/>
              </a:rPr>
              <a:t>FOO_ID</a:t>
            </a:r>
            <a:r>
              <a:rPr lang="en">
                <a:solidFill>
                  <a:srgbClr val="37474F"/>
                </a:solidFill>
                <a:latin typeface="Open Sans"/>
                <a:ea typeface="Open Sans"/>
                <a:cs typeface="Open Sans"/>
                <a:sym typeface="Open Sans"/>
              </a:rPr>
              <a:t>, its method ID, but we have not informed the compiler about them for now.</a:t>
            </a:r>
            <a:endParaRPr>
              <a:solidFill>
                <a:srgbClr val="37474F"/>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2063c78108a_0_1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2063c78108a_0_1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rgbClr val="37474F"/>
                </a:solidFill>
                <a:latin typeface="Open Sans"/>
                <a:ea typeface="Open Sans"/>
                <a:cs typeface="Open Sans"/>
                <a:sym typeface="Open Sans"/>
              </a:rPr>
              <a:t>Then you can describe how to generate the declaration on the </a:t>
            </a:r>
            <a:r>
              <a:rPr lang="en">
                <a:solidFill>
                  <a:srgbClr val="37474F"/>
                </a:solidFill>
                <a:latin typeface="Open Sans"/>
                <a:ea typeface="Open Sans"/>
                <a:cs typeface="Open Sans"/>
                <a:sym typeface="Open Sans"/>
              </a:rPr>
              <a:t>frontend</a:t>
            </a:r>
            <a:r>
              <a:rPr lang="en">
                <a:solidFill>
                  <a:srgbClr val="37474F"/>
                </a:solidFill>
                <a:latin typeface="Open Sans"/>
                <a:ea typeface="Open Sans"/>
                <a:cs typeface="Open Sans"/>
                <a:sym typeface="Open Sans"/>
              </a:rPr>
              <a:t>. Actually, </a:t>
            </a:r>
            <a:r>
              <a:rPr lang="en">
                <a:solidFill>
                  <a:srgbClr val="37474F"/>
                </a:solidFill>
                <a:latin typeface="JetBrains Mono"/>
                <a:ea typeface="JetBrains Mono"/>
                <a:cs typeface="JetBrains Mono"/>
                <a:sym typeface="JetBrains Mono"/>
              </a:rPr>
              <a:t>FirDeclarationGenerationExtension</a:t>
            </a:r>
            <a:r>
              <a:rPr lang="en">
                <a:solidFill>
                  <a:srgbClr val="37474F"/>
                </a:solidFill>
                <a:latin typeface="Open Sans"/>
                <a:ea typeface="Open Sans"/>
                <a:cs typeface="Open Sans"/>
                <a:sym typeface="Open Sans"/>
              </a:rPr>
              <a:t> provides an API that will ask functions like </a:t>
            </a:r>
            <a:r>
              <a:rPr lang="en">
                <a:solidFill>
                  <a:srgbClr val="37474F"/>
                </a:solidFill>
                <a:latin typeface="JetBrains Mono"/>
                <a:ea typeface="JetBrains Mono"/>
                <a:cs typeface="JetBrains Mono"/>
                <a:sym typeface="JetBrains Mono"/>
              </a:rPr>
              <a:t>getTopLevelClassIds</a:t>
            </a:r>
            <a:r>
              <a:rPr lang="en">
                <a:solidFill>
                  <a:srgbClr val="37474F"/>
                </a:solidFill>
                <a:latin typeface="Open Sans"/>
                <a:ea typeface="Open Sans"/>
                <a:cs typeface="Open Sans"/>
                <a:sym typeface="Open Sans"/>
              </a:rPr>
              <a:t> and </a:t>
            </a:r>
            <a:r>
              <a:rPr lang="en">
                <a:solidFill>
                  <a:srgbClr val="37474F"/>
                </a:solidFill>
                <a:latin typeface="JetBrains Mono"/>
                <a:ea typeface="JetBrains Mono"/>
                <a:cs typeface="JetBrains Mono"/>
                <a:sym typeface="JetBrains Mono"/>
              </a:rPr>
              <a:t>generateClassLikeDeclaration</a:t>
            </a:r>
            <a:r>
              <a:rPr lang="en">
                <a:solidFill>
                  <a:srgbClr val="37474F"/>
                </a:solidFill>
                <a:latin typeface="Open Sans"/>
                <a:ea typeface="Open Sans"/>
                <a:cs typeface="Open Sans"/>
                <a:sym typeface="Open Sans"/>
              </a:rPr>
              <a:t> to provide the necessary information for new entities and </a:t>
            </a:r>
            <a:r>
              <a:rPr lang="en">
                <a:solidFill>
                  <a:srgbClr val="37474F"/>
                </a:solidFill>
                <a:latin typeface="Open Sans"/>
                <a:ea typeface="Open Sans"/>
                <a:cs typeface="Open Sans"/>
                <a:sym typeface="Open Sans"/>
              </a:rPr>
              <a:t>their corresponding logic</a:t>
            </a:r>
            <a:r>
              <a:rPr lang="en">
                <a:solidFill>
                  <a:srgbClr val="37474F"/>
                </a:solidFill>
                <a:latin typeface="Open Sans"/>
                <a:ea typeface="Open Sans"/>
                <a:cs typeface="Open Sans"/>
                <a:sym typeface="Open Sans"/>
              </a:rPr>
              <a:t>. So you can generate the class’s body by overriding </a:t>
            </a:r>
            <a:r>
              <a:rPr lang="en">
                <a:solidFill>
                  <a:srgbClr val="37474F"/>
                </a:solidFill>
                <a:latin typeface="JetBrains Mono"/>
                <a:ea typeface="JetBrains Mono"/>
                <a:cs typeface="JetBrains Mono"/>
                <a:sym typeface="JetBrains Mono"/>
              </a:rPr>
              <a:t>generateClassLikeDeclaration</a:t>
            </a:r>
            <a:r>
              <a:rPr lang="en">
                <a:solidFill>
                  <a:srgbClr val="37474F"/>
                </a:solidFill>
                <a:latin typeface="Open Sans"/>
                <a:ea typeface="Open Sans"/>
                <a:cs typeface="Open Sans"/>
                <a:sym typeface="Open Sans"/>
              </a:rPr>
              <a:t>. But logic generation is usually processed on the </a:t>
            </a:r>
            <a:r>
              <a:rPr lang="en">
                <a:solidFill>
                  <a:srgbClr val="37474F"/>
                </a:solidFill>
                <a:latin typeface="Open Sans"/>
                <a:ea typeface="Open Sans"/>
                <a:cs typeface="Open Sans"/>
                <a:sym typeface="Open Sans"/>
              </a:rPr>
              <a:t>backend</a:t>
            </a:r>
            <a:r>
              <a:rPr lang="en">
                <a:solidFill>
                  <a:srgbClr val="37474F"/>
                </a:solidFill>
                <a:latin typeface="Open Sans"/>
                <a:ea typeface="Open Sans"/>
                <a:cs typeface="Open Sans"/>
                <a:sym typeface="Open Sans"/>
              </a:rPr>
              <a:t>, leaving only mock logic on </a:t>
            </a:r>
            <a:r>
              <a:rPr lang="en">
                <a:solidFill>
                  <a:srgbClr val="37474F"/>
                </a:solidFill>
                <a:latin typeface="Open Sans"/>
                <a:ea typeface="Open Sans"/>
                <a:cs typeface="Open Sans"/>
                <a:sym typeface="Open Sans"/>
              </a:rPr>
              <a:t>frontend</a:t>
            </a:r>
            <a:r>
              <a:rPr lang="en">
                <a:solidFill>
                  <a:srgbClr val="37474F"/>
                </a:solidFill>
                <a:latin typeface="Open Sans"/>
                <a:ea typeface="Open Sans"/>
                <a:cs typeface="Open Sans"/>
                <a:sym typeface="Open Sans"/>
              </a:rPr>
              <a:t>. This is</a:t>
            </a:r>
            <a:r>
              <a:rPr lang="en">
                <a:solidFill>
                  <a:srgbClr val="37474F"/>
                </a:solidFill>
                <a:latin typeface="Open Sans"/>
                <a:ea typeface="Open Sans"/>
                <a:cs typeface="Open Sans"/>
                <a:sym typeface="Open Sans"/>
              </a:rPr>
              <a:t> because it’s not that hard to </a:t>
            </a:r>
            <a:r>
              <a:rPr lang="en">
                <a:solidFill>
                  <a:srgbClr val="37474F"/>
                </a:solidFill>
                <a:latin typeface="Open Sans"/>
                <a:ea typeface="Open Sans"/>
                <a:cs typeface="Open Sans"/>
                <a:sym typeface="Open Sans"/>
              </a:rPr>
              <a:t>declare the entities</a:t>
            </a:r>
            <a:r>
              <a:rPr lang="en">
                <a:solidFill>
                  <a:srgbClr val="37474F"/>
                </a:solidFill>
                <a:latin typeface="Open Sans"/>
                <a:ea typeface="Open Sans"/>
                <a:cs typeface="Open Sans"/>
                <a:sym typeface="Open Sans"/>
              </a:rPr>
              <a:t>, but the logic generation itself is very slow on the </a:t>
            </a:r>
            <a:r>
              <a:rPr lang="en">
                <a:solidFill>
                  <a:srgbClr val="37474F"/>
                </a:solidFill>
                <a:latin typeface="Open Sans"/>
                <a:ea typeface="Open Sans"/>
                <a:cs typeface="Open Sans"/>
                <a:sym typeface="Open Sans"/>
              </a:rPr>
              <a:t>frontend</a:t>
            </a:r>
            <a:r>
              <a:rPr lang="en">
                <a:solidFill>
                  <a:srgbClr val="37474F"/>
                </a:solidFill>
                <a:latin typeface="Open Sans"/>
                <a:ea typeface="Open Sans"/>
                <a:cs typeface="Open Sans"/>
                <a:sym typeface="Open Sans"/>
              </a:rPr>
              <a:t>, and mock logic is sufficient there. Thus, we go this route</a:t>
            </a:r>
            <a:r>
              <a:rPr lang="en">
                <a:solidFill>
                  <a:srgbClr val="37474F"/>
                </a:solidFill>
                <a:latin typeface="Open Sans"/>
                <a:ea typeface="Open Sans"/>
                <a:cs typeface="Open Sans"/>
                <a:sym typeface="Open Sans"/>
              </a:rPr>
              <a:t> by writing the mock generation in</a:t>
            </a:r>
            <a:r>
              <a:rPr lang="en">
                <a:solidFill>
                  <a:srgbClr val="37474F"/>
                </a:solidFill>
                <a:latin typeface="Open Sans"/>
                <a:ea typeface="Open Sans"/>
                <a:cs typeface="Open Sans"/>
                <a:sym typeface="Open Sans"/>
              </a:rPr>
              <a:t> the overriding of the method and by implementing </a:t>
            </a:r>
            <a:r>
              <a:rPr lang="en">
                <a:solidFill>
                  <a:srgbClr val="37474F"/>
                </a:solidFill>
                <a:latin typeface="Open Sans"/>
                <a:ea typeface="Open Sans"/>
                <a:cs typeface="Open Sans"/>
                <a:sym typeface="Open Sans"/>
              </a:rPr>
              <a:t>true logic generation via back-end extension later.</a:t>
            </a:r>
            <a:br>
              <a:rPr lang="en">
                <a:solidFill>
                  <a:srgbClr val="37474F"/>
                </a:solidFill>
                <a:latin typeface="Open Sans"/>
                <a:ea typeface="Open Sans"/>
                <a:cs typeface="Open Sans"/>
                <a:sym typeface="Open Sans"/>
              </a:rPr>
            </a:br>
            <a:br>
              <a:rPr lang="en">
                <a:solidFill>
                  <a:srgbClr val="37474F"/>
                </a:solidFill>
                <a:latin typeface="Open Sans"/>
                <a:ea typeface="Open Sans"/>
                <a:cs typeface="Open Sans"/>
                <a:sym typeface="Open Sans"/>
              </a:rPr>
            </a:br>
            <a:r>
              <a:rPr lang="en">
                <a:solidFill>
                  <a:srgbClr val="37474F"/>
                </a:solidFill>
                <a:latin typeface="Open Sans"/>
                <a:ea typeface="Open Sans"/>
                <a:cs typeface="Open Sans"/>
                <a:sym typeface="Open Sans"/>
              </a:rPr>
              <a:t>Thus, we’ve described how </a:t>
            </a:r>
            <a:r>
              <a:rPr lang="en">
                <a:solidFill>
                  <a:srgbClr val="37474F"/>
                </a:solidFill>
                <a:latin typeface="Open Sans"/>
                <a:ea typeface="Open Sans"/>
                <a:cs typeface="Open Sans"/>
                <a:sym typeface="Open Sans"/>
              </a:rPr>
              <a:t>to generate a mock version of the entities</a:t>
            </a:r>
            <a:r>
              <a:rPr lang="en">
                <a:solidFill>
                  <a:srgbClr val="37474F"/>
                </a:solidFill>
                <a:latin typeface="Open Sans"/>
                <a:ea typeface="Open Sans"/>
                <a:cs typeface="Open Sans"/>
                <a:sym typeface="Open Sans"/>
              </a:rPr>
              <a:t> the moment we see their IDs, but we still have not registered their IDs.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rgbClr val="37474F"/>
              </a:solidFill>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5b30d53b7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5b30d53b7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purely theoretical terms</a:t>
            </a:r>
            <a:r>
              <a:rPr lang="en">
                <a:solidFill>
                  <a:schemeClr val="dk1"/>
                </a:solidFill>
                <a:latin typeface="Open Sans"/>
                <a:ea typeface="Open Sans"/>
                <a:cs typeface="Open Sans"/>
                <a:sym typeface="Open Sans"/>
              </a:rPr>
              <a:t>, there is no way to determine which parts of a program are bottlenecks. But we can try to do so empirically by introducing some metrics and measuring them during a short period at the start. Then, depending on their values, we can judge which parts of the program are bottlenecks </a:t>
            </a:r>
            <a:r>
              <a:rPr lang="en">
                <a:solidFill>
                  <a:schemeClr val="dk1"/>
                </a:solidFill>
                <a:latin typeface="Open Sans"/>
                <a:ea typeface="Open Sans"/>
                <a:cs typeface="Open Sans"/>
                <a:sym typeface="Open Sans"/>
              </a:rPr>
              <a:t>and compile them</a:t>
            </a:r>
            <a:r>
              <a:rPr lang="en">
                <a:solidFill>
                  <a:schemeClr val="dk1"/>
                </a:solidFill>
                <a:latin typeface="Open Sans"/>
                <a:ea typeface="Open Sans"/>
                <a:cs typeface="Open Sans"/>
                <a:sym typeface="Open Sans"/>
              </a:rPr>
              <a:t>. Simply, we can just profile the program at the start and then compile the parts we need to. There are different metrics and different heuristics of JIT compilation. </a:t>
            </a:r>
            <a:r>
              <a:rPr lang="en">
                <a:solidFill>
                  <a:schemeClr val="dk1"/>
                </a:solidFill>
                <a:latin typeface="Open Sans"/>
                <a:ea typeface="Open Sans"/>
                <a:cs typeface="Open Sans"/>
                <a:sym typeface="Open Sans"/>
              </a:rPr>
              <a:t>Here are a few informal examples of the most sensible approaches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Compile a snippet of the program if it is executed frequently enough.</a:t>
            </a:r>
            <a:endParaRPr>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Compile a snippet of the program if it is executed from time to time but it’s computation is slow enough.</a:t>
            </a:r>
            <a:endParaRPr>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Compile a snippet of the program while ignoring the parts of it that are not </a:t>
            </a:r>
            <a:r>
              <a:rPr lang="en">
                <a:solidFill>
                  <a:schemeClr val="dk1"/>
                </a:solidFill>
                <a:latin typeface="Open Sans"/>
                <a:ea typeface="Open Sans"/>
                <a:cs typeface="Open Sans"/>
                <a:sym typeface="Open Sans"/>
              </a:rPr>
              <a:t>executed frequently</a:t>
            </a:r>
            <a:r>
              <a:rPr lang="en">
                <a:solidFill>
                  <a:schemeClr val="dk1"/>
                </a:solidFill>
                <a:latin typeface="Open Sans"/>
                <a:ea typeface="Open Sans"/>
                <a:cs typeface="Open Sans"/>
                <a:sym typeface="Open Sans"/>
              </a:rPr>
              <a:t> enough.</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(For example, if you have an if-else block in the snippet where one of the branches has never been executed before – and thus probably won’t be executed in the future either – then </a:t>
            </a:r>
            <a:r>
              <a:rPr lang="en">
                <a:solidFill>
                  <a:schemeClr val="dk1"/>
                </a:solidFill>
                <a:latin typeface="Open Sans"/>
                <a:ea typeface="Open Sans"/>
                <a:cs typeface="Open Sans"/>
                <a:sym typeface="Open Sans"/>
              </a:rPr>
              <a:t>doesn’t it make sense</a:t>
            </a:r>
            <a:r>
              <a:rPr lang="en">
                <a:solidFill>
                  <a:schemeClr val="dk1"/>
                </a:solidFill>
                <a:latin typeface="Open Sans"/>
                <a:ea typeface="Open Sans"/>
                <a:cs typeface="Open Sans"/>
                <a:sym typeface="Open Sans"/>
              </a:rPr>
              <a:t> to just compile the entire snippet except for the branch? This will make the compiled code smaller and a bit faster.)</a:t>
            </a:r>
            <a:endParaRPr>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Recompile a snippet if a previous assumption was violated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summary, there are several not-so-obvious metrics for determining which parts should be compiled and a lot of not-so-obvious heuristics for compiling the code effectively (</a:t>
            </a:r>
            <a:r>
              <a:rPr lang="en">
                <a:solidFill>
                  <a:schemeClr val="dk1"/>
                </a:solidFill>
                <a:latin typeface="Open Sans"/>
                <a:ea typeface="Open Sans"/>
                <a:cs typeface="Open Sans"/>
                <a:sym typeface="Open Sans"/>
              </a:rPr>
              <a:t>assumptions</a:t>
            </a:r>
            <a:r>
              <a:rPr lang="en">
                <a:solidFill>
                  <a:schemeClr val="dk1"/>
                </a:solidFill>
                <a:latin typeface="Open Sans"/>
                <a:ea typeface="Open Sans"/>
                <a:cs typeface="Open Sans"/>
                <a:sym typeface="Open Sans"/>
              </a:rPr>
              <a:t> we make in our search for the balance between “compile everything, even the parts we don’t need” and “compile nothing, not even the parts we do need”).</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the JVM is run, it starts with code interpretation and profiling at the same time. This process is called “JVM warm-up”. After a very short while (when it has collected enough data for metrics) it starts JIT compilation, which compiles some functions to machine code. </a:t>
            </a:r>
            <a:r>
              <a:rPr lang="en">
                <a:solidFill>
                  <a:schemeClr val="dk1"/>
                </a:solidFill>
                <a:latin typeface="Open Sans"/>
                <a:ea typeface="Open Sans"/>
                <a:cs typeface="Open Sans"/>
                <a:sym typeface="Open Sans"/>
              </a:rPr>
              <a:t>During that time,</a:t>
            </a:r>
            <a:r>
              <a:rPr lang="en">
                <a:solidFill>
                  <a:schemeClr val="dk1"/>
                </a:solidFill>
                <a:latin typeface="Open Sans"/>
                <a:ea typeface="Open Sans"/>
                <a:cs typeface="Open Sans"/>
                <a:sym typeface="Open Sans"/>
              </a:rPr>
              <a:t> interpretation never stops! The interpreter continuously executes the program. Sometimes, however, it does not interpret the original bytecode, but rather blindly follows instructions from the JIT compiler, that is, it executes whatever compiled code was given to it by the JIT compiler. (This “blind following” </a:t>
            </a:r>
            <a:r>
              <a:rPr lang="en">
                <a:solidFill>
                  <a:schemeClr val="dk1"/>
                </a:solidFill>
                <a:latin typeface="Open Sans"/>
                <a:ea typeface="Open Sans"/>
                <a:cs typeface="Open Sans"/>
                <a:sym typeface="Open Sans"/>
              </a:rPr>
              <a:t>works the same way as changing a reference,</a:t>
            </a:r>
            <a:r>
              <a:rPr lang="en">
                <a:solidFill>
                  <a:schemeClr val="dk1"/>
                </a:solidFill>
                <a:latin typeface="Open Sans"/>
                <a:ea typeface="Open Sans"/>
                <a:cs typeface="Open Sans"/>
                <a:sym typeface="Open Sans"/>
              </a:rPr>
              <a:t> which is really fast.) After that, interpretation and profiling are performed continuously in parallel, whereas JIT compiles the necessary code only when it’s needed and does it in parallel </a:t>
            </a:r>
            <a:r>
              <a:rPr lang="en">
                <a:solidFill>
                  <a:schemeClr val="dk1"/>
                </a:solidFill>
                <a:latin typeface="Open Sans"/>
                <a:ea typeface="Open Sans"/>
                <a:cs typeface="Open Sans"/>
                <a:sym typeface="Open Sans"/>
              </a:rPr>
              <a:t>with </a:t>
            </a:r>
            <a:r>
              <a:rPr lang="en">
                <a:solidFill>
                  <a:schemeClr val="dk1"/>
                </a:solidFill>
                <a:latin typeface="Open Sans"/>
                <a:ea typeface="Open Sans"/>
                <a:cs typeface="Open Sans"/>
                <a:sym typeface="Open Sans"/>
              </a:rPr>
              <a:t>both the interpreter and the profiler. </a:t>
            </a:r>
            <a:r>
              <a:rPr lang="en">
                <a:solidFill>
                  <a:schemeClr val="dk1"/>
                </a:solidFill>
                <a:latin typeface="Open Sans"/>
                <a:ea typeface="Open Sans"/>
                <a:cs typeface="Open Sans"/>
                <a:sym typeface="Open Sans"/>
              </a:rPr>
              <a:t>The fact that functions are the units that are measured and just-in-time compiled is called “granularity”</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1" name="Shape 2081"/>
        <p:cNvGrpSpPr/>
        <p:nvPr/>
      </p:nvGrpSpPr>
      <p:grpSpPr>
        <a:xfrm>
          <a:off x="0" y="0"/>
          <a:ext cx="0" cy="0"/>
          <a:chOff x="0" y="0"/>
          <a:chExt cx="0" cy="0"/>
        </a:xfrm>
      </p:grpSpPr>
      <p:sp>
        <p:nvSpPr>
          <p:cNvPr id="2082" name="Google Shape;2082;g2063c78108a_0_1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3" name="Google Shape;2083;g2063c78108a_0_1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Then there is </a:t>
            </a:r>
            <a:r>
              <a:rPr lang="en" u="sng">
                <a:solidFill>
                  <a:schemeClr val="hlink"/>
                </a:solidFill>
                <a:latin typeface="JetBrains Mono"/>
                <a:ea typeface="JetBrains Mono"/>
                <a:cs typeface="JetBrains Mono"/>
                <a:sym typeface="JetBrains Mono"/>
                <a:hlinkClick r:id="rId2"/>
              </a:rPr>
              <a:t>GeneratedDeclarationKey</a:t>
            </a:r>
            <a:r>
              <a:rPr lang="en">
                <a:solidFill>
                  <a:schemeClr val="dk1"/>
                </a:solidFill>
                <a:latin typeface="Open Sans"/>
                <a:ea typeface="Open Sans"/>
                <a:cs typeface="Open Sans"/>
                <a:sym typeface="Open Sans"/>
              </a:rPr>
              <a:t>. The class is inherited only by objects. Each plugin has its own key, which is used to </a:t>
            </a:r>
            <a:r>
              <a:rPr lang="en">
                <a:solidFill>
                  <a:schemeClr val="dk1"/>
                </a:solidFill>
                <a:latin typeface="Open Sans"/>
                <a:ea typeface="Open Sans"/>
                <a:cs typeface="Open Sans"/>
                <a:sym typeface="Open Sans"/>
              </a:rPr>
              <a:t>signify </a:t>
            </a:r>
            <a:r>
              <a:rPr lang="en">
                <a:solidFill>
                  <a:schemeClr val="dk1"/>
                </a:solidFill>
                <a:latin typeface="Open Sans"/>
                <a:ea typeface="Open Sans"/>
                <a:cs typeface="Open Sans"/>
                <a:sym typeface="Open Sans"/>
              </a:rPr>
              <a:t>that the </a:t>
            </a:r>
            <a:r>
              <a:rPr lang="en">
                <a:solidFill>
                  <a:schemeClr val="dk1"/>
                </a:solidFill>
                <a:latin typeface="Open Sans"/>
                <a:ea typeface="Open Sans"/>
                <a:cs typeface="Open Sans"/>
                <a:sym typeface="Open Sans"/>
              </a:rPr>
              <a:t>entit</a:t>
            </a:r>
            <a:r>
              <a:rPr lang="en">
                <a:solidFill>
                  <a:schemeClr val="dk1"/>
                </a:solidFill>
                <a:latin typeface="Open Sans"/>
                <a:ea typeface="Open Sans"/>
                <a:cs typeface="Open Sans"/>
                <a:sym typeface="Open Sans"/>
              </a:rPr>
              <a:t>ies</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are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part of the compile logic.</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For example, all entities in the FIR have the </a:t>
            </a:r>
            <a:r>
              <a:rPr lang="en">
                <a:solidFill>
                  <a:schemeClr val="dk1"/>
                </a:solidFill>
                <a:latin typeface="JetBrains Mono"/>
                <a:ea typeface="JetBrains Mono"/>
                <a:cs typeface="JetBrains Mono"/>
                <a:sym typeface="JetBrains Mono"/>
              </a:rPr>
              <a:t>origin: </a:t>
            </a:r>
            <a:r>
              <a:rPr lang="en" u="sng">
                <a:solidFill>
                  <a:schemeClr val="hlink"/>
                </a:solidFill>
                <a:latin typeface="JetBrains Mono"/>
                <a:ea typeface="JetBrains Mono"/>
                <a:cs typeface="JetBrains Mono"/>
                <a:sym typeface="JetBrains Mono"/>
                <a:hlinkClick r:id="rId3"/>
              </a:rPr>
              <a:t>FirDeclarationOrigin</a:t>
            </a:r>
            <a:r>
              <a:rPr lang="en">
                <a:solidFill>
                  <a:schemeClr val="dk1"/>
                </a:solidFill>
                <a:latin typeface="Open Sans"/>
                <a:ea typeface="Open Sans"/>
                <a:cs typeface="Open Sans"/>
                <a:sym typeface="Open Sans"/>
              </a:rPr>
              <a:t> field, which describes their origin: Did they come from existing code (like Kotlin and Java sources and libraries), or are they generated by Kotlin language constructions (like SAM constructors, synthetic entities, etc.), or are they generated by compiler plugins? Entities generated by </a:t>
            </a:r>
            <a:r>
              <a:rPr lang="en">
                <a:solidFill>
                  <a:schemeClr val="dk1"/>
                </a:solidFill>
                <a:latin typeface="Open Sans"/>
                <a:ea typeface="Open Sans"/>
                <a:cs typeface="Open Sans"/>
                <a:sym typeface="Open Sans"/>
              </a:rPr>
              <a:t>compiler plugin have origin that store the plugin’s</a:t>
            </a:r>
            <a:r>
              <a:rPr lang="en">
                <a:solidFill>
                  <a:schemeClr val="dk1"/>
                </a:solidFill>
                <a:latin typeface="Open Sans"/>
                <a:ea typeface="Open Sans"/>
                <a:cs typeface="Open Sans"/>
                <a:sym typeface="Open Sans"/>
              </a:rPr>
              <a:t> key. So the key marks which entities are generated by the plugin and should be used while creating our class and function.</a:t>
            </a:r>
            <a:br>
              <a:rPr lang="en">
                <a:solidFill>
                  <a:schemeClr val="dk1"/>
                </a:solidFill>
                <a:latin typeface="Open Sans"/>
                <a:ea typeface="Open Sans"/>
                <a:cs typeface="Open Sans"/>
                <a:sym typeface="Open Sans"/>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You can also use this object to transfer any information between the </a:t>
            </a:r>
            <a:r>
              <a:rPr lang="en">
                <a:solidFill>
                  <a:schemeClr val="dk1"/>
                </a:solidFill>
                <a:latin typeface="Open Sans"/>
                <a:ea typeface="Open Sans"/>
                <a:cs typeface="Open Sans"/>
                <a:sym typeface="Open Sans"/>
              </a:rPr>
              <a:t>frontend</a:t>
            </a:r>
            <a:r>
              <a:rPr lang="en">
                <a:solidFill>
                  <a:schemeClr val="dk1"/>
                </a:solidFill>
                <a:latin typeface="Open Sans"/>
                <a:ea typeface="Open Sans"/>
                <a:cs typeface="Open Sans"/>
                <a:sym typeface="Open Sans"/>
              </a:rPr>
              <a:t> and </a:t>
            </a:r>
            <a:r>
              <a:rPr lang="en">
                <a:solidFill>
                  <a:schemeClr val="dk1"/>
                </a:solidFill>
                <a:latin typeface="Open Sans"/>
                <a:ea typeface="Open Sans"/>
                <a:cs typeface="Open Sans"/>
                <a:sym typeface="Open Sans"/>
              </a:rPr>
              <a:t>backend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8" name="Shape 2088"/>
        <p:cNvGrpSpPr/>
        <p:nvPr/>
      </p:nvGrpSpPr>
      <p:grpSpPr>
        <a:xfrm>
          <a:off x="0" y="0"/>
          <a:ext cx="0" cy="0"/>
          <a:chOff x="0" y="0"/>
          <a:chExt cx="0" cy="0"/>
        </a:xfrm>
      </p:grpSpPr>
      <p:sp>
        <p:nvSpPr>
          <p:cNvPr id="2089" name="Google Shape;2089;g2063c78108a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0" name="Google Shape;2090;g2063c78108a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Now let’s inform the compiler about entities we want to create.</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latin typeface="Open Sans"/>
                <a:ea typeface="Open Sans"/>
                <a:cs typeface="Open Sans"/>
                <a:sym typeface="Open Sans"/>
              </a:rPr>
              <a:t>As we’ve already discussed, we need to override functions that </a:t>
            </a:r>
            <a:r>
              <a:rPr lang="en">
                <a:solidFill>
                  <a:schemeClr val="dk1"/>
                </a:solidFill>
                <a:latin typeface="Open Sans"/>
                <a:ea typeface="Open Sans"/>
                <a:cs typeface="Open Sans"/>
                <a:sym typeface="Open Sans"/>
              </a:rPr>
              <a:t>will tell the compiler</a:t>
            </a:r>
            <a:r>
              <a:rPr lang="en">
                <a:solidFill>
                  <a:schemeClr val="dk1"/>
                </a:solidFill>
                <a:latin typeface="Open Sans"/>
                <a:ea typeface="Open Sans"/>
                <a:cs typeface="Open Sans"/>
                <a:sym typeface="Open Sans"/>
              </a:rPr>
              <a:t> (precisely, the API of </a:t>
            </a:r>
            <a:r>
              <a:rPr lang="en">
                <a:solidFill>
                  <a:schemeClr val="dk1"/>
                </a:solidFill>
                <a:latin typeface="JetBrains Mono"/>
                <a:ea typeface="JetBrains Mono"/>
                <a:cs typeface="JetBrains Mono"/>
                <a:sym typeface="JetBrains Mono"/>
              </a:rPr>
              <a:t>FirDeclarationGenerationExtension</a:t>
            </a:r>
            <a:r>
              <a:rPr lang="en">
                <a:solidFill>
                  <a:schemeClr val="dk1"/>
                </a:solidFill>
              </a:rPr>
              <a:t>)</a:t>
            </a:r>
            <a:r>
              <a:rPr lang="en">
                <a:solidFill>
                  <a:schemeClr val="dk1"/>
                </a:solidFill>
                <a:latin typeface="Open Sans"/>
                <a:ea typeface="Open Sans"/>
                <a:cs typeface="Open Sans"/>
                <a:sym typeface="Open Sans"/>
              </a:rPr>
              <a:t> about new declarations. Here</a:t>
            </a:r>
            <a:r>
              <a:rPr lang="en">
                <a:solidFill>
                  <a:schemeClr val="dk1"/>
                </a:solidFill>
              </a:rPr>
              <a:t> </a:t>
            </a:r>
            <a:r>
              <a:rPr lang="en">
                <a:solidFill>
                  <a:schemeClr val="dk1"/>
                </a:solidFill>
                <a:latin typeface="JetBrains Mono"/>
                <a:ea typeface="JetBrains Mono"/>
                <a:cs typeface="JetBrains Mono"/>
                <a:sym typeface="JetBrains Mono"/>
              </a:rPr>
              <a:t>getTopLevelClassIds</a:t>
            </a:r>
            <a:r>
              <a:rPr lang="en">
                <a:solidFill>
                  <a:schemeClr val="dk1"/>
                </a:solidFill>
              </a:rPr>
              <a:t> </a:t>
            </a:r>
            <a:r>
              <a:rPr lang="en">
                <a:solidFill>
                  <a:schemeClr val="dk1"/>
                </a:solidFill>
                <a:latin typeface="Open Sans"/>
                <a:ea typeface="Open Sans"/>
                <a:cs typeface="Open Sans"/>
                <a:sym typeface="Open Sans"/>
              </a:rPr>
              <a:t>should return the IDs of our top level classifiers (only</a:t>
            </a:r>
            <a:r>
              <a:rPr lang="en">
                <a:solidFill>
                  <a:schemeClr val="dk1"/>
                </a:solidFill>
              </a:rPr>
              <a:t> </a:t>
            </a:r>
            <a:r>
              <a:rPr lang="en">
                <a:solidFill>
                  <a:schemeClr val="dk1"/>
                </a:solidFill>
                <a:latin typeface="JetBrains Mono"/>
                <a:ea typeface="JetBrains Mono"/>
                <a:cs typeface="JetBrains Mono"/>
                <a:sym typeface="JetBrains Mono"/>
              </a:rPr>
              <a:t>foo.bar.Foo</a:t>
            </a:r>
            <a:r>
              <a:rPr lang="en">
                <a:solidFill>
                  <a:schemeClr val="dk1"/>
                </a:solidFill>
              </a:rPr>
              <a:t> </a:t>
            </a:r>
            <a:r>
              <a:rPr lang="en">
                <a:solidFill>
                  <a:schemeClr val="dk1"/>
                </a:solidFill>
                <a:latin typeface="Open Sans"/>
                <a:ea typeface="Open Sans"/>
                <a:cs typeface="Open Sans"/>
                <a:sym typeface="Open Sans"/>
              </a:rPr>
              <a:t>in our case), and</a:t>
            </a:r>
            <a:r>
              <a:rPr lang="en">
                <a:solidFill>
                  <a:schemeClr val="dk1"/>
                </a:solidFill>
              </a:rPr>
              <a:t> </a:t>
            </a:r>
            <a:r>
              <a:rPr lang="en">
                <a:solidFill>
                  <a:schemeClr val="dk1"/>
                </a:solidFill>
                <a:latin typeface="JetBrains Mono"/>
                <a:ea typeface="JetBrains Mono"/>
                <a:cs typeface="JetBrains Mono"/>
                <a:sym typeface="JetBrains Mono"/>
              </a:rPr>
              <a:t>hasPackage</a:t>
            </a:r>
            <a:r>
              <a:rPr lang="en">
                <a:solidFill>
                  <a:schemeClr val="dk1"/>
                </a:solidFill>
                <a:latin typeface="Open Sans"/>
                <a:ea typeface="Open Sans"/>
                <a:cs typeface="Open Sans"/>
                <a:sym typeface="Open Sans"/>
              </a:rPr>
              <a:t> should check whether this FQ name represents the package of any of the classes the extension creates. In our case, the only package that appears is</a:t>
            </a:r>
            <a:r>
              <a:rPr lang="en">
                <a:solidFill>
                  <a:schemeClr val="dk1"/>
                </a:solidFill>
              </a:rPr>
              <a:t> </a:t>
            </a:r>
            <a:r>
              <a:rPr lang="en">
                <a:solidFill>
                  <a:schemeClr val="dk1"/>
                </a:solidFill>
                <a:latin typeface="JetBrains Mono"/>
                <a:ea typeface="JetBrains Mono"/>
                <a:cs typeface="JetBrains Mono"/>
                <a:sym typeface="JetBrains Mono"/>
              </a:rPr>
              <a:t>foo.bar</a:t>
            </a:r>
            <a:r>
              <a:rPr lang="en">
                <a:solidFill>
                  <a:schemeClr val="dk1"/>
                </a:solidFill>
              </a:rPr>
              <a:t> </a:t>
            </a:r>
            <a:r>
              <a:rPr lang="en">
                <a:solidFill>
                  <a:schemeClr val="dk1"/>
                </a:solidFill>
                <a:latin typeface="Open Sans"/>
                <a:ea typeface="Open Sans"/>
                <a:cs typeface="Open Sans"/>
                <a:sym typeface="Open Sans"/>
              </a:rPr>
              <a:t>or</a:t>
            </a:r>
            <a:r>
              <a:rPr lang="en">
                <a:solidFill>
                  <a:schemeClr val="dk1"/>
                </a:solidFill>
              </a:rPr>
              <a:t> </a:t>
            </a:r>
            <a:r>
              <a:rPr lang="en">
                <a:solidFill>
                  <a:schemeClr val="dk1"/>
                </a:solidFill>
                <a:latin typeface="JetBrains Mono"/>
                <a:ea typeface="JetBrains Mono"/>
                <a:cs typeface="JetBrains Mono"/>
                <a:sym typeface="JetBrains Mono"/>
              </a:rPr>
              <a:t>MY_CLASS_ID.packageFqName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so we just check whether it matches the </a:t>
            </a:r>
            <a:r>
              <a:rPr lang="en">
                <a:solidFill>
                  <a:schemeClr val="dk1"/>
                </a:solidFill>
                <a:latin typeface="Open Sans"/>
                <a:ea typeface="Open Sans"/>
                <a:cs typeface="Open Sans"/>
                <a:sym typeface="Open Sans"/>
              </a:rPr>
              <a:t>package’s </a:t>
            </a:r>
            <a:r>
              <a:rPr lang="en">
                <a:solidFill>
                  <a:schemeClr val="dk1"/>
                </a:solidFill>
                <a:latin typeface="Open Sans"/>
                <a:ea typeface="Open Sans"/>
                <a:cs typeface="Open Sans"/>
                <a:sym typeface="Open Sans"/>
              </a:rPr>
              <a:t>FQ name</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6" name="Shape 2096"/>
        <p:cNvGrpSpPr/>
        <p:nvPr/>
      </p:nvGrpSpPr>
      <p:grpSpPr>
        <a:xfrm>
          <a:off x="0" y="0"/>
          <a:ext cx="0" cy="0"/>
          <a:chOff x="0" y="0"/>
          <a:chExt cx="0" cy="0"/>
        </a:xfrm>
      </p:grpSpPr>
      <p:sp>
        <p:nvSpPr>
          <p:cNvPr id="2097" name="Google Shape;2097;g2063c78108a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8" name="Google Shape;2098;g2063c78108a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H</a:t>
            </a:r>
            <a:r>
              <a:rPr lang="en">
                <a:solidFill>
                  <a:schemeClr val="dk1"/>
                </a:solidFill>
                <a:latin typeface="Open Sans"/>
                <a:ea typeface="Open Sans"/>
                <a:cs typeface="Open Sans"/>
                <a:sym typeface="Open Sans"/>
              </a:rPr>
              <a:t>ere we are implementing the back-end extension. Actually, there is only one type of IR extension. We need only to inherit it and override the </a:t>
            </a:r>
            <a:r>
              <a:rPr lang="en">
                <a:solidFill>
                  <a:schemeClr val="dk1"/>
                </a:solidFill>
                <a:latin typeface="JetBrains Mono"/>
                <a:ea typeface="JetBrains Mono"/>
                <a:cs typeface="JetBrains Mono"/>
                <a:sym typeface="JetBrains Mono"/>
              </a:rPr>
              <a:t>generate</a:t>
            </a:r>
            <a:r>
              <a:rPr lang="en">
                <a:solidFill>
                  <a:schemeClr val="dk1"/>
                </a:solidFill>
                <a:latin typeface="Open Sans"/>
                <a:ea typeface="Open Sans"/>
                <a:cs typeface="Open Sans"/>
                <a:sym typeface="Open Sans"/>
              </a:rPr>
              <a:t> method, which just creates the necessary transformers and applies them </a:t>
            </a:r>
            <a:r>
              <a:rPr lang="en">
                <a:solidFill>
                  <a:schemeClr val="dk1"/>
                </a:solidFill>
                <a:latin typeface="Open Sans"/>
                <a:ea typeface="Open Sans"/>
                <a:cs typeface="Open Sans"/>
                <a:sym typeface="Open Sans"/>
              </a:rPr>
              <a:t>to the leaf element of the IR tree (corresponding </a:t>
            </a:r>
            <a:r>
              <a:rPr lang="en">
                <a:solidFill>
                  <a:schemeClr val="dk1"/>
                </a:solidFill>
                <a:latin typeface="Open Sans"/>
                <a:ea typeface="Open Sans"/>
                <a:cs typeface="Open Sans"/>
                <a:sym typeface="Open Sans"/>
              </a:rPr>
              <a:t>to </a:t>
            </a:r>
            <a:r>
              <a:rPr lang="en" u="sng">
                <a:solidFill>
                  <a:schemeClr val="hlink"/>
                </a:solidFill>
                <a:latin typeface="JetBrains Mono"/>
                <a:ea typeface="JetBrains Mono"/>
                <a:cs typeface="JetBrains Mono"/>
                <a:sym typeface="JetBrains Mono"/>
                <a:hlinkClick r:id="rId2"/>
              </a:rPr>
              <a:t>IrModuleFragment</a:t>
            </a:r>
            <a:r>
              <a:rPr lang="en">
                <a:solidFill>
                  <a:schemeClr val="dk1"/>
                </a:solidFill>
              </a:rPr>
              <a:t>)</a:t>
            </a:r>
            <a:r>
              <a:rPr lang="en">
                <a:solidFill>
                  <a:schemeClr val="dk1"/>
                </a:solidFill>
                <a:latin typeface="Open Sans"/>
                <a:ea typeface="Open Sans"/>
                <a:cs typeface="Open Sans"/>
                <a:sym typeface="Open Sans"/>
              </a:rPr>
              <a:t>. Finally, each transformer </a:t>
            </a:r>
            <a:r>
              <a:rPr lang="en">
                <a:solidFill>
                  <a:schemeClr val="dk1"/>
                </a:solidFill>
                <a:latin typeface="Open Sans"/>
                <a:ea typeface="Open Sans"/>
                <a:cs typeface="Open Sans"/>
                <a:sym typeface="Open Sans"/>
              </a:rPr>
              <a:t>that is inherit</a:t>
            </a:r>
            <a:r>
              <a:rPr lang="en">
                <a:solidFill>
                  <a:schemeClr val="dk1"/>
                </a:solidFill>
                <a:latin typeface="Open Sans"/>
                <a:ea typeface="Open Sans"/>
                <a:cs typeface="Open Sans"/>
                <a:sym typeface="Open Sans"/>
              </a:rPr>
              <a:t>or of </a:t>
            </a:r>
            <a:r>
              <a:rPr lang="en" u="sng">
                <a:solidFill>
                  <a:schemeClr val="hlink"/>
                </a:solidFill>
                <a:latin typeface="JetBrains Mono"/>
                <a:ea typeface="JetBrains Mono"/>
                <a:cs typeface="JetBrains Mono"/>
                <a:sym typeface="JetBrains Mono"/>
                <a:hlinkClick r:id="rId3"/>
              </a:rPr>
              <a:t>AbstractTransformerForGenerator</a:t>
            </a:r>
            <a:r>
              <a:rPr lang="en">
                <a:solidFill>
                  <a:schemeClr val="dk1"/>
                </a:solidFill>
                <a:latin typeface="Open Sans"/>
                <a:ea typeface="Open Sans"/>
                <a:cs typeface="Open Sans"/>
                <a:sym typeface="Open Sans"/>
              </a:rPr>
              <a:t> abstract class,</a:t>
            </a:r>
            <a:r>
              <a:rPr lang="en">
                <a:solidFill>
                  <a:schemeClr val="dk1"/>
                </a:solidFill>
                <a:latin typeface="Open Sans"/>
                <a:ea typeface="Open Sans"/>
                <a:cs typeface="Open Sans"/>
                <a:sym typeface="Open Sans"/>
              </a:rPr>
              <a:t> performs the logic generation</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latin typeface="Open Sans"/>
                <a:ea typeface="Open Sans"/>
                <a:cs typeface="Open Sans"/>
                <a:sym typeface="Open Sans"/>
              </a:rPr>
              <a:t>And don’t forget to </a:t>
            </a:r>
            <a:r>
              <a:rPr lang="en">
                <a:solidFill>
                  <a:schemeClr val="dk1"/>
                </a:solidFill>
                <a:latin typeface="Open Sans"/>
                <a:ea typeface="Open Sans"/>
                <a:cs typeface="Open Sans"/>
                <a:sym typeface="Open Sans"/>
              </a:rPr>
              <a:t>specify that you are only </a:t>
            </a:r>
            <a:r>
              <a:rPr lang="en" u="sng">
                <a:solidFill>
                  <a:schemeClr val="hlink"/>
                </a:solidFill>
                <a:latin typeface="JetBrains Mono"/>
                <a:ea typeface="JetBrains Mono"/>
                <a:cs typeface="JetBrains Mono"/>
                <a:sym typeface="JetBrains Mono"/>
                <a:hlinkClick r:id="rId4"/>
              </a:rPr>
              <a:t>interestedIn</a:t>
            </a:r>
            <a:r>
              <a:rPr lang="en">
                <a:solidFill>
                  <a:schemeClr val="dk1"/>
                </a:solidFill>
                <a:latin typeface="Open Sans"/>
                <a:ea typeface="Open Sans"/>
                <a:cs typeface="Open Sans"/>
                <a:sym typeface="Open Sans"/>
              </a:rPr>
              <a:t> entities</a:t>
            </a:r>
            <a:r>
              <a:rPr lang="en">
                <a:solidFill>
                  <a:schemeClr val="dk1"/>
                </a:solidFill>
                <a:latin typeface="Open Sans"/>
                <a:ea typeface="Open Sans"/>
                <a:cs typeface="Open Sans"/>
                <a:sym typeface="Open Sans"/>
              </a:rPr>
              <a:t> marked with our key – </a:t>
            </a:r>
            <a:r>
              <a:rPr lang="en">
                <a:solidFill>
                  <a:schemeClr val="dk1"/>
                </a:solidFill>
                <a:latin typeface="JetBrains Mono"/>
                <a:ea typeface="JetBrains Mono"/>
                <a:cs typeface="JetBrains Mono"/>
                <a:sym typeface="JetBrains Mono"/>
              </a:rPr>
              <a:t>SimpleClassGenerator.Key</a:t>
            </a:r>
            <a:r>
              <a:rPr lang="en">
                <a:solidFill>
                  <a:schemeClr val="dk1"/>
                </a:solidFill>
              </a:rPr>
              <a:t>. </a:t>
            </a:r>
            <a:r>
              <a:rPr lang="en">
                <a:solidFill>
                  <a:schemeClr val="dk1"/>
                </a:solidFill>
                <a:latin typeface="Open Sans"/>
                <a:ea typeface="Open Sans"/>
                <a:cs typeface="Open Sans"/>
                <a:sym typeface="Open Sans"/>
              </a:rPr>
              <a:t>That is to say, check that the function input key </a:t>
            </a:r>
            <a:r>
              <a:rPr lang="en">
                <a:solidFill>
                  <a:schemeClr val="dk1"/>
                </a:solidFill>
                <a:latin typeface="Open Sans"/>
                <a:ea typeface="Open Sans"/>
                <a:cs typeface="Open Sans"/>
                <a:sym typeface="Open Sans"/>
              </a:rPr>
              <a:t>is the key</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highlight>
                <a:srgbClr val="FFFF00"/>
              </a:highlight>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2063c78108a_0_1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2063c78108a_0_1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8" name="Shape 2108"/>
        <p:cNvGrpSpPr/>
        <p:nvPr/>
      </p:nvGrpSpPr>
      <p:grpSpPr>
        <a:xfrm>
          <a:off x="0" y="0"/>
          <a:ext cx="0" cy="0"/>
          <a:chOff x="0" y="0"/>
          <a:chExt cx="0" cy="0"/>
        </a:xfrm>
      </p:grpSpPr>
      <p:sp>
        <p:nvSpPr>
          <p:cNvPr id="2109" name="Google Shape;2109;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0" name="Google Shape;2110;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5" y="-44961"/>
            <a:ext cx="5499357" cy="45332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rtl="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rtl="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rtl="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rtl="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rtl="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rtl="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rtl="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rtl="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rtl="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rtl="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rtl="0" algn="l">
              <a:lnSpc>
                <a:spcPct val="115000"/>
              </a:lnSpc>
              <a:spcBef>
                <a:spcPts val="0"/>
              </a:spcBef>
              <a:spcAft>
                <a:spcPts val="0"/>
              </a:spcAft>
              <a:buSzPts val="1400"/>
              <a:buChar char="●"/>
              <a:defRPr/>
            </a:lvl1pPr>
            <a:lvl2pPr indent="-317500" lvl="1" marL="914400" rtl="0" algn="l">
              <a:lnSpc>
                <a:spcPct val="115000"/>
              </a:lnSpc>
              <a:spcBef>
                <a:spcPts val="600"/>
              </a:spcBef>
              <a:spcAft>
                <a:spcPts val="0"/>
              </a:spcAft>
              <a:buSzPts val="1400"/>
              <a:buChar char="○"/>
              <a:defRPr/>
            </a:lvl2pPr>
            <a:lvl3pPr indent="-317500" lvl="2" marL="1371600" rtl="0" algn="l">
              <a:lnSpc>
                <a:spcPct val="115000"/>
              </a:lnSpc>
              <a:spcBef>
                <a:spcPts val="600"/>
              </a:spcBef>
              <a:spcAft>
                <a:spcPts val="0"/>
              </a:spcAft>
              <a:buSzPts val="1400"/>
              <a:buChar char="■"/>
              <a:defRPr/>
            </a:lvl3pPr>
            <a:lvl4pPr indent="-317500" lvl="3" marL="1828800" rtl="0" algn="l">
              <a:lnSpc>
                <a:spcPct val="115000"/>
              </a:lnSpc>
              <a:spcBef>
                <a:spcPts val="600"/>
              </a:spcBef>
              <a:spcAft>
                <a:spcPts val="0"/>
              </a:spcAft>
              <a:buSzPts val="1400"/>
              <a:buChar char="●"/>
              <a:defRPr/>
            </a:lvl4pPr>
            <a:lvl5pPr indent="-317500" lvl="4" marL="2286000" rtl="0" algn="l">
              <a:lnSpc>
                <a:spcPct val="115000"/>
              </a:lnSpc>
              <a:spcBef>
                <a:spcPts val="600"/>
              </a:spcBef>
              <a:spcAft>
                <a:spcPts val="0"/>
              </a:spcAft>
              <a:buSzPts val="1400"/>
              <a:buChar char="○"/>
              <a:defRPr/>
            </a:lvl5pPr>
            <a:lvl6pPr indent="-317500" lvl="5" marL="2743200" rtl="0" algn="l">
              <a:lnSpc>
                <a:spcPct val="115000"/>
              </a:lnSpc>
              <a:spcBef>
                <a:spcPts val="600"/>
              </a:spcBef>
              <a:spcAft>
                <a:spcPts val="0"/>
              </a:spcAft>
              <a:buSzPts val="1400"/>
              <a:buChar char="■"/>
              <a:defRPr/>
            </a:lvl6pPr>
            <a:lvl7pPr indent="-317500" lvl="6" marL="3200400" rtl="0" algn="l">
              <a:lnSpc>
                <a:spcPct val="115000"/>
              </a:lnSpc>
              <a:spcBef>
                <a:spcPts val="600"/>
              </a:spcBef>
              <a:spcAft>
                <a:spcPts val="0"/>
              </a:spcAft>
              <a:buSzPts val="1400"/>
              <a:buChar char="●"/>
              <a:defRPr/>
            </a:lvl7pPr>
            <a:lvl8pPr indent="-317500" lvl="7" marL="3657600" rtl="0" algn="l">
              <a:lnSpc>
                <a:spcPct val="115000"/>
              </a:lnSpc>
              <a:spcBef>
                <a:spcPts val="600"/>
              </a:spcBef>
              <a:spcAft>
                <a:spcPts val="0"/>
              </a:spcAft>
              <a:buSzPts val="1400"/>
              <a:buChar char="○"/>
              <a:defRPr/>
            </a:lvl8pPr>
            <a:lvl9pPr indent="-317500" lvl="8" marL="4114800" rtl="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rtl="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rtl="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rtl="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rtl="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rtl="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rtl="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rtl="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rtl="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rtl="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rtl="0" algn="ctr">
              <a:lnSpc>
                <a:spcPct val="85000"/>
              </a:lnSpc>
              <a:spcBef>
                <a:spcPts val="0"/>
              </a:spcBef>
              <a:spcAft>
                <a:spcPts val="0"/>
              </a:spcAft>
              <a:buSzPts val="3300"/>
              <a:buNone/>
              <a:defRPr/>
            </a:lvl1pPr>
            <a:lvl2pPr lvl="1" rtl="0" algn="ctr">
              <a:lnSpc>
                <a:spcPct val="85000"/>
              </a:lnSpc>
              <a:spcBef>
                <a:spcPts val="0"/>
              </a:spcBef>
              <a:spcAft>
                <a:spcPts val="0"/>
              </a:spcAft>
              <a:buSzPts val="3300"/>
              <a:buNone/>
              <a:defRPr/>
            </a:lvl2pPr>
            <a:lvl3pPr lvl="2" rtl="0" algn="ctr">
              <a:lnSpc>
                <a:spcPct val="85000"/>
              </a:lnSpc>
              <a:spcBef>
                <a:spcPts val="0"/>
              </a:spcBef>
              <a:spcAft>
                <a:spcPts val="0"/>
              </a:spcAft>
              <a:buSzPts val="3300"/>
              <a:buNone/>
              <a:defRPr/>
            </a:lvl3pPr>
            <a:lvl4pPr lvl="3" rtl="0" algn="ctr">
              <a:lnSpc>
                <a:spcPct val="85000"/>
              </a:lnSpc>
              <a:spcBef>
                <a:spcPts val="0"/>
              </a:spcBef>
              <a:spcAft>
                <a:spcPts val="0"/>
              </a:spcAft>
              <a:buSzPts val="3300"/>
              <a:buNone/>
              <a:defRPr/>
            </a:lvl4pPr>
            <a:lvl5pPr lvl="4" rtl="0" algn="ctr">
              <a:lnSpc>
                <a:spcPct val="85000"/>
              </a:lnSpc>
              <a:spcBef>
                <a:spcPts val="0"/>
              </a:spcBef>
              <a:spcAft>
                <a:spcPts val="0"/>
              </a:spcAft>
              <a:buSzPts val="3300"/>
              <a:buNone/>
              <a:defRPr/>
            </a:lvl5pPr>
            <a:lvl6pPr lvl="5" rtl="0" algn="ctr">
              <a:lnSpc>
                <a:spcPct val="85000"/>
              </a:lnSpc>
              <a:spcBef>
                <a:spcPts val="0"/>
              </a:spcBef>
              <a:spcAft>
                <a:spcPts val="0"/>
              </a:spcAft>
              <a:buSzPts val="3300"/>
              <a:buNone/>
              <a:defRPr/>
            </a:lvl6pPr>
            <a:lvl7pPr lvl="6" rtl="0" algn="ctr">
              <a:lnSpc>
                <a:spcPct val="85000"/>
              </a:lnSpc>
              <a:spcBef>
                <a:spcPts val="0"/>
              </a:spcBef>
              <a:spcAft>
                <a:spcPts val="0"/>
              </a:spcAft>
              <a:buSzPts val="3300"/>
              <a:buNone/>
              <a:defRPr/>
            </a:lvl7pPr>
            <a:lvl8pPr lvl="7" rtl="0" algn="ctr">
              <a:lnSpc>
                <a:spcPct val="85000"/>
              </a:lnSpc>
              <a:spcBef>
                <a:spcPts val="0"/>
              </a:spcBef>
              <a:spcAft>
                <a:spcPts val="0"/>
              </a:spcAft>
              <a:buSzPts val="3300"/>
              <a:buNone/>
              <a:defRPr/>
            </a:lvl8pPr>
            <a:lvl9pPr lvl="8" rtl="0"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rtl="0" algn="l">
              <a:lnSpc>
                <a:spcPct val="115000"/>
              </a:lnSpc>
              <a:spcBef>
                <a:spcPts val="0"/>
              </a:spcBef>
              <a:spcAft>
                <a:spcPts val="0"/>
              </a:spcAft>
              <a:buSzPts val="1400"/>
              <a:buChar char="●"/>
              <a:defRPr/>
            </a:lvl1pPr>
            <a:lvl2pPr indent="-317500" lvl="1" marL="914400" rtl="0" algn="l">
              <a:lnSpc>
                <a:spcPct val="115000"/>
              </a:lnSpc>
              <a:spcBef>
                <a:spcPts val="600"/>
              </a:spcBef>
              <a:spcAft>
                <a:spcPts val="0"/>
              </a:spcAft>
              <a:buSzPts val="1400"/>
              <a:buChar char="○"/>
              <a:defRPr/>
            </a:lvl2pPr>
            <a:lvl3pPr indent="-317500" lvl="2" marL="1371600" rtl="0" algn="l">
              <a:lnSpc>
                <a:spcPct val="115000"/>
              </a:lnSpc>
              <a:spcBef>
                <a:spcPts val="600"/>
              </a:spcBef>
              <a:spcAft>
                <a:spcPts val="0"/>
              </a:spcAft>
              <a:buSzPts val="1400"/>
              <a:buChar char="■"/>
              <a:defRPr/>
            </a:lvl3pPr>
            <a:lvl4pPr indent="-317500" lvl="3" marL="1828800" rtl="0" algn="l">
              <a:lnSpc>
                <a:spcPct val="115000"/>
              </a:lnSpc>
              <a:spcBef>
                <a:spcPts val="600"/>
              </a:spcBef>
              <a:spcAft>
                <a:spcPts val="0"/>
              </a:spcAft>
              <a:buSzPts val="1400"/>
              <a:buChar char="●"/>
              <a:defRPr/>
            </a:lvl4pPr>
            <a:lvl5pPr indent="-317500" lvl="4" marL="2286000" rtl="0" algn="l">
              <a:lnSpc>
                <a:spcPct val="115000"/>
              </a:lnSpc>
              <a:spcBef>
                <a:spcPts val="600"/>
              </a:spcBef>
              <a:spcAft>
                <a:spcPts val="0"/>
              </a:spcAft>
              <a:buSzPts val="1400"/>
              <a:buChar char="○"/>
              <a:defRPr/>
            </a:lvl5pPr>
            <a:lvl6pPr indent="-317500" lvl="5" marL="2743200" rtl="0" algn="l">
              <a:lnSpc>
                <a:spcPct val="115000"/>
              </a:lnSpc>
              <a:spcBef>
                <a:spcPts val="600"/>
              </a:spcBef>
              <a:spcAft>
                <a:spcPts val="0"/>
              </a:spcAft>
              <a:buSzPts val="1400"/>
              <a:buChar char="■"/>
              <a:defRPr/>
            </a:lvl6pPr>
            <a:lvl7pPr indent="-317500" lvl="6" marL="3200400" rtl="0" algn="l">
              <a:lnSpc>
                <a:spcPct val="115000"/>
              </a:lnSpc>
              <a:spcBef>
                <a:spcPts val="600"/>
              </a:spcBef>
              <a:spcAft>
                <a:spcPts val="0"/>
              </a:spcAft>
              <a:buSzPts val="1400"/>
              <a:buChar char="●"/>
              <a:defRPr/>
            </a:lvl7pPr>
            <a:lvl8pPr indent="-317500" lvl="7" marL="3657600" rtl="0" algn="l">
              <a:lnSpc>
                <a:spcPct val="115000"/>
              </a:lnSpc>
              <a:spcBef>
                <a:spcPts val="600"/>
              </a:spcBef>
              <a:spcAft>
                <a:spcPts val="0"/>
              </a:spcAft>
              <a:buSzPts val="1400"/>
              <a:buChar char="○"/>
              <a:defRPr/>
            </a:lvl8pPr>
            <a:lvl9pPr indent="-317500" lvl="8" marL="4114800" rtl="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hyperlink" Target="https://github.com/JetBrains/kotlin/blob/master/compiler/plugin-api/src/org/jetbrains/kotlin/compiler/plugin/CompilerPluginRegistrar.kt" TargetMode="External"/><Relationship Id="rId4" Type="http://schemas.openxmlformats.org/officeDocument/2006/relationships/hyperlink" Target="https://github.com/JetBrains/kotlin/blob/master/compiler/plugin-api/src/org/jetbrains/kotlin/compiler/plugin/ComponentRegistrar.kt"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hyperlink" Target="https://github.com/JetBrains/kotlin/tree/master/compiler/fir/providers/src/org/jetbrains/kotlin/fir/extension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github.com/JetBrains/kotlin/blob/master/compiler/ir/backend.common/src/org/jetbrains/kotlin/backend/common/extensions/IrGenerationExtension.kt"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hyperlink" Target="https://github.com/Kotlin/kotlinx.serialization" TargetMode="External"/><Relationship Id="rId4" Type="http://schemas.openxmlformats.org/officeDocument/2006/relationships/hyperlink" Target="https://kotlinlang.org/docs/all-open-plugin.html" TargetMode="External"/><Relationship Id="rId5" Type="http://schemas.openxmlformats.org/officeDocument/2006/relationships/hyperlink" Target="https://kotlinlang.org/docs/kapt.html" TargetMode="External"/><Relationship Id="rId6" Type="http://schemas.openxmlformats.org/officeDocument/2006/relationships/hyperlink" Target="https://kotlinlang.org/docs/ksp-overview.html" TargetMode="External"/><Relationship Id="rId7" Type="http://schemas.openxmlformats.org/officeDocument/2006/relationships/hyperlink" Target="https://developer.android.com/jetpack/compose" TargetMode="External"/><Relationship Id="rId8" Type="http://schemas.openxmlformats.org/officeDocument/2006/relationships/hyperlink" Target="https://github.com/arrow-kt/arrow-meta"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hyperlink" Target="https://twitter.com/kotl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618247" y="257347"/>
            <a:ext cx="2563800" cy="298200"/>
          </a:xfrm>
          <a:prstGeom prst="rect">
            <a:avLst/>
          </a:prstGeom>
          <a:noFill/>
          <a:ln>
            <a:noFill/>
          </a:ln>
        </p:spPr>
        <p:txBody>
          <a:bodyPr anchorCtr="0" anchor="t" bIns="91425" lIns="91425" spcFirstLastPara="1" rIns="91425" wrap="square" tIns="91425">
            <a:noAutofit/>
          </a:bodyPr>
          <a:lstStyle/>
          <a:p>
            <a:pPr indent="0" lvl="0" marL="0" marR="0" rtl="0" algn="l">
              <a:lnSpc>
                <a:spcPct val="105000"/>
              </a:lnSpc>
              <a:spcBef>
                <a:spcPts val="0"/>
              </a:spcBef>
              <a:spcAft>
                <a:spcPts val="0"/>
              </a:spcAft>
              <a:buClr>
                <a:srgbClr val="000000"/>
              </a:buClr>
              <a:buSzPts val="11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
        <p:nvSpPr>
          <p:cNvPr id="38" name="Google Shape;38;p10"/>
          <p:cNvSpPr/>
          <p:nvPr/>
        </p:nvSpPr>
        <p:spPr>
          <a:xfrm>
            <a:off x="391275" y="376544"/>
            <a:ext cx="209660" cy="209660"/>
          </a:xfrm>
          <a:custGeom>
            <a:rect b="b" l="l" r="r" t="t"/>
            <a:pathLst>
              <a:path extrusionOk="0" h="209660" w="209660">
                <a:moveTo>
                  <a:pt x="0" y="0"/>
                </a:moveTo>
                <a:lnTo>
                  <a:pt x="0" y="209660"/>
                </a:lnTo>
                <a:lnTo>
                  <a:pt x="209660" y="209660"/>
                </a:lnTo>
                <a:lnTo>
                  <a:pt x="105545" y="103236"/>
                </a:lnTo>
                <a:lnTo>
                  <a:pt x="209660" y="0"/>
                </a:lnTo>
                <a:close/>
              </a:path>
            </a:pathLst>
          </a:custGeom>
          <a:solidFill>
            <a:srgbClr val="6554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nvSpPr>
        <p:spPr>
          <a:xfrm>
            <a:off x="609000" y="1003425"/>
            <a:ext cx="7275000" cy="190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The </a:t>
            </a:r>
            <a:r>
              <a:rPr lang="en" sz="4800">
                <a:solidFill>
                  <a:srgbClr val="FFFFFF"/>
                </a:solidFill>
                <a:latin typeface="Inter"/>
                <a:ea typeface="Inter"/>
                <a:cs typeface="Inter"/>
                <a:sym typeface="Inter"/>
              </a:rPr>
              <a:t>Java Virtual Machine</a:t>
            </a:r>
            <a:endParaRPr sz="4800">
              <a:solidFill>
                <a:srgbClr val="FFFFFF"/>
              </a:solidFill>
              <a:latin typeface="Inter"/>
              <a:ea typeface="Inter"/>
              <a:cs typeface="Inter"/>
              <a:sym typeface="Inter"/>
            </a:endParaRPr>
          </a:p>
          <a:p>
            <a:pPr indent="0" lvl="0" marL="0" marR="0" rtl="0" algn="l">
              <a:lnSpc>
                <a:spcPct val="11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&amp;</a:t>
            </a:r>
            <a:r>
              <a:rPr lang="en" sz="4800">
                <a:solidFill>
                  <a:srgbClr val="FFFFFF"/>
                </a:solidFill>
                <a:latin typeface="Inter"/>
                <a:ea typeface="Inter"/>
                <a:cs typeface="Inter"/>
                <a:sym typeface="Inter"/>
              </a:rPr>
              <a:t> the </a:t>
            </a:r>
            <a:r>
              <a:rPr lang="en" sz="4800">
                <a:solidFill>
                  <a:srgbClr val="FFFFFF"/>
                </a:solidFill>
                <a:latin typeface="Inter"/>
                <a:ea typeface="Inter"/>
                <a:cs typeface="Inter"/>
                <a:sym typeface="Inter"/>
              </a:rPr>
              <a:t>Kotlin Compiler</a:t>
            </a:r>
            <a:endParaRPr sz="4800">
              <a:solidFill>
                <a:srgbClr val="FFFFFF"/>
              </a:solidFill>
              <a:latin typeface="Inter"/>
              <a:ea typeface="Inter"/>
              <a:cs typeface="Inter"/>
              <a:sym typeface="Inter"/>
            </a:endParaRPr>
          </a:p>
        </p:txBody>
      </p:sp>
      <p:sp>
        <p:nvSpPr>
          <p:cNvPr id="40" name="Google Shape;40;p10">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marR="0" rtl="0" algn="l">
              <a:lnSpc>
                <a:spcPct val="105000"/>
              </a:lnSpc>
              <a:spcBef>
                <a:spcPts val="0"/>
              </a:spcBef>
              <a:spcAft>
                <a:spcPts val="0"/>
              </a:spcAft>
              <a:buClr>
                <a:srgbClr val="000000"/>
              </a:buClr>
              <a:buSzPts val="17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p:nvPr/>
        </p:nvSpPr>
        <p:spPr>
          <a:xfrm>
            <a:off x="2409275" y="2349500"/>
            <a:ext cx="5345100" cy="2259900"/>
          </a:xfrm>
          <a:prstGeom prst="rect">
            <a:avLst/>
          </a:prstGeom>
          <a:noFill/>
          <a:ln cap="flat" cmpd="sng" w="9525">
            <a:solidFill>
              <a:srgbClr val="ADAD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t>
            </a:r>
            <a:r>
              <a:rPr lang="en"/>
              <a:t>JVM under the hood</a:t>
            </a:r>
            <a:endParaRPr/>
          </a:p>
        </p:txBody>
      </p:sp>
      <p:sp>
        <p:nvSpPr>
          <p:cNvPr id="124" name="Google Shape;124;p19"/>
          <p:cNvSpPr txBox="1"/>
          <p:nvPr/>
        </p:nvSpPr>
        <p:spPr>
          <a:xfrm>
            <a:off x="982275" y="1413700"/>
            <a:ext cx="5037600" cy="400200"/>
          </a:xfrm>
          <a:prstGeom prst="rect">
            <a:avLst/>
          </a:prstGeom>
          <a:noFill/>
          <a:ln>
            <a:noFill/>
          </a:ln>
        </p:spPr>
        <p:txBody>
          <a:bodyPr anchorCtr="0" anchor="t" bIns="91425" lIns="0" spcFirstLastPara="1" rIns="0" wrap="square" tIns="91425">
            <a:spAutoFit/>
          </a:bodyPr>
          <a:lstStyle/>
          <a:p>
            <a:pPr indent="0" lvl="0" marL="0" rtl="0" algn="l">
              <a:lnSpc>
                <a:spcPct val="115000"/>
              </a:lnSpc>
              <a:spcBef>
                <a:spcPts val="0"/>
              </a:spcBef>
              <a:spcAft>
                <a:spcPts val="600"/>
              </a:spcAft>
              <a:buNone/>
            </a:pPr>
            <a:r>
              <a:rPr lang="en">
                <a:latin typeface="Open Sans"/>
                <a:ea typeface="Open Sans"/>
                <a:cs typeface="Open Sans"/>
                <a:sym typeface="Open Sans"/>
              </a:rPr>
              <a:t>Why does the compiler need to access the interpreter?</a:t>
            </a:r>
            <a:endParaRPr>
              <a:latin typeface="Open Sans"/>
              <a:ea typeface="Open Sans"/>
              <a:cs typeface="Open Sans"/>
              <a:sym typeface="Open Sans"/>
            </a:endParaRPr>
          </a:p>
        </p:txBody>
      </p:sp>
      <p:pic>
        <p:nvPicPr>
          <p:cNvPr id="125" name="Google Shape;125;p19"/>
          <p:cNvPicPr preferRelativeResize="0"/>
          <p:nvPr/>
        </p:nvPicPr>
        <p:blipFill rotWithShape="1">
          <a:blip r:embed="rId3">
            <a:alphaModFix/>
          </a:blip>
          <a:srcRect b="0" l="0" r="32331" t="22618"/>
          <a:stretch/>
        </p:blipFill>
        <p:spPr>
          <a:xfrm>
            <a:off x="286675" y="1335024"/>
            <a:ext cx="569801" cy="651600"/>
          </a:xfrm>
          <a:prstGeom prst="rect">
            <a:avLst/>
          </a:prstGeom>
          <a:noFill/>
          <a:ln>
            <a:noFill/>
          </a:ln>
        </p:spPr>
      </p:pic>
      <p:grpSp>
        <p:nvGrpSpPr>
          <p:cNvPr id="126" name="Google Shape;126;p19"/>
          <p:cNvGrpSpPr/>
          <p:nvPr/>
        </p:nvGrpSpPr>
        <p:grpSpPr>
          <a:xfrm>
            <a:off x="1052277" y="3061703"/>
            <a:ext cx="1052400" cy="1075986"/>
            <a:chOff x="1356602" y="1271664"/>
            <a:chExt cx="1052400" cy="1075986"/>
          </a:xfrm>
        </p:grpSpPr>
        <p:pic>
          <p:nvPicPr>
            <p:cNvPr id="127" name="Google Shape;127;p19"/>
            <p:cNvPicPr preferRelativeResize="0"/>
            <p:nvPr/>
          </p:nvPicPr>
          <p:blipFill rotWithShape="1">
            <a:blip r:embed="rId4">
              <a:alphaModFix/>
            </a:blip>
            <a:srcRect b="11966" l="0" r="51345" t="18944"/>
            <a:stretch/>
          </p:blipFill>
          <p:spPr>
            <a:xfrm>
              <a:off x="1645724" y="1271664"/>
              <a:ext cx="474150" cy="673275"/>
            </a:xfrm>
            <a:prstGeom prst="rect">
              <a:avLst/>
            </a:prstGeom>
            <a:noFill/>
            <a:ln>
              <a:noFill/>
            </a:ln>
          </p:spPr>
        </p:pic>
        <p:sp>
          <p:nvSpPr>
            <p:cNvPr id="128" name="Google Shape;128;p19"/>
            <p:cNvSpPr txBox="1"/>
            <p:nvPr/>
          </p:nvSpPr>
          <p:spPr>
            <a:xfrm>
              <a:off x="1356602" y="1935150"/>
              <a:ext cx="1052400" cy="4125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.сlass files</a:t>
              </a:r>
              <a:br>
                <a:rPr lang="en" sz="1100">
                  <a:solidFill>
                    <a:schemeClr val="dk1"/>
                  </a:solidFill>
                  <a:latin typeface="Open Sans"/>
                  <a:ea typeface="Open Sans"/>
                  <a:cs typeface="Open Sans"/>
                  <a:sym typeface="Open Sans"/>
                </a:rPr>
              </a:br>
              <a:r>
                <a:rPr lang="en" sz="1100">
                  <a:solidFill>
                    <a:schemeClr val="dk1"/>
                  </a:solidFill>
                  <a:latin typeface="Open Sans"/>
                  <a:ea typeface="Open Sans"/>
                  <a:cs typeface="Open Sans"/>
                  <a:sym typeface="Open Sans"/>
                </a:rPr>
                <a:t>with bytecodes</a:t>
              </a:r>
              <a:endParaRPr sz="1100">
                <a:solidFill>
                  <a:schemeClr val="dk1"/>
                </a:solidFill>
                <a:latin typeface="Open Sans"/>
                <a:ea typeface="Open Sans"/>
                <a:cs typeface="Open Sans"/>
                <a:sym typeface="Open Sans"/>
              </a:endParaRPr>
            </a:p>
          </p:txBody>
        </p:sp>
      </p:grpSp>
      <p:sp>
        <p:nvSpPr>
          <p:cNvPr id="129" name="Google Shape;129;p19"/>
          <p:cNvSpPr/>
          <p:nvPr/>
        </p:nvSpPr>
        <p:spPr>
          <a:xfrm>
            <a:off x="2680650" y="2683026"/>
            <a:ext cx="1720800" cy="6516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Class </a:t>
            </a:r>
            <a:r>
              <a:rPr lang="en" sz="1100">
                <a:solidFill>
                  <a:srgbClr val="FFFFFF"/>
                </a:solidFill>
                <a:latin typeface="Open Sans"/>
                <a:ea typeface="Open Sans"/>
                <a:cs typeface="Open Sans"/>
                <a:sym typeface="Open Sans"/>
              </a:rPr>
              <a:t>loading</a:t>
            </a:r>
            <a:br>
              <a:rPr lang="en" sz="1100">
                <a:solidFill>
                  <a:srgbClr val="FFFFFF"/>
                </a:solidFill>
                <a:latin typeface="Open Sans"/>
                <a:ea typeface="Open Sans"/>
                <a:cs typeface="Open Sans"/>
                <a:sym typeface="Open Sans"/>
              </a:rPr>
            </a:br>
            <a:r>
              <a:rPr lang="en" sz="1100">
                <a:solidFill>
                  <a:srgbClr val="FFFFFF"/>
                </a:solidFill>
                <a:latin typeface="Open Sans"/>
                <a:ea typeface="Open Sans"/>
                <a:cs typeface="Open Sans"/>
                <a:sym typeface="Open Sans"/>
              </a:rPr>
              <a:t>services</a:t>
            </a:r>
            <a:endParaRPr sz="1100">
              <a:solidFill>
                <a:srgbClr val="FFFFFF"/>
              </a:solidFill>
              <a:latin typeface="Open Sans"/>
              <a:ea typeface="Open Sans"/>
              <a:cs typeface="Open Sans"/>
              <a:sym typeface="Open Sans"/>
            </a:endParaRPr>
          </a:p>
        </p:txBody>
      </p:sp>
      <p:cxnSp>
        <p:nvCxnSpPr>
          <p:cNvPr id="130" name="Google Shape;130;p19"/>
          <p:cNvCxnSpPr/>
          <p:nvPr/>
        </p:nvCxnSpPr>
        <p:spPr>
          <a:xfrm>
            <a:off x="1828788" y="3479151"/>
            <a:ext cx="550500" cy="600"/>
          </a:xfrm>
          <a:prstGeom prst="curvedConnector3">
            <a:avLst>
              <a:gd fmla="val 50000" name="adj1"/>
            </a:avLst>
          </a:prstGeom>
          <a:noFill/>
          <a:ln cap="flat" cmpd="sng" w="9525">
            <a:solidFill>
              <a:srgbClr val="27282C"/>
            </a:solidFill>
            <a:prstDash val="solid"/>
            <a:round/>
            <a:headEnd len="med" w="med" type="none"/>
            <a:tailEnd len="med" w="med" type="triangle"/>
          </a:ln>
        </p:spPr>
      </p:cxnSp>
      <p:sp>
        <p:nvSpPr>
          <p:cNvPr id="131" name="Google Shape;131;p19"/>
          <p:cNvSpPr/>
          <p:nvPr/>
        </p:nvSpPr>
        <p:spPr>
          <a:xfrm>
            <a:off x="2680650" y="3631076"/>
            <a:ext cx="1720800" cy="6516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Memory management</a:t>
            </a:r>
            <a:br>
              <a:rPr lang="en" sz="1100">
                <a:solidFill>
                  <a:srgbClr val="FFFFFF"/>
                </a:solidFill>
                <a:latin typeface="Open Sans"/>
                <a:ea typeface="Open Sans"/>
                <a:cs typeface="Open Sans"/>
                <a:sym typeface="Open Sans"/>
              </a:rPr>
            </a:br>
            <a:r>
              <a:rPr lang="en" sz="1100">
                <a:solidFill>
                  <a:srgbClr val="FFFFFF"/>
                </a:solidFill>
                <a:latin typeface="Open Sans"/>
                <a:ea typeface="Open Sans"/>
                <a:cs typeface="Open Sans"/>
                <a:sym typeface="Open Sans"/>
              </a:rPr>
              <a:t>(heap, GC)</a:t>
            </a:r>
            <a:endParaRPr sz="1100">
              <a:solidFill>
                <a:srgbClr val="FFFFFF"/>
              </a:solidFill>
              <a:latin typeface="Open Sans"/>
              <a:ea typeface="Open Sans"/>
              <a:cs typeface="Open Sans"/>
              <a:sym typeface="Open Sans"/>
            </a:endParaRPr>
          </a:p>
        </p:txBody>
      </p:sp>
      <p:sp>
        <p:nvSpPr>
          <p:cNvPr id="132" name="Google Shape;132;p19"/>
          <p:cNvSpPr/>
          <p:nvPr/>
        </p:nvSpPr>
        <p:spPr>
          <a:xfrm>
            <a:off x="2409275" y="2050993"/>
            <a:ext cx="569700" cy="29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Open Sans"/>
                <a:ea typeface="Open Sans"/>
                <a:cs typeface="Open Sans"/>
                <a:sym typeface="Open Sans"/>
              </a:rPr>
              <a:t>JVM</a:t>
            </a:r>
            <a:endParaRPr sz="1100">
              <a:solidFill>
                <a:schemeClr val="lt1"/>
              </a:solidFill>
              <a:latin typeface="Open Sans"/>
              <a:ea typeface="Open Sans"/>
              <a:cs typeface="Open Sans"/>
              <a:sym typeface="Open Sans"/>
            </a:endParaRPr>
          </a:p>
        </p:txBody>
      </p:sp>
      <p:sp>
        <p:nvSpPr>
          <p:cNvPr id="133" name="Google Shape;133;p19"/>
          <p:cNvSpPr/>
          <p:nvPr/>
        </p:nvSpPr>
        <p:spPr>
          <a:xfrm>
            <a:off x="4902425" y="2683025"/>
            <a:ext cx="2548800" cy="1702200"/>
          </a:xfrm>
          <a:prstGeom prst="rect">
            <a:avLst/>
          </a:prstGeom>
          <a:noFill/>
          <a:ln cap="flat" cmpd="sng" w="9525">
            <a:solidFill>
              <a:srgbClr val="ADADA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19"/>
          <p:cNvCxnSpPr>
            <a:stCxn id="129" idx="3"/>
          </p:cNvCxnSpPr>
          <p:nvPr/>
        </p:nvCxnSpPr>
        <p:spPr>
          <a:xfrm>
            <a:off x="4401450" y="3008826"/>
            <a:ext cx="512400" cy="600"/>
          </a:xfrm>
          <a:prstGeom prst="curvedConnector3">
            <a:avLst>
              <a:gd fmla="val 50000" name="adj1"/>
            </a:avLst>
          </a:prstGeom>
          <a:noFill/>
          <a:ln cap="flat" cmpd="sng" w="9525">
            <a:solidFill>
              <a:srgbClr val="27282C"/>
            </a:solidFill>
            <a:prstDash val="solid"/>
            <a:round/>
            <a:headEnd len="med" w="med" type="none"/>
            <a:tailEnd len="med" w="med" type="triangle"/>
          </a:ln>
        </p:spPr>
      </p:cxnSp>
      <p:sp>
        <p:nvSpPr>
          <p:cNvPr id="135" name="Google Shape;135;p19"/>
          <p:cNvSpPr txBox="1"/>
          <p:nvPr/>
        </p:nvSpPr>
        <p:spPr>
          <a:xfrm>
            <a:off x="5046400" y="3776671"/>
            <a:ext cx="2260800" cy="600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Open Sans"/>
                <a:ea typeface="Open Sans"/>
                <a:cs typeface="Open Sans"/>
                <a:sym typeface="Open Sans"/>
              </a:rPr>
              <a:t>bytecode </a:t>
            </a:r>
            <a:r>
              <a:rPr lang="en" sz="1100">
                <a:solidFill>
                  <a:schemeClr val="dk1"/>
                </a:solidFill>
                <a:latin typeface="JetBrains Mono"/>
                <a:ea typeface="JetBrains Mono"/>
                <a:cs typeface="JetBrains Mono"/>
                <a:sym typeface="JetBrains Mono"/>
              </a:rPr>
              <a:t>-&gt; </a:t>
            </a:r>
            <a:r>
              <a:rPr lang="en" sz="1100">
                <a:solidFill>
                  <a:schemeClr val="dk1"/>
                </a:solidFill>
                <a:latin typeface="Open Sans"/>
                <a:ea typeface="Open Sans"/>
                <a:cs typeface="Open Sans"/>
                <a:sym typeface="Open Sans"/>
              </a:rPr>
              <a:t>machine code</a:t>
            </a:r>
            <a:endParaRPr sz="1100">
              <a:solidFill>
                <a:schemeClr val="dk1"/>
              </a:solidFill>
              <a:latin typeface="Open Sans"/>
              <a:ea typeface="Open Sans"/>
              <a:cs typeface="Open Sans"/>
              <a:sym typeface="Open Sans"/>
            </a:endParaRPr>
          </a:p>
          <a:p>
            <a:pPr indent="0" lvl="0" marL="0" rtl="0" algn="ctr">
              <a:lnSpc>
                <a:spcPct val="100000"/>
              </a:lnSpc>
              <a:spcBef>
                <a:spcPts val="600"/>
              </a:spcBef>
              <a:spcAft>
                <a:spcPts val="600"/>
              </a:spcAft>
              <a:buNone/>
            </a:pPr>
            <a:r>
              <a:rPr lang="en" sz="1100">
                <a:solidFill>
                  <a:schemeClr val="dk1"/>
                </a:solidFill>
                <a:latin typeface="Open Sans"/>
                <a:ea typeface="Open Sans"/>
                <a:cs typeface="Open Sans"/>
                <a:sym typeface="Open Sans"/>
              </a:rPr>
              <a:t>translation services</a:t>
            </a:r>
            <a:r>
              <a:rPr lang="en" sz="1100">
                <a:solidFill>
                  <a:schemeClr val="dk1"/>
                </a:solidFill>
                <a:latin typeface="JetBrains Mono"/>
                <a:ea typeface="JetBrains Mono"/>
                <a:cs typeface="JetBrains Mono"/>
                <a:sym typeface="JetBrains Mono"/>
              </a:rPr>
              <a:t> </a:t>
            </a:r>
            <a:endParaRPr sz="1100">
              <a:solidFill>
                <a:schemeClr val="dk1"/>
              </a:solidFill>
              <a:latin typeface="Open Sans"/>
              <a:ea typeface="Open Sans"/>
              <a:cs typeface="Open Sans"/>
              <a:sym typeface="Open Sans"/>
            </a:endParaRPr>
          </a:p>
        </p:txBody>
      </p:sp>
      <p:grpSp>
        <p:nvGrpSpPr>
          <p:cNvPr id="136" name="Google Shape;136;p19"/>
          <p:cNvGrpSpPr/>
          <p:nvPr/>
        </p:nvGrpSpPr>
        <p:grpSpPr>
          <a:xfrm>
            <a:off x="5454250" y="2855825"/>
            <a:ext cx="1445700" cy="914542"/>
            <a:chOff x="5521000" y="2855825"/>
            <a:chExt cx="1445700" cy="914542"/>
          </a:xfrm>
        </p:grpSpPr>
        <p:sp>
          <p:nvSpPr>
            <p:cNvPr id="137" name="Google Shape;137;p19"/>
            <p:cNvSpPr/>
            <p:nvPr/>
          </p:nvSpPr>
          <p:spPr>
            <a:xfrm>
              <a:off x="5521000" y="2855825"/>
              <a:ext cx="1445100" cy="408900"/>
            </a:xfrm>
            <a:prstGeom prst="roundRect">
              <a:avLst>
                <a:gd fmla="val 16667" name="adj"/>
              </a:avLst>
            </a:prstGeom>
            <a:solidFill>
              <a:schemeClr val="lt1"/>
            </a:solidFill>
            <a:ln cap="flat" cmpd="sng" w="9525">
              <a:solidFill>
                <a:srgbClr val="ADADA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Interpreter</a:t>
              </a:r>
              <a:endParaRPr sz="1100"/>
            </a:p>
          </p:txBody>
        </p:sp>
        <p:sp>
          <p:nvSpPr>
            <p:cNvPr id="138" name="Google Shape;138;p19"/>
            <p:cNvSpPr/>
            <p:nvPr/>
          </p:nvSpPr>
          <p:spPr>
            <a:xfrm>
              <a:off x="5521000" y="3361467"/>
              <a:ext cx="1445100" cy="408900"/>
            </a:xfrm>
            <a:prstGeom prst="roundRect">
              <a:avLst>
                <a:gd fmla="val 16667" name="adj"/>
              </a:avLst>
            </a:prstGeom>
            <a:solidFill>
              <a:schemeClr val="lt1"/>
            </a:solidFill>
            <a:ln cap="flat" cmpd="sng" w="9525">
              <a:solidFill>
                <a:srgbClr val="ADADA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JIT-compiler</a:t>
              </a:r>
              <a:endParaRPr sz="1100"/>
            </a:p>
          </p:txBody>
        </p:sp>
        <p:cxnSp>
          <p:nvCxnSpPr>
            <p:cNvPr id="139" name="Google Shape;139;p19"/>
            <p:cNvCxnSpPr>
              <a:stCxn id="137" idx="3"/>
              <a:endCxn id="138" idx="3"/>
            </p:cNvCxnSpPr>
            <p:nvPr/>
          </p:nvCxnSpPr>
          <p:spPr>
            <a:xfrm>
              <a:off x="6966100" y="3060275"/>
              <a:ext cx="600" cy="505500"/>
            </a:xfrm>
            <a:prstGeom prst="bentConnector3">
              <a:avLst>
                <a:gd fmla="val 39687500" name="adj1"/>
              </a:avLst>
            </a:prstGeom>
            <a:noFill/>
            <a:ln cap="flat" cmpd="sng" w="9525">
              <a:solidFill>
                <a:schemeClr val="dk1"/>
              </a:solidFill>
              <a:prstDash val="dash"/>
              <a:round/>
              <a:headEnd len="med" w="med" type="none"/>
              <a:tailEnd len="med" w="med" type="triangle"/>
            </a:ln>
          </p:spPr>
        </p:cxnSp>
        <p:cxnSp>
          <p:nvCxnSpPr>
            <p:cNvPr id="140" name="Google Shape;140;p19"/>
            <p:cNvCxnSpPr>
              <a:stCxn id="138" idx="1"/>
              <a:endCxn id="137" idx="1"/>
            </p:cNvCxnSpPr>
            <p:nvPr/>
          </p:nvCxnSpPr>
          <p:spPr>
            <a:xfrm flipH="1" rot="10800000">
              <a:off x="5521000" y="3060417"/>
              <a:ext cx="600" cy="505500"/>
            </a:xfrm>
            <a:prstGeom prst="bentConnector3">
              <a:avLst>
                <a:gd fmla="val -39687500" name="adj1"/>
              </a:avLst>
            </a:prstGeom>
            <a:noFill/>
            <a:ln cap="flat" cmpd="sng" w="9525">
              <a:solidFill>
                <a:schemeClr val="dk1"/>
              </a:solidFill>
              <a:prstDash val="dash"/>
              <a:round/>
              <a:headEnd len="med" w="med" type="none"/>
              <a:tailEnd len="med" w="med" type="triangle"/>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t>
            </a:r>
            <a:r>
              <a:rPr lang="en"/>
              <a:t>JVM under the hood</a:t>
            </a:r>
            <a:endParaRPr/>
          </a:p>
        </p:txBody>
      </p:sp>
      <p:sp>
        <p:nvSpPr>
          <p:cNvPr id="146" name="Google Shape;146;p20"/>
          <p:cNvSpPr txBox="1"/>
          <p:nvPr/>
        </p:nvSpPr>
        <p:spPr>
          <a:xfrm>
            <a:off x="982275" y="1413701"/>
            <a:ext cx="5231100" cy="400200"/>
          </a:xfrm>
          <a:prstGeom prst="rect">
            <a:avLst/>
          </a:prstGeom>
          <a:noFill/>
          <a:ln>
            <a:noFill/>
          </a:ln>
        </p:spPr>
        <p:txBody>
          <a:bodyPr anchorCtr="0" anchor="t" bIns="91425" lIns="0" spcFirstLastPara="1" rIns="0" wrap="square" tIns="91425">
            <a:spAutoFit/>
          </a:bodyPr>
          <a:lstStyle/>
          <a:p>
            <a:pPr indent="0" lvl="0" marL="0" rtl="0" algn="l">
              <a:lnSpc>
                <a:spcPct val="115000"/>
              </a:lnSpc>
              <a:spcBef>
                <a:spcPts val="0"/>
              </a:spcBef>
              <a:spcAft>
                <a:spcPts val="600"/>
              </a:spcAft>
              <a:buNone/>
            </a:pPr>
            <a:r>
              <a:rPr lang="en">
                <a:latin typeface="Open Sans"/>
                <a:ea typeface="Open Sans"/>
                <a:cs typeface="Open Sans"/>
                <a:sym typeface="Open Sans"/>
              </a:rPr>
              <a:t>Why does the compiler need to access the interpreter?</a:t>
            </a:r>
            <a:endParaRPr>
              <a:latin typeface="Open Sans"/>
              <a:ea typeface="Open Sans"/>
              <a:cs typeface="Open Sans"/>
              <a:sym typeface="Open Sans"/>
            </a:endParaRPr>
          </a:p>
        </p:txBody>
      </p:sp>
      <p:pic>
        <p:nvPicPr>
          <p:cNvPr id="147" name="Google Shape;147;p20"/>
          <p:cNvPicPr preferRelativeResize="0"/>
          <p:nvPr/>
        </p:nvPicPr>
        <p:blipFill rotWithShape="1">
          <a:blip r:embed="rId3">
            <a:alphaModFix/>
          </a:blip>
          <a:srcRect b="0" l="0" r="32331" t="22618"/>
          <a:stretch/>
        </p:blipFill>
        <p:spPr>
          <a:xfrm>
            <a:off x="286675" y="1335024"/>
            <a:ext cx="569801" cy="651600"/>
          </a:xfrm>
          <a:prstGeom prst="rect">
            <a:avLst/>
          </a:prstGeom>
          <a:noFill/>
          <a:ln>
            <a:noFill/>
          </a:ln>
        </p:spPr>
      </p:pic>
      <p:sp>
        <p:nvSpPr>
          <p:cNvPr id="148" name="Google Shape;148;p20"/>
          <p:cNvSpPr txBox="1"/>
          <p:nvPr/>
        </p:nvSpPr>
        <p:spPr>
          <a:xfrm>
            <a:off x="286675" y="2353376"/>
            <a:ext cx="5206200" cy="1185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11480"/>
              </a:buClr>
              <a:buSzPts val="1300"/>
              <a:buFont typeface="Courier"/>
              <a:buNone/>
            </a:pPr>
            <a:r>
              <a:rPr b="1" i="0" lang="en" sz="1100" u="none" cap="none" strike="noStrike">
                <a:solidFill>
                  <a:srgbClr val="011480"/>
                </a:solidFill>
                <a:latin typeface="JetBrains Mono"/>
                <a:ea typeface="JetBrains Mono"/>
                <a:cs typeface="JetBrains Mono"/>
                <a:sym typeface="JetBrains Mono"/>
              </a:rPr>
              <a:t>class </a:t>
            </a:r>
            <a:r>
              <a:rPr i="0" lang="en" sz="1100" u="none" cap="none" strike="noStrike">
                <a:solidFill>
                  <a:srgbClr val="000000"/>
                </a:solidFill>
                <a:latin typeface="JetBrains Mono"/>
                <a:ea typeface="JetBrains Mono"/>
                <a:cs typeface="JetBrains Mono"/>
                <a:sym typeface="JetBrains Mono"/>
              </a:rPr>
              <a:t>PiUtils {</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i="0" lang="en" sz="1100" u="none" cap="none" strike="noStrike">
                <a:solidFill>
                  <a:srgbClr val="000000"/>
                </a:solidFill>
                <a:latin typeface="JetBrains Mono"/>
                <a:ea typeface="JetBrains Mono"/>
                <a:cs typeface="JetBrains Mono"/>
                <a:sym typeface="JetBrains Mono"/>
              </a:rPr>
              <a:t>    </a:t>
            </a:r>
            <a:r>
              <a:rPr b="1" i="0" lang="en" sz="1100" u="none" cap="none" strike="noStrike">
                <a:solidFill>
                  <a:srgbClr val="011480"/>
                </a:solidFill>
                <a:latin typeface="JetBrains Mono"/>
                <a:ea typeface="JetBrains Mono"/>
                <a:cs typeface="JetBrains Mono"/>
                <a:sym typeface="JetBrains Mono"/>
              </a:rPr>
              <a:t>private static final double </a:t>
            </a:r>
            <a:r>
              <a:rPr b="1" i="1" lang="en" sz="1100" u="none" cap="none" strike="noStrike">
                <a:solidFill>
                  <a:srgbClr val="66187A"/>
                </a:solidFill>
                <a:latin typeface="JetBrains Mono"/>
                <a:ea typeface="JetBrains Mono"/>
                <a:cs typeface="JetBrains Mono"/>
                <a:sym typeface="JetBrains Mono"/>
              </a:rPr>
              <a:t>PI </a:t>
            </a:r>
            <a:r>
              <a:rPr i="0" lang="en" sz="1100" u="none" cap="none" strike="noStrike">
                <a:solidFill>
                  <a:srgbClr val="000000"/>
                </a:solidFill>
                <a:latin typeface="JetBrains Mono"/>
                <a:ea typeface="JetBrains Mono"/>
                <a:cs typeface="JetBrains Mono"/>
                <a:sym typeface="JetBrains Mono"/>
              </a:rPr>
              <a:t>= </a:t>
            </a:r>
            <a:r>
              <a:rPr i="0" lang="en" sz="1100" u="none" cap="none" strike="noStrike">
                <a:solidFill>
                  <a:srgbClr val="0432FF"/>
                </a:solidFill>
                <a:latin typeface="JetBrains Mono"/>
                <a:ea typeface="JetBrains Mono"/>
                <a:cs typeface="JetBrains Mono"/>
                <a:sym typeface="JetBrains Mono"/>
              </a:rPr>
              <a:t>3.141592653589</a:t>
            </a:r>
            <a:r>
              <a:rPr i="0" lang="en" sz="1100" u="none" cap="none" strike="noStrike">
                <a:solidFill>
                  <a:srgbClr val="000000"/>
                </a:solidFill>
                <a:latin typeface="JetBrains Mono"/>
                <a:ea typeface="JetBrains Mono"/>
                <a:cs typeface="JetBrains Mono"/>
                <a:sym typeface="JetBrains Mono"/>
              </a:rPr>
              <a:t>;</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500"/>
              <a:buFont typeface="Courier"/>
              <a:buNone/>
            </a:pPr>
            <a:r>
              <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i="0" lang="en" sz="1100" u="none" cap="none" strike="noStrike">
                <a:solidFill>
                  <a:srgbClr val="000000"/>
                </a:solidFill>
                <a:latin typeface="JetBrains Mono"/>
                <a:ea typeface="JetBrains Mono"/>
                <a:cs typeface="JetBrains Mono"/>
                <a:sym typeface="JetBrains Mono"/>
              </a:rPr>
              <a:t>    </a:t>
            </a:r>
            <a:r>
              <a:rPr b="1" i="0" lang="en" sz="1100" u="none" cap="none" strike="noStrike">
                <a:solidFill>
                  <a:srgbClr val="011480"/>
                </a:solidFill>
                <a:latin typeface="JetBrains Mono"/>
                <a:ea typeface="JetBrains Mono"/>
                <a:cs typeface="JetBrains Mono"/>
                <a:sym typeface="JetBrains Mono"/>
              </a:rPr>
              <a:t>public static double </a:t>
            </a:r>
            <a:r>
              <a:rPr i="0" lang="en" sz="1100" u="none" cap="none" strike="noStrike">
                <a:solidFill>
                  <a:srgbClr val="000000"/>
                </a:solidFill>
                <a:latin typeface="JetBrains Mono"/>
                <a:ea typeface="JetBrains Mono"/>
                <a:cs typeface="JetBrains Mono"/>
                <a:sym typeface="JetBrains Mono"/>
              </a:rPr>
              <a:t>getPiSquared() {</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i="0" lang="en" sz="1100" u="none" cap="none" strike="noStrike">
                <a:solidFill>
                  <a:srgbClr val="000000"/>
                </a:solidFill>
                <a:latin typeface="JetBrains Mono"/>
                <a:ea typeface="JetBrains Mono"/>
                <a:cs typeface="JetBrains Mono"/>
                <a:sym typeface="JetBrains Mono"/>
              </a:rPr>
              <a:t>        </a:t>
            </a:r>
            <a:r>
              <a:rPr b="1" i="0" lang="en" sz="1100" u="none" cap="none" strike="noStrike">
                <a:solidFill>
                  <a:srgbClr val="011480"/>
                </a:solidFill>
                <a:latin typeface="JetBrains Mono"/>
                <a:ea typeface="JetBrains Mono"/>
                <a:cs typeface="JetBrains Mono"/>
                <a:sym typeface="JetBrains Mono"/>
              </a:rPr>
              <a:t>return </a:t>
            </a:r>
            <a:r>
              <a:rPr b="1" i="1" lang="en" sz="1100" u="none" cap="none" strike="noStrike">
                <a:solidFill>
                  <a:srgbClr val="66187A"/>
                </a:solidFill>
                <a:latin typeface="JetBrains Mono"/>
                <a:ea typeface="JetBrains Mono"/>
                <a:cs typeface="JetBrains Mono"/>
                <a:sym typeface="JetBrains Mono"/>
              </a:rPr>
              <a:t>PI </a:t>
            </a:r>
            <a:r>
              <a:rPr i="0" lang="en" sz="1100" u="none" cap="none" strike="noStrike">
                <a:solidFill>
                  <a:srgbClr val="000000"/>
                </a:solidFill>
                <a:latin typeface="JetBrains Mono"/>
                <a:ea typeface="JetBrains Mono"/>
                <a:cs typeface="JetBrains Mono"/>
                <a:sym typeface="JetBrains Mono"/>
              </a:rPr>
              <a:t>* </a:t>
            </a:r>
            <a:r>
              <a:rPr b="1" i="1" lang="en" sz="1100" u="none" cap="none" strike="noStrike">
                <a:solidFill>
                  <a:srgbClr val="66187A"/>
                </a:solidFill>
                <a:latin typeface="JetBrains Mono"/>
                <a:ea typeface="JetBrains Mono"/>
                <a:cs typeface="JetBrains Mono"/>
                <a:sym typeface="JetBrains Mono"/>
              </a:rPr>
              <a:t>PI</a:t>
            </a:r>
            <a:r>
              <a:rPr i="0" lang="en" sz="1100" u="none" cap="none" strike="noStrike">
                <a:solidFill>
                  <a:srgbClr val="000000"/>
                </a:solidFill>
                <a:latin typeface="JetBrains Mono"/>
                <a:ea typeface="JetBrains Mono"/>
                <a:cs typeface="JetBrains Mono"/>
                <a:sym typeface="JetBrains Mono"/>
              </a:rPr>
              <a:t>;</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i="0" lang="en" sz="1100" u="none" cap="none" strike="noStrike">
                <a:solidFill>
                  <a:srgbClr val="000000"/>
                </a:solidFill>
                <a:latin typeface="JetBrains Mono"/>
                <a:ea typeface="JetBrains Mono"/>
                <a:cs typeface="JetBrains Mono"/>
                <a:sym typeface="JetBrains Mono"/>
              </a:rPr>
              <a:t>    }</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i="0" lang="en" sz="1100" u="none" cap="none" strike="noStrike">
                <a:solidFill>
                  <a:srgbClr val="000000"/>
                </a:solidFill>
                <a:latin typeface="JetBrains Mono"/>
                <a:ea typeface="JetBrains Mono"/>
                <a:cs typeface="JetBrains Mono"/>
                <a:sym typeface="JetBrains Mono"/>
              </a:rPr>
              <a:t>}</a:t>
            </a:r>
            <a:endParaRPr i="0" sz="1100" u="none" cap="none" strike="noStrike">
              <a:solidFill>
                <a:srgbClr val="000000"/>
              </a:solidFill>
              <a:latin typeface="JetBrains Mono"/>
              <a:ea typeface="JetBrains Mono"/>
              <a:cs typeface="JetBrains Mono"/>
              <a:sym typeface="JetBrains Mono"/>
            </a:endParaRPr>
          </a:p>
        </p:txBody>
      </p:sp>
      <p:sp>
        <p:nvSpPr>
          <p:cNvPr id="149" name="Google Shape;149;p20"/>
          <p:cNvSpPr txBox="1"/>
          <p:nvPr/>
        </p:nvSpPr>
        <p:spPr>
          <a:xfrm>
            <a:off x="286675" y="4118500"/>
            <a:ext cx="41058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Courier"/>
              <a:buNone/>
            </a:pPr>
            <a:r>
              <a:rPr b="1" i="0" lang="en" sz="1100" u="none" cap="none" strike="noStrike">
                <a:solidFill>
                  <a:srgbClr val="011480"/>
                </a:solidFill>
                <a:latin typeface="JetBrains Mono"/>
                <a:ea typeface="JetBrains Mono"/>
                <a:cs typeface="JetBrains Mono"/>
                <a:sym typeface="JetBrains Mono"/>
              </a:rPr>
              <a:t>public static double </a:t>
            </a:r>
            <a:r>
              <a:rPr i="0" lang="en" sz="1100" u="none" cap="none" strike="noStrike">
                <a:solidFill>
                  <a:srgbClr val="000000"/>
                </a:solidFill>
                <a:latin typeface="JetBrains Mono"/>
                <a:ea typeface="JetBrains Mono"/>
                <a:cs typeface="JetBrains Mono"/>
                <a:sym typeface="JetBrains Mono"/>
              </a:rPr>
              <a:t>getPiSquared() {</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b="1" lang="en" sz="1100">
                <a:solidFill>
                  <a:srgbClr val="011480"/>
                </a:solidFill>
                <a:latin typeface="JetBrains Mono"/>
                <a:ea typeface="JetBrains Mono"/>
                <a:cs typeface="JetBrains Mono"/>
                <a:sym typeface="JetBrains Mono"/>
              </a:rPr>
              <a:t>    </a:t>
            </a:r>
            <a:r>
              <a:rPr b="1" i="0" lang="en" sz="1100" u="none" cap="none" strike="noStrike">
                <a:solidFill>
                  <a:srgbClr val="011480"/>
                </a:solidFill>
                <a:latin typeface="JetBrains Mono"/>
                <a:ea typeface="JetBrains Mono"/>
                <a:cs typeface="JetBrains Mono"/>
                <a:sym typeface="JetBrains Mono"/>
              </a:rPr>
              <a:t>return </a:t>
            </a:r>
            <a:r>
              <a:rPr i="0" lang="en" sz="1100" u="none" cap="none" strike="noStrike">
                <a:solidFill>
                  <a:srgbClr val="0432FF"/>
                </a:solidFill>
                <a:latin typeface="JetBrains Mono"/>
                <a:ea typeface="JetBrains Mono"/>
                <a:cs typeface="JetBrains Mono"/>
                <a:sym typeface="JetBrains Mono"/>
              </a:rPr>
              <a:t>9.869604401084375</a:t>
            </a:r>
            <a:r>
              <a:rPr i="0" lang="en" sz="1100" u="none" cap="none" strike="noStrike">
                <a:solidFill>
                  <a:srgbClr val="000000"/>
                </a:solidFill>
                <a:latin typeface="JetBrains Mono"/>
                <a:ea typeface="JetBrains Mono"/>
                <a:cs typeface="JetBrains Mono"/>
                <a:sym typeface="JetBrains Mono"/>
              </a:rPr>
              <a:t>;</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i="0" lang="en" sz="1100" u="none" cap="none" strike="noStrike">
                <a:solidFill>
                  <a:srgbClr val="000000"/>
                </a:solidFill>
                <a:latin typeface="JetBrains Mono"/>
                <a:ea typeface="JetBrains Mono"/>
                <a:cs typeface="JetBrains Mono"/>
                <a:sym typeface="JetBrains Mono"/>
              </a:rPr>
              <a:t>}</a:t>
            </a:r>
            <a:endParaRPr i="0" sz="1100" u="none" cap="none" strike="noStrike">
              <a:solidFill>
                <a:srgbClr val="000000"/>
              </a:solidFill>
              <a:latin typeface="JetBrains Mono"/>
              <a:ea typeface="JetBrains Mono"/>
              <a:cs typeface="JetBrains Mono"/>
              <a:sym typeface="JetBrains Mono"/>
            </a:endParaRPr>
          </a:p>
        </p:txBody>
      </p:sp>
      <p:cxnSp>
        <p:nvCxnSpPr>
          <p:cNvPr id="150" name="Google Shape;150;p20"/>
          <p:cNvCxnSpPr/>
          <p:nvPr/>
        </p:nvCxnSpPr>
        <p:spPr>
          <a:xfrm>
            <a:off x="1646250" y="3515825"/>
            <a:ext cx="0" cy="369300"/>
          </a:xfrm>
          <a:prstGeom prst="straightConnector1">
            <a:avLst/>
          </a:prstGeom>
          <a:noFill/>
          <a:ln cap="flat" cmpd="sng" w="19050">
            <a:solidFill>
              <a:schemeClr val="accent4"/>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t>
            </a:r>
            <a:r>
              <a:rPr lang="en"/>
              <a:t>JVM under the hood</a:t>
            </a:r>
            <a:endParaRPr/>
          </a:p>
        </p:txBody>
      </p:sp>
      <p:sp>
        <p:nvSpPr>
          <p:cNvPr id="156" name="Google Shape;156;p21"/>
          <p:cNvSpPr txBox="1"/>
          <p:nvPr/>
        </p:nvSpPr>
        <p:spPr>
          <a:xfrm>
            <a:off x="982275" y="1413701"/>
            <a:ext cx="5231100" cy="400200"/>
          </a:xfrm>
          <a:prstGeom prst="rect">
            <a:avLst/>
          </a:prstGeom>
          <a:noFill/>
          <a:ln>
            <a:noFill/>
          </a:ln>
        </p:spPr>
        <p:txBody>
          <a:bodyPr anchorCtr="0" anchor="t" bIns="91425" lIns="0" spcFirstLastPara="1" rIns="0" wrap="square" tIns="91425">
            <a:spAutoFit/>
          </a:bodyPr>
          <a:lstStyle/>
          <a:p>
            <a:pPr indent="0" lvl="0" marL="0" rtl="0" algn="l">
              <a:lnSpc>
                <a:spcPct val="115000"/>
              </a:lnSpc>
              <a:spcBef>
                <a:spcPts val="0"/>
              </a:spcBef>
              <a:spcAft>
                <a:spcPts val="600"/>
              </a:spcAft>
              <a:buNone/>
            </a:pPr>
            <a:r>
              <a:rPr lang="en">
                <a:latin typeface="Open Sans"/>
                <a:ea typeface="Open Sans"/>
                <a:cs typeface="Open Sans"/>
                <a:sym typeface="Open Sans"/>
              </a:rPr>
              <a:t>Why does the compiler need to access the interpreter?</a:t>
            </a:r>
            <a:endParaRPr>
              <a:latin typeface="Open Sans"/>
              <a:ea typeface="Open Sans"/>
              <a:cs typeface="Open Sans"/>
              <a:sym typeface="Open Sans"/>
            </a:endParaRPr>
          </a:p>
        </p:txBody>
      </p:sp>
      <p:pic>
        <p:nvPicPr>
          <p:cNvPr id="157" name="Google Shape;157;p21"/>
          <p:cNvPicPr preferRelativeResize="0"/>
          <p:nvPr/>
        </p:nvPicPr>
        <p:blipFill rotWithShape="1">
          <a:blip r:embed="rId3">
            <a:alphaModFix/>
          </a:blip>
          <a:srcRect b="0" l="0" r="32331" t="22618"/>
          <a:stretch/>
        </p:blipFill>
        <p:spPr>
          <a:xfrm>
            <a:off x="286675" y="1335024"/>
            <a:ext cx="569801" cy="651600"/>
          </a:xfrm>
          <a:prstGeom prst="rect">
            <a:avLst/>
          </a:prstGeom>
          <a:noFill/>
          <a:ln>
            <a:noFill/>
          </a:ln>
        </p:spPr>
      </p:pic>
      <p:sp>
        <p:nvSpPr>
          <p:cNvPr id="158" name="Google Shape;158;p21"/>
          <p:cNvSpPr txBox="1"/>
          <p:nvPr/>
        </p:nvSpPr>
        <p:spPr>
          <a:xfrm>
            <a:off x="286675" y="2353376"/>
            <a:ext cx="5206200" cy="1185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11480"/>
              </a:buClr>
              <a:buSzPts val="1300"/>
              <a:buFont typeface="Courier"/>
              <a:buNone/>
            </a:pPr>
            <a:r>
              <a:rPr b="1" i="0" lang="en" sz="1100" u="none" cap="none" strike="noStrike">
                <a:solidFill>
                  <a:srgbClr val="011480"/>
                </a:solidFill>
                <a:latin typeface="JetBrains Mono"/>
                <a:ea typeface="JetBrains Mono"/>
                <a:cs typeface="JetBrains Mono"/>
                <a:sym typeface="JetBrains Mono"/>
              </a:rPr>
              <a:t>class </a:t>
            </a:r>
            <a:r>
              <a:rPr i="0" lang="en" sz="1100" u="none" cap="none" strike="noStrike">
                <a:solidFill>
                  <a:srgbClr val="000000"/>
                </a:solidFill>
                <a:latin typeface="JetBrains Mono"/>
                <a:ea typeface="JetBrains Mono"/>
                <a:cs typeface="JetBrains Mono"/>
                <a:sym typeface="JetBrains Mono"/>
              </a:rPr>
              <a:t>PiUtils {</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i="0" lang="en" sz="1100" u="none" cap="none" strike="noStrike">
                <a:solidFill>
                  <a:srgbClr val="000000"/>
                </a:solidFill>
                <a:latin typeface="JetBrains Mono"/>
                <a:ea typeface="JetBrains Mono"/>
                <a:cs typeface="JetBrains Mono"/>
                <a:sym typeface="JetBrains Mono"/>
              </a:rPr>
              <a:t>    </a:t>
            </a:r>
            <a:r>
              <a:rPr b="1" i="0" lang="en" sz="1100" u="none" cap="none" strike="noStrike">
                <a:solidFill>
                  <a:srgbClr val="011480"/>
                </a:solidFill>
                <a:latin typeface="JetBrains Mono"/>
                <a:ea typeface="JetBrains Mono"/>
                <a:cs typeface="JetBrains Mono"/>
                <a:sym typeface="JetBrains Mono"/>
              </a:rPr>
              <a:t>private static final double </a:t>
            </a:r>
            <a:r>
              <a:rPr b="1" i="1" lang="en" sz="1100" u="none" cap="none" strike="noStrike">
                <a:solidFill>
                  <a:srgbClr val="66187A"/>
                </a:solidFill>
                <a:latin typeface="JetBrains Mono"/>
                <a:ea typeface="JetBrains Mono"/>
                <a:cs typeface="JetBrains Mono"/>
                <a:sym typeface="JetBrains Mono"/>
              </a:rPr>
              <a:t>PI </a:t>
            </a:r>
            <a:r>
              <a:rPr i="0" lang="en" sz="1100" u="none" cap="none" strike="noStrike">
                <a:solidFill>
                  <a:srgbClr val="000000"/>
                </a:solidFill>
                <a:latin typeface="JetBrains Mono"/>
                <a:ea typeface="JetBrains Mono"/>
                <a:cs typeface="JetBrains Mono"/>
                <a:sym typeface="JetBrains Mono"/>
              </a:rPr>
              <a:t>= </a:t>
            </a:r>
            <a:r>
              <a:rPr lang="en" sz="1100">
                <a:solidFill>
                  <a:srgbClr val="0432FF"/>
                </a:solidFill>
                <a:latin typeface="JetBrains Mono"/>
                <a:ea typeface="JetBrains Mono"/>
                <a:cs typeface="JetBrains Mono"/>
                <a:sym typeface="JetBrains Mono"/>
              </a:rPr>
              <a:t>4</a:t>
            </a:r>
            <a:r>
              <a:rPr i="0" lang="en" sz="1100" u="none" cap="none" strike="noStrike">
                <a:solidFill>
                  <a:srgbClr val="000000"/>
                </a:solidFill>
                <a:latin typeface="JetBrains Mono"/>
                <a:ea typeface="JetBrains Mono"/>
                <a:cs typeface="JetBrains Mono"/>
                <a:sym typeface="JetBrains Mono"/>
              </a:rPr>
              <a:t>;</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500"/>
              <a:buFont typeface="Courier"/>
              <a:buNone/>
            </a:pPr>
            <a:r>
              <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i="0" lang="en" sz="1100" u="none" cap="none" strike="noStrike">
                <a:solidFill>
                  <a:srgbClr val="000000"/>
                </a:solidFill>
                <a:latin typeface="JetBrains Mono"/>
                <a:ea typeface="JetBrains Mono"/>
                <a:cs typeface="JetBrains Mono"/>
                <a:sym typeface="JetBrains Mono"/>
              </a:rPr>
              <a:t>    </a:t>
            </a:r>
            <a:r>
              <a:rPr b="1" i="0" lang="en" sz="1100" u="none" cap="none" strike="noStrike">
                <a:solidFill>
                  <a:srgbClr val="011480"/>
                </a:solidFill>
                <a:latin typeface="JetBrains Mono"/>
                <a:ea typeface="JetBrains Mono"/>
                <a:cs typeface="JetBrains Mono"/>
                <a:sym typeface="JetBrains Mono"/>
              </a:rPr>
              <a:t>public static double </a:t>
            </a:r>
            <a:r>
              <a:rPr i="0" lang="en" sz="1100" u="none" cap="none" strike="noStrike">
                <a:solidFill>
                  <a:srgbClr val="000000"/>
                </a:solidFill>
                <a:latin typeface="JetBrains Mono"/>
                <a:ea typeface="JetBrains Mono"/>
                <a:cs typeface="JetBrains Mono"/>
                <a:sym typeface="JetBrains Mono"/>
              </a:rPr>
              <a:t>getPiSquared() {</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i="0" lang="en" sz="1100" u="none" cap="none" strike="noStrike">
                <a:solidFill>
                  <a:srgbClr val="000000"/>
                </a:solidFill>
                <a:latin typeface="JetBrains Mono"/>
                <a:ea typeface="JetBrains Mono"/>
                <a:cs typeface="JetBrains Mono"/>
                <a:sym typeface="JetBrains Mono"/>
              </a:rPr>
              <a:t>        </a:t>
            </a:r>
            <a:r>
              <a:rPr b="1" i="0" lang="en" sz="1100" u="none" cap="none" strike="noStrike">
                <a:solidFill>
                  <a:srgbClr val="011480"/>
                </a:solidFill>
                <a:latin typeface="JetBrains Mono"/>
                <a:ea typeface="JetBrains Mono"/>
                <a:cs typeface="JetBrains Mono"/>
                <a:sym typeface="JetBrains Mono"/>
              </a:rPr>
              <a:t>return </a:t>
            </a:r>
            <a:r>
              <a:rPr b="1" i="1" lang="en" sz="1100" u="none" cap="none" strike="noStrike">
                <a:solidFill>
                  <a:srgbClr val="66187A"/>
                </a:solidFill>
                <a:latin typeface="JetBrains Mono"/>
                <a:ea typeface="JetBrains Mono"/>
                <a:cs typeface="JetBrains Mono"/>
                <a:sym typeface="JetBrains Mono"/>
              </a:rPr>
              <a:t>PI </a:t>
            </a:r>
            <a:r>
              <a:rPr i="0" lang="en" sz="1100" u="none" cap="none" strike="noStrike">
                <a:solidFill>
                  <a:srgbClr val="000000"/>
                </a:solidFill>
                <a:latin typeface="JetBrains Mono"/>
                <a:ea typeface="JetBrains Mono"/>
                <a:cs typeface="JetBrains Mono"/>
                <a:sym typeface="JetBrains Mono"/>
              </a:rPr>
              <a:t>* </a:t>
            </a:r>
            <a:r>
              <a:rPr b="1" i="1" lang="en" sz="1100" u="none" cap="none" strike="noStrike">
                <a:solidFill>
                  <a:srgbClr val="66187A"/>
                </a:solidFill>
                <a:latin typeface="JetBrains Mono"/>
                <a:ea typeface="JetBrains Mono"/>
                <a:cs typeface="JetBrains Mono"/>
                <a:sym typeface="JetBrains Mono"/>
              </a:rPr>
              <a:t>PI</a:t>
            </a:r>
            <a:r>
              <a:rPr i="0" lang="en" sz="1100" u="none" cap="none" strike="noStrike">
                <a:solidFill>
                  <a:srgbClr val="000000"/>
                </a:solidFill>
                <a:latin typeface="JetBrains Mono"/>
                <a:ea typeface="JetBrains Mono"/>
                <a:cs typeface="JetBrains Mono"/>
                <a:sym typeface="JetBrains Mono"/>
              </a:rPr>
              <a:t>;</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i="0" lang="en" sz="1100" u="none" cap="none" strike="noStrike">
                <a:solidFill>
                  <a:srgbClr val="000000"/>
                </a:solidFill>
                <a:latin typeface="JetBrains Mono"/>
                <a:ea typeface="JetBrains Mono"/>
                <a:cs typeface="JetBrains Mono"/>
                <a:sym typeface="JetBrains Mono"/>
              </a:rPr>
              <a:t>    }</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i="0" lang="en" sz="1100" u="none" cap="none" strike="noStrike">
                <a:solidFill>
                  <a:srgbClr val="000000"/>
                </a:solidFill>
                <a:latin typeface="JetBrains Mono"/>
                <a:ea typeface="JetBrains Mono"/>
                <a:cs typeface="JetBrains Mono"/>
                <a:sym typeface="JetBrains Mono"/>
              </a:rPr>
              <a:t>}</a:t>
            </a:r>
            <a:endParaRPr i="0" sz="1100" u="none" cap="none" strike="noStrike">
              <a:solidFill>
                <a:srgbClr val="000000"/>
              </a:solidFill>
              <a:latin typeface="JetBrains Mono"/>
              <a:ea typeface="JetBrains Mono"/>
              <a:cs typeface="JetBrains Mono"/>
              <a:sym typeface="JetBrains Mono"/>
            </a:endParaRPr>
          </a:p>
        </p:txBody>
      </p:sp>
      <p:sp>
        <p:nvSpPr>
          <p:cNvPr id="159" name="Google Shape;159;p21"/>
          <p:cNvSpPr txBox="1"/>
          <p:nvPr/>
        </p:nvSpPr>
        <p:spPr>
          <a:xfrm>
            <a:off x="286675" y="4118500"/>
            <a:ext cx="4105800" cy="5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Courier"/>
              <a:buNone/>
            </a:pPr>
            <a:r>
              <a:rPr b="1" i="0" lang="en" sz="1100" u="none" cap="none" strike="noStrike">
                <a:solidFill>
                  <a:srgbClr val="011480"/>
                </a:solidFill>
                <a:latin typeface="JetBrains Mono"/>
                <a:ea typeface="JetBrains Mono"/>
                <a:cs typeface="JetBrains Mono"/>
                <a:sym typeface="JetBrains Mono"/>
              </a:rPr>
              <a:t>public static double </a:t>
            </a:r>
            <a:r>
              <a:rPr i="0" lang="en" sz="1100" u="none" cap="none" strike="noStrike">
                <a:solidFill>
                  <a:srgbClr val="000000"/>
                </a:solidFill>
                <a:latin typeface="JetBrains Mono"/>
                <a:ea typeface="JetBrains Mono"/>
                <a:cs typeface="JetBrains Mono"/>
                <a:sym typeface="JetBrains Mono"/>
              </a:rPr>
              <a:t>getPiSquared() {</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b="1" lang="en" sz="1100">
                <a:solidFill>
                  <a:srgbClr val="011480"/>
                </a:solidFill>
                <a:latin typeface="JetBrains Mono"/>
                <a:ea typeface="JetBrains Mono"/>
                <a:cs typeface="JetBrains Mono"/>
                <a:sym typeface="JetBrains Mono"/>
              </a:rPr>
              <a:t>    </a:t>
            </a:r>
            <a:r>
              <a:rPr b="1" i="0" lang="en" sz="1100" u="none" cap="none" strike="noStrike">
                <a:solidFill>
                  <a:srgbClr val="011480"/>
                </a:solidFill>
                <a:latin typeface="JetBrains Mono"/>
                <a:ea typeface="JetBrains Mono"/>
                <a:cs typeface="JetBrains Mono"/>
                <a:sym typeface="JetBrains Mono"/>
              </a:rPr>
              <a:t>return </a:t>
            </a:r>
            <a:r>
              <a:rPr i="0" lang="en" sz="1100" u="none" cap="none" strike="noStrike">
                <a:solidFill>
                  <a:srgbClr val="0432FF"/>
                </a:solidFill>
                <a:latin typeface="JetBrains Mono"/>
                <a:ea typeface="JetBrains Mono"/>
                <a:cs typeface="JetBrains Mono"/>
                <a:sym typeface="JetBrains Mono"/>
              </a:rPr>
              <a:t>9.869604401084375</a:t>
            </a:r>
            <a:r>
              <a:rPr i="0" lang="en" sz="1100" u="none" cap="none" strike="noStrike">
                <a:solidFill>
                  <a:srgbClr val="000000"/>
                </a:solidFill>
                <a:latin typeface="JetBrains Mono"/>
                <a:ea typeface="JetBrains Mono"/>
                <a:cs typeface="JetBrains Mono"/>
                <a:sym typeface="JetBrains Mono"/>
              </a:rPr>
              <a:t>;</a:t>
            </a:r>
            <a:endParaRPr i="0" sz="11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300"/>
              <a:buFont typeface="Courier"/>
              <a:buNone/>
            </a:pPr>
            <a:r>
              <a:rPr i="0" lang="en" sz="1100" u="none" cap="none" strike="noStrike">
                <a:solidFill>
                  <a:srgbClr val="000000"/>
                </a:solidFill>
                <a:latin typeface="JetBrains Mono"/>
                <a:ea typeface="JetBrains Mono"/>
                <a:cs typeface="JetBrains Mono"/>
                <a:sym typeface="JetBrains Mono"/>
              </a:rPr>
              <a:t>}</a:t>
            </a:r>
            <a:endParaRPr i="0" sz="1100" u="none" cap="none" strike="noStrike">
              <a:solidFill>
                <a:srgbClr val="000000"/>
              </a:solidFill>
              <a:latin typeface="JetBrains Mono"/>
              <a:ea typeface="JetBrains Mono"/>
              <a:cs typeface="JetBrains Mono"/>
              <a:sym typeface="JetBrains Mono"/>
            </a:endParaRPr>
          </a:p>
        </p:txBody>
      </p:sp>
      <p:cxnSp>
        <p:nvCxnSpPr>
          <p:cNvPr id="160" name="Google Shape;160;p21"/>
          <p:cNvCxnSpPr/>
          <p:nvPr/>
        </p:nvCxnSpPr>
        <p:spPr>
          <a:xfrm>
            <a:off x="1646250" y="3515825"/>
            <a:ext cx="0" cy="369300"/>
          </a:xfrm>
          <a:prstGeom prst="straightConnector1">
            <a:avLst/>
          </a:prstGeom>
          <a:noFill/>
          <a:ln cap="flat" cmpd="sng" w="19050">
            <a:solidFill>
              <a:schemeClr val="accent4"/>
            </a:solidFill>
            <a:prstDash val="solid"/>
            <a:round/>
            <a:headEnd len="sm" w="sm" type="none"/>
            <a:tailEnd len="med" w="med" type="triangle"/>
          </a:ln>
        </p:spPr>
      </p:cxnSp>
      <p:sp>
        <p:nvSpPr>
          <p:cNvPr id="161" name="Google Shape;161;p21"/>
          <p:cNvSpPr txBox="1"/>
          <p:nvPr/>
        </p:nvSpPr>
        <p:spPr>
          <a:xfrm>
            <a:off x="1752600" y="3464960"/>
            <a:ext cx="161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Reflection</a:t>
            </a:r>
            <a:endParaRPr i="0" sz="1400" u="none" cap="none" strike="noStrike">
              <a:solidFill>
                <a:schemeClr val="dk1"/>
              </a:solidFill>
              <a:latin typeface="Open Sans"/>
              <a:ea typeface="Open Sans"/>
              <a:cs typeface="Open Sans"/>
              <a:sym typeface="Open Sans"/>
            </a:endParaRPr>
          </a:p>
        </p:txBody>
      </p:sp>
      <p:sp>
        <p:nvSpPr>
          <p:cNvPr id="162" name="Google Shape;162;p21"/>
          <p:cNvSpPr/>
          <p:nvPr/>
        </p:nvSpPr>
        <p:spPr>
          <a:xfrm>
            <a:off x="3409625" y="4014800"/>
            <a:ext cx="569700" cy="569700"/>
          </a:xfrm>
          <a:prstGeom prst="mathMultiply">
            <a:avLst>
              <a:gd fmla="val 23520" name="adj1"/>
            </a:avLst>
          </a:prstGeom>
          <a:solidFill>
            <a:schemeClr val="accent3"/>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t>
            </a:r>
            <a:r>
              <a:rPr lang="en"/>
              <a:t>Kotlin language</a:t>
            </a:r>
            <a:endParaRPr/>
          </a:p>
        </p:txBody>
      </p:sp>
      <p:sp>
        <p:nvSpPr>
          <p:cNvPr id="168" name="Google Shape;168;p2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Can be compiled into JVM bytecode.</a:t>
            </a:r>
            <a:endParaRPr/>
          </a:p>
          <a:p>
            <a:pPr indent="-317500" lvl="0" marL="457200" rtl="0" algn="l">
              <a:spcBef>
                <a:spcPts val="1000"/>
              </a:spcBef>
              <a:spcAft>
                <a:spcPts val="0"/>
              </a:spcAft>
              <a:buSzPts val="1400"/>
              <a:buChar char="●"/>
            </a:pPr>
            <a:r>
              <a:rPr lang="en"/>
              <a:t>Is interoperable with Java.</a:t>
            </a:r>
            <a:endParaRPr/>
          </a:p>
          <a:p>
            <a:pPr indent="-317500" lvl="1" marL="914400" rtl="0" algn="l">
              <a:spcBef>
                <a:spcPts val="1000"/>
              </a:spcBef>
              <a:spcAft>
                <a:spcPts val="0"/>
              </a:spcAft>
              <a:buSzPts val="1400"/>
              <a:buChar char="○"/>
            </a:pPr>
            <a:r>
              <a:rPr lang="en"/>
              <a:t>Can work in Java projects.</a:t>
            </a:r>
            <a:endParaRPr/>
          </a:p>
          <a:p>
            <a:pPr indent="-317500" lvl="1" marL="914400" rtl="0" algn="l">
              <a:spcBef>
                <a:spcPts val="1000"/>
              </a:spcBef>
              <a:spcAft>
                <a:spcPts val="0"/>
              </a:spcAft>
              <a:buSzPts val="1400"/>
              <a:buChar char="○"/>
            </a:pPr>
            <a:r>
              <a:rPr lang="en"/>
              <a:t>Can use Java libraries.</a:t>
            </a:r>
            <a:endParaRPr/>
          </a:p>
          <a:p>
            <a:pPr indent="-317500" lvl="0" marL="457200" rtl="0" algn="l">
              <a:spcBef>
                <a:spcPts val="1000"/>
              </a:spcBef>
              <a:spcAft>
                <a:spcPts val="0"/>
              </a:spcAft>
              <a:buSzPts val="1400"/>
              <a:buChar char="●"/>
            </a:pPr>
            <a:r>
              <a:rPr lang="en"/>
              <a:t>Is safe and concise.</a:t>
            </a:r>
            <a:endParaRPr/>
          </a:p>
          <a:p>
            <a:pPr indent="-317500" lvl="0" marL="457200" rtl="0" algn="l">
              <a:spcBef>
                <a:spcPts val="1000"/>
              </a:spcBef>
              <a:spcAft>
                <a:spcPts val="0"/>
              </a:spcAft>
              <a:buSzPts val="1400"/>
              <a:buChar char="●"/>
            </a:pPr>
            <a:r>
              <a:rPr lang="en"/>
              <a:t>Provides the ability to integrate into the compilation process (compiler plugins).</a:t>
            </a:r>
            <a:endParaRPr/>
          </a:p>
          <a:p>
            <a:pPr indent="-317500" lvl="0" marL="457200" rtl="0" algn="l">
              <a:spcBef>
                <a:spcPts val="1000"/>
              </a:spcBef>
              <a:spcAft>
                <a:spcPts val="1000"/>
              </a:spcAft>
              <a:buSzPts val="1400"/>
              <a:buChar char="●"/>
            </a:pPr>
            <a:r>
              <a:rPr lang="en"/>
              <a:t>Is the main development language for Android applications, according to Google.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a:t>
            </a:r>
            <a:endParaRPr/>
          </a:p>
        </p:txBody>
      </p:sp>
      <p:sp>
        <p:nvSpPr>
          <p:cNvPr id="174" name="Google Shape;174;p23"/>
          <p:cNvSpPr/>
          <p:nvPr/>
        </p:nvSpPr>
        <p:spPr>
          <a:xfrm>
            <a:off x="2772688" y="2113338"/>
            <a:ext cx="10524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JetBrains Mono"/>
                <a:ea typeface="JetBrains Mono"/>
                <a:cs typeface="JetBrains Mono"/>
                <a:sym typeface="JetBrains Mono"/>
              </a:rPr>
              <a:t>Parser</a:t>
            </a:r>
            <a:endParaRPr sz="1100">
              <a:solidFill>
                <a:srgbClr val="FFFFFF"/>
              </a:solidFill>
              <a:latin typeface="JetBrains Mono"/>
              <a:ea typeface="JetBrains Mono"/>
              <a:cs typeface="JetBrains Mono"/>
              <a:sym typeface="JetBrains Mono"/>
            </a:endParaRPr>
          </a:p>
        </p:txBody>
      </p:sp>
      <p:cxnSp>
        <p:nvCxnSpPr>
          <p:cNvPr id="175" name="Google Shape;175;p23"/>
          <p:cNvCxnSpPr>
            <a:stCxn id="174" idx="3"/>
          </p:cNvCxnSpPr>
          <p:nvPr/>
        </p:nvCxnSpPr>
        <p:spPr>
          <a:xfrm>
            <a:off x="3825088" y="2267388"/>
            <a:ext cx="550500" cy="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176" name="Google Shape;176;p23"/>
          <p:cNvSpPr/>
          <p:nvPr/>
        </p:nvSpPr>
        <p:spPr>
          <a:xfrm>
            <a:off x="5978486" y="2113638"/>
            <a:ext cx="10524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JetBrains Mono"/>
                <a:ea typeface="JetBrains Mono"/>
                <a:cs typeface="JetBrains Mono"/>
                <a:sym typeface="JetBrains Mono"/>
              </a:rPr>
              <a:t>B</a:t>
            </a:r>
            <a:r>
              <a:rPr lang="en" sz="1100">
                <a:solidFill>
                  <a:srgbClr val="FFFFFF"/>
                </a:solidFill>
                <a:latin typeface="JetBrains Mono"/>
                <a:ea typeface="JetBrains Mono"/>
                <a:cs typeface="JetBrains Mono"/>
                <a:sym typeface="JetBrains Mono"/>
              </a:rPr>
              <a:t>ackend</a:t>
            </a:r>
            <a:endParaRPr sz="1100">
              <a:solidFill>
                <a:srgbClr val="FFFFFF"/>
              </a:solidFill>
              <a:latin typeface="JetBrains Mono"/>
              <a:ea typeface="JetBrains Mono"/>
              <a:cs typeface="JetBrains Mono"/>
              <a:sym typeface="JetBrains Mono"/>
            </a:endParaRPr>
          </a:p>
        </p:txBody>
      </p:sp>
      <p:sp>
        <p:nvSpPr>
          <p:cNvPr id="177" name="Google Shape;177;p23"/>
          <p:cNvSpPr/>
          <p:nvPr/>
        </p:nvSpPr>
        <p:spPr>
          <a:xfrm>
            <a:off x="4375586" y="2113338"/>
            <a:ext cx="10524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JetBrains Mono"/>
                <a:ea typeface="JetBrains Mono"/>
                <a:cs typeface="JetBrains Mono"/>
                <a:sym typeface="JetBrains Mono"/>
              </a:rPr>
              <a:t>Frontend</a:t>
            </a:r>
            <a:endParaRPr sz="1100">
              <a:solidFill>
                <a:srgbClr val="FFFFFF"/>
              </a:solidFill>
              <a:latin typeface="JetBrains Mono"/>
              <a:ea typeface="JetBrains Mono"/>
              <a:cs typeface="JetBrains Mono"/>
              <a:sym typeface="JetBrains Mono"/>
            </a:endParaRPr>
          </a:p>
        </p:txBody>
      </p:sp>
      <p:cxnSp>
        <p:nvCxnSpPr>
          <p:cNvPr id="178" name="Google Shape;178;p23"/>
          <p:cNvCxnSpPr/>
          <p:nvPr/>
        </p:nvCxnSpPr>
        <p:spPr>
          <a:xfrm>
            <a:off x="5427988" y="2267388"/>
            <a:ext cx="550500" cy="600"/>
          </a:xfrm>
          <a:prstGeom prst="curvedConnector3">
            <a:avLst>
              <a:gd fmla="val 50000" name="adj1"/>
            </a:avLst>
          </a:prstGeom>
          <a:noFill/>
          <a:ln cap="flat" cmpd="sng" w="19050">
            <a:solidFill>
              <a:srgbClr val="27282C"/>
            </a:solidFill>
            <a:prstDash val="solid"/>
            <a:round/>
            <a:headEnd len="med" w="med" type="none"/>
            <a:tailEnd len="med" w="med" type="triangle"/>
          </a:ln>
        </p:spPr>
      </p:cxnSp>
      <p:pic>
        <p:nvPicPr>
          <p:cNvPr id="179" name="Google Shape;179;p23"/>
          <p:cNvPicPr preferRelativeResize="0"/>
          <p:nvPr/>
        </p:nvPicPr>
        <p:blipFill rotWithShape="1">
          <a:blip r:embed="rId3">
            <a:alphaModFix/>
          </a:blip>
          <a:srcRect b="11966" l="0" r="51345" t="18944"/>
          <a:stretch/>
        </p:blipFill>
        <p:spPr>
          <a:xfrm>
            <a:off x="1748038" y="1871164"/>
            <a:ext cx="474150" cy="673275"/>
          </a:xfrm>
          <a:prstGeom prst="rect">
            <a:avLst/>
          </a:prstGeom>
          <a:noFill/>
          <a:ln>
            <a:noFill/>
          </a:ln>
        </p:spPr>
      </p:pic>
      <p:sp>
        <p:nvSpPr>
          <p:cNvPr id="180" name="Google Shape;180;p23"/>
          <p:cNvSpPr txBox="1"/>
          <p:nvPr/>
        </p:nvSpPr>
        <p:spPr>
          <a:xfrm>
            <a:off x="1646260" y="2534659"/>
            <a:ext cx="677700" cy="2433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.kt </a:t>
            </a:r>
            <a:r>
              <a:rPr lang="en" sz="1100">
                <a:solidFill>
                  <a:schemeClr val="dk1"/>
                </a:solidFill>
                <a:latin typeface="Open Sans"/>
                <a:ea typeface="Open Sans"/>
                <a:cs typeface="Open Sans"/>
                <a:sym typeface="Open Sans"/>
              </a:rPr>
              <a:t>files</a:t>
            </a:r>
            <a:endParaRPr sz="1100">
              <a:solidFill>
                <a:schemeClr val="dk1"/>
              </a:solidFill>
              <a:latin typeface="Open Sans"/>
              <a:ea typeface="Open Sans"/>
              <a:cs typeface="Open Sans"/>
              <a:sym typeface="Open Sans"/>
            </a:endParaRPr>
          </a:p>
        </p:txBody>
      </p:sp>
      <p:cxnSp>
        <p:nvCxnSpPr>
          <p:cNvPr id="181" name="Google Shape;181;p23"/>
          <p:cNvCxnSpPr/>
          <p:nvPr/>
        </p:nvCxnSpPr>
        <p:spPr>
          <a:xfrm>
            <a:off x="2222188" y="2267388"/>
            <a:ext cx="550500" cy="600"/>
          </a:xfrm>
          <a:prstGeom prst="curvedConnector3">
            <a:avLst>
              <a:gd fmla="val 50000" name="adj1"/>
            </a:avLst>
          </a:prstGeom>
          <a:noFill/>
          <a:ln cap="flat" cmpd="sng" w="19050">
            <a:solidFill>
              <a:srgbClr val="27282C"/>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p:nvPr/>
        </p:nvSpPr>
        <p:spPr>
          <a:xfrm>
            <a:off x="2843161" y="1338000"/>
            <a:ext cx="5889300" cy="673200"/>
          </a:xfrm>
          <a:prstGeom prst="roundRect">
            <a:avLst>
              <a:gd fmla="val 16667"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a:t>
            </a:r>
            <a:endParaRPr/>
          </a:p>
        </p:txBody>
      </p:sp>
      <p:sp>
        <p:nvSpPr>
          <p:cNvPr id="188" name="Google Shape;188;p24"/>
          <p:cNvSpPr/>
          <p:nvPr/>
        </p:nvSpPr>
        <p:spPr>
          <a:xfrm>
            <a:off x="2972362" y="1513838"/>
            <a:ext cx="10524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Lexer</a:t>
            </a:r>
            <a:endParaRPr sz="1100">
              <a:solidFill>
                <a:srgbClr val="FFFFFF"/>
              </a:solidFill>
              <a:latin typeface="Open Sans"/>
              <a:ea typeface="Open Sans"/>
              <a:cs typeface="Open Sans"/>
              <a:sym typeface="Open Sans"/>
            </a:endParaRPr>
          </a:p>
        </p:txBody>
      </p:sp>
      <p:grpSp>
        <p:nvGrpSpPr>
          <p:cNvPr id="189" name="Google Shape;189;p24"/>
          <p:cNvGrpSpPr/>
          <p:nvPr/>
        </p:nvGrpSpPr>
        <p:grpSpPr>
          <a:xfrm>
            <a:off x="1489946" y="1271664"/>
            <a:ext cx="677700" cy="906795"/>
            <a:chOff x="1543946" y="1271664"/>
            <a:chExt cx="677700" cy="906795"/>
          </a:xfrm>
        </p:grpSpPr>
        <p:pic>
          <p:nvPicPr>
            <p:cNvPr id="190" name="Google Shape;190;p24"/>
            <p:cNvPicPr preferRelativeResize="0"/>
            <p:nvPr/>
          </p:nvPicPr>
          <p:blipFill rotWithShape="1">
            <a:blip r:embed="rId3">
              <a:alphaModFix/>
            </a:blip>
            <a:srcRect b="11966" l="0" r="51345" t="18944"/>
            <a:stretch/>
          </p:blipFill>
          <p:spPr>
            <a:xfrm>
              <a:off x="1645724" y="1271664"/>
              <a:ext cx="474150" cy="673275"/>
            </a:xfrm>
            <a:prstGeom prst="rect">
              <a:avLst/>
            </a:prstGeom>
            <a:noFill/>
            <a:ln>
              <a:noFill/>
            </a:ln>
          </p:spPr>
        </p:pic>
        <p:sp>
          <p:nvSpPr>
            <p:cNvPr id="191" name="Google Shape;191;p24"/>
            <p:cNvSpPr txBox="1"/>
            <p:nvPr/>
          </p:nvSpPr>
          <p:spPr>
            <a:xfrm>
              <a:off x="1543946" y="1935159"/>
              <a:ext cx="677700" cy="2433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.kt files</a:t>
              </a:r>
              <a:endParaRPr sz="1100">
                <a:solidFill>
                  <a:schemeClr val="dk1"/>
                </a:solidFill>
                <a:latin typeface="Open Sans"/>
                <a:ea typeface="Open Sans"/>
                <a:cs typeface="Open Sans"/>
                <a:sym typeface="Open Sans"/>
              </a:endParaRPr>
            </a:p>
          </p:txBody>
        </p:sp>
      </p:grpSp>
      <p:cxnSp>
        <p:nvCxnSpPr>
          <p:cNvPr id="192" name="Google Shape;192;p24"/>
          <p:cNvCxnSpPr/>
          <p:nvPr/>
        </p:nvCxnSpPr>
        <p:spPr>
          <a:xfrm>
            <a:off x="2119861" y="1668000"/>
            <a:ext cx="723300" cy="6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193" name="Google Shape;193;p24"/>
          <p:cNvSpPr/>
          <p:nvPr/>
        </p:nvSpPr>
        <p:spPr>
          <a:xfrm>
            <a:off x="4877236" y="1513850"/>
            <a:ext cx="25290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PSI or </a:t>
            </a:r>
            <a:r>
              <a:rPr lang="en" sz="1100">
                <a:solidFill>
                  <a:srgbClr val="FFFFFF"/>
                </a:solidFill>
                <a:latin typeface="Open Sans"/>
                <a:ea typeface="Open Sans"/>
                <a:cs typeface="Open Sans"/>
                <a:sym typeface="Open Sans"/>
              </a:rPr>
              <a:t>Lighter </a:t>
            </a:r>
            <a:r>
              <a:rPr lang="en" sz="1100">
                <a:solidFill>
                  <a:srgbClr val="FFFFFF"/>
                </a:solidFill>
                <a:latin typeface="Open Sans"/>
                <a:ea typeface="Open Sans"/>
                <a:cs typeface="Open Sans"/>
                <a:sym typeface="Open Sans"/>
              </a:rPr>
              <a:t>AST builder</a:t>
            </a:r>
            <a:endParaRPr sz="1100">
              <a:solidFill>
                <a:srgbClr val="FFFFFF"/>
              </a:solidFill>
              <a:latin typeface="Open Sans"/>
              <a:ea typeface="Open Sans"/>
              <a:cs typeface="Open Sans"/>
              <a:sym typeface="Open Sans"/>
            </a:endParaRPr>
          </a:p>
        </p:txBody>
      </p:sp>
      <p:cxnSp>
        <p:nvCxnSpPr>
          <p:cNvPr id="194" name="Google Shape;194;p24"/>
          <p:cNvCxnSpPr>
            <a:stCxn id="188" idx="3"/>
            <a:endCxn id="193" idx="1"/>
          </p:cNvCxnSpPr>
          <p:nvPr/>
        </p:nvCxnSpPr>
        <p:spPr>
          <a:xfrm>
            <a:off x="4024762" y="1667888"/>
            <a:ext cx="852600" cy="600"/>
          </a:xfrm>
          <a:prstGeom prst="curvedConnector3">
            <a:avLst>
              <a:gd fmla="val 49993" name="adj1"/>
            </a:avLst>
          </a:prstGeom>
          <a:noFill/>
          <a:ln cap="flat" cmpd="sng" w="19050">
            <a:solidFill>
              <a:srgbClr val="27282C"/>
            </a:solidFill>
            <a:prstDash val="solid"/>
            <a:round/>
            <a:headEnd len="med" w="med" type="none"/>
            <a:tailEnd len="med" w="med" type="triangle"/>
          </a:ln>
        </p:spPr>
      </p:cxnSp>
      <p:sp>
        <p:nvSpPr>
          <p:cNvPr id="195" name="Google Shape;195;p24"/>
          <p:cNvSpPr/>
          <p:nvPr/>
        </p:nvSpPr>
        <p:spPr>
          <a:xfrm>
            <a:off x="2670374" y="2197100"/>
            <a:ext cx="6062400" cy="673200"/>
          </a:xfrm>
          <a:prstGeom prst="roundRect">
            <a:avLst>
              <a:gd fmla="val 16667" name="adj"/>
            </a:avLst>
          </a:prstGeom>
          <a:solidFill>
            <a:srgbClr val="28B8A0">
              <a:alpha val="22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2808287" y="2372950"/>
            <a:ext cx="12165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Diagnostics</a:t>
            </a:r>
            <a:endParaRPr sz="1100">
              <a:solidFill>
                <a:srgbClr val="FFFFFF"/>
              </a:solidFill>
              <a:latin typeface="Open Sans"/>
              <a:ea typeface="Open Sans"/>
              <a:cs typeface="Open Sans"/>
              <a:sym typeface="Open Sans"/>
            </a:endParaRPr>
          </a:p>
        </p:txBody>
      </p:sp>
      <p:sp>
        <p:nvSpPr>
          <p:cNvPr id="197" name="Google Shape;197;p24"/>
          <p:cNvSpPr/>
          <p:nvPr/>
        </p:nvSpPr>
        <p:spPr>
          <a:xfrm>
            <a:off x="4575261" y="2372950"/>
            <a:ext cx="14148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Type inference</a:t>
            </a:r>
            <a:endParaRPr sz="1100">
              <a:solidFill>
                <a:srgbClr val="FFFFFF"/>
              </a:solidFill>
              <a:latin typeface="Open Sans"/>
              <a:ea typeface="Open Sans"/>
              <a:cs typeface="Open Sans"/>
              <a:sym typeface="Open Sans"/>
            </a:endParaRPr>
          </a:p>
        </p:txBody>
      </p:sp>
      <p:cxnSp>
        <p:nvCxnSpPr>
          <p:cNvPr id="198" name="Google Shape;198;p24"/>
          <p:cNvCxnSpPr>
            <a:stCxn id="197" idx="1"/>
            <a:endCxn id="196" idx="3"/>
          </p:cNvCxnSpPr>
          <p:nvPr/>
        </p:nvCxnSpPr>
        <p:spPr>
          <a:xfrm flipH="1">
            <a:off x="4024761" y="2527000"/>
            <a:ext cx="550500" cy="600"/>
          </a:xfrm>
          <a:prstGeom prst="curvedConnector3">
            <a:avLst>
              <a:gd fmla="val 49998" name="adj1"/>
            </a:avLst>
          </a:prstGeom>
          <a:noFill/>
          <a:ln cap="flat" cmpd="sng" w="19050">
            <a:solidFill>
              <a:srgbClr val="27282C"/>
            </a:solidFill>
            <a:prstDash val="solid"/>
            <a:round/>
            <a:headEnd len="med" w="med" type="none"/>
            <a:tailEnd len="med" w="med" type="triangle"/>
          </a:ln>
        </p:spPr>
      </p:cxnSp>
      <p:sp>
        <p:nvSpPr>
          <p:cNvPr id="199" name="Google Shape;199;p24"/>
          <p:cNvSpPr/>
          <p:nvPr/>
        </p:nvSpPr>
        <p:spPr>
          <a:xfrm>
            <a:off x="6482725" y="2379650"/>
            <a:ext cx="9237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Resolution</a:t>
            </a:r>
            <a:endParaRPr sz="1100">
              <a:solidFill>
                <a:srgbClr val="FFFFFF"/>
              </a:solidFill>
              <a:latin typeface="Open Sans"/>
              <a:ea typeface="Open Sans"/>
              <a:cs typeface="Open Sans"/>
              <a:sym typeface="Open Sans"/>
            </a:endParaRPr>
          </a:p>
        </p:txBody>
      </p:sp>
      <p:cxnSp>
        <p:nvCxnSpPr>
          <p:cNvPr id="200" name="Google Shape;200;p24"/>
          <p:cNvCxnSpPr>
            <a:stCxn id="199" idx="1"/>
            <a:endCxn id="197" idx="3"/>
          </p:cNvCxnSpPr>
          <p:nvPr/>
        </p:nvCxnSpPr>
        <p:spPr>
          <a:xfrm rot="10800000">
            <a:off x="5990125" y="2527100"/>
            <a:ext cx="492600" cy="6600"/>
          </a:xfrm>
          <a:prstGeom prst="curvedConnector3">
            <a:avLst>
              <a:gd fmla="val 50006" name="adj1"/>
            </a:avLst>
          </a:prstGeom>
          <a:noFill/>
          <a:ln cap="flat" cmpd="sng" w="19050">
            <a:solidFill>
              <a:srgbClr val="27282C"/>
            </a:solidFill>
            <a:prstDash val="solid"/>
            <a:round/>
            <a:headEnd len="med" w="med" type="none"/>
            <a:tailEnd len="med" w="med" type="triangle"/>
          </a:ln>
        </p:spPr>
      </p:cxnSp>
      <p:cxnSp>
        <p:nvCxnSpPr>
          <p:cNvPr id="201" name="Google Shape;201;p24"/>
          <p:cNvCxnSpPr>
            <a:stCxn id="193" idx="3"/>
            <a:endCxn id="199" idx="3"/>
          </p:cNvCxnSpPr>
          <p:nvPr/>
        </p:nvCxnSpPr>
        <p:spPr>
          <a:xfrm>
            <a:off x="7406236" y="1667900"/>
            <a:ext cx="600" cy="865800"/>
          </a:xfrm>
          <a:prstGeom prst="bentConnector3">
            <a:avLst>
              <a:gd fmla="val 39718964" name="adj1"/>
            </a:avLst>
          </a:prstGeom>
          <a:noFill/>
          <a:ln cap="flat" cmpd="sng" w="19050">
            <a:solidFill>
              <a:srgbClr val="27282C"/>
            </a:solidFill>
            <a:prstDash val="solid"/>
            <a:round/>
            <a:headEnd len="med" w="med" type="none"/>
            <a:tailEnd len="med" w="med" type="triangle"/>
          </a:ln>
        </p:spPr>
      </p:cxnSp>
      <p:sp>
        <p:nvSpPr>
          <p:cNvPr id="202" name="Google Shape;202;p24"/>
          <p:cNvSpPr/>
          <p:nvPr/>
        </p:nvSpPr>
        <p:spPr>
          <a:xfrm>
            <a:off x="2670374" y="3056200"/>
            <a:ext cx="6062400" cy="673200"/>
          </a:xfrm>
          <a:prstGeom prst="roundRect">
            <a:avLst>
              <a:gd fmla="val 16667" name="adj"/>
            </a:avLst>
          </a:prstGeom>
          <a:solidFill>
            <a:srgbClr val="FC801D">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2808287" y="3232050"/>
            <a:ext cx="15873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generator</a:t>
            </a:r>
            <a:endParaRPr sz="1100">
              <a:solidFill>
                <a:srgbClr val="FFFFFF"/>
              </a:solidFill>
              <a:latin typeface="Open Sans"/>
              <a:ea typeface="Open Sans"/>
              <a:cs typeface="Open Sans"/>
              <a:sym typeface="Open Sans"/>
            </a:endParaRPr>
          </a:p>
        </p:txBody>
      </p:sp>
      <p:sp>
        <p:nvSpPr>
          <p:cNvPr id="204" name="Google Shape;204;p24"/>
          <p:cNvSpPr/>
          <p:nvPr/>
        </p:nvSpPr>
        <p:spPr>
          <a:xfrm>
            <a:off x="5059236" y="3232050"/>
            <a:ext cx="14148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optimizer</a:t>
            </a:r>
            <a:endParaRPr sz="1100">
              <a:solidFill>
                <a:srgbClr val="FFFFFF"/>
              </a:solidFill>
              <a:latin typeface="Open Sans"/>
              <a:ea typeface="Open Sans"/>
              <a:cs typeface="Open Sans"/>
              <a:sym typeface="Open Sans"/>
            </a:endParaRPr>
          </a:p>
        </p:txBody>
      </p:sp>
      <p:cxnSp>
        <p:nvCxnSpPr>
          <p:cNvPr id="205" name="Google Shape;205;p24"/>
          <p:cNvCxnSpPr>
            <a:stCxn id="203" idx="3"/>
            <a:endCxn id="204" idx="1"/>
          </p:cNvCxnSpPr>
          <p:nvPr/>
        </p:nvCxnSpPr>
        <p:spPr>
          <a:xfrm>
            <a:off x="4395587" y="3386100"/>
            <a:ext cx="663600" cy="600"/>
          </a:xfrm>
          <a:prstGeom prst="curvedConnector3">
            <a:avLst>
              <a:gd fmla="val 50004" name="adj1"/>
            </a:avLst>
          </a:prstGeom>
          <a:noFill/>
          <a:ln cap="flat" cmpd="sng" w="19050">
            <a:solidFill>
              <a:srgbClr val="27282C"/>
            </a:solidFill>
            <a:prstDash val="solid"/>
            <a:round/>
            <a:headEnd len="med" w="med" type="none"/>
            <a:tailEnd len="med" w="med" type="triangle"/>
          </a:ln>
        </p:spPr>
      </p:cxnSp>
      <p:cxnSp>
        <p:nvCxnSpPr>
          <p:cNvPr id="206" name="Google Shape;206;p24"/>
          <p:cNvCxnSpPr>
            <a:stCxn id="196" idx="1"/>
            <a:endCxn id="203" idx="1"/>
          </p:cNvCxnSpPr>
          <p:nvPr/>
        </p:nvCxnSpPr>
        <p:spPr>
          <a:xfrm>
            <a:off x="2808287" y="2527000"/>
            <a:ext cx="600" cy="8592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207" name="Google Shape;207;p24"/>
          <p:cNvSpPr txBox="1"/>
          <p:nvPr/>
        </p:nvSpPr>
        <p:spPr>
          <a:xfrm>
            <a:off x="8127075" y="1351800"/>
            <a:ext cx="5505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Parser</a:t>
            </a:r>
            <a:endParaRPr sz="1100">
              <a:solidFill>
                <a:schemeClr val="dk1"/>
              </a:solidFill>
              <a:latin typeface="Open Sans"/>
              <a:ea typeface="Open Sans"/>
              <a:cs typeface="Open Sans"/>
              <a:sym typeface="Open Sans"/>
            </a:endParaRPr>
          </a:p>
        </p:txBody>
      </p:sp>
      <p:sp>
        <p:nvSpPr>
          <p:cNvPr id="208" name="Google Shape;208;p24"/>
          <p:cNvSpPr txBox="1"/>
          <p:nvPr/>
        </p:nvSpPr>
        <p:spPr>
          <a:xfrm>
            <a:off x="7891875" y="22040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Frontend</a:t>
            </a:r>
            <a:endParaRPr sz="1100">
              <a:solidFill>
                <a:schemeClr val="dk1"/>
              </a:solidFill>
              <a:latin typeface="Open Sans"/>
              <a:ea typeface="Open Sans"/>
              <a:cs typeface="Open Sans"/>
              <a:sym typeface="Open Sans"/>
            </a:endParaRPr>
          </a:p>
        </p:txBody>
      </p:sp>
      <p:sp>
        <p:nvSpPr>
          <p:cNvPr id="209" name="Google Shape;209;p24"/>
          <p:cNvSpPr txBox="1"/>
          <p:nvPr/>
        </p:nvSpPr>
        <p:spPr>
          <a:xfrm>
            <a:off x="7891875" y="30562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Backend</a:t>
            </a:r>
            <a:endParaRPr sz="1100">
              <a:solidFill>
                <a:schemeClr val="dk1"/>
              </a:solidFill>
              <a:latin typeface="Open Sans"/>
              <a:ea typeface="Open Sans"/>
              <a:cs typeface="Open Sans"/>
              <a:sym typeface="Open Sans"/>
            </a:endParaRPr>
          </a:p>
        </p:txBody>
      </p:sp>
      <p:sp>
        <p:nvSpPr>
          <p:cNvPr id="210" name="Google Shape;210;p24"/>
          <p:cNvSpPr/>
          <p:nvPr/>
        </p:nvSpPr>
        <p:spPr>
          <a:xfrm>
            <a:off x="3305262" y="41045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JVM</a:t>
            </a:r>
            <a:endParaRPr sz="1100">
              <a:solidFill>
                <a:srgbClr val="FFFFFF"/>
              </a:solidFill>
              <a:latin typeface="Open Sans"/>
              <a:ea typeface="Open Sans"/>
              <a:cs typeface="Open Sans"/>
              <a:sym typeface="Open Sans"/>
            </a:endParaRPr>
          </a:p>
        </p:txBody>
      </p:sp>
      <p:sp>
        <p:nvSpPr>
          <p:cNvPr id="211" name="Google Shape;211;p24"/>
          <p:cNvSpPr/>
          <p:nvPr/>
        </p:nvSpPr>
        <p:spPr>
          <a:xfrm>
            <a:off x="4630837" y="40917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JavaScript</a:t>
            </a:r>
            <a:endParaRPr sz="1100">
              <a:solidFill>
                <a:srgbClr val="FFFFFF"/>
              </a:solidFill>
              <a:latin typeface="Open Sans"/>
              <a:ea typeface="Open Sans"/>
              <a:cs typeface="Open Sans"/>
              <a:sym typeface="Open Sans"/>
            </a:endParaRPr>
          </a:p>
        </p:txBody>
      </p:sp>
      <p:sp>
        <p:nvSpPr>
          <p:cNvPr id="212" name="Google Shape;212;p24"/>
          <p:cNvSpPr/>
          <p:nvPr/>
        </p:nvSpPr>
        <p:spPr>
          <a:xfrm>
            <a:off x="5956412" y="40978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Native</a:t>
            </a:r>
            <a:endParaRPr sz="1100">
              <a:solidFill>
                <a:srgbClr val="FFFFFF"/>
              </a:solidFill>
              <a:latin typeface="Open Sans"/>
              <a:ea typeface="Open Sans"/>
              <a:cs typeface="Open Sans"/>
              <a:sym typeface="Open Sans"/>
            </a:endParaRPr>
          </a:p>
        </p:txBody>
      </p:sp>
      <p:cxnSp>
        <p:nvCxnSpPr>
          <p:cNvPr id="213" name="Google Shape;213;p24"/>
          <p:cNvCxnSpPr>
            <a:stCxn id="204" idx="2"/>
            <a:endCxn id="212" idx="0"/>
          </p:cNvCxnSpPr>
          <p:nvPr/>
        </p:nvCxnSpPr>
        <p:spPr>
          <a:xfrm flipH="1" rot="-5400000">
            <a:off x="5845836" y="3460950"/>
            <a:ext cx="557700" cy="7161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214" name="Google Shape;214;p24"/>
          <p:cNvCxnSpPr>
            <a:stCxn id="210" idx="0"/>
            <a:endCxn id="204" idx="2"/>
          </p:cNvCxnSpPr>
          <p:nvPr/>
        </p:nvCxnSpPr>
        <p:spPr>
          <a:xfrm rot="-5400000">
            <a:off x="4516962" y="2854738"/>
            <a:ext cx="564300" cy="1935300"/>
          </a:xfrm>
          <a:prstGeom prst="curvedConnector3">
            <a:avLst>
              <a:gd fmla="val 50008" name="adj1"/>
            </a:avLst>
          </a:prstGeom>
          <a:noFill/>
          <a:ln cap="flat" cmpd="sng" w="19050">
            <a:solidFill>
              <a:schemeClr val="dk2"/>
            </a:solidFill>
            <a:prstDash val="solid"/>
            <a:round/>
            <a:headEnd len="med" w="med" type="triangle"/>
            <a:tailEnd len="med" w="med" type="none"/>
          </a:ln>
        </p:spPr>
      </p:cxnSp>
      <p:sp>
        <p:nvSpPr>
          <p:cNvPr id="215" name="Google Shape;215;p24"/>
          <p:cNvSpPr/>
          <p:nvPr/>
        </p:nvSpPr>
        <p:spPr>
          <a:xfrm>
            <a:off x="7274650" y="4097850"/>
            <a:ext cx="1458300" cy="551700"/>
          </a:xfrm>
          <a:prstGeom prst="roundRect">
            <a:avLst>
              <a:gd fmla="val 16667" name="adj"/>
            </a:avLst>
          </a:prstGeom>
          <a:noFill/>
          <a:ln cap="flat" cmpd="sng" w="19050">
            <a:solidFill>
              <a:srgbClr val="ADADA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Other</a:t>
            </a:r>
            <a:endParaRPr sz="1100">
              <a:solidFill>
                <a:schemeClr val="dk1"/>
              </a:solidFill>
              <a:latin typeface="Open Sans"/>
              <a:ea typeface="Open Sans"/>
              <a:cs typeface="Open Sans"/>
              <a:sym typeface="Open Sans"/>
            </a:endParaRPr>
          </a:p>
          <a:p>
            <a:pPr indent="0" lvl="0" marL="0" rtl="0" algn="ctr">
              <a:spcBef>
                <a:spcPts val="0"/>
              </a:spcBef>
              <a:spcAft>
                <a:spcPts val="0"/>
              </a:spcAft>
              <a:buNone/>
            </a:pPr>
            <a:r>
              <a:rPr lang="en" sz="900">
                <a:solidFill>
                  <a:schemeClr val="dk1"/>
                </a:solidFill>
                <a:latin typeface="Open Sans"/>
                <a:ea typeface="Open Sans"/>
                <a:cs typeface="Open Sans"/>
                <a:sym typeface="Open Sans"/>
              </a:rPr>
              <a:t>(WASM, Python, etc.?)</a:t>
            </a:r>
            <a:endParaRPr sz="900">
              <a:solidFill>
                <a:schemeClr val="dk1"/>
              </a:solidFill>
              <a:latin typeface="Open Sans"/>
              <a:ea typeface="Open Sans"/>
              <a:cs typeface="Open Sans"/>
              <a:sym typeface="Open Sans"/>
            </a:endParaRPr>
          </a:p>
        </p:txBody>
      </p:sp>
      <p:cxnSp>
        <p:nvCxnSpPr>
          <p:cNvPr id="216" name="Google Shape;216;p24"/>
          <p:cNvCxnSpPr>
            <a:stCxn id="204" idx="2"/>
            <a:endCxn id="211" idx="0"/>
          </p:cNvCxnSpPr>
          <p:nvPr/>
        </p:nvCxnSpPr>
        <p:spPr>
          <a:xfrm rot="5400000">
            <a:off x="5185986" y="3511200"/>
            <a:ext cx="551700" cy="609600"/>
          </a:xfrm>
          <a:prstGeom prst="curvedConnector3">
            <a:avLst>
              <a:gd fmla="val 49990" name="adj1"/>
            </a:avLst>
          </a:prstGeom>
          <a:noFill/>
          <a:ln cap="flat" cmpd="sng" w="19050">
            <a:solidFill>
              <a:schemeClr val="dk2"/>
            </a:solidFill>
            <a:prstDash val="solid"/>
            <a:round/>
            <a:headEnd len="med" w="med" type="none"/>
            <a:tailEnd len="med" w="med" type="triangle"/>
          </a:ln>
        </p:spPr>
      </p:cxnSp>
      <p:cxnSp>
        <p:nvCxnSpPr>
          <p:cNvPr id="217" name="Google Shape;217;p24"/>
          <p:cNvCxnSpPr>
            <a:stCxn id="204" idx="2"/>
            <a:endCxn id="215" idx="0"/>
          </p:cNvCxnSpPr>
          <p:nvPr/>
        </p:nvCxnSpPr>
        <p:spPr>
          <a:xfrm flipH="1" rot="-5400000">
            <a:off x="6606336" y="2700450"/>
            <a:ext cx="557700" cy="22371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p:nvPr/>
        </p:nvSpPr>
        <p:spPr>
          <a:xfrm>
            <a:off x="5407275" y="2752725"/>
            <a:ext cx="3437700" cy="2012100"/>
          </a:xfrm>
          <a:prstGeom prst="roundRect">
            <a:avLst>
              <a:gd fmla="val 7016"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292600" y="2752550"/>
            <a:ext cx="3285600" cy="2012100"/>
          </a:xfrm>
          <a:prstGeom prst="roundRect">
            <a:avLst>
              <a:gd fmla="val 7016"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4479925" y="1079550"/>
            <a:ext cx="4376400" cy="638100"/>
          </a:xfrm>
          <a:prstGeom prst="roundRect">
            <a:avLst>
              <a:gd fmla="val 16667"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292600" y="1079550"/>
            <a:ext cx="2590800" cy="638100"/>
          </a:xfrm>
          <a:prstGeom prst="roundRect">
            <a:avLst>
              <a:gd fmla="val 16667"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Parsing in a nutshell</a:t>
            </a:r>
            <a:endParaRPr/>
          </a:p>
        </p:txBody>
      </p:sp>
      <p:sp>
        <p:nvSpPr>
          <p:cNvPr id="227" name="Google Shape;227;p25"/>
          <p:cNvSpPr/>
          <p:nvPr/>
        </p:nvSpPr>
        <p:spPr>
          <a:xfrm>
            <a:off x="471726" y="1209750"/>
            <a:ext cx="12597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'2 * 7 + 3'</a:t>
            </a:r>
            <a:endParaRPr sz="1100">
              <a:solidFill>
                <a:schemeClr val="lt1"/>
              </a:solidFill>
              <a:latin typeface="JetBrains Mono"/>
              <a:ea typeface="JetBrains Mono"/>
              <a:cs typeface="JetBrains Mono"/>
              <a:sym typeface="JetBrains Mono"/>
            </a:endParaRPr>
          </a:p>
        </p:txBody>
      </p:sp>
      <p:sp>
        <p:nvSpPr>
          <p:cNvPr id="228" name="Google Shape;228;p25"/>
          <p:cNvSpPr/>
          <p:nvPr/>
        </p:nvSpPr>
        <p:spPr>
          <a:xfrm>
            <a:off x="4618348" y="1195125"/>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'2</a:t>
            </a:r>
            <a:r>
              <a:rPr lang="en" sz="1100">
                <a:solidFill>
                  <a:schemeClr val="lt1"/>
                </a:solidFill>
                <a:latin typeface="JetBrains Mono"/>
                <a:ea typeface="JetBrains Mono"/>
                <a:cs typeface="JetBrains Mono"/>
                <a:sym typeface="JetBrains Mono"/>
              </a:rPr>
              <a:t>'</a:t>
            </a:r>
            <a:endParaRPr sz="1100">
              <a:solidFill>
                <a:schemeClr val="lt1"/>
              </a:solidFill>
              <a:latin typeface="JetBrains Mono"/>
              <a:ea typeface="JetBrains Mono"/>
              <a:cs typeface="JetBrains Mono"/>
              <a:sym typeface="JetBrains Mono"/>
            </a:endParaRPr>
          </a:p>
        </p:txBody>
      </p:sp>
      <p:sp>
        <p:nvSpPr>
          <p:cNvPr id="229" name="Google Shape;229;p25"/>
          <p:cNvSpPr/>
          <p:nvPr/>
        </p:nvSpPr>
        <p:spPr>
          <a:xfrm>
            <a:off x="5248851" y="1195137"/>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a:t>
            </a:r>
            <a:endParaRPr sz="1100">
              <a:solidFill>
                <a:schemeClr val="lt1"/>
              </a:solidFill>
              <a:latin typeface="JetBrains Mono"/>
              <a:ea typeface="JetBrains Mono"/>
              <a:cs typeface="JetBrains Mono"/>
              <a:sym typeface="JetBrains Mono"/>
            </a:endParaRPr>
          </a:p>
        </p:txBody>
      </p:sp>
      <p:sp>
        <p:nvSpPr>
          <p:cNvPr id="230" name="Google Shape;230;p25"/>
          <p:cNvSpPr/>
          <p:nvPr/>
        </p:nvSpPr>
        <p:spPr>
          <a:xfrm>
            <a:off x="5879229" y="1187275"/>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'7'</a:t>
            </a:r>
            <a:endParaRPr sz="1100">
              <a:solidFill>
                <a:schemeClr val="lt1"/>
              </a:solidFill>
              <a:latin typeface="JetBrains Mono"/>
              <a:ea typeface="JetBrains Mono"/>
              <a:cs typeface="JetBrains Mono"/>
              <a:sym typeface="JetBrains Mono"/>
            </a:endParaRPr>
          </a:p>
        </p:txBody>
      </p:sp>
      <p:sp>
        <p:nvSpPr>
          <p:cNvPr id="231" name="Google Shape;231;p25"/>
          <p:cNvSpPr/>
          <p:nvPr/>
        </p:nvSpPr>
        <p:spPr>
          <a:xfrm>
            <a:off x="6509589" y="1187287"/>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a:t>
            </a:r>
            <a:endParaRPr sz="1100">
              <a:solidFill>
                <a:schemeClr val="lt1"/>
              </a:solidFill>
              <a:latin typeface="JetBrains Mono"/>
              <a:ea typeface="JetBrains Mono"/>
              <a:cs typeface="JetBrains Mono"/>
              <a:sym typeface="JetBrains Mono"/>
            </a:endParaRPr>
          </a:p>
        </p:txBody>
      </p:sp>
      <p:sp>
        <p:nvSpPr>
          <p:cNvPr id="232" name="Google Shape;232;p25"/>
          <p:cNvSpPr/>
          <p:nvPr/>
        </p:nvSpPr>
        <p:spPr>
          <a:xfrm>
            <a:off x="7139974" y="1209750"/>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'3'</a:t>
            </a:r>
            <a:endParaRPr sz="1100">
              <a:solidFill>
                <a:schemeClr val="lt1"/>
              </a:solidFill>
              <a:latin typeface="JetBrains Mono"/>
              <a:ea typeface="JetBrains Mono"/>
              <a:cs typeface="JetBrains Mono"/>
              <a:sym typeface="JetBrains Mono"/>
            </a:endParaRPr>
          </a:p>
        </p:txBody>
      </p:sp>
      <p:sp>
        <p:nvSpPr>
          <p:cNvPr id="233" name="Google Shape;233;p25"/>
          <p:cNvSpPr/>
          <p:nvPr/>
        </p:nvSpPr>
        <p:spPr>
          <a:xfrm>
            <a:off x="2114333" y="2914017"/>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Sum</a:t>
            </a:r>
            <a:endParaRPr sz="1100">
              <a:solidFill>
                <a:schemeClr val="lt1"/>
              </a:solidFill>
              <a:latin typeface="JetBrains Mono"/>
              <a:ea typeface="JetBrains Mono"/>
              <a:cs typeface="JetBrains Mono"/>
              <a:sym typeface="JetBrains Mono"/>
            </a:endParaRPr>
          </a:p>
        </p:txBody>
      </p:sp>
      <p:sp>
        <p:nvSpPr>
          <p:cNvPr id="234" name="Google Shape;234;p25"/>
          <p:cNvSpPr/>
          <p:nvPr/>
        </p:nvSpPr>
        <p:spPr>
          <a:xfrm>
            <a:off x="2114333" y="3587826"/>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a:t>
            </a:r>
            <a:endParaRPr sz="1100">
              <a:solidFill>
                <a:schemeClr val="lt1"/>
              </a:solidFill>
              <a:latin typeface="JetBrains Mono"/>
              <a:ea typeface="JetBrains Mono"/>
              <a:cs typeface="JetBrains Mono"/>
              <a:sym typeface="JetBrains Mono"/>
            </a:endParaRPr>
          </a:p>
        </p:txBody>
      </p:sp>
      <p:sp>
        <p:nvSpPr>
          <p:cNvPr id="235" name="Google Shape;235;p25"/>
          <p:cNvSpPr/>
          <p:nvPr/>
        </p:nvSpPr>
        <p:spPr>
          <a:xfrm>
            <a:off x="2844348" y="3587825"/>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'3'</a:t>
            </a:r>
            <a:endParaRPr sz="1100">
              <a:solidFill>
                <a:schemeClr val="lt1"/>
              </a:solidFill>
              <a:latin typeface="JetBrains Mono"/>
              <a:ea typeface="JetBrains Mono"/>
              <a:cs typeface="JetBrains Mono"/>
              <a:sym typeface="JetBrains Mono"/>
            </a:endParaRPr>
          </a:p>
        </p:txBody>
      </p:sp>
      <p:sp>
        <p:nvSpPr>
          <p:cNvPr id="236" name="Google Shape;236;p25"/>
          <p:cNvSpPr/>
          <p:nvPr/>
        </p:nvSpPr>
        <p:spPr>
          <a:xfrm>
            <a:off x="1018943" y="3587816"/>
            <a:ext cx="8370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Product</a:t>
            </a:r>
            <a:endParaRPr sz="1100">
              <a:solidFill>
                <a:schemeClr val="lt1"/>
              </a:solidFill>
              <a:latin typeface="JetBrains Mono"/>
              <a:ea typeface="JetBrains Mono"/>
              <a:cs typeface="JetBrains Mono"/>
              <a:sym typeface="JetBrains Mono"/>
            </a:endParaRPr>
          </a:p>
        </p:txBody>
      </p:sp>
      <p:sp>
        <p:nvSpPr>
          <p:cNvPr id="237" name="Google Shape;237;p25"/>
          <p:cNvSpPr/>
          <p:nvPr/>
        </p:nvSpPr>
        <p:spPr>
          <a:xfrm>
            <a:off x="1201657" y="4261635"/>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a:t>
            </a:r>
            <a:endParaRPr sz="1100">
              <a:solidFill>
                <a:schemeClr val="lt1"/>
              </a:solidFill>
              <a:latin typeface="JetBrains Mono"/>
              <a:ea typeface="JetBrains Mono"/>
              <a:cs typeface="JetBrains Mono"/>
              <a:sym typeface="JetBrains Mono"/>
            </a:endParaRPr>
          </a:p>
        </p:txBody>
      </p:sp>
      <p:sp>
        <p:nvSpPr>
          <p:cNvPr id="238" name="Google Shape;238;p25"/>
          <p:cNvSpPr/>
          <p:nvPr/>
        </p:nvSpPr>
        <p:spPr>
          <a:xfrm>
            <a:off x="471725" y="4261625"/>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'2'</a:t>
            </a:r>
            <a:endParaRPr sz="1100">
              <a:solidFill>
                <a:schemeClr val="lt1"/>
              </a:solidFill>
              <a:latin typeface="JetBrains Mono"/>
              <a:ea typeface="JetBrains Mono"/>
              <a:cs typeface="JetBrains Mono"/>
              <a:sym typeface="JetBrains Mono"/>
            </a:endParaRPr>
          </a:p>
        </p:txBody>
      </p:sp>
      <p:sp>
        <p:nvSpPr>
          <p:cNvPr id="239" name="Google Shape;239;p25"/>
          <p:cNvSpPr/>
          <p:nvPr/>
        </p:nvSpPr>
        <p:spPr>
          <a:xfrm>
            <a:off x="1931574" y="4261625"/>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'7'</a:t>
            </a:r>
            <a:endParaRPr sz="1100">
              <a:solidFill>
                <a:schemeClr val="lt1"/>
              </a:solidFill>
              <a:latin typeface="JetBrains Mono"/>
              <a:ea typeface="JetBrains Mono"/>
              <a:cs typeface="JetBrains Mono"/>
              <a:sym typeface="JetBrains Mono"/>
            </a:endParaRPr>
          </a:p>
        </p:txBody>
      </p:sp>
      <p:cxnSp>
        <p:nvCxnSpPr>
          <p:cNvPr id="240" name="Google Shape;240;p25"/>
          <p:cNvCxnSpPr>
            <a:stCxn id="233" idx="2"/>
            <a:endCxn id="234" idx="0"/>
          </p:cNvCxnSpPr>
          <p:nvPr/>
        </p:nvCxnSpPr>
        <p:spPr>
          <a:xfrm flipH="1" rot="-5400000">
            <a:off x="2202383" y="3439467"/>
            <a:ext cx="296100" cy="600"/>
          </a:xfrm>
          <a:prstGeom prst="curvedConnector3">
            <a:avLst>
              <a:gd fmla="val 50002" name="adj1"/>
            </a:avLst>
          </a:prstGeom>
          <a:noFill/>
          <a:ln cap="flat" cmpd="sng" w="9525">
            <a:solidFill>
              <a:schemeClr val="dk2"/>
            </a:solidFill>
            <a:prstDash val="solid"/>
            <a:round/>
            <a:headEnd len="med" w="med" type="none"/>
            <a:tailEnd len="med" w="med" type="triangle"/>
          </a:ln>
        </p:spPr>
      </p:cxnSp>
      <p:cxnSp>
        <p:nvCxnSpPr>
          <p:cNvPr id="241" name="Google Shape;241;p25"/>
          <p:cNvCxnSpPr>
            <a:stCxn id="233" idx="2"/>
            <a:endCxn id="235" idx="0"/>
          </p:cNvCxnSpPr>
          <p:nvPr/>
        </p:nvCxnSpPr>
        <p:spPr>
          <a:xfrm flipH="1" rot="-5400000">
            <a:off x="2567033" y="3074817"/>
            <a:ext cx="296100" cy="729900"/>
          </a:xfrm>
          <a:prstGeom prst="curvedConnector3">
            <a:avLst>
              <a:gd fmla="val 50001" name="adj1"/>
            </a:avLst>
          </a:prstGeom>
          <a:noFill/>
          <a:ln cap="flat" cmpd="sng" w="9525">
            <a:solidFill>
              <a:schemeClr val="dk2"/>
            </a:solidFill>
            <a:prstDash val="solid"/>
            <a:round/>
            <a:headEnd len="med" w="med" type="none"/>
            <a:tailEnd len="med" w="med" type="triangle"/>
          </a:ln>
        </p:spPr>
      </p:cxnSp>
      <p:cxnSp>
        <p:nvCxnSpPr>
          <p:cNvPr id="242" name="Google Shape;242;p25"/>
          <p:cNvCxnSpPr>
            <a:stCxn id="233" idx="2"/>
            <a:endCxn id="236" idx="0"/>
          </p:cNvCxnSpPr>
          <p:nvPr/>
        </p:nvCxnSpPr>
        <p:spPr>
          <a:xfrm rot="5400000">
            <a:off x="1745783" y="2983467"/>
            <a:ext cx="296100" cy="912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43" name="Google Shape;243;p25"/>
          <p:cNvCxnSpPr>
            <a:stCxn id="236" idx="2"/>
            <a:endCxn id="237" idx="0"/>
          </p:cNvCxnSpPr>
          <p:nvPr/>
        </p:nvCxnSpPr>
        <p:spPr>
          <a:xfrm flipH="1" rot="-5400000">
            <a:off x="1289693" y="4113266"/>
            <a:ext cx="296100" cy="600"/>
          </a:xfrm>
          <a:prstGeom prst="curvedConnector3">
            <a:avLst>
              <a:gd fmla="val 50003" name="adj1"/>
            </a:avLst>
          </a:prstGeom>
          <a:noFill/>
          <a:ln cap="flat" cmpd="sng" w="9525">
            <a:solidFill>
              <a:schemeClr val="dk2"/>
            </a:solidFill>
            <a:prstDash val="solid"/>
            <a:round/>
            <a:headEnd len="med" w="med" type="none"/>
            <a:tailEnd len="med" w="med" type="triangle"/>
          </a:ln>
        </p:spPr>
      </p:cxnSp>
      <p:cxnSp>
        <p:nvCxnSpPr>
          <p:cNvPr id="244" name="Google Shape;244;p25"/>
          <p:cNvCxnSpPr>
            <a:stCxn id="236" idx="2"/>
            <a:endCxn id="239" idx="0"/>
          </p:cNvCxnSpPr>
          <p:nvPr/>
        </p:nvCxnSpPr>
        <p:spPr>
          <a:xfrm flipH="1" rot="-5400000">
            <a:off x="1654343" y="3748616"/>
            <a:ext cx="296100" cy="729900"/>
          </a:xfrm>
          <a:prstGeom prst="curvedConnector3">
            <a:avLst>
              <a:gd fmla="val 50002" name="adj1"/>
            </a:avLst>
          </a:prstGeom>
          <a:noFill/>
          <a:ln cap="flat" cmpd="sng" w="9525">
            <a:solidFill>
              <a:schemeClr val="dk2"/>
            </a:solidFill>
            <a:prstDash val="solid"/>
            <a:round/>
            <a:headEnd len="med" w="med" type="none"/>
            <a:tailEnd len="med" w="med" type="triangle"/>
          </a:ln>
        </p:spPr>
      </p:cxnSp>
      <p:cxnSp>
        <p:nvCxnSpPr>
          <p:cNvPr id="245" name="Google Shape;245;p25"/>
          <p:cNvCxnSpPr>
            <a:stCxn id="236" idx="2"/>
            <a:endCxn id="238" idx="0"/>
          </p:cNvCxnSpPr>
          <p:nvPr/>
        </p:nvCxnSpPr>
        <p:spPr>
          <a:xfrm rot="5400000">
            <a:off x="924443" y="3748616"/>
            <a:ext cx="296100" cy="729900"/>
          </a:xfrm>
          <a:prstGeom prst="curvedConnector3">
            <a:avLst>
              <a:gd fmla="val 50002" name="adj1"/>
            </a:avLst>
          </a:prstGeom>
          <a:noFill/>
          <a:ln cap="flat" cmpd="sng" w="9525">
            <a:solidFill>
              <a:schemeClr val="dk2"/>
            </a:solidFill>
            <a:prstDash val="solid"/>
            <a:round/>
            <a:headEnd len="med" w="med" type="none"/>
            <a:tailEnd len="med" w="med" type="triangle"/>
          </a:ln>
        </p:spPr>
      </p:cxnSp>
      <p:sp>
        <p:nvSpPr>
          <p:cNvPr id="246" name="Google Shape;246;p25"/>
          <p:cNvSpPr/>
          <p:nvPr/>
        </p:nvSpPr>
        <p:spPr>
          <a:xfrm>
            <a:off x="7079398" y="2875016"/>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Sum</a:t>
            </a:r>
            <a:endParaRPr sz="1100">
              <a:solidFill>
                <a:schemeClr val="lt1"/>
              </a:solidFill>
              <a:latin typeface="JetBrains Mono"/>
              <a:ea typeface="JetBrains Mono"/>
              <a:cs typeface="JetBrains Mono"/>
              <a:sym typeface="JetBrains Mono"/>
            </a:endParaRPr>
          </a:p>
        </p:txBody>
      </p:sp>
      <p:sp>
        <p:nvSpPr>
          <p:cNvPr id="247" name="Google Shape;247;p25"/>
          <p:cNvSpPr/>
          <p:nvPr/>
        </p:nvSpPr>
        <p:spPr>
          <a:xfrm>
            <a:off x="7732700" y="3587825"/>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3</a:t>
            </a:r>
            <a:endParaRPr sz="1100">
              <a:solidFill>
                <a:schemeClr val="lt1"/>
              </a:solidFill>
              <a:latin typeface="JetBrains Mono"/>
              <a:ea typeface="JetBrains Mono"/>
              <a:cs typeface="JetBrains Mono"/>
              <a:sym typeface="JetBrains Mono"/>
            </a:endParaRPr>
          </a:p>
        </p:txBody>
      </p:sp>
      <p:sp>
        <p:nvSpPr>
          <p:cNvPr id="248" name="Google Shape;248;p25"/>
          <p:cNvSpPr/>
          <p:nvPr/>
        </p:nvSpPr>
        <p:spPr>
          <a:xfrm>
            <a:off x="6203724" y="3570735"/>
            <a:ext cx="8370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Product</a:t>
            </a:r>
            <a:endParaRPr sz="1100">
              <a:solidFill>
                <a:schemeClr val="lt1"/>
              </a:solidFill>
              <a:latin typeface="JetBrains Mono"/>
              <a:ea typeface="JetBrains Mono"/>
              <a:cs typeface="JetBrains Mono"/>
              <a:sym typeface="JetBrains Mono"/>
            </a:endParaRPr>
          </a:p>
        </p:txBody>
      </p:sp>
      <p:sp>
        <p:nvSpPr>
          <p:cNvPr id="249" name="Google Shape;249;p25"/>
          <p:cNvSpPr/>
          <p:nvPr/>
        </p:nvSpPr>
        <p:spPr>
          <a:xfrm>
            <a:off x="5737224" y="4261625"/>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2</a:t>
            </a:r>
            <a:endParaRPr sz="1100">
              <a:solidFill>
                <a:schemeClr val="lt1"/>
              </a:solidFill>
              <a:latin typeface="JetBrains Mono"/>
              <a:ea typeface="JetBrains Mono"/>
              <a:cs typeface="JetBrains Mono"/>
              <a:sym typeface="JetBrains Mono"/>
            </a:endParaRPr>
          </a:p>
        </p:txBody>
      </p:sp>
      <p:sp>
        <p:nvSpPr>
          <p:cNvPr id="250" name="Google Shape;250;p25"/>
          <p:cNvSpPr/>
          <p:nvPr/>
        </p:nvSpPr>
        <p:spPr>
          <a:xfrm>
            <a:off x="7003948" y="4266425"/>
            <a:ext cx="471600" cy="3777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7</a:t>
            </a:r>
            <a:endParaRPr sz="1100">
              <a:solidFill>
                <a:schemeClr val="lt1"/>
              </a:solidFill>
              <a:latin typeface="JetBrains Mono"/>
              <a:ea typeface="JetBrains Mono"/>
              <a:cs typeface="JetBrains Mono"/>
              <a:sym typeface="JetBrains Mono"/>
            </a:endParaRPr>
          </a:p>
        </p:txBody>
      </p:sp>
      <p:cxnSp>
        <p:nvCxnSpPr>
          <p:cNvPr id="251" name="Google Shape;251;p25"/>
          <p:cNvCxnSpPr>
            <a:stCxn id="246" idx="2"/>
            <a:endCxn id="247" idx="0"/>
          </p:cNvCxnSpPr>
          <p:nvPr/>
        </p:nvCxnSpPr>
        <p:spPr>
          <a:xfrm flipH="1" rot="-5400000">
            <a:off x="7474348" y="3093566"/>
            <a:ext cx="335100" cy="653400"/>
          </a:xfrm>
          <a:prstGeom prst="curvedConnector3">
            <a:avLst>
              <a:gd fmla="val 50001" name="adj1"/>
            </a:avLst>
          </a:prstGeom>
          <a:noFill/>
          <a:ln cap="flat" cmpd="sng" w="9525">
            <a:solidFill>
              <a:schemeClr val="dk2"/>
            </a:solidFill>
            <a:prstDash val="solid"/>
            <a:round/>
            <a:headEnd len="med" w="med" type="none"/>
            <a:tailEnd len="med" w="med" type="triangle"/>
          </a:ln>
        </p:spPr>
      </p:cxnSp>
      <p:cxnSp>
        <p:nvCxnSpPr>
          <p:cNvPr id="252" name="Google Shape;252;p25"/>
          <p:cNvCxnSpPr>
            <a:stCxn id="246" idx="2"/>
            <a:endCxn id="248" idx="0"/>
          </p:cNvCxnSpPr>
          <p:nvPr/>
        </p:nvCxnSpPr>
        <p:spPr>
          <a:xfrm rot="5400000">
            <a:off x="6809698" y="3065216"/>
            <a:ext cx="318000" cy="693000"/>
          </a:xfrm>
          <a:prstGeom prst="curvedConnector3">
            <a:avLst>
              <a:gd fmla="val 50003" name="adj1"/>
            </a:avLst>
          </a:prstGeom>
          <a:noFill/>
          <a:ln cap="flat" cmpd="sng" w="9525">
            <a:solidFill>
              <a:schemeClr val="dk2"/>
            </a:solidFill>
            <a:prstDash val="solid"/>
            <a:round/>
            <a:headEnd len="med" w="med" type="none"/>
            <a:tailEnd len="med" w="med" type="triangle"/>
          </a:ln>
        </p:spPr>
      </p:cxnSp>
      <p:cxnSp>
        <p:nvCxnSpPr>
          <p:cNvPr id="253" name="Google Shape;253;p25"/>
          <p:cNvCxnSpPr>
            <a:stCxn id="248" idx="2"/>
            <a:endCxn id="250" idx="0"/>
          </p:cNvCxnSpPr>
          <p:nvPr/>
        </p:nvCxnSpPr>
        <p:spPr>
          <a:xfrm flipH="1" rot="-5400000">
            <a:off x="6771924" y="3798735"/>
            <a:ext cx="318000" cy="617400"/>
          </a:xfrm>
          <a:prstGeom prst="curvedConnector3">
            <a:avLst>
              <a:gd fmla="val 49998" name="adj1"/>
            </a:avLst>
          </a:prstGeom>
          <a:noFill/>
          <a:ln cap="flat" cmpd="sng" w="9525">
            <a:solidFill>
              <a:schemeClr val="dk2"/>
            </a:solidFill>
            <a:prstDash val="solid"/>
            <a:round/>
            <a:headEnd len="med" w="med" type="none"/>
            <a:tailEnd len="med" w="med" type="triangle"/>
          </a:ln>
        </p:spPr>
      </p:cxnSp>
      <p:cxnSp>
        <p:nvCxnSpPr>
          <p:cNvPr id="254" name="Google Shape;254;p25"/>
          <p:cNvCxnSpPr>
            <a:stCxn id="248" idx="2"/>
            <a:endCxn id="249" idx="0"/>
          </p:cNvCxnSpPr>
          <p:nvPr/>
        </p:nvCxnSpPr>
        <p:spPr>
          <a:xfrm rot="5400000">
            <a:off x="6141024" y="3780435"/>
            <a:ext cx="313200" cy="649200"/>
          </a:xfrm>
          <a:prstGeom prst="curvedConnector3">
            <a:avLst>
              <a:gd fmla="val 49998" name="adj1"/>
            </a:avLst>
          </a:prstGeom>
          <a:noFill/>
          <a:ln cap="flat" cmpd="sng" w="9525">
            <a:solidFill>
              <a:schemeClr val="dk2"/>
            </a:solidFill>
            <a:prstDash val="solid"/>
            <a:round/>
            <a:headEnd len="med" w="med" type="none"/>
            <a:tailEnd len="med" w="med" type="triangle"/>
          </a:ln>
        </p:spPr>
      </p:cxnSp>
      <p:sp>
        <p:nvSpPr>
          <p:cNvPr id="255" name="Google Shape;255;p25"/>
          <p:cNvSpPr txBox="1"/>
          <p:nvPr/>
        </p:nvSpPr>
        <p:spPr>
          <a:xfrm>
            <a:off x="1888600" y="1079550"/>
            <a:ext cx="9948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Open Sans"/>
                <a:ea typeface="Open Sans"/>
                <a:cs typeface="Open Sans"/>
                <a:sym typeface="Open Sans"/>
              </a:rPr>
              <a:t>Source code</a:t>
            </a:r>
            <a:endParaRPr sz="1100">
              <a:latin typeface="Open Sans"/>
              <a:ea typeface="Open Sans"/>
              <a:cs typeface="Open Sans"/>
              <a:sym typeface="Open Sans"/>
            </a:endParaRPr>
          </a:p>
        </p:txBody>
      </p:sp>
      <p:sp>
        <p:nvSpPr>
          <p:cNvPr id="256" name="Google Shape;256;p25"/>
          <p:cNvSpPr txBox="1"/>
          <p:nvPr/>
        </p:nvSpPr>
        <p:spPr>
          <a:xfrm>
            <a:off x="7770350" y="1079550"/>
            <a:ext cx="1086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Open Sans"/>
                <a:ea typeface="Open Sans"/>
                <a:cs typeface="Open Sans"/>
                <a:sym typeface="Open Sans"/>
              </a:rPr>
              <a:t>List of tokens</a:t>
            </a:r>
            <a:endParaRPr sz="1100">
              <a:latin typeface="Open Sans"/>
              <a:ea typeface="Open Sans"/>
              <a:cs typeface="Open Sans"/>
              <a:sym typeface="Open Sans"/>
            </a:endParaRPr>
          </a:p>
        </p:txBody>
      </p:sp>
      <p:sp>
        <p:nvSpPr>
          <p:cNvPr id="257" name="Google Shape;257;p25"/>
          <p:cNvSpPr txBox="1"/>
          <p:nvPr/>
        </p:nvSpPr>
        <p:spPr>
          <a:xfrm>
            <a:off x="2520875" y="2825725"/>
            <a:ext cx="1086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Open Sans"/>
                <a:ea typeface="Open Sans"/>
                <a:cs typeface="Open Sans"/>
                <a:sym typeface="Open Sans"/>
              </a:rPr>
              <a:t>CST</a:t>
            </a:r>
            <a:endParaRPr sz="1100">
              <a:latin typeface="Open Sans"/>
              <a:ea typeface="Open Sans"/>
              <a:cs typeface="Open Sans"/>
              <a:sym typeface="Open Sans"/>
            </a:endParaRPr>
          </a:p>
        </p:txBody>
      </p:sp>
      <p:cxnSp>
        <p:nvCxnSpPr>
          <p:cNvPr id="258" name="Google Shape;258;p25"/>
          <p:cNvCxnSpPr>
            <a:stCxn id="225" idx="3"/>
            <a:endCxn id="224" idx="1"/>
          </p:cNvCxnSpPr>
          <p:nvPr/>
        </p:nvCxnSpPr>
        <p:spPr>
          <a:xfrm>
            <a:off x="2883400" y="1398600"/>
            <a:ext cx="1596600" cy="600"/>
          </a:xfrm>
          <a:prstGeom prst="curvedConnector3">
            <a:avLst>
              <a:gd fmla="val 49998" name="adj1"/>
            </a:avLst>
          </a:prstGeom>
          <a:noFill/>
          <a:ln cap="flat" cmpd="sng" w="19050">
            <a:solidFill>
              <a:schemeClr val="dk2"/>
            </a:solidFill>
            <a:prstDash val="solid"/>
            <a:round/>
            <a:headEnd len="med" w="med" type="none"/>
            <a:tailEnd len="med" w="med" type="triangle"/>
          </a:ln>
        </p:spPr>
      </p:cxnSp>
      <p:cxnSp>
        <p:nvCxnSpPr>
          <p:cNvPr id="259" name="Google Shape;259;p25"/>
          <p:cNvCxnSpPr>
            <a:stCxn id="224" idx="2"/>
            <a:endCxn id="223" idx="0"/>
          </p:cNvCxnSpPr>
          <p:nvPr/>
        </p:nvCxnSpPr>
        <p:spPr>
          <a:xfrm rot="5400000">
            <a:off x="3784225" y="-131250"/>
            <a:ext cx="1035000" cy="4732800"/>
          </a:xfrm>
          <a:prstGeom prst="curvedConnector3">
            <a:avLst>
              <a:gd fmla="val 49995" name="adj1"/>
            </a:avLst>
          </a:prstGeom>
          <a:noFill/>
          <a:ln cap="flat" cmpd="sng" w="19050">
            <a:solidFill>
              <a:schemeClr val="dk2"/>
            </a:solidFill>
            <a:prstDash val="solid"/>
            <a:round/>
            <a:headEnd len="med" w="med" type="none"/>
            <a:tailEnd len="med" w="med" type="triangle"/>
          </a:ln>
        </p:spPr>
      </p:cxnSp>
      <p:cxnSp>
        <p:nvCxnSpPr>
          <p:cNvPr id="260" name="Google Shape;260;p25"/>
          <p:cNvCxnSpPr>
            <a:stCxn id="223" idx="3"/>
            <a:endCxn id="222" idx="1"/>
          </p:cNvCxnSpPr>
          <p:nvPr/>
        </p:nvCxnSpPr>
        <p:spPr>
          <a:xfrm>
            <a:off x="3578200" y="3758600"/>
            <a:ext cx="1829100" cy="600"/>
          </a:xfrm>
          <a:prstGeom prst="curvedConnector3">
            <a:avLst>
              <a:gd fmla="val 49999" name="adj1"/>
            </a:avLst>
          </a:prstGeom>
          <a:noFill/>
          <a:ln cap="flat" cmpd="sng" w="19050">
            <a:solidFill>
              <a:schemeClr val="dk2"/>
            </a:solidFill>
            <a:prstDash val="solid"/>
            <a:round/>
            <a:headEnd len="med" w="med" type="none"/>
            <a:tailEnd len="med" w="med" type="triangle"/>
          </a:ln>
        </p:spPr>
      </p:cxnSp>
      <p:sp>
        <p:nvSpPr>
          <p:cNvPr id="261" name="Google Shape;261;p25"/>
          <p:cNvSpPr txBox="1"/>
          <p:nvPr/>
        </p:nvSpPr>
        <p:spPr>
          <a:xfrm>
            <a:off x="7770350" y="2825713"/>
            <a:ext cx="1086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Open Sans"/>
                <a:ea typeface="Open Sans"/>
                <a:cs typeface="Open Sans"/>
                <a:sym typeface="Open Sans"/>
              </a:rPr>
              <a:t>A</a:t>
            </a:r>
            <a:r>
              <a:rPr lang="en" sz="1100">
                <a:latin typeface="Open Sans"/>
                <a:ea typeface="Open Sans"/>
                <a:cs typeface="Open Sans"/>
                <a:sym typeface="Open Sans"/>
              </a:rPr>
              <a:t>ST</a:t>
            </a:r>
            <a:endParaRPr sz="1100">
              <a:latin typeface="Open Sans"/>
              <a:ea typeface="Open Sans"/>
              <a:cs typeface="Open Sans"/>
              <a:sym typeface="Open Sans"/>
            </a:endParaRPr>
          </a:p>
        </p:txBody>
      </p:sp>
      <p:sp>
        <p:nvSpPr>
          <p:cNvPr id="262" name="Google Shape;262;p25"/>
          <p:cNvSpPr txBox="1"/>
          <p:nvPr/>
        </p:nvSpPr>
        <p:spPr>
          <a:xfrm>
            <a:off x="5407275" y="3921650"/>
            <a:ext cx="1139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highlight>
                  <a:srgbClr val="C3E0FE"/>
                </a:highlight>
                <a:latin typeface="Open Sans"/>
                <a:ea typeface="Open Sans"/>
                <a:cs typeface="Open Sans"/>
                <a:sym typeface="Open Sans"/>
              </a:rPr>
              <a:t>left operand</a:t>
            </a:r>
            <a:endParaRPr sz="1000">
              <a:highlight>
                <a:srgbClr val="C3E0FE"/>
              </a:highlight>
              <a:latin typeface="Open Sans"/>
              <a:ea typeface="Open Sans"/>
              <a:cs typeface="Open Sans"/>
              <a:sym typeface="Open Sans"/>
            </a:endParaRPr>
          </a:p>
        </p:txBody>
      </p:sp>
      <p:sp>
        <p:nvSpPr>
          <p:cNvPr id="263" name="Google Shape;263;p25"/>
          <p:cNvSpPr txBox="1"/>
          <p:nvPr/>
        </p:nvSpPr>
        <p:spPr>
          <a:xfrm>
            <a:off x="6670200" y="3921638"/>
            <a:ext cx="1139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highlight>
                  <a:srgbClr val="C3E0FE"/>
                </a:highlight>
                <a:latin typeface="Open Sans"/>
                <a:ea typeface="Open Sans"/>
                <a:cs typeface="Open Sans"/>
                <a:sym typeface="Open Sans"/>
              </a:rPr>
              <a:t>right</a:t>
            </a:r>
            <a:r>
              <a:rPr lang="en" sz="1000">
                <a:highlight>
                  <a:srgbClr val="C3E0FE"/>
                </a:highlight>
                <a:latin typeface="Open Sans"/>
                <a:ea typeface="Open Sans"/>
                <a:cs typeface="Open Sans"/>
                <a:sym typeface="Open Sans"/>
              </a:rPr>
              <a:t> operand</a:t>
            </a:r>
            <a:endParaRPr sz="1000">
              <a:highlight>
                <a:srgbClr val="C3E0FE"/>
              </a:highlight>
              <a:latin typeface="Open Sans"/>
              <a:ea typeface="Open Sans"/>
              <a:cs typeface="Open Sans"/>
              <a:sym typeface="Open Sans"/>
            </a:endParaRPr>
          </a:p>
        </p:txBody>
      </p:sp>
      <p:sp>
        <p:nvSpPr>
          <p:cNvPr id="264" name="Google Shape;264;p25"/>
          <p:cNvSpPr txBox="1"/>
          <p:nvPr/>
        </p:nvSpPr>
        <p:spPr>
          <a:xfrm>
            <a:off x="6175850" y="3204400"/>
            <a:ext cx="1139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highlight>
                  <a:srgbClr val="C3E0FE"/>
                </a:highlight>
                <a:latin typeface="Open Sans"/>
                <a:ea typeface="Open Sans"/>
                <a:cs typeface="Open Sans"/>
                <a:sym typeface="Open Sans"/>
              </a:rPr>
              <a:t>left operand</a:t>
            </a:r>
            <a:endParaRPr sz="1000">
              <a:highlight>
                <a:srgbClr val="C3E0FE"/>
              </a:highlight>
              <a:latin typeface="Open Sans"/>
              <a:ea typeface="Open Sans"/>
              <a:cs typeface="Open Sans"/>
              <a:sym typeface="Open Sans"/>
            </a:endParaRPr>
          </a:p>
        </p:txBody>
      </p:sp>
      <p:sp>
        <p:nvSpPr>
          <p:cNvPr id="265" name="Google Shape;265;p25"/>
          <p:cNvSpPr txBox="1"/>
          <p:nvPr/>
        </p:nvSpPr>
        <p:spPr>
          <a:xfrm>
            <a:off x="7315200" y="3214425"/>
            <a:ext cx="1139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highlight>
                  <a:srgbClr val="C3E0FE"/>
                </a:highlight>
                <a:latin typeface="Open Sans"/>
                <a:ea typeface="Open Sans"/>
                <a:cs typeface="Open Sans"/>
                <a:sym typeface="Open Sans"/>
              </a:rPr>
              <a:t>right operand</a:t>
            </a:r>
            <a:endParaRPr sz="1000">
              <a:highlight>
                <a:srgbClr val="C3E0FE"/>
              </a:highlight>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a:t>
            </a:r>
            <a:endParaRPr/>
          </a:p>
        </p:txBody>
      </p:sp>
      <p:sp>
        <p:nvSpPr>
          <p:cNvPr id="271" name="Google Shape;271;p26"/>
          <p:cNvSpPr txBox="1"/>
          <p:nvPr/>
        </p:nvSpPr>
        <p:spPr>
          <a:xfrm>
            <a:off x="292600" y="4014800"/>
            <a:ext cx="30000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100" u="none" cap="none" strike="noStrike">
                <a:solidFill>
                  <a:schemeClr val="dk1"/>
                </a:solidFill>
                <a:latin typeface="Open Sans"/>
                <a:ea typeface="Open Sans"/>
                <a:cs typeface="Open Sans"/>
                <a:sym typeface="Open Sans"/>
              </a:rPr>
              <a:t>Splitting the program into tokens (keywords, identifiers, etc.).</a:t>
            </a:r>
            <a:endParaRPr i="0" sz="1100" u="none" cap="none" strike="noStrike">
              <a:solidFill>
                <a:schemeClr val="dk1"/>
              </a:solidFill>
              <a:latin typeface="Open Sans"/>
              <a:ea typeface="Open Sans"/>
              <a:cs typeface="Open Sans"/>
              <a:sym typeface="Open Sans"/>
            </a:endParaRPr>
          </a:p>
        </p:txBody>
      </p:sp>
      <p:sp>
        <p:nvSpPr>
          <p:cNvPr id="272" name="Google Shape;272;p26"/>
          <p:cNvSpPr/>
          <p:nvPr/>
        </p:nvSpPr>
        <p:spPr>
          <a:xfrm>
            <a:off x="2843161" y="1338000"/>
            <a:ext cx="5889300" cy="673200"/>
          </a:xfrm>
          <a:prstGeom prst="roundRect">
            <a:avLst>
              <a:gd fmla="val 16667"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2972362" y="1513838"/>
            <a:ext cx="1052400" cy="308100"/>
          </a:xfrm>
          <a:prstGeom prst="roundRect">
            <a:avLst>
              <a:gd fmla="val 16667" name="adj"/>
            </a:avLst>
          </a:prstGeom>
          <a:solidFill>
            <a:schemeClr val="accent5"/>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Lexer</a:t>
            </a:r>
            <a:endParaRPr sz="1100">
              <a:solidFill>
                <a:srgbClr val="FFFFFF"/>
              </a:solidFill>
              <a:latin typeface="Open Sans"/>
              <a:ea typeface="Open Sans"/>
              <a:cs typeface="Open Sans"/>
              <a:sym typeface="Open Sans"/>
            </a:endParaRPr>
          </a:p>
        </p:txBody>
      </p:sp>
      <p:grpSp>
        <p:nvGrpSpPr>
          <p:cNvPr id="274" name="Google Shape;274;p26"/>
          <p:cNvGrpSpPr/>
          <p:nvPr/>
        </p:nvGrpSpPr>
        <p:grpSpPr>
          <a:xfrm>
            <a:off x="1489946" y="1271664"/>
            <a:ext cx="677700" cy="906795"/>
            <a:chOff x="1543946" y="1271664"/>
            <a:chExt cx="677700" cy="906795"/>
          </a:xfrm>
        </p:grpSpPr>
        <p:pic>
          <p:nvPicPr>
            <p:cNvPr id="275" name="Google Shape;275;p26"/>
            <p:cNvPicPr preferRelativeResize="0"/>
            <p:nvPr/>
          </p:nvPicPr>
          <p:blipFill rotWithShape="1">
            <a:blip r:embed="rId3">
              <a:alphaModFix/>
            </a:blip>
            <a:srcRect b="11966" l="0" r="51345" t="18944"/>
            <a:stretch/>
          </p:blipFill>
          <p:spPr>
            <a:xfrm>
              <a:off x="1645724" y="1271664"/>
              <a:ext cx="474150" cy="673275"/>
            </a:xfrm>
            <a:prstGeom prst="rect">
              <a:avLst/>
            </a:prstGeom>
            <a:noFill/>
            <a:ln>
              <a:noFill/>
            </a:ln>
          </p:spPr>
        </p:pic>
        <p:sp>
          <p:nvSpPr>
            <p:cNvPr id="276" name="Google Shape;276;p26"/>
            <p:cNvSpPr txBox="1"/>
            <p:nvPr/>
          </p:nvSpPr>
          <p:spPr>
            <a:xfrm>
              <a:off x="1543946" y="1935159"/>
              <a:ext cx="677700" cy="2433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.kt files</a:t>
              </a:r>
              <a:endParaRPr sz="1100">
                <a:solidFill>
                  <a:schemeClr val="dk1"/>
                </a:solidFill>
                <a:latin typeface="Open Sans"/>
                <a:ea typeface="Open Sans"/>
                <a:cs typeface="Open Sans"/>
                <a:sym typeface="Open Sans"/>
              </a:endParaRPr>
            </a:p>
          </p:txBody>
        </p:sp>
      </p:grpSp>
      <p:cxnSp>
        <p:nvCxnSpPr>
          <p:cNvPr id="277" name="Google Shape;277;p26"/>
          <p:cNvCxnSpPr/>
          <p:nvPr/>
        </p:nvCxnSpPr>
        <p:spPr>
          <a:xfrm>
            <a:off x="2119861" y="1668000"/>
            <a:ext cx="723300" cy="6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278" name="Google Shape;278;p26"/>
          <p:cNvSpPr/>
          <p:nvPr/>
        </p:nvSpPr>
        <p:spPr>
          <a:xfrm>
            <a:off x="4877236" y="1513850"/>
            <a:ext cx="25290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PSI or </a:t>
            </a:r>
            <a:r>
              <a:rPr lang="en" sz="1100">
                <a:solidFill>
                  <a:srgbClr val="FFFFFF"/>
                </a:solidFill>
                <a:latin typeface="Open Sans"/>
                <a:ea typeface="Open Sans"/>
                <a:cs typeface="Open Sans"/>
                <a:sym typeface="Open Sans"/>
              </a:rPr>
              <a:t>Lighter </a:t>
            </a:r>
            <a:r>
              <a:rPr lang="en" sz="1100">
                <a:solidFill>
                  <a:srgbClr val="FFFFFF"/>
                </a:solidFill>
                <a:latin typeface="Open Sans"/>
                <a:ea typeface="Open Sans"/>
                <a:cs typeface="Open Sans"/>
                <a:sym typeface="Open Sans"/>
              </a:rPr>
              <a:t>AST builder</a:t>
            </a:r>
            <a:endParaRPr sz="1100">
              <a:solidFill>
                <a:srgbClr val="FFFFFF"/>
              </a:solidFill>
              <a:latin typeface="Open Sans"/>
              <a:ea typeface="Open Sans"/>
              <a:cs typeface="Open Sans"/>
              <a:sym typeface="Open Sans"/>
            </a:endParaRPr>
          </a:p>
        </p:txBody>
      </p:sp>
      <p:cxnSp>
        <p:nvCxnSpPr>
          <p:cNvPr id="279" name="Google Shape;279;p26"/>
          <p:cNvCxnSpPr>
            <a:stCxn id="280" idx="3"/>
            <a:endCxn id="278" idx="1"/>
          </p:cNvCxnSpPr>
          <p:nvPr/>
        </p:nvCxnSpPr>
        <p:spPr>
          <a:xfrm>
            <a:off x="4024636" y="1667300"/>
            <a:ext cx="852600" cy="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281" name="Google Shape;281;p26"/>
          <p:cNvSpPr/>
          <p:nvPr/>
        </p:nvSpPr>
        <p:spPr>
          <a:xfrm>
            <a:off x="2670374" y="2197100"/>
            <a:ext cx="6062400" cy="673200"/>
          </a:xfrm>
          <a:prstGeom prst="roundRect">
            <a:avLst>
              <a:gd fmla="val 16667" name="adj"/>
            </a:avLst>
          </a:prstGeom>
          <a:solidFill>
            <a:srgbClr val="28B8A0">
              <a:alpha val="22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2808287" y="2372950"/>
            <a:ext cx="12165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Diagnostics</a:t>
            </a:r>
            <a:endParaRPr sz="1100">
              <a:solidFill>
                <a:srgbClr val="FFFFFF"/>
              </a:solidFill>
              <a:latin typeface="Open Sans"/>
              <a:ea typeface="Open Sans"/>
              <a:cs typeface="Open Sans"/>
              <a:sym typeface="Open Sans"/>
            </a:endParaRPr>
          </a:p>
        </p:txBody>
      </p:sp>
      <p:sp>
        <p:nvSpPr>
          <p:cNvPr id="283" name="Google Shape;283;p26"/>
          <p:cNvSpPr/>
          <p:nvPr/>
        </p:nvSpPr>
        <p:spPr>
          <a:xfrm>
            <a:off x="4575261" y="2372950"/>
            <a:ext cx="14148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Type inference</a:t>
            </a:r>
            <a:endParaRPr sz="1100">
              <a:solidFill>
                <a:srgbClr val="FFFFFF"/>
              </a:solidFill>
              <a:latin typeface="Open Sans"/>
              <a:ea typeface="Open Sans"/>
              <a:cs typeface="Open Sans"/>
              <a:sym typeface="Open Sans"/>
            </a:endParaRPr>
          </a:p>
        </p:txBody>
      </p:sp>
      <p:cxnSp>
        <p:nvCxnSpPr>
          <p:cNvPr id="284" name="Google Shape;284;p26"/>
          <p:cNvCxnSpPr>
            <a:stCxn id="283" idx="1"/>
            <a:endCxn id="282" idx="3"/>
          </p:cNvCxnSpPr>
          <p:nvPr/>
        </p:nvCxnSpPr>
        <p:spPr>
          <a:xfrm flipH="1">
            <a:off x="4024761" y="2527000"/>
            <a:ext cx="550500" cy="600"/>
          </a:xfrm>
          <a:prstGeom prst="curvedConnector3">
            <a:avLst>
              <a:gd fmla="val 49998" name="adj1"/>
            </a:avLst>
          </a:prstGeom>
          <a:noFill/>
          <a:ln cap="flat" cmpd="sng" w="19050">
            <a:solidFill>
              <a:srgbClr val="27282C"/>
            </a:solidFill>
            <a:prstDash val="solid"/>
            <a:round/>
            <a:headEnd len="med" w="med" type="none"/>
            <a:tailEnd len="med" w="med" type="triangle"/>
          </a:ln>
        </p:spPr>
      </p:cxnSp>
      <p:sp>
        <p:nvSpPr>
          <p:cNvPr id="285" name="Google Shape;285;p26"/>
          <p:cNvSpPr/>
          <p:nvPr/>
        </p:nvSpPr>
        <p:spPr>
          <a:xfrm>
            <a:off x="6482725" y="2379650"/>
            <a:ext cx="9237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Resolution</a:t>
            </a:r>
            <a:endParaRPr sz="1100">
              <a:solidFill>
                <a:srgbClr val="FFFFFF"/>
              </a:solidFill>
              <a:latin typeface="Open Sans"/>
              <a:ea typeface="Open Sans"/>
              <a:cs typeface="Open Sans"/>
              <a:sym typeface="Open Sans"/>
            </a:endParaRPr>
          </a:p>
        </p:txBody>
      </p:sp>
      <p:cxnSp>
        <p:nvCxnSpPr>
          <p:cNvPr id="286" name="Google Shape;286;p26"/>
          <p:cNvCxnSpPr>
            <a:stCxn id="285" idx="1"/>
            <a:endCxn id="283" idx="3"/>
          </p:cNvCxnSpPr>
          <p:nvPr/>
        </p:nvCxnSpPr>
        <p:spPr>
          <a:xfrm rot="10800000">
            <a:off x="5990125" y="2527100"/>
            <a:ext cx="492600" cy="6600"/>
          </a:xfrm>
          <a:prstGeom prst="curvedConnector3">
            <a:avLst>
              <a:gd fmla="val 50006" name="adj1"/>
            </a:avLst>
          </a:prstGeom>
          <a:noFill/>
          <a:ln cap="flat" cmpd="sng" w="19050">
            <a:solidFill>
              <a:srgbClr val="27282C"/>
            </a:solidFill>
            <a:prstDash val="solid"/>
            <a:round/>
            <a:headEnd len="med" w="med" type="none"/>
            <a:tailEnd len="med" w="med" type="triangle"/>
          </a:ln>
        </p:spPr>
      </p:cxnSp>
      <p:cxnSp>
        <p:nvCxnSpPr>
          <p:cNvPr id="287" name="Google Shape;287;p26"/>
          <p:cNvCxnSpPr>
            <a:stCxn id="278" idx="3"/>
            <a:endCxn id="285" idx="3"/>
          </p:cNvCxnSpPr>
          <p:nvPr/>
        </p:nvCxnSpPr>
        <p:spPr>
          <a:xfrm>
            <a:off x="7406236" y="1667900"/>
            <a:ext cx="600" cy="865800"/>
          </a:xfrm>
          <a:prstGeom prst="bentConnector3">
            <a:avLst>
              <a:gd fmla="val 39718964" name="adj1"/>
            </a:avLst>
          </a:prstGeom>
          <a:noFill/>
          <a:ln cap="flat" cmpd="sng" w="19050">
            <a:solidFill>
              <a:srgbClr val="27282C"/>
            </a:solidFill>
            <a:prstDash val="solid"/>
            <a:round/>
            <a:headEnd len="med" w="med" type="none"/>
            <a:tailEnd len="med" w="med" type="triangle"/>
          </a:ln>
        </p:spPr>
      </p:cxnSp>
      <p:sp>
        <p:nvSpPr>
          <p:cNvPr id="288" name="Google Shape;288;p26"/>
          <p:cNvSpPr/>
          <p:nvPr/>
        </p:nvSpPr>
        <p:spPr>
          <a:xfrm>
            <a:off x="2670374" y="3056200"/>
            <a:ext cx="6062400" cy="673200"/>
          </a:xfrm>
          <a:prstGeom prst="roundRect">
            <a:avLst>
              <a:gd fmla="val 16667" name="adj"/>
            </a:avLst>
          </a:prstGeom>
          <a:solidFill>
            <a:srgbClr val="FC801D">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2808287" y="3232050"/>
            <a:ext cx="15873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generator</a:t>
            </a:r>
            <a:endParaRPr sz="1100">
              <a:solidFill>
                <a:srgbClr val="FFFFFF"/>
              </a:solidFill>
              <a:latin typeface="Open Sans"/>
              <a:ea typeface="Open Sans"/>
              <a:cs typeface="Open Sans"/>
              <a:sym typeface="Open Sans"/>
            </a:endParaRPr>
          </a:p>
        </p:txBody>
      </p:sp>
      <p:sp>
        <p:nvSpPr>
          <p:cNvPr id="290" name="Google Shape;290;p26"/>
          <p:cNvSpPr/>
          <p:nvPr/>
        </p:nvSpPr>
        <p:spPr>
          <a:xfrm>
            <a:off x="5059236" y="3232050"/>
            <a:ext cx="14148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optimizer</a:t>
            </a:r>
            <a:endParaRPr sz="1100">
              <a:solidFill>
                <a:srgbClr val="FFFFFF"/>
              </a:solidFill>
              <a:latin typeface="Open Sans"/>
              <a:ea typeface="Open Sans"/>
              <a:cs typeface="Open Sans"/>
              <a:sym typeface="Open Sans"/>
            </a:endParaRPr>
          </a:p>
        </p:txBody>
      </p:sp>
      <p:cxnSp>
        <p:nvCxnSpPr>
          <p:cNvPr id="291" name="Google Shape;291;p26"/>
          <p:cNvCxnSpPr>
            <a:stCxn id="289" idx="3"/>
            <a:endCxn id="290" idx="1"/>
          </p:cNvCxnSpPr>
          <p:nvPr/>
        </p:nvCxnSpPr>
        <p:spPr>
          <a:xfrm>
            <a:off x="4395587" y="3386100"/>
            <a:ext cx="663600" cy="600"/>
          </a:xfrm>
          <a:prstGeom prst="curvedConnector3">
            <a:avLst>
              <a:gd fmla="val 50004" name="adj1"/>
            </a:avLst>
          </a:prstGeom>
          <a:noFill/>
          <a:ln cap="flat" cmpd="sng" w="19050">
            <a:solidFill>
              <a:srgbClr val="27282C"/>
            </a:solidFill>
            <a:prstDash val="solid"/>
            <a:round/>
            <a:headEnd len="med" w="med" type="none"/>
            <a:tailEnd len="med" w="med" type="triangle"/>
          </a:ln>
        </p:spPr>
      </p:cxnSp>
      <p:cxnSp>
        <p:nvCxnSpPr>
          <p:cNvPr id="292" name="Google Shape;292;p26"/>
          <p:cNvCxnSpPr>
            <a:stCxn id="282" idx="1"/>
            <a:endCxn id="289" idx="1"/>
          </p:cNvCxnSpPr>
          <p:nvPr/>
        </p:nvCxnSpPr>
        <p:spPr>
          <a:xfrm>
            <a:off x="2808287" y="2527000"/>
            <a:ext cx="600" cy="8592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293" name="Google Shape;293;p26"/>
          <p:cNvSpPr txBox="1"/>
          <p:nvPr/>
        </p:nvSpPr>
        <p:spPr>
          <a:xfrm>
            <a:off x="8127075" y="1351800"/>
            <a:ext cx="5505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Parser</a:t>
            </a:r>
            <a:endParaRPr sz="1100">
              <a:solidFill>
                <a:schemeClr val="dk1"/>
              </a:solidFill>
              <a:latin typeface="Open Sans"/>
              <a:ea typeface="Open Sans"/>
              <a:cs typeface="Open Sans"/>
              <a:sym typeface="Open Sans"/>
            </a:endParaRPr>
          </a:p>
        </p:txBody>
      </p:sp>
      <p:sp>
        <p:nvSpPr>
          <p:cNvPr id="294" name="Google Shape;294;p26"/>
          <p:cNvSpPr txBox="1"/>
          <p:nvPr/>
        </p:nvSpPr>
        <p:spPr>
          <a:xfrm>
            <a:off x="7891875" y="22040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Frontend</a:t>
            </a:r>
            <a:endParaRPr sz="1100">
              <a:solidFill>
                <a:schemeClr val="dk1"/>
              </a:solidFill>
              <a:latin typeface="Open Sans"/>
              <a:ea typeface="Open Sans"/>
              <a:cs typeface="Open Sans"/>
              <a:sym typeface="Open Sans"/>
            </a:endParaRPr>
          </a:p>
        </p:txBody>
      </p:sp>
      <p:sp>
        <p:nvSpPr>
          <p:cNvPr id="295" name="Google Shape;295;p26"/>
          <p:cNvSpPr txBox="1"/>
          <p:nvPr/>
        </p:nvSpPr>
        <p:spPr>
          <a:xfrm>
            <a:off x="7891875" y="30562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Backend</a:t>
            </a:r>
            <a:endParaRPr sz="1100">
              <a:solidFill>
                <a:schemeClr val="dk1"/>
              </a:solidFill>
              <a:latin typeface="Open Sans"/>
              <a:ea typeface="Open Sans"/>
              <a:cs typeface="Open Sans"/>
              <a:sym typeface="Open Sans"/>
            </a:endParaRPr>
          </a:p>
        </p:txBody>
      </p:sp>
      <p:sp>
        <p:nvSpPr>
          <p:cNvPr id="296" name="Google Shape;296;p26"/>
          <p:cNvSpPr/>
          <p:nvPr/>
        </p:nvSpPr>
        <p:spPr>
          <a:xfrm>
            <a:off x="3305262" y="41045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JVM</a:t>
            </a:r>
            <a:endParaRPr sz="1100">
              <a:solidFill>
                <a:srgbClr val="FFFFFF"/>
              </a:solidFill>
              <a:latin typeface="Open Sans"/>
              <a:ea typeface="Open Sans"/>
              <a:cs typeface="Open Sans"/>
              <a:sym typeface="Open Sans"/>
            </a:endParaRPr>
          </a:p>
        </p:txBody>
      </p:sp>
      <p:sp>
        <p:nvSpPr>
          <p:cNvPr id="297" name="Google Shape;297;p26"/>
          <p:cNvSpPr/>
          <p:nvPr/>
        </p:nvSpPr>
        <p:spPr>
          <a:xfrm>
            <a:off x="4630837" y="40917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JavaScript</a:t>
            </a:r>
            <a:endParaRPr sz="1100">
              <a:solidFill>
                <a:srgbClr val="FFFFFF"/>
              </a:solidFill>
              <a:latin typeface="Open Sans"/>
              <a:ea typeface="Open Sans"/>
              <a:cs typeface="Open Sans"/>
              <a:sym typeface="Open Sans"/>
            </a:endParaRPr>
          </a:p>
        </p:txBody>
      </p:sp>
      <p:sp>
        <p:nvSpPr>
          <p:cNvPr id="298" name="Google Shape;298;p26"/>
          <p:cNvSpPr/>
          <p:nvPr/>
        </p:nvSpPr>
        <p:spPr>
          <a:xfrm>
            <a:off x="5956412" y="40978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Native</a:t>
            </a:r>
            <a:endParaRPr sz="1100">
              <a:solidFill>
                <a:srgbClr val="FFFFFF"/>
              </a:solidFill>
              <a:latin typeface="Open Sans"/>
              <a:ea typeface="Open Sans"/>
              <a:cs typeface="Open Sans"/>
              <a:sym typeface="Open Sans"/>
            </a:endParaRPr>
          </a:p>
        </p:txBody>
      </p:sp>
      <p:cxnSp>
        <p:nvCxnSpPr>
          <p:cNvPr id="299" name="Google Shape;299;p26"/>
          <p:cNvCxnSpPr>
            <a:stCxn id="290" idx="2"/>
            <a:endCxn id="298" idx="0"/>
          </p:cNvCxnSpPr>
          <p:nvPr/>
        </p:nvCxnSpPr>
        <p:spPr>
          <a:xfrm flipH="1" rot="-5400000">
            <a:off x="5845836" y="3460950"/>
            <a:ext cx="557700" cy="7161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300" name="Google Shape;300;p26"/>
          <p:cNvCxnSpPr>
            <a:stCxn id="296" idx="0"/>
            <a:endCxn id="290" idx="2"/>
          </p:cNvCxnSpPr>
          <p:nvPr/>
        </p:nvCxnSpPr>
        <p:spPr>
          <a:xfrm rot="-5400000">
            <a:off x="4516962" y="2854738"/>
            <a:ext cx="564300" cy="1935300"/>
          </a:xfrm>
          <a:prstGeom prst="curvedConnector3">
            <a:avLst>
              <a:gd fmla="val 50008" name="adj1"/>
            </a:avLst>
          </a:prstGeom>
          <a:noFill/>
          <a:ln cap="flat" cmpd="sng" w="19050">
            <a:solidFill>
              <a:schemeClr val="dk2"/>
            </a:solidFill>
            <a:prstDash val="solid"/>
            <a:round/>
            <a:headEnd len="med" w="med" type="triangle"/>
            <a:tailEnd len="med" w="med" type="none"/>
          </a:ln>
        </p:spPr>
      </p:cxnSp>
      <p:sp>
        <p:nvSpPr>
          <p:cNvPr id="301" name="Google Shape;301;p26"/>
          <p:cNvSpPr/>
          <p:nvPr/>
        </p:nvSpPr>
        <p:spPr>
          <a:xfrm>
            <a:off x="7274650" y="4097850"/>
            <a:ext cx="1458300" cy="551700"/>
          </a:xfrm>
          <a:prstGeom prst="roundRect">
            <a:avLst>
              <a:gd fmla="val 16667" name="adj"/>
            </a:avLst>
          </a:prstGeom>
          <a:noFill/>
          <a:ln cap="flat" cmpd="sng" w="19050">
            <a:solidFill>
              <a:srgbClr val="ADADA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Other</a:t>
            </a:r>
            <a:endParaRPr sz="1100">
              <a:solidFill>
                <a:schemeClr val="dk1"/>
              </a:solidFill>
              <a:latin typeface="Open Sans"/>
              <a:ea typeface="Open Sans"/>
              <a:cs typeface="Open Sans"/>
              <a:sym typeface="Open Sans"/>
            </a:endParaRPr>
          </a:p>
          <a:p>
            <a:pPr indent="0" lvl="0" marL="0" rtl="0" algn="ctr">
              <a:spcBef>
                <a:spcPts val="0"/>
              </a:spcBef>
              <a:spcAft>
                <a:spcPts val="0"/>
              </a:spcAft>
              <a:buNone/>
            </a:pPr>
            <a:r>
              <a:rPr lang="en" sz="900">
                <a:solidFill>
                  <a:schemeClr val="dk1"/>
                </a:solidFill>
                <a:latin typeface="Open Sans"/>
                <a:ea typeface="Open Sans"/>
                <a:cs typeface="Open Sans"/>
                <a:sym typeface="Open Sans"/>
              </a:rPr>
              <a:t>(WASM, Python, etc.?)</a:t>
            </a:r>
            <a:endParaRPr sz="900">
              <a:solidFill>
                <a:schemeClr val="dk1"/>
              </a:solidFill>
              <a:latin typeface="Open Sans"/>
              <a:ea typeface="Open Sans"/>
              <a:cs typeface="Open Sans"/>
              <a:sym typeface="Open Sans"/>
            </a:endParaRPr>
          </a:p>
        </p:txBody>
      </p:sp>
      <p:cxnSp>
        <p:nvCxnSpPr>
          <p:cNvPr id="302" name="Google Shape;302;p26"/>
          <p:cNvCxnSpPr>
            <a:stCxn id="290" idx="2"/>
            <a:endCxn id="297" idx="0"/>
          </p:cNvCxnSpPr>
          <p:nvPr/>
        </p:nvCxnSpPr>
        <p:spPr>
          <a:xfrm rot="5400000">
            <a:off x="5185986" y="3511200"/>
            <a:ext cx="551700" cy="609600"/>
          </a:xfrm>
          <a:prstGeom prst="curvedConnector3">
            <a:avLst>
              <a:gd fmla="val 49990" name="adj1"/>
            </a:avLst>
          </a:prstGeom>
          <a:noFill/>
          <a:ln cap="flat" cmpd="sng" w="19050">
            <a:solidFill>
              <a:schemeClr val="dk2"/>
            </a:solidFill>
            <a:prstDash val="solid"/>
            <a:round/>
            <a:headEnd len="med" w="med" type="none"/>
            <a:tailEnd len="med" w="med" type="triangle"/>
          </a:ln>
        </p:spPr>
      </p:cxnSp>
      <p:cxnSp>
        <p:nvCxnSpPr>
          <p:cNvPr id="303" name="Google Shape;303;p26"/>
          <p:cNvCxnSpPr>
            <a:stCxn id="290" idx="2"/>
            <a:endCxn id="301" idx="0"/>
          </p:cNvCxnSpPr>
          <p:nvPr/>
        </p:nvCxnSpPr>
        <p:spPr>
          <a:xfrm flipH="1" rot="-5400000">
            <a:off x="6606336" y="2700450"/>
            <a:ext cx="557700" cy="22371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a:t>
            </a:r>
            <a:endParaRPr/>
          </a:p>
        </p:txBody>
      </p:sp>
      <p:sp>
        <p:nvSpPr>
          <p:cNvPr id="309" name="Google Shape;309;p27"/>
          <p:cNvSpPr txBox="1"/>
          <p:nvPr/>
        </p:nvSpPr>
        <p:spPr>
          <a:xfrm>
            <a:off x="292600" y="4014800"/>
            <a:ext cx="20310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lang="en" sz="1100">
                <a:solidFill>
                  <a:schemeClr val="dk1"/>
                </a:solidFill>
                <a:latin typeface="Open Sans"/>
                <a:ea typeface="Open Sans"/>
                <a:cs typeface="Open Sans"/>
                <a:sym typeface="Open Sans"/>
              </a:rPr>
              <a:t>Converting the list of tokens into CST or AST</a:t>
            </a:r>
            <a:endParaRPr sz="1100">
              <a:solidFill>
                <a:schemeClr val="dk1"/>
              </a:solidFill>
              <a:latin typeface="Open Sans"/>
              <a:ea typeface="Open Sans"/>
              <a:cs typeface="Open Sans"/>
              <a:sym typeface="Open Sans"/>
            </a:endParaRPr>
          </a:p>
        </p:txBody>
      </p:sp>
      <p:sp>
        <p:nvSpPr>
          <p:cNvPr id="310" name="Google Shape;310;p27"/>
          <p:cNvSpPr/>
          <p:nvPr/>
        </p:nvSpPr>
        <p:spPr>
          <a:xfrm>
            <a:off x="2843161" y="1338000"/>
            <a:ext cx="5889300" cy="673200"/>
          </a:xfrm>
          <a:prstGeom prst="roundRect">
            <a:avLst>
              <a:gd fmla="val 16667"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4877236" y="1513850"/>
            <a:ext cx="2529000" cy="308100"/>
          </a:xfrm>
          <a:prstGeom prst="roundRect">
            <a:avLst>
              <a:gd fmla="val 16667" name="adj"/>
            </a:avLst>
          </a:prstGeom>
          <a:solidFill>
            <a:schemeClr val="accent5"/>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Open Sans"/>
                <a:ea typeface="Open Sans"/>
                <a:cs typeface="Open Sans"/>
                <a:sym typeface="Open Sans"/>
              </a:rPr>
              <a:t>PSI or Lighter AST builder</a:t>
            </a:r>
            <a:endParaRPr sz="1100">
              <a:solidFill>
                <a:srgbClr val="FFFFFF"/>
              </a:solidFill>
              <a:latin typeface="Open Sans"/>
              <a:ea typeface="Open Sans"/>
              <a:cs typeface="Open Sans"/>
              <a:sym typeface="Open Sans"/>
            </a:endParaRPr>
          </a:p>
        </p:txBody>
      </p:sp>
      <p:sp>
        <p:nvSpPr>
          <p:cNvPr id="312" name="Google Shape;312;p27"/>
          <p:cNvSpPr/>
          <p:nvPr/>
        </p:nvSpPr>
        <p:spPr>
          <a:xfrm>
            <a:off x="2972362" y="1513838"/>
            <a:ext cx="10524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Lexer</a:t>
            </a:r>
            <a:endParaRPr sz="1100">
              <a:solidFill>
                <a:srgbClr val="FFFFFF"/>
              </a:solidFill>
              <a:latin typeface="Open Sans"/>
              <a:ea typeface="Open Sans"/>
              <a:cs typeface="Open Sans"/>
              <a:sym typeface="Open Sans"/>
            </a:endParaRPr>
          </a:p>
        </p:txBody>
      </p:sp>
      <p:grpSp>
        <p:nvGrpSpPr>
          <p:cNvPr id="313" name="Google Shape;313;p27"/>
          <p:cNvGrpSpPr/>
          <p:nvPr/>
        </p:nvGrpSpPr>
        <p:grpSpPr>
          <a:xfrm>
            <a:off x="1489946" y="1271664"/>
            <a:ext cx="677700" cy="906795"/>
            <a:chOff x="1543946" y="1271664"/>
            <a:chExt cx="677700" cy="906795"/>
          </a:xfrm>
        </p:grpSpPr>
        <p:pic>
          <p:nvPicPr>
            <p:cNvPr id="314" name="Google Shape;314;p27"/>
            <p:cNvPicPr preferRelativeResize="0"/>
            <p:nvPr/>
          </p:nvPicPr>
          <p:blipFill rotWithShape="1">
            <a:blip r:embed="rId3">
              <a:alphaModFix/>
            </a:blip>
            <a:srcRect b="11966" l="0" r="51345" t="18944"/>
            <a:stretch/>
          </p:blipFill>
          <p:spPr>
            <a:xfrm>
              <a:off x="1645724" y="1271664"/>
              <a:ext cx="474150" cy="673275"/>
            </a:xfrm>
            <a:prstGeom prst="rect">
              <a:avLst/>
            </a:prstGeom>
            <a:noFill/>
            <a:ln>
              <a:noFill/>
            </a:ln>
          </p:spPr>
        </p:pic>
        <p:sp>
          <p:nvSpPr>
            <p:cNvPr id="315" name="Google Shape;315;p27"/>
            <p:cNvSpPr txBox="1"/>
            <p:nvPr/>
          </p:nvSpPr>
          <p:spPr>
            <a:xfrm>
              <a:off x="1543946" y="1935159"/>
              <a:ext cx="677700" cy="2433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.kt files</a:t>
              </a:r>
              <a:endParaRPr sz="1100">
                <a:solidFill>
                  <a:schemeClr val="dk1"/>
                </a:solidFill>
                <a:latin typeface="Open Sans"/>
                <a:ea typeface="Open Sans"/>
                <a:cs typeface="Open Sans"/>
                <a:sym typeface="Open Sans"/>
              </a:endParaRPr>
            </a:p>
          </p:txBody>
        </p:sp>
      </p:grpSp>
      <p:cxnSp>
        <p:nvCxnSpPr>
          <p:cNvPr id="316" name="Google Shape;316;p27"/>
          <p:cNvCxnSpPr/>
          <p:nvPr/>
        </p:nvCxnSpPr>
        <p:spPr>
          <a:xfrm>
            <a:off x="2119861" y="1668000"/>
            <a:ext cx="723300" cy="6600"/>
          </a:xfrm>
          <a:prstGeom prst="curvedConnector3">
            <a:avLst>
              <a:gd fmla="val 50000" name="adj1"/>
            </a:avLst>
          </a:prstGeom>
          <a:noFill/>
          <a:ln cap="flat" cmpd="sng" w="19050">
            <a:solidFill>
              <a:srgbClr val="27282C"/>
            </a:solidFill>
            <a:prstDash val="solid"/>
            <a:round/>
            <a:headEnd len="med" w="med" type="none"/>
            <a:tailEnd len="med" w="med" type="triangle"/>
          </a:ln>
        </p:spPr>
      </p:cxnSp>
      <p:cxnSp>
        <p:nvCxnSpPr>
          <p:cNvPr id="317" name="Google Shape;317;p27"/>
          <p:cNvCxnSpPr>
            <a:stCxn id="312" idx="3"/>
            <a:endCxn id="318" idx="1"/>
          </p:cNvCxnSpPr>
          <p:nvPr/>
        </p:nvCxnSpPr>
        <p:spPr>
          <a:xfrm>
            <a:off x="4024762" y="1667888"/>
            <a:ext cx="852600" cy="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319" name="Google Shape;319;p27"/>
          <p:cNvSpPr/>
          <p:nvPr/>
        </p:nvSpPr>
        <p:spPr>
          <a:xfrm>
            <a:off x="2670374" y="2197100"/>
            <a:ext cx="6062400" cy="673200"/>
          </a:xfrm>
          <a:prstGeom prst="roundRect">
            <a:avLst>
              <a:gd fmla="val 16667" name="adj"/>
            </a:avLst>
          </a:prstGeom>
          <a:solidFill>
            <a:srgbClr val="28B8A0">
              <a:alpha val="22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2808287" y="2372950"/>
            <a:ext cx="12165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Diagnostics</a:t>
            </a:r>
            <a:endParaRPr sz="1100">
              <a:solidFill>
                <a:srgbClr val="FFFFFF"/>
              </a:solidFill>
              <a:latin typeface="Open Sans"/>
              <a:ea typeface="Open Sans"/>
              <a:cs typeface="Open Sans"/>
              <a:sym typeface="Open Sans"/>
            </a:endParaRPr>
          </a:p>
        </p:txBody>
      </p:sp>
      <p:sp>
        <p:nvSpPr>
          <p:cNvPr id="321" name="Google Shape;321;p27"/>
          <p:cNvSpPr/>
          <p:nvPr/>
        </p:nvSpPr>
        <p:spPr>
          <a:xfrm>
            <a:off x="4575261" y="2372950"/>
            <a:ext cx="14148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Type inference</a:t>
            </a:r>
            <a:endParaRPr sz="1100">
              <a:solidFill>
                <a:srgbClr val="FFFFFF"/>
              </a:solidFill>
              <a:latin typeface="Open Sans"/>
              <a:ea typeface="Open Sans"/>
              <a:cs typeface="Open Sans"/>
              <a:sym typeface="Open Sans"/>
            </a:endParaRPr>
          </a:p>
        </p:txBody>
      </p:sp>
      <p:cxnSp>
        <p:nvCxnSpPr>
          <p:cNvPr id="322" name="Google Shape;322;p27"/>
          <p:cNvCxnSpPr>
            <a:stCxn id="321" idx="1"/>
            <a:endCxn id="320" idx="3"/>
          </p:cNvCxnSpPr>
          <p:nvPr/>
        </p:nvCxnSpPr>
        <p:spPr>
          <a:xfrm flipH="1">
            <a:off x="4024761" y="2527000"/>
            <a:ext cx="550500" cy="600"/>
          </a:xfrm>
          <a:prstGeom prst="curvedConnector3">
            <a:avLst>
              <a:gd fmla="val 49998" name="adj1"/>
            </a:avLst>
          </a:prstGeom>
          <a:noFill/>
          <a:ln cap="flat" cmpd="sng" w="19050">
            <a:solidFill>
              <a:srgbClr val="27282C"/>
            </a:solidFill>
            <a:prstDash val="solid"/>
            <a:round/>
            <a:headEnd len="med" w="med" type="none"/>
            <a:tailEnd len="med" w="med" type="triangle"/>
          </a:ln>
        </p:spPr>
      </p:cxnSp>
      <p:sp>
        <p:nvSpPr>
          <p:cNvPr id="323" name="Google Shape;323;p27"/>
          <p:cNvSpPr/>
          <p:nvPr/>
        </p:nvSpPr>
        <p:spPr>
          <a:xfrm>
            <a:off x="6482725" y="2379650"/>
            <a:ext cx="9237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Resolution</a:t>
            </a:r>
            <a:endParaRPr sz="1100">
              <a:solidFill>
                <a:srgbClr val="FFFFFF"/>
              </a:solidFill>
              <a:latin typeface="Open Sans"/>
              <a:ea typeface="Open Sans"/>
              <a:cs typeface="Open Sans"/>
              <a:sym typeface="Open Sans"/>
            </a:endParaRPr>
          </a:p>
        </p:txBody>
      </p:sp>
      <p:cxnSp>
        <p:nvCxnSpPr>
          <p:cNvPr id="324" name="Google Shape;324;p27"/>
          <p:cNvCxnSpPr>
            <a:stCxn id="323" idx="1"/>
            <a:endCxn id="321" idx="3"/>
          </p:cNvCxnSpPr>
          <p:nvPr/>
        </p:nvCxnSpPr>
        <p:spPr>
          <a:xfrm rot="10800000">
            <a:off x="5990125" y="2527100"/>
            <a:ext cx="492600" cy="6600"/>
          </a:xfrm>
          <a:prstGeom prst="curvedConnector3">
            <a:avLst>
              <a:gd fmla="val 50006" name="adj1"/>
            </a:avLst>
          </a:prstGeom>
          <a:noFill/>
          <a:ln cap="flat" cmpd="sng" w="19050">
            <a:solidFill>
              <a:srgbClr val="27282C"/>
            </a:solidFill>
            <a:prstDash val="solid"/>
            <a:round/>
            <a:headEnd len="med" w="med" type="none"/>
            <a:tailEnd len="med" w="med" type="triangle"/>
          </a:ln>
        </p:spPr>
      </p:cxnSp>
      <p:cxnSp>
        <p:nvCxnSpPr>
          <p:cNvPr id="325" name="Google Shape;325;p27"/>
          <p:cNvCxnSpPr>
            <a:stCxn id="311" idx="3"/>
            <a:endCxn id="323" idx="3"/>
          </p:cNvCxnSpPr>
          <p:nvPr/>
        </p:nvCxnSpPr>
        <p:spPr>
          <a:xfrm>
            <a:off x="7406236" y="1667900"/>
            <a:ext cx="600" cy="865800"/>
          </a:xfrm>
          <a:prstGeom prst="bentConnector3">
            <a:avLst>
              <a:gd fmla="val 39718964" name="adj1"/>
            </a:avLst>
          </a:prstGeom>
          <a:noFill/>
          <a:ln cap="flat" cmpd="sng" w="19050">
            <a:solidFill>
              <a:srgbClr val="27282C"/>
            </a:solidFill>
            <a:prstDash val="solid"/>
            <a:round/>
            <a:headEnd len="med" w="med" type="none"/>
            <a:tailEnd len="med" w="med" type="triangle"/>
          </a:ln>
        </p:spPr>
      </p:cxnSp>
      <p:sp>
        <p:nvSpPr>
          <p:cNvPr id="326" name="Google Shape;326;p27"/>
          <p:cNvSpPr/>
          <p:nvPr/>
        </p:nvSpPr>
        <p:spPr>
          <a:xfrm>
            <a:off x="2670374" y="3056200"/>
            <a:ext cx="6062400" cy="673200"/>
          </a:xfrm>
          <a:prstGeom prst="roundRect">
            <a:avLst>
              <a:gd fmla="val 16667" name="adj"/>
            </a:avLst>
          </a:prstGeom>
          <a:solidFill>
            <a:srgbClr val="FC801D">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2808287" y="3232050"/>
            <a:ext cx="15873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generator</a:t>
            </a:r>
            <a:endParaRPr sz="1100">
              <a:solidFill>
                <a:srgbClr val="FFFFFF"/>
              </a:solidFill>
              <a:latin typeface="Open Sans"/>
              <a:ea typeface="Open Sans"/>
              <a:cs typeface="Open Sans"/>
              <a:sym typeface="Open Sans"/>
            </a:endParaRPr>
          </a:p>
        </p:txBody>
      </p:sp>
      <p:sp>
        <p:nvSpPr>
          <p:cNvPr id="328" name="Google Shape;328;p27"/>
          <p:cNvSpPr/>
          <p:nvPr/>
        </p:nvSpPr>
        <p:spPr>
          <a:xfrm>
            <a:off x="5059236" y="3232050"/>
            <a:ext cx="14148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optimizer</a:t>
            </a:r>
            <a:endParaRPr sz="1100">
              <a:solidFill>
                <a:srgbClr val="FFFFFF"/>
              </a:solidFill>
              <a:latin typeface="Open Sans"/>
              <a:ea typeface="Open Sans"/>
              <a:cs typeface="Open Sans"/>
              <a:sym typeface="Open Sans"/>
            </a:endParaRPr>
          </a:p>
        </p:txBody>
      </p:sp>
      <p:cxnSp>
        <p:nvCxnSpPr>
          <p:cNvPr id="329" name="Google Shape;329;p27"/>
          <p:cNvCxnSpPr>
            <a:stCxn id="327" idx="3"/>
            <a:endCxn id="328" idx="1"/>
          </p:cNvCxnSpPr>
          <p:nvPr/>
        </p:nvCxnSpPr>
        <p:spPr>
          <a:xfrm>
            <a:off x="4395587" y="3386100"/>
            <a:ext cx="663600" cy="600"/>
          </a:xfrm>
          <a:prstGeom prst="curvedConnector3">
            <a:avLst>
              <a:gd fmla="val 50004" name="adj1"/>
            </a:avLst>
          </a:prstGeom>
          <a:noFill/>
          <a:ln cap="flat" cmpd="sng" w="19050">
            <a:solidFill>
              <a:srgbClr val="27282C"/>
            </a:solidFill>
            <a:prstDash val="solid"/>
            <a:round/>
            <a:headEnd len="med" w="med" type="none"/>
            <a:tailEnd len="med" w="med" type="triangle"/>
          </a:ln>
        </p:spPr>
      </p:cxnSp>
      <p:cxnSp>
        <p:nvCxnSpPr>
          <p:cNvPr id="330" name="Google Shape;330;p27"/>
          <p:cNvCxnSpPr>
            <a:stCxn id="320" idx="1"/>
            <a:endCxn id="327" idx="1"/>
          </p:cNvCxnSpPr>
          <p:nvPr/>
        </p:nvCxnSpPr>
        <p:spPr>
          <a:xfrm>
            <a:off x="2808287" y="2527000"/>
            <a:ext cx="600" cy="8592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331" name="Google Shape;331;p27"/>
          <p:cNvSpPr txBox="1"/>
          <p:nvPr/>
        </p:nvSpPr>
        <p:spPr>
          <a:xfrm>
            <a:off x="8127075" y="1351800"/>
            <a:ext cx="5505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Parser</a:t>
            </a:r>
            <a:endParaRPr sz="1100">
              <a:solidFill>
                <a:schemeClr val="dk1"/>
              </a:solidFill>
              <a:latin typeface="Open Sans"/>
              <a:ea typeface="Open Sans"/>
              <a:cs typeface="Open Sans"/>
              <a:sym typeface="Open Sans"/>
            </a:endParaRPr>
          </a:p>
        </p:txBody>
      </p:sp>
      <p:sp>
        <p:nvSpPr>
          <p:cNvPr id="332" name="Google Shape;332;p27"/>
          <p:cNvSpPr txBox="1"/>
          <p:nvPr/>
        </p:nvSpPr>
        <p:spPr>
          <a:xfrm>
            <a:off x="7891875" y="22040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Frontend</a:t>
            </a:r>
            <a:endParaRPr sz="1100">
              <a:solidFill>
                <a:schemeClr val="dk1"/>
              </a:solidFill>
              <a:latin typeface="Open Sans"/>
              <a:ea typeface="Open Sans"/>
              <a:cs typeface="Open Sans"/>
              <a:sym typeface="Open Sans"/>
            </a:endParaRPr>
          </a:p>
        </p:txBody>
      </p:sp>
      <p:sp>
        <p:nvSpPr>
          <p:cNvPr id="333" name="Google Shape;333;p27"/>
          <p:cNvSpPr txBox="1"/>
          <p:nvPr/>
        </p:nvSpPr>
        <p:spPr>
          <a:xfrm>
            <a:off x="7891875" y="30562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Backend</a:t>
            </a:r>
            <a:endParaRPr sz="1100">
              <a:solidFill>
                <a:schemeClr val="dk1"/>
              </a:solidFill>
              <a:latin typeface="Open Sans"/>
              <a:ea typeface="Open Sans"/>
              <a:cs typeface="Open Sans"/>
              <a:sym typeface="Open Sans"/>
            </a:endParaRPr>
          </a:p>
        </p:txBody>
      </p:sp>
      <p:sp>
        <p:nvSpPr>
          <p:cNvPr id="334" name="Google Shape;334;p27"/>
          <p:cNvSpPr/>
          <p:nvPr/>
        </p:nvSpPr>
        <p:spPr>
          <a:xfrm>
            <a:off x="3305262" y="41045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JVM</a:t>
            </a:r>
            <a:endParaRPr sz="1100">
              <a:solidFill>
                <a:srgbClr val="FFFFFF"/>
              </a:solidFill>
              <a:latin typeface="Open Sans"/>
              <a:ea typeface="Open Sans"/>
              <a:cs typeface="Open Sans"/>
              <a:sym typeface="Open Sans"/>
            </a:endParaRPr>
          </a:p>
        </p:txBody>
      </p:sp>
      <p:sp>
        <p:nvSpPr>
          <p:cNvPr id="335" name="Google Shape;335;p27"/>
          <p:cNvSpPr/>
          <p:nvPr/>
        </p:nvSpPr>
        <p:spPr>
          <a:xfrm>
            <a:off x="4630837" y="40917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JavaScript</a:t>
            </a:r>
            <a:endParaRPr sz="1100">
              <a:solidFill>
                <a:srgbClr val="FFFFFF"/>
              </a:solidFill>
              <a:latin typeface="Open Sans"/>
              <a:ea typeface="Open Sans"/>
              <a:cs typeface="Open Sans"/>
              <a:sym typeface="Open Sans"/>
            </a:endParaRPr>
          </a:p>
        </p:txBody>
      </p:sp>
      <p:sp>
        <p:nvSpPr>
          <p:cNvPr id="336" name="Google Shape;336;p27"/>
          <p:cNvSpPr/>
          <p:nvPr/>
        </p:nvSpPr>
        <p:spPr>
          <a:xfrm>
            <a:off x="5956412" y="40978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Native</a:t>
            </a:r>
            <a:endParaRPr sz="1100">
              <a:solidFill>
                <a:srgbClr val="FFFFFF"/>
              </a:solidFill>
              <a:latin typeface="Open Sans"/>
              <a:ea typeface="Open Sans"/>
              <a:cs typeface="Open Sans"/>
              <a:sym typeface="Open Sans"/>
            </a:endParaRPr>
          </a:p>
        </p:txBody>
      </p:sp>
      <p:cxnSp>
        <p:nvCxnSpPr>
          <p:cNvPr id="337" name="Google Shape;337;p27"/>
          <p:cNvCxnSpPr>
            <a:stCxn id="328" idx="2"/>
            <a:endCxn id="336" idx="0"/>
          </p:cNvCxnSpPr>
          <p:nvPr/>
        </p:nvCxnSpPr>
        <p:spPr>
          <a:xfrm flipH="1" rot="-5400000">
            <a:off x="5845836" y="3460950"/>
            <a:ext cx="557700" cy="7161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338" name="Google Shape;338;p27"/>
          <p:cNvCxnSpPr>
            <a:stCxn id="334" idx="0"/>
            <a:endCxn id="328" idx="2"/>
          </p:cNvCxnSpPr>
          <p:nvPr/>
        </p:nvCxnSpPr>
        <p:spPr>
          <a:xfrm rot="-5400000">
            <a:off x="4516962" y="2854738"/>
            <a:ext cx="564300" cy="1935300"/>
          </a:xfrm>
          <a:prstGeom prst="curvedConnector3">
            <a:avLst>
              <a:gd fmla="val 50008" name="adj1"/>
            </a:avLst>
          </a:prstGeom>
          <a:noFill/>
          <a:ln cap="flat" cmpd="sng" w="19050">
            <a:solidFill>
              <a:schemeClr val="dk2"/>
            </a:solidFill>
            <a:prstDash val="solid"/>
            <a:round/>
            <a:headEnd len="med" w="med" type="triangle"/>
            <a:tailEnd len="med" w="med" type="none"/>
          </a:ln>
        </p:spPr>
      </p:cxnSp>
      <p:sp>
        <p:nvSpPr>
          <p:cNvPr id="339" name="Google Shape;339;p27"/>
          <p:cNvSpPr/>
          <p:nvPr/>
        </p:nvSpPr>
        <p:spPr>
          <a:xfrm>
            <a:off x="7274650" y="4097850"/>
            <a:ext cx="1458300" cy="551700"/>
          </a:xfrm>
          <a:prstGeom prst="roundRect">
            <a:avLst>
              <a:gd fmla="val 16667" name="adj"/>
            </a:avLst>
          </a:prstGeom>
          <a:noFill/>
          <a:ln cap="flat" cmpd="sng" w="19050">
            <a:solidFill>
              <a:srgbClr val="ADADA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Other</a:t>
            </a:r>
            <a:endParaRPr sz="1100">
              <a:solidFill>
                <a:schemeClr val="dk1"/>
              </a:solidFill>
              <a:latin typeface="Open Sans"/>
              <a:ea typeface="Open Sans"/>
              <a:cs typeface="Open Sans"/>
              <a:sym typeface="Open Sans"/>
            </a:endParaRPr>
          </a:p>
          <a:p>
            <a:pPr indent="0" lvl="0" marL="0" rtl="0" algn="ctr">
              <a:spcBef>
                <a:spcPts val="0"/>
              </a:spcBef>
              <a:spcAft>
                <a:spcPts val="0"/>
              </a:spcAft>
              <a:buNone/>
            </a:pPr>
            <a:r>
              <a:rPr lang="en" sz="900">
                <a:solidFill>
                  <a:schemeClr val="dk1"/>
                </a:solidFill>
                <a:latin typeface="Open Sans"/>
                <a:ea typeface="Open Sans"/>
                <a:cs typeface="Open Sans"/>
                <a:sym typeface="Open Sans"/>
              </a:rPr>
              <a:t>(WASM, Python, etc.?)</a:t>
            </a:r>
            <a:endParaRPr sz="900">
              <a:solidFill>
                <a:schemeClr val="dk1"/>
              </a:solidFill>
              <a:latin typeface="Open Sans"/>
              <a:ea typeface="Open Sans"/>
              <a:cs typeface="Open Sans"/>
              <a:sym typeface="Open Sans"/>
            </a:endParaRPr>
          </a:p>
        </p:txBody>
      </p:sp>
      <p:cxnSp>
        <p:nvCxnSpPr>
          <p:cNvPr id="340" name="Google Shape;340;p27"/>
          <p:cNvCxnSpPr>
            <a:stCxn id="328" idx="2"/>
            <a:endCxn id="335" idx="0"/>
          </p:cNvCxnSpPr>
          <p:nvPr/>
        </p:nvCxnSpPr>
        <p:spPr>
          <a:xfrm rot="5400000">
            <a:off x="5185986" y="3511200"/>
            <a:ext cx="551700" cy="609600"/>
          </a:xfrm>
          <a:prstGeom prst="curvedConnector3">
            <a:avLst>
              <a:gd fmla="val 49990" name="adj1"/>
            </a:avLst>
          </a:prstGeom>
          <a:noFill/>
          <a:ln cap="flat" cmpd="sng" w="19050">
            <a:solidFill>
              <a:schemeClr val="dk2"/>
            </a:solidFill>
            <a:prstDash val="solid"/>
            <a:round/>
            <a:headEnd len="med" w="med" type="none"/>
            <a:tailEnd len="med" w="med" type="triangle"/>
          </a:ln>
        </p:spPr>
      </p:cxnSp>
      <p:cxnSp>
        <p:nvCxnSpPr>
          <p:cNvPr id="341" name="Google Shape;341;p27"/>
          <p:cNvCxnSpPr>
            <a:stCxn id="328" idx="2"/>
            <a:endCxn id="339" idx="0"/>
          </p:cNvCxnSpPr>
          <p:nvPr/>
        </p:nvCxnSpPr>
        <p:spPr>
          <a:xfrm flipH="1" rot="-5400000">
            <a:off x="6606336" y="2700450"/>
            <a:ext cx="557700" cy="22371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PSI</a:t>
            </a:r>
            <a:endParaRPr/>
          </a:p>
        </p:txBody>
      </p:sp>
      <p:pic>
        <p:nvPicPr>
          <p:cNvPr descr="Screenshot 2022-02-25 at 14.03.51.png" id="347" name="Google Shape;347;p28"/>
          <p:cNvPicPr preferRelativeResize="0"/>
          <p:nvPr/>
        </p:nvPicPr>
        <p:blipFill rotWithShape="1">
          <a:blip r:embed="rId3">
            <a:alphaModFix/>
          </a:blip>
          <a:srcRect b="0" l="0" r="0" t="0"/>
          <a:stretch/>
        </p:blipFill>
        <p:spPr>
          <a:xfrm>
            <a:off x="2277117" y="1068704"/>
            <a:ext cx="4589764" cy="37437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lnSpc>
                <a:spcPct val="85000"/>
              </a:lnSpc>
              <a:spcBef>
                <a:spcPts val="0"/>
              </a:spcBef>
              <a:spcAft>
                <a:spcPts val="0"/>
              </a:spcAft>
              <a:buSzPts val="2400"/>
              <a:buNone/>
            </a:pPr>
            <a:r>
              <a:rPr lang="en"/>
              <a:t>The </a:t>
            </a:r>
            <a:r>
              <a:rPr lang="en"/>
              <a:t>Java language</a:t>
            </a:r>
            <a:endParaRPr/>
          </a:p>
        </p:txBody>
      </p:sp>
      <p:sp>
        <p:nvSpPr>
          <p:cNvPr id="46" name="Google Shape;46;p11"/>
          <p:cNvSpPr txBox="1"/>
          <p:nvPr>
            <p:ph idx="1" type="body"/>
          </p:nvPr>
        </p:nvSpPr>
        <p:spPr>
          <a:xfrm>
            <a:off x="292600" y="1335025"/>
            <a:ext cx="8419800" cy="3571200"/>
          </a:xfrm>
          <a:prstGeom prst="rect">
            <a:avLst/>
          </a:prstGeom>
          <a:noFill/>
          <a:ln>
            <a:noFill/>
          </a:ln>
        </p:spPr>
        <p:txBody>
          <a:bodyPr anchorCtr="0" anchor="t" bIns="0" lIns="0" spcFirstLastPara="1" rIns="0" wrap="square" tIns="73150">
            <a:noAutofit/>
          </a:bodyPr>
          <a:lstStyle/>
          <a:p>
            <a:pPr indent="-317500" lvl="0" marL="457200" rtl="0" algn="l">
              <a:lnSpc>
                <a:spcPct val="115000"/>
              </a:lnSpc>
              <a:spcBef>
                <a:spcPts val="1000"/>
              </a:spcBef>
              <a:spcAft>
                <a:spcPts val="0"/>
              </a:spcAft>
              <a:buSzPts val="1400"/>
              <a:buChar char="●"/>
            </a:pPr>
            <a:r>
              <a:rPr lang="en"/>
              <a:t>Was created in 1995.</a:t>
            </a:r>
            <a:endParaRPr/>
          </a:p>
          <a:p>
            <a:pPr indent="-317500" lvl="0" marL="457200" rtl="0" algn="l">
              <a:lnSpc>
                <a:spcPct val="115000"/>
              </a:lnSpc>
              <a:spcBef>
                <a:spcPts val="1000"/>
              </a:spcBef>
              <a:spcAft>
                <a:spcPts val="0"/>
              </a:spcAft>
              <a:buSzPts val="1400"/>
              <a:buChar char="●"/>
            </a:pPr>
            <a:r>
              <a:rPr lang="en"/>
              <a:t>Is an OOP language with strong static typing.</a:t>
            </a:r>
            <a:endParaRPr/>
          </a:p>
          <a:p>
            <a:pPr indent="-317500" lvl="0" marL="457200" rtl="0" algn="l">
              <a:lnSpc>
                <a:spcPct val="115000"/>
              </a:lnSpc>
              <a:spcBef>
                <a:spcPts val="1000"/>
              </a:spcBef>
              <a:spcAft>
                <a:spcPts val="0"/>
              </a:spcAft>
              <a:buSzPts val="1400"/>
              <a:buChar char="●"/>
            </a:pPr>
            <a:r>
              <a:rPr lang="en"/>
              <a:t>Has </a:t>
            </a:r>
            <a:r>
              <a:rPr lang="en"/>
              <a:t>Just-in-time (JIT) compilation.</a:t>
            </a:r>
            <a:endParaRPr/>
          </a:p>
          <a:p>
            <a:pPr indent="-317500" lvl="0" marL="457200" rtl="0" algn="l">
              <a:lnSpc>
                <a:spcPct val="115000"/>
              </a:lnSpc>
              <a:spcBef>
                <a:spcPts val="1000"/>
              </a:spcBef>
              <a:spcAft>
                <a:spcPts val="0"/>
              </a:spcAft>
              <a:buSzPts val="1400"/>
              <a:buChar char="●"/>
            </a:pPr>
            <a:r>
              <a:rPr lang="en"/>
              <a:t>Uses the Java </a:t>
            </a:r>
            <a:r>
              <a:rPr lang="en"/>
              <a:t>V</a:t>
            </a:r>
            <a:r>
              <a:rPr lang="en"/>
              <a:t>irtual Machine </a:t>
            </a:r>
            <a:r>
              <a:rPr lang="en"/>
              <a:t>(JVM).</a:t>
            </a:r>
            <a:endParaRPr/>
          </a:p>
          <a:p>
            <a:pPr indent="-317500" lvl="0" marL="457200" rtl="0" algn="l">
              <a:lnSpc>
                <a:spcPct val="115000"/>
              </a:lnSpc>
              <a:spcBef>
                <a:spcPts val="1000"/>
              </a:spcBef>
              <a:spcAft>
                <a:spcPts val="1000"/>
              </a:spcAft>
              <a:buSzPts val="1400"/>
              <a:buChar char="●"/>
            </a:pPr>
            <a:r>
              <a:rPr lang="en"/>
              <a:t>Has a garbage collector, meaning you can allocate memory and it will be freed automatically.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PSI</a:t>
            </a:r>
            <a:endParaRPr/>
          </a:p>
        </p:txBody>
      </p:sp>
      <p:sp>
        <p:nvSpPr>
          <p:cNvPr id="353" name="Google Shape;353;p29"/>
          <p:cNvSpPr/>
          <p:nvPr/>
        </p:nvSpPr>
        <p:spPr>
          <a:xfrm>
            <a:off x="4688022" y="4472012"/>
            <a:ext cx="10794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'String'</a:t>
            </a:r>
            <a:endParaRPr sz="1100">
              <a:solidFill>
                <a:srgbClr val="37474F"/>
              </a:solidFill>
              <a:latin typeface="JetBrains Mono"/>
              <a:ea typeface="JetBrains Mono"/>
              <a:cs typeface="JetBrains Mono"/>
              <a:sym typeface="JetBrains Mono"/>
            </a:endParaRPr>
          </a:p>
        </p:txBody>
      </p:sp>
      <p:sp>
        <p:nvSpPr>
          <p:cNvPr id="354" name="Google Shape;354;p29"/>
          <p:cNvSpPr/>
          <p:nvPr/>
        </p:nvSpPr>
        <p:spPr>
          <a:xfrm>
            <a:off x="296250" y="1228725"/>
            <a:ext cx="2673000" cy="3126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100">
                <a:solidFill>
                  <a:srgbClr val="018001"/>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a:t>
            </a:r>
            <a:r>
              <a:rPr lang="en" sz="1100">
                <a:solidFill>
                  <a:srgbClr val="FC801D"/>
                </a:solidFill>
                <a:latin typeface="JetBrains Mono"/>
                <a:ea typeface="JetBrains Mono"/>
                <a:cs typeface="JetBrains Mono"/>
                <a:sym typeface="JetBrains Mono"/>
              </a:rPr>
              <a:t>hello</a:t>
            </a:r>
            <a:r>
              <a:rPr lang="en" sz="1100">
                <a:solidFill>
                  <a:srgbClr val="37474F"/>
                </a:solidFill>
                <a:latin typeface="JetBrains Mono"/>
                <a:ea typeface="JetBrains Mono"/>
                <a:cs typeface="JetBrains Mono"/>
                <a:sym typeface="JetBrains Mono"/>
              </a:rPr>
              <a:t>(</a:t>
            </a:r>
            <a:r>
              <a:rPr i="1" lang="en" sz="1100">
                <a:solidFill>
                  <a:srgbClr val="6554E8"/>
                </a:solidFill>
                <a:latin typeface="JetBrains Mono"/>
                <a:ea typeface="JetBrains Mono"/>
                <a:cs typeface="JetBrains Mono"/>
                <a:sym typeface="JetBrains Mono"/>
              </a:rPr>
              <a:t>user</a:t>
            </a:r>
            <a:r>
              <a:rPr lang="en" sz="1100">
                <a:solidFill>
                  <a:srgbClr val="37474F"/>
                </a:solidFill>
                <a:latin typeface="JetBrains Mono"/>
                <a:ea typeface="JetBrains Mono"/>
                <a:cs typeface="JetBrains Mono"/>
                <a:sym typeface="JetBrains Mono"/>
              </a:rPr>
              <a:t>: String) = </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sp>
        <p:nvSpPr>
          <p:cNvPr id="355" name="Google Shape;355;p29"/>
          <p:cNvSpPr/>
          <p:nvPr/>
        </p:nvSpPr>
        <p:spPr>
          <a:xfrm>
            <a:off x="3732655" y="1572172"/>
            <a:ext cx="7836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FUN</a:t>
            </a:r>
            <a:endParaRPr sz="1100">
              <a:solidFill>
                <a:srgbClr val="37474F"/>
              </a:solidFill>
              <a:latin typeface="JetBrains Mono"/>
              <a:ea typeface="JetBrains Mono"/>
              <a:cs typeface="JetBrains Mono"/>
              <a:sym typeface="JetBrains Mono"/>
            </a:endParaRPr>
          </a:p>
        </p:txBody>
      </p:sp>
      <p:cxnSp>
        <p:nvCxnSpPr>
          <p:cNvPr id="356" name="Google Shape;356;p29"/>
          <p:cNvCxnSpPr>
            <a:stCxn id="354" idx="3"/>
            <a:endCxn id="355" idx="0"/>
          </p:cNvCxnSpPr>
          <p:nvPr/>
        </p:nvCxnSpPr>
        <p:spPr>
          <a:xfrm>
            <a:off x="2969250" y="1385025"/>
            <a:ext cx="1155300" cy="187200"/>
          </a:xfrm>
          <a:prstGeom prst="curvedConnector2">
            <a:avLst/>
          </a:prstGeom>
          <a:noFill/>
          <a:ln cap="flat" cmpd="sng" w="9525">
            <a:solidFill>
              <a:schemeClr val="accent2"/>
            </a:solidFill>
            <a:prstDash val="solid"/>
            <a:round/>
            <a:headEnd len="med" w="med" type="none"/>
            <a:tailEnd len="med" w="med" type="none"/>
          </a:ln>
        </p:spPr>
      </p:cxnSp>
      <p:sp>
        <p:nvSpPr>
          <p:cNvPr id="357" name="Google Shape;357;p29"/>
          <p:cNvSpPr/>
          <p:nvPr/>
        </p:nvSpPr>
        <p:spPr>
          <a:xfrm>
            <a:off x="340914" y="2552391"/>
            <a:ext cx="7836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rgbClr val="018001"/>
                </a:solidFill>
                <a:latin typeface="JetBrains Mono"/>
                <a:ea typeface="JetBrains Mono"/>
                <a:cs typeface="JetBrains Mono"/>
                <a:sym typeface="JetBrains Mono"/>
              </a:rPr>
              <a:t>'fun'</a:t>
            </a:r>
            <a:endParaRPr sz="1100">
              <a:solidFill>
                <a:srgbClr val="37474F"/>
              </a:solidFill>
              <a:latin typeface="JetBrains Mono"/>
              <a:ea typeface="JetBrains Mono"/>
              <a:cs typeface="JetBrains Mono"/>
              <a:sym typeface="JetBrains Mono"/>
            </a:endParaRPr>
          </a:p>
        </p:txBody>
      </p:sp>
      <p:sp>
        <p:nvSpPr>
          <p:cNvPr id="358" name="Google Shape;358;p29"/>
          <p:cNvSpPr/>
          <p:nvPr/>
        </p:nvSpPr>
        <p:spPr>
          <a:xfrm>
            <a:off x="1369491" y="2552391"/>
            <a:ext cx="4959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p:txBody>
      </p:sp>
      <p:sp>
        <p:nvSpPr>
          <p:cNvPr id="359" name="Google Shape;359;p29"/>
          <p:cNvSpPr/>
          <p:nvPr/>
        </p:nvSpPr>
        <p:spPr>
          <a:xfrm>
            <a:off x="2110367" y="2552391"/>
            <a:ext cx="7836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C801D"/>
                </a:solidFill>
                <a:latin typeface="JetBrains Mono"/>
                <a:ea typeface="JetBrains Mono"/>
                <a:cs typeface="JetBrains Mono"/>
                <a:sym typeface="JetBrains Mono"/>
              </a:rPr>
              <a:t>'hello'</a:t>
            </a:r>
            <a:endParaRPr sz="1100">
              <a:solidFill>
                <a:srgbClr val="FC801D"/>
              </a:solidFill>
              <a:latin typeface="JetBrains Mono"/>
              <a:ea typeface="JetBrains Mono"/>
              <a:cs typeface="JetBrains Mono"/>
              <a:sym typeface="JetBrains Mono"/>
            </a:endParaRPr>
          </a:p>
        </p:txBody>
      </p:sp>
      <p:sp>
        <p:nvSpPr>
          <p:cNvPr id="360" name="Google Shape;360;p29"/>
          <p:cNvSpPr/>
          <p:nvPr/>
        </p:nvSpPr>
        <p:spPr>
          <a:xfrm>
            <a:off x="3138943" y="2552391"/>
            <a:ext cx="19752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VALUE_PARAMETER_LIST</a:t>
            </a:r>
            <a:endParaRPr sz="1100">
              <a:solidFill>
                <a:srgbClr val="37474F"/>
              </a:solidFill>
              <a:latin typeface="JetBrains Mono"/>
              <a:ea typeface="JetBrains Mono"/>
              <a:cs typeface="JetBrains Mono"/>
              <a:sym typeface="JetBrains Mono"/>
            </a:endParaRPr>
          </a:p>
        </p:txBody>
      </p:sp>
      <p:sp>
        <p:nvSpPr>
          <p:cNvPr id="361" name="Google Shape;361;p29"/>
          <p:cNvSpPr/>
          <p:nvPr/>
        </p:nvSpPr>
        <p:spPr>
          <a:xfrm>
            <a:off x="5359122" y="2552391"/>
            <a:ext cx="4959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p:txBody>
      </p:sp>
      <p:sp>
        <p:nvSpPr>
          <p:cNvPr id="362" name="Google Shape;362;p29"/>
          <p:cNvSpPr/>
          <p:nvPr/>
        </p:nvSpPr>
        <p:spPr>
          <a:xfrm>
            <a:off x="6099998" y="2552391"/>
            <a:ext cx="4959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sp>
        <p:nvSpPr>
          <p:cNvPr id="363" name="Google Shape;363;p29"/>
          <p:cNvSpPr/>
          <p:nvPr/>
        </p:nvSpPr>
        <p:spPr>
          <a:xfrm>
            <a:off x="6840874" y="2552391"/>
            <a:ext cx="4959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p:txBody>
      </p:sp>
      <p:sp>
        <p:nvSpPr>
          <p:cNvPr id="364" name="Google Shape;364;p29"/>
          <p:cNvSpPr/>
          <p:nvPr/>
        </p:nvSpPr>
        <p:spPr>
          <a:xfrm>
            <a:off x="7581750" y="2552391"/>
            <a:ext cx="4959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cxnSp>
        <p:nvCxnSpPr>
          <p:cNvPr id="365" name="Google Shape;365;p29"/>
          <p:cNvCxnSpPr>
            <a:stCxn id="355" idx="2"/>
            <a:endCxn id="357" idx="0"/>
          </p:cNvCxnSpPr>
          <p:nvPr/>
        </p:nvCxnSpPr>
        <p:spPr>
          <a:xfrm rot="5400000">
            <a:off x="2094805" y="522622"/>
            <a:ext cx="667500" cy="3391800"/>
          </a:xfrm>
          <a:prstGeom prst="curvedConnector3">
            <a:avLst>
              <a:gd fmla="val 50009" name="adj1"/>
            </a:avLst>
          </a:prstGeom>
          <a:noFill/>
          <a:ln cap="flat" cmpd="sng" w="9525">
            <a:solidFill>
              <a:srgbClr val="A2AEBD"/>
            </a:solidFill>
            <a:prstDash val="solid"/>
            <a:round/>
            <a:headEnd len="med" w="med" type="none"/>
            <a:tailEnd len="med" w="med" type="triangle"/>
          </a:ln>
        </p:spPr>
      </p:cxnSp>
      <p:cxnSp>
        <p:nvCxnSpPr>
          <p:cNvPr id="366" name="Google Shape;366;p29"/>
          <p:cNvCxnSpPr>
            <a:stCxn id="355" idx="2"/>
            <a:endCxn id="358" idx="0"/>
          </p:cNvCxnSpPr>
          <p:nvPr/>
        </p:nvCxnSpPr>
        <p:spPr>
          <a:xfrm rot="5400000">
            <a:off x="2537155" y="964972"/>
            <a:ext cx="667500" cy="2507100"/>
          </a:xfrm>
          <a:prstGeom prst="curvedConnector3">
            <a:avLst>
              <a:gd fmla="val 50009" name="adj1"/>
            </a:avLst>
          </a:prstGeom>
          <a:noFill/>
          <a:ln cap="flat" cmpd="sng" w="9525">
            <a:solidFill>
              <a:srgbClr val="A2AEBD"/>
            </a:solidFill>
            <a:prstDash val="solid"/>
            <a:round/>
            <a:headEnd len="med" w="med" type="none"/>
            <a:tailEnd len="med" w="med" type="triangle"/>
          </a:ln>
        </p:spPr>
      </p:cxnSp>
      <p:cxnSp>
        <p:nvCxnSpPr>
          <p:cNvPr id="367" name="Google Shape;367;p29"/>
          <p:cNvCxnSpPr>
            <a:stCxn id="355" idx="2"/>
            <a:endCxn id="359" idx="0"/>
          </p:cNvCxnSpPr>
          <p:nvPr/>
        </p:nvCxnSpPr>
        <p:spPr>
          <a:xfrm rot="5400000">
            <a:off x="2979505" y="1407322"/>
            <a:ext cx="667500" cy="1622400"/>
          </a:xfrm>
          <a:prstGeom prst="curvedConnector3">
            <a:avLst>
              <a:gd fmla="val 50009" name="adj1"/>
            </a:avLst>
          </a:prstGeom>
          <a:noFill/>
          <a:ln cap="flat" cmpd="sng" w="9525">
            <a:solidFill>
              <a:srgbClr val="A2AEBD"/>
            </a:solidFill>
            <a:prstDash val="solid"/>
            <a:round/>
            <a:headEnd len="med" w="med" type="none"/>
            <a:tailEnd len="med" w="med" type="triangle"/>
          </a:ln>
        </p:spPr>
      </p:cxnSp>
      <p:cxnSp>
        <p:nvCxnSpPr>
          <p:cNvPr id="368" name="Google Shape;368;p29"/>
          <p:cNvCxnSpPr>
            <a:stCxn id="355" idx="2"/>
            <a:endCxn id="360" idx="0"/>
          </p:cNvCxnSpPr>
          <p:nvPr/>
        </p:nvCxnSpPr>
        <p:spPr>
          <a:xfrm flipH="1" rot="-5400000">
            <a:off x="3791755" y="2217472"/>
            <a:ext cx="667500" cy="2100"/>
          </a:xfrm>
          <a:prstGeom prst="curvedConnector3">
            <a:avLst>
              <a:gd fmla="val 50009" name="adj1"/>
            </a:avLst>
          </a:prstGeom>
          <a:noFill/>
          <a:ln cap="flat" cmpd="sng" w="9525">
            <a:solidFill>
              <a:srgbClr val="A2AEBD"/>
            </a:solidFill>
            <a:prstDash val="solid"/>
            <a:round/>
            <a:headEnd len="med" w="med" type="none"/>
            <a:tailEnd len="med" w="med" type="triangle"/>
          </a:ln>
        </p:spPr>
      </p:cxnSp>
      <p:cxnSp>
        <p:nvCxnSpPr>
          <p:cNvPr id="369" name="Google Shape;369;p29"/>
          <p:cNvCxnSpPr>
            <a:stCxn id="355" idx="2"/>
            <a:endCxn id="361" idx="0"/>
          </p:cNvCxnSpPr>
          <p:nvPr/>
        </p:nvCxnSpPr>
        <p:spPr>
          <a:xfrm flipH="1" rot="-5400000">
            <a:off x="4532005" y="1477222"/>
            <a:ext cx="667500" cy="1482600"/>
          </a:xfrm>
          <a:prstGeom prst="curvedConnector3">
            <a:avLst>
              <a:gd fmla="val 50009" name="adj1"/>
            </a:avLst>
          </a:prstGeom>
          <a:noFill/>
          <a:ln cap="flat" cmpd="sng" w="9525">
            <a:solidFill>
              <a:srgbClr val="A2AEBD"/>
            </a:solidFill>
            <a:prstDash val="solid"/>
            <a:round/>
            <a:headEnd len="med" w="med" type="none"/>
            <a:tailEnd len="med" w="med" type="triangle"/>
          </a:ln>
        </p:spPr>
      </p:cxnSp>
      <p:cxnSp>
        <p:nvCxnSpPr>
          <p:cNvPr id="370" name="Google Shape;370;p29"/>
          <p:cNvCxnSpPr>
            <a:stCxn id="355" idx="2"/>
            <a:endCxn id="362" idx="0"/>
          </p:cNvCxnSpPr>
          <p:nvPr/>
        </p:nvCxnSpPr>
        <p:spPr>
          <a:xfrm flipH="1" rot="-5400000">
            <a:off x="4902505" y="1106722"/>
            <a:ext cx="667500" cy="2223600"/>
          </a:xfrm>
          <a:prstGeom prst="curvedConnector3">
            <a:avLst>
              <a:gd fmla="val 50009" name="adj1"/>
            </a:avLst>
          </a:prstGeom>
          <a:noFill/>
          <a:ln cap="flat" cmpd="sng" w="9525">
            <a:solidFill>
              <a:srgbClr val="A2AEBD"/>
            </a:solidFill>
            <a:prstDash val="solid"/>
            <a:round/>
            <a:headEnd len="med" w="med" type="none"/>
            <a:tailEnd len="med" w="med" type="triangle"/>
          </a:ln>
        </p:spPr>
      </p:cxnSp>
      <p:cxnSp>
        <p:nvCxnSpPr>
          <p:cNvPr id="371" name="Google Shape;371;p29"/>
          <p:cNvCxnSpPr>
            <a:stCxn id="355" idx="2"/>
            <a:endCxn id="363" idx="0"/>
          </p:cNvCxnSpPr>
          <p:nvPr/>
        </p:nvCxnSpPr>
        <p:spPr>
          <a:xfrm flipH="1" rot="-5400000">
            <a:off x="5272855" y="736372"/>
            <a:ext cx="667500" cy="2964300"/>
          </a:xfrm>
          <a:prstGeom prst="curvedConnector3">
            <a:avLst>
              <a:gd fmla="val 50009" name="adj1"/>
            </a:avLst>
          </a:prstGeom>
          <a:noFill/>
          <a:ln cap="flat" cmpd="sng" w="9525">
            <a:solidFill>
              <a:srgbClr val="A2AEBD"/>
            </a:solidFill>
            <a:prstDash val="solid"/>
            <a:round/>
            <a:headEnd len="med" w="med" type="none"/>
            <a:tailEnd len="med" w="med" type="triangle"/>
          </a:ln>
        </p:spPr>
      </p:cxnSp>
      <p:cxnSp>
        <p:nvCxnSpPr>
          <p:cNvPr id="372" name="Google Shape;372;p29"/>
          <p:cNvCxnSpPr>
            <a:stCxn id="355" idx="2"/>
            <a:endCxn id="364" idx="0"/>
          </p:cNvCxnSpPr>
          <p:nvPr/>
        </p:nvCxnSpPr>
        <p:spPr>
          <a:xfrm flipH="1" rot="-5400000">
            <a:off x="5643355" y="365872"/>
            <a:ext cx="667500" cy="3705300"/>
          </a:xfrm>
          <a:prstGeom prst="curvedConnector3">
            <a:avLst>
              <a:gd fmla="val 50009" name="adj1"/>
            </a:avLst>
          </a:prstGeom>
          <a:noFill/>
          <a:ln cap="flat" cmpd="sng" w="9525">
            <a:solidFill>
              <a:srgbClr val="A2AEBD"/>
            </a:solidFill>
            <a:prstDash val="solid"/>
            <a:round/>
            <a:headEnd len="med" w="med" type="none"/>
            <a:tailEnd len="med" w="med" type="triangle"/>
          </a:ln>
        </p:spPr>
      </p:cxnSp>
      <p:sp>
        <p:nvSpPr>
          <p:cNvPr id="373" name="Google Shape;373;p29"/>
          <p:cNvSpPr/>
          <p:nvPr/>
        </p:nvSpPr>
        <p:spPr>
          <a:xfrm>
            <a:off x="3315342" y="3253713"/>
            <a:ext cx="16224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VALUE_PARAMETER</a:t>
            </a:r>
            <a:endParaRPr sz="1100">
              <a:solidFill>
                <a:srgbClr val="37474F"/>
              </a:solidFill>
              <a:latin typeface="JetBrains Mono"/>
              <a:ea typeface="JetBrains Mono"/>
              <a:cs typeface="JetBrains Mono"/>
              <a:sym typeface="JetBrains Mono"/>
            </a:endParaRPr>
          </a:p>
        </p:txBody>
      </p:sp>
      <p:sp>
        <p:nvSpPr>
          <p:cNvPr id="374" name="Google Shape;374;p29"/>
          <p:cNvSpPr/>
          <p:nvPr/>
        </p:nvSpPr>
        <p:spPr>
          <a:xfrm>
            <a:off x="5194321" y="3253714"/>
            <a:ext cx="4959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sp>
        <p:nvSpPr>
          <p:cNvPr id="375" name="Google Shape;375;p29"/>
          <p:cNvSpPr/>
          <p:nvPr/>
        </p:nvSpPr>
        <p:spPr>
          <a:xfrm>
            <a:off x="2562867" y="3253714"/>
            <a:ext cx="4959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cxnSp>
        <p:nvCxnSpPr>
          <p:cNvPr id="376" name="Google Shape;376;p29"/>
          <p:cNvCxnSpPr>
            <a:stCxn id="360" idx="2"/>
            <a:endCxn id="375" idx="0"/>
          </p:cNvCxnSpPr>
          <p:nvPr/>
        </p:nvCxnSpPr>
        <p:spPr>
          <a:xfrm rot="5400000">
            <a:off x="3274243" y="2401491"/>
            <a:ext cx="388800" cy="1315800"/>
          </a:xfrm>
          <a:prstGeom prst="curvedConnector3">
            <a:avLst>
              <a:gd fmla="val 50018" name="adj1"/>
            </a:avLst>
          </a:prstGeom>
          <a:noFill/>
          <a:ln cap="flat" cmpd="sng" w="9525">
            <a:solidFill>
              <a:srgbClr val="A2AEBD"/>
            </a:solidFill>
            <a:prstDash val="solid"/>
            <a:round/>
            <a:headEnd len="med" w="med" type="none"/>
            <a:tailEnd len="med" w="med" type="triangle"/>
          </a:ln>
        </p:spPr>
      </p:cxnSp>
      <p:cxnSp>
        <p:nvCxnSpPr>
          <p:cNvPr id="377" name="Google Shape;377;p29"/>
          <p:cNvCxnSpPr>
            <a:stCxn id="360" idx="2"/>
            <a:endCxn id="373" idx="0"/>
          </p:cNvCxnSpPr>
          <p:nvPr/>
        </p:nvCxnSpPr>
        <p:spPr>
          <a:xfrm flipH="1" rot="-5400000">
            <a:off x="3932443" y="3059091"/>
            <a:ext cx="388800" cy="600"/>
          </a:xfrm>
          <a:prstGeom prst="curvedConnector3">
            <a:avLst>
              <a:gd fmla="val 50018" name="adj1"/>
            </a:avLst>
          </a:prstGeom>
          <a:noFill/>
          <a:ln cap="flat" cmpd="sng" w="9525">
            <a:solidFill>
              <a:srgbClr val="A2AEBD"/>
            </a:solidFill>
            <a:prstDash val="solid"/>
            <a:round/>
            <a:headEnd len="med" w="med" type="none"/>
            <a:tailEnd len="med" w="med" type="triangle"/>
          </a:ln>
        </p:spPr>
      </p:cxnSp>
      <p:cxnSp>
        <p:nvCxnSpPr>
          <p:cNvPr id="378" name="Google Shape;378;p29"/>
          <p:cNvCxnSpPr>
            <a:stCxn id="360" idx="2"/>
            <a:endCxn id="374" idx="0"/>
          </p:cNvCxnSpPr>
          <p:nvPr/>
        </p:nvCxnSpPr>
        <p:spPr>
          <a:xfrm flipH="1" rot="-5400000">
            <a:off x="4590043" y="2401491"/>
            <a:ext cx="388800" cy="1315800"/>
          </a:xfrm>
          <a:prstGeom prst="curvedConnector3">
            <a:avLst>
              <a:gd fmla="val 50018" name="adj1"/>
            </a:avLst>
          </a:prstGeom>
          <a:noFill/>
          <a:ln cap="flat" cmpd="sng" w="9525">
            <a:solidFill>
              <a:srgbClr val="A2AEBD"/>
            </a:solidFill>
            <a:prstDash val="solid"/>
            <a:round/>
            <a:headEnd len="med" w="med" type="none"/>
            <a:tailEnd len="med" w="med" type="triangle"/>
          </a:ln>
        </p:spPr>
      </p:cxnSp>
      <p:sp>
        <p:nvSpPr>
          <p:cNvPr id="379" name="Google Shape;379;p29"/>
          <p:cNvSpPr/>
          <p:nvPr/>
        </p:nvSpPr>
        <p:spPr>
          <a:xfrm>
            <a:off x="2500509" y="3908606"/>
            <a:ext cx="7836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C801D"/>
                </a:solidFill>
                <a:latin typeface="JetBrains Mono"/>
                <a:ea typeface="JetBrains Mono"/>
                <a:cs typeface="JetBrains Mono"/>
                <a:sym typeface="JetBrains Mono"/>
              </a:rPr>
              <a:t>'user'</a:t>
            </a:r>
            <a:endParaRPr sz="1100">
              <a:solidFill>
                <a:srgbClr val="FC801D"/>
              </a:solidFill>
              <a:latin typeface="JetBrains Mono"/>
              <a:ea typeface="JetBrains Mono"/>
              <a:cs typeface="JetBrains Mono"/>
              <a:sym typeface="JetBrains Mono"/>
            </a:endParaRPr>
          </a:p>
        </p:txBody>
      </p:sp>
      <p:sp>
        <p:nvSpPr>
          <p:cNvPr id="380" name="Google Shape;380;p29"/>
          <p:cNvSpPr/>
          <p:nvPr/>
        </p:nvSpPr>
        <p:spPr>
          <a:xfrm>
            <a:off x="3516662" y="3908606"/>
            <a:ext cx="4959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sp>
        <p:nvSpPr>
          <p:cNvPr id="381" name="Google Shape;381;p29"/>
          <p:cNvSpPr/>
          <p:nvPr/>
        </p:nvSpPr>
        <p:spPr>
          <a:xfrm>
            <a:off x="4251326" y="3908606"/>
            <a:ext cx="4959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p:txBody>
      </p:sp>
      <p:sp>
        <p:nvSpPr>
          <p:cNvPr id="382" name="Google Shape;382;p29"/>
          <p:cNvSpPr/>
          <p:nvPr/>
        </p:nvSpPr>
        <p:spPr>
          <a:xfrm>
            <a:off x="4979778" y="3908606"/>
            <a:ext cx="495900" cy="3126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cxnSp>
        <p:nvCxnSpPr>
          <p:cNvPr id="383" name="Google Shape;383;p29"/>
          <p:cNvCxnSpPr>
            <a:stCxn id="373" idx="2"/>
            <a:endCxn id="379" idx="0"/>
          </p:cNvCxnSpPr>
          <p:nvPr/>
        </p:nvCxnSpPr>
        <p:spPr>
          <a:xfrm rot="5400000">
            <a:off x="3338292" y="3120363"/>
            <a:ext cx="342300" cy="1234200"/>
          </a:xfrm>
          <a:prstGeom prst="curvedConnector3">
            <a:avLst>
              <a:gd fmla="val 49999" name="adj1"/>
            </a:avLst>
          </a:prstGeom>
          <a:noFill/>
          <a:ln cap="flat" cmpd="sng" w="9525">
            <a:solidFill>
              <a:srgbClr val="A2AEBD"/>
            </a:solidFill>
            <a:prstDash val="solid"/>
            <a:round/>
            <a:headEnd len="med" w="med" type="none"/>
            <a:tailEnd len="med" w="med" type="triangle"/>
          </a:ln>
        </p:spPr>
      </p:cxnSp>
      <p:cxnSp>
        <p:nvCxnSpPr>
          <p:cNvPr id="384" name="Google Shape;384;p29"/>
          <p:cNvCxnSpPr>
            <a:stCxn id="373" idx="2"/>
            <a:endCxn id="380" idx="0"/>
          </p:cNvCxnSpPr>
          <p:nvPr/>
        </p:nvCxnSpPr>
        <p:spPr>
          <a:xfrm rot="5400000">
            <a:off x="3774492" y="3556563"/>
            <a:ext cx="342300" cy="361800"/>
          </a:xfrm>
          <a:prstGeom prst="curvedConnector3">
            <a:avLst>
              <a:gd fmla="val 49999" name="adj1"/>
            </a:avLst>
          </a:prstGeom>
          <a:noFill/>
          <a:ln cap="flat" cmpd="sng" w="9525">
            <a:solidFill>
              <a:srgbClr val="A2AEBD"/>
            </a:solidFill>
            <a:prstDash val="solid"/>
            <a:round/>
            <a:headEnd len="med" w="med" type="none"/>
            <a:tailEnd len="med" w="med" type="triangle"/>
          </a:ln>
        </p:spPr>
      </p:cxnSp>
      <p:cxnSp>
        <p:nvCxnSpPr>
          <p:cNvPr id="385" name="Google Shape;385;p29"/>
          <p:cNvCxnSpPr>
            <a:stCxn id="373" idx="2"/>
            <a:endCxn id="381" idx="0"/>
          </p:cNvCxnSpPr>
          <p:nvPr/>
        </p:nvCxnSpPr>
        <p:spPr>
          <a:xfrm flipH="1" rot="-5400000">
            <a:off x="4141692" y="3551163"/>
            <a:ext cx="342300" cy="372600"/>
          </a:xfrm>
          <a:prstGeom prst="curvedConnector3">
            <a:avLst>
              <a:gd fmla="val 49999" name="adj1"/>
            </a:avLst>
          </a:prstGeom>
          <a:noFill/>
          <a:ln cap="flat" cmpd="sng" w="9525">
            <a:solidFill>
              <a:srgbClr val="A2AEBD"/>
            </a:solidFill>
            <a:prstDash val="solid"/>
            <a:round/>
            <a:headEnd len="med" w="med" type="none"/>
            <a:tailEnd len="med" w="med" type="triangle"/>
          </a:ln>
        </p:spPr>
      </p:cxnSp>
      <p:cxnSp>
        <p:nvCxnSpPr>
          <p:cNvPr id="386" name="Google Shape;386;p29"/>
          <p:cNvCxnSpPr>
            <a:stCxn id="373" idx="2"/>
            <a:endCxn id="382" idx="0"/>
          </p:cNvCxnSpPr>
          <p:nvPr/>
        </p:nvCxnSpPr>
        <p:spPr>
          <a:xfrm flipH="1" rot="-5400000">
            <a:off x="4506042" y="3186813"/>
            <a:ext cx="342300" cy="1101300"/>
          </a:xfrm>
          <a:prstGeom prst="curvedConnector3">
            <a:avLst>
              <a:gd fmla="val 49999" name="adj1"/>
            </a:avLst>
          </a:prstGeom>
          <a:noFill/>
          <a:ln cap="flat" cmpd="sng" w="9525">
            <a:solidFill>
              <a:srgbClr val="A2AEBD"/>
            </a:solidFill>
            <a:prstDash val="solid"/>
            <a:round/>
            <a:headEnd len="med" w="med" type="none"/>
            <a:tailEnd len="med" w="med" type="triangle"/>
          </a:ln>
        </p:spPr>
      </p:cxnSp>
      <p:cxnSp>
        <p:nvCxnSpPr>
          <p:cNvPr id="387" name="Google Shape;387;p29"/>
          <p:cNvCxnSpPr>
            <a:stCxn id="382" idx="2"/>
            <a:endCxn id="353" idx="0"/>
          </p:cNvCxnSpPr>
          <p:nvPr/>
        </p:nvCxnSpPr>
        <p:spPr>
          <a:xfrm flipH="1" rot="-5400000">
            <a:off x="5102628" y="4346306"/>
            <a:ext cx="250800" cy="600"/>
          </a:xfrm>
          <a:prstGeom prst="curvedConnector3">
            <a:avLst>
              <a:gd fmla="val 50006" name="adj1"/>
            </a:avLst>
          </a:prstGeom>
          <a:noFill/>
          <a:ln cap="flat" cmpd="sng" w="9525">
            <a:solidFill>
              <a:srgbClr val="A2AEBD"/>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PSI</a:t>
            </a:r>
            <a:endParaRPr/>
          </a:p>
        </p:txBody>
      </p:sp>
      <p:sp>
        <p:nvSpPr>
          <p:cNvPr id="393" name="Google Shape;393;p30"/>
          <p:cNvSpPr/>
          <p:nvPr/>
        </p:nvSpPr>
        <p:spPr>
          <a:xfrm>
            <a:off x="3465650" y="1604565"/>
            <a:ext cx="13176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CALL_EXPRESSION</a:t>
            </a:r>
            <a:endParaRPr sz="900">
              <a:solidFill>
                <a:srgbClr val="37474F"/>
              </a:solidFill>
              <a:latin typeface="JetBrains Mono"/>
              <a:ea typeface="JetBrains Mono"/>
              <a:cs typeface="JetBrains Mono"/>
              <a:sym typeface="JetBrains Mono"/>
            </a:endParaRPr>
          </a:p>
        </p:txBody>
      </p:sp>
      <p:cxnSp>
        <p:nvCxnSpPr>
          <p:cNvPr id="394" name="Google Shape;394;p30"/>
          <p:cNvCxnSpPr>
            <a:stCxn id="395" idx="2"/>
            <a:endCxn id="393" idx="0"/>
          </p:cNvCxnSpPr>
          <p:nvPr/>
        </p:nvCxnSpPr>
        <p:spPr>
          <a:xfrm flipH="1" rot="-5400000">
            <a:off x="3422850" y="903150"/>
            <a:ext cx="224700" cy="1178400"/>
          </a:xfrm>
          <a:prstGeom prst="curvedConnector3">
            <a:avLst>
              <a:gd fmla="val 49970" name="adj1"/>
            </a:avLst>
          </a:prstGeom>
          <a:noFill/>
          <a:ln cap="flat" cmpd="sng" w="9525">
            <a:solidFill>
              <a:schemeClr val="accent2"/>
            </a:solidFill>
            <a:prstDash val="solid"/>
            <a:round/>
            <a:headEnd len="med" w="med" type="none"/>
            <a:tailEnd len="med" w="med" type="none"/>
          </a:ln>
        </p:spPr>
      </p:cxnSp>
      <p:sp>
        <p:nvSpPr>
          <p:cNvPr id="396" name="Google Shape;396;p30"/>
          <p:cNvSpPr/>
          <p:nvPr/>
        </p:nvSpPr>
        <p:spPr>
          <a:xfrm>
            <a:off x="2175649" y="2062024"/>
            <a:ext cx="1677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REFERENCE_EXPRESSION</a:t>
            </a:r>
            <a:endParaRPr sz="900">
              <a:solidFill>
                <a:srgbClr val="37474F"/>
              </a:solidFill>
              <a:latin typeface="JetBrains Mono"/>
              <a:ea typeface="JetBrains Mono"/>
              <a:cs typeface="JetBrains Mono"/>
              <a:sym typeface="JetBrains Mono"/>
            </a:endParaRPr>
          </a:p>
        </p:txBody>
      </p:sp>
      <p:cxnSp>
        <p:nvCxnSpPr>
          <p:cNvPr id="397" name="Google Shape;397;p30"/>
          <p:cNvCxnSpPr>
            <a:stCxn id="393" idx="2"/>
            <a:endCxn id="396" idx="0"/>
          </p:cNvCxnSpPr>
          <p:nvPr/>
        </p:nvCxnSpPr>
        <p:spPr>
          <a:xfrm rot="5400000">
            <a:off x="3454700" y="1392315"/>
            <a:ext cx="229500" cy="1110000"/>
          </a:xfrm>
          <a:prstGeom prst="curvedConnector3">
            <a:avLst>
              <a:gd fmla="val 49991" name="adj1"/>
            </a:avLst>
          </a:prstGeom>
          <a:noFill/>
          <a:ln cap="flat" cmpd="sng" w="9525">
            <a:solidFill>
              <a:srgbClr val="A2AEBD"/>
            </a:solidFill>
            <a:prstDash val="solid"/>
            <a:round/>
            <a:headEnd len="med" w="med" type="none"/>
            <a:tailEnd len="med" w="med" type="triangle"/>
          </a:ln>
        </p:spPr>
      </p:cxnSp>
      <p:sp>
        <p:nvSpPr>
          <p:cNvPr id="398" name="Google Shape;398;p30"/>
          <p:cNvSpPr/>
          <p:nvPr/>
        </p:nvSpPr>
        <p:spPr>
          <a:xfrm>
            <a:off x="3037537" y="2514639"/>
            <a:ext cx="12387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VALUE_ARGUMENT</a:t>
            </a:r>
            <a:endParaRPr sz="900">
              <a:solidFill>
                <a:srgbClr val="37474F"/>
              </a:solidFill>
              <a:latin typeface="JetBrains Mono"/>
              <a:ea typeface="JetBrains Mono"/>
              <a:cs typeface="JetBrains Mono"/>
              <a:sym typeface="JetBrains Mono"/>
            </a:endParaRPr>
          </a:p>
        </p:txBody>
      </p:sp>
      <p:sp>
        <p:nvSpPr>
          <p:cNvPr id="399" name="Google Shape;399;p30"/>
          <p:cNvSpPr/>
          <p:nvPr/>
        </p:nvSpPr>
        <p:spPr>
          <a:xfrm>
            <a:off x="4496098" y="2514630"/>
            <a:ext cx="495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400" name="Google Shape;400;p30"/>
          <p:cNvSpPr/>
          <p:nvPr/>
        </p:nvSpPr>
        <p:spPr>
          <a:xfrm>
            <a:off x="2309421" y="2514630"/>
            <a:ext cx="495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cxnSp>
        <p:nvCxnSpPr>
          <p:cNvPr id="401" name="Google Shape;401;p30"/>
          <p:cNvCxnSpPr>
            <a:stCxn id="396" idx="2"/>
            <a:endCxn id="398" idx="0"/>
          </p:cNvCxnSpPr>
          <p:nvPr/>
        </p:nvCxnSpPr>
        <p:spPr>
          <a:xfrm flipH="1" rot="-5400000">
            <a:off x="3223399" y="2081224"/>
            <a:ext cx="224700" cy="642300"/>
          </a:xfrm>
          <a:prstGeom prst="curvedConnector3">
            <a:avLst>
              <a:gd fmla="val 49981" name="adj1"/>
            </a:avLst>
          </a:prstGeom>
          <a:noFill/>
          <a:ln cap="flat" cmpd="sng" w="9525">
            <a:solidFill>
              <a:srgbClr val="A2AEBD"/>
            </a:solidFill>
            <a:prstDash val="solid"/>
            <a:round/>
            <a:headEnd len="med" w="med" type="none"/>
            <a:tailEnd len="med" w="med" type="triangle"/>
          </a:ln>
        </p:spPr>
      </p:cxnSp>
      <p:cxnSp>
        <p:nvCxnSpPr>
          <p:cNvPr id="402" name="Google Shape;402;p30"/>
          <p:cNvCxnSpPr>
            <a:stCxn id="396" idx="2"/>
            <a:endCxn id="399" idx="0"/>
          </p:cNvCxnSpPr>
          <p:nvPr/>
        </p:nvCxnSpPr>
        <p:spPr>
          <a:xfrm flipH="1" rot="-5400000">
            <a:off x="3766999" y="1537624"/>
            <a:ext cx="224700" cy="1729500"/>
          </a:xfrm>
          <a:prstGeom prst="curvedConnector3">
            <a:avLst>
              <a:gd fmla="val 49979" name="adj1"/>
            </a:avLst>
          </a:prstGeom>
          <a:noFill/>
          <a:ln cap="flat" cmpd="sng" w="9525">
            <a:solidFill>
              <a:srgbClr val="A2AEBD"/>
            </a:solidFill>
            <a:prstDash val="solid"/>
            <a:round/>
            <a:headEnd len="med" w="med" type="none"/>
            <a:tailEnd len="med" w="med" type="triangle"/>
          </a:ln>
        </p:spPr>
      </p:cxnSp>
      <p:sp>
        <p:nvSpPr>
          <p:cNvPr id="403" name="Google Shape;403;p30"/>
          <p:cNvSpPr/>
          <p:nvPr/>
        </p:nvSpPr>
        <p:spPr>
          <a:xfrm>
            <a:off x="137175" y="1152525"/>
            <a:ext cx="3804600" cy="22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String) = </a:t>
            </a:r>
            <a:r>
              <a:rPr lang="en" sz="900">
                <a:solidFill>
                  <a:srgbClr val="37474F"/>
                </a:solidFill>
                <a:latin typeface="JetBrains Mono"/>
                <a:ea typeface="JetBrains Mono"/>
                <a:cs typeface="JetBrains Mono"/>
                <a:sym typeface="JetBrains Mono"/>
              </a:rPr>
              <a:t>println(</a:t>
            </a:r>
            <a:r>
              <a:rPr lang="en" sz="900">
                <a:solidFill>
                  <a:srgbClr val="008000"/>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008000"/>
                </a:solidFill>
                <a:latin typeface="JetBrains Mono"/>
                <a:ea typeface="JetBrains Mono"/>
                <a:cs typeface="JetBrains Mono"/>
                <a:sym typeface="JetBrains Mono"/>
              </a:rPr>
              <a:t>"</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404" name="Google Shape;404;p30"/>
          <p:cNvSpPr/>
          <p:nvPr/>
        </p:nvSpPr>
        <p:spPr>
          <a:xfrm>
            <a:off x="4653874" y="2062024"/>
            <a:ext cx="15147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VALUE_ARGUMENT_LIST</a:t>
            </a:r>
            <a:endParaRPr sz="900">
              <a:solidFill>
                <a:srgbClr val="37474F"/>
              </a:solidFill>
              <a:latin typeface="JetBrains Mono"/>
              <a:ea typeface="JetBrains Mono"/>
              <a:cs typeface="JetBrains Mono"/>
              <a:sym typeface="JetBrains Mono"/>
            </a:endParaRPr>
          </a:p>
        </p:txBody>
      </p:sp>
      <p:cxnSp>
        <p:nvCxnSpPr>
          <p:cNvPr id="405" name="Google Shape;405;p30"/>
          <p:cNvCxnSpPr>
            <a:stCxn id="393" idx="2"/>
            <a:endCxn id="404" idx="0"/>
          </p:cNvCxnSpPr>
          <p:nvPr/>
        </p:nvCxnSpPr>
        <p:spPr>
          <a:xfrm flipH="1" rot="-5400000">
            <a:off x="4653050" y="1303965"/>
            <a:ext cx="229500" cy="1286700"/>
          </a:xfrm>
          <a:prstGeom prst="curvedConnector3">
            <a:avLst>
              <a:gd fmla="val 49991" name="adj1"/>
            </a:avLst>
          </a:prstGeom>
          <a:noFill/>
          <a:ln cap="flat" cmpd="sng" w="9525">
            <a:solidFill>
              <a:srgbClr val="A2AEBD"/>
            </a:solidFill>
            <a:prstDash val="solid"/>
            <a:round/>
            <a:headEnd len="med" w="med" type="none"/>
            <a:tailEnd len="med" w="med" type="triangle"/>
          </a:ln>
        </p:spPr>
      </p:cxnSp>
      <p:sp>
        <p:nvSpPr>
          <p:cNvPr id="406" name="Google Shape;406;p30"/>
          <p:cNvSpPr/>
          <p:nvPr/>
        </p:nvSpPr>
        <p:spPr>
          <a:xfrm>
            <a:off x="1215900" y="2514639"/>
            <a:ext cx="867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FC801D"/>
                </a:solidFill>
                <a:latin typeface="JetBrains Mono"/>
                <a:ea typeface="JetBrains Mono"/>
                <a:cs typeface="JetBrains Mono"/>
                <a:sym typeface="JetBrains Mono"/>
              </a:rPr>
              <a:t>'println'</a:t>
            </a:r>
            <a:endParaRPr sz="900">
              <a:solidFill>
                <a:srgbClr val="37474F"/>
              </a:solidFill>
              <a:latin typeface="JetBrains Mono"/>
              <a:ea typeface="JetBrains Mono"/>
              <a:cs typeface="JetBrains Mono"/>
              <a:sym typeface="JetBrains Mono"/>
            </a:endParaRPr>
          </a:p>
        </p:txBody>
      </p:sp>
      <p:sp>
        <p:nvSpPr>
          <p:cNvPr id="407" name="Google Shape;407;p30"/>
          <p:cNvSpPr/>
          <p:nvPr/>
        </p:nvSpPr>
        <p:spPr>
          <a:xfrm>
            <a:off x="3013565" y="2962805"/>
            <a:ext cx="12867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STRING_TEMPLATE</a:t>
            </a:r>
            <a:endParaRPr sz="900">
              <a:solidFill>
                <a:srgbClr val="37474F"/>
              </a:solidFill>
              <a:latin typeface="JetBrains Mono"/>
              <a:ea typeface="JetBrains Mono"/>
              <a:cs typeface="JetBrains Mono"/>
              <a:sym typeface="JetBrains Mono"/>
            </a:endParaRPr>
          </a:p>
        </p:txBody>
      </p:sp>
      <p:cxnSp>
        <p:nvCxnSpPr>
          <p:cNvPr id="408" name="Google Shape;408;p30"/>
          <p:cNvCxnSpPr>
            <a:stCxn id="396" idx="2"/>
            <a:endCxn id="400" idx="0"/>
          </p:cNvCxnSpPr>
          <p:nvPr/>
        </p:nvCxnSpPr>
        <p:spPr>
          <a:xfrm rot="5400000">
            <a:off x="2673649" y="2173774"/>
            <a:ext cx="224700" cy="457200"/>
          </a:xfrm>
          <a:prstGeom prst="curvedConnector3">
            <a:avLst>
              <a:gd fmla="val 49979" name="adj1"/>
            </a:avLst>
          </a:prstGeom>
          <a:noFill/>
          <a:ln cap="flat" cmpd="sng" w="9525">
            <a:solidFill>
              <a:srgbClr val="A2AEBD"/>
            </a:solidFill>
            <a:prstDash val="solid"/>
            <a:round/>
            <a:headEnd len="med" w="med" type="none"/>
            <a:tailEnd len="med" w="med" type="triangle"/>
          </a:ln>
        </p:spPr>
      </p:cxnSp>
      <p:cxnSp>
        <p:nvCxnSpPr>
          <p:cNvPr id="409" name="Google Shape;409;p30"/>
          <p:cNvCxnSpPr>
            <a:stCxn id="396" idx="2"/>
            <a:endCxn id="406" idx="0"/>
          </p:cNvCxnSpPr>
          <p:nvPr/>
        </p:nvCxnSpPr>
        <p:spPr>
          <a:xfrm rot="5400000">
            <a:off x="2219899" y="1720024"/>
            <a:ext cx="224700" cy="1364700"/>
          </a:xfrm>
          <a:prstGeom prst="curvedConnector3">
            <a:avLst>
              <a:gd fmla="val 49981" name="adj1"/>
            </a:avLst>
          </a:prstGeom>
          <a:noFill/>
          <a:ln cap="flat" cmpd="sng" w="9525">
            <a:solidFill>
              <a:srgbClr val="A2AEBD"/>
            </a:solidFill>
            <a:prstDash val="solid"/>
            <a:round/>
            <a:headEnd len="med" w="med" type="none"/>
            <a:tailEnd len="med" w="med" type="triangle"/>
          </a:ln>
        </p:spPr>
      </p:cxnSp>
      <p:cxnSp>
        <p:nvCxnSpPr>
          <p:cNvPr id="410" name="Google Shape;410;p30"/>
          <p:cNvCxnSpPr>
            <a:stCxn id="398" idx="2"/>
            <a:endCxn id="407" idx="0"/>
          </p:cNvCxnSpPr>
          <p:nvPr/>
        </p:nvCxnSpPr>
        <p:spPr>
          <a:xfrm flipH="1" rot="-5400000">
            <a:off x="3547087" y="2852439"/>
            <a:ext cx="220200" cy="600"/>
          </a:xfrm>
          <a:prstGeom prst="curvedConnector3">
            <a:avLst>
              <a:gd fmla="val 49992" name="adj1"/>
            </a:avLst>
          </a:prstGeom>
          <a:noFill/>
          <a:ln cap="flat" cmpd="sng" w="9525">
            <a:solidFill>
              <a:srgbClr val="A2AEBD"/>
            </a:solidFill>
            <a:prstDash val="solid"/>
            <a:round/>
            <a:headEnd len="med" w="med" type="none"/>
            <a:tailEnd len="med" w="med" type="triangle"/>
          </a:ln>
        </p:spPr>
      </p:cxnSp>
      <p:sp>
        <p:nvSpPr>
          <p:cNvPr id="411" name="Google Shape;411;p30"/>
          <p:cNvSpPr/>
          <p:nvPr/>
        </p:nvSpPr>
        <p:spPr>
          <a:xfrm>
            <a:off x="1708715" y="3575126"/>
            <a:ext cx="6321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C801D"/>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a:t>
            </a:r>
            <a:endParaRPr sz="900">
              <a:solidFill>
                <a:srgbClr val="FC801D"/>
              </a:solidFill>
              <a:latin typeface="JetBrains Mono"/>
              <a:ea typeface="JetBrains Mono"/>
              <a:cs typeface="JetBrains Mono"/>
              <a:sym typeface="JetBrains Mono"/>
            </a:endParaRPr>
          </a:p>
        </p:txBody>
      </p:sp>
      <p:sp>
        <p:nvSpPr>
          <p:cNvPr id="412" name="Google Shape;412;p30"/>
          <p:cNvSpPr/>
          <p:nvPr/>
        </p:nvSpPr>
        <p:spPr>
          <a:xfrm>
            <a:off x="2565337" y="3575122"/>
            <a:ext cx="21975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LITERAL_STRING_TEMPLATE_ENTRY</a:t>
            </a:r>
            <a:endParaRPr sz="900">
              <a:solidFill>
                <a:srgbClr val="37474F"/>
              </a:solidFill>
              <a:latin typeface="JetBrains Mono"/>
              <a:ea typeface="JetBrains Mono"/>
              <a:cs typeface="JetBrains Mono"/>
              <a:sym typeface="JetBrains Mono"/>
            </a:endParaRPr>
          </a:p>
        </p:txBody>
      </p:sp>
      <p:sp>
        <p:nvSpPr>
          <p:cNvPr id="413" name="Google Shape;413;p30"/>
          <p:cNvSpPr/>
          <p:nvPr/>
        </p:nvSpPr>
        <p:spPr>
          <a:xfrm>
            <a:off x="4981600" y="3575122"/>
            <a:ext cx="2047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SHORT</a:t>
            </a:r>
            <a:r>
              <a:rPr lang="en" sz="900">
                <a:solidFill>
                  <a:srgbClr val="37474F"/>
                </a:solidFill>
                <a:latin typeface="JetBrains Mono"/>
                <a:ea typeface="JetBrains Mono"/>
                <a:cs typeface="JetBrains Mono"/>
                <a:sym typeface="JetBrains Mono"/>
              </a:rPr>
              <a:t>_STRING_TEMPLATE_ENTRY</a:t>
            </a:r>
            <a:endParaRPr sz="900">
              <a:solidFill>
                <a:srgbClr val="37474F"/>
              </a:solidFill>
              <a:latin typeface="JetBrains Mono"/>
              <a:ea typeface="JetBrains Mono"/>
              <a:cs typeface="JetBrains Mono"/>
              <a:sym typeface="JetBrains Mono"/>
            </a:endParaRPr>
          </a:p>
        </p:txBody>
      </p:sp>
      <p:sp>
        <p:nvSpPr>
          <p:cNvPr id="414" name="Google Shape;414;p30"/>
          <p:cNvSpPr/>
          <p:nvPr/>
        </p:nvSpPr>
        <p:spPr>
          <a:xfrm>
            <a:off x="7262766" y="3575126"/>
            <a:ext cx="6321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C801D"/>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a:t>
            </a:r>
            <a:endParaRPr sz="900">
              <a:solidFill>
                <a:srgbClr val="FC801D"/>
              </a:solidFill>
              <a:latin typeface="JetBrains Mono"/>
              <a:ea typeface="JetBrains Mono"/>
              <a:cs typeface="JetBrains Mono"/>
              <a:sym typeface="JetBrains Mono"/>
            </a:endParaRPr>
          </a:p>
        </p:txBody>
      </p:sp>
      <p:sp>
        <p:nvSpPr>
          <p:cNvPr id="415" name="Google Shape;415;p30"/>
          <p:cNvSpPr/>
          <p:nvPr/>
        </p:nvSpPr>
        <p:spPr>
          <a:xfrm>
            <a:off x="3230437" y="4035042"/>
            <a:ext cx="867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'Hello, '</a:t>
            </a:r>
            <a:endParaRPr sz="900">
              <a:solidFill>
                <a:srgbClr val="018001"/>
              </a:solidFill>
              <a:latin typeface="JetBrains Mono"/>
              <a:ea typeface="JetBrains Mono"/>
              <a:cs typeface="JetBrains Mono"/>
              <a:sym typeface="JetBrains Mono"/>
            </a:endParaRPr>
          </a:p>
        </p:txBody>
      </p:sp>
      <p:sp>
        <p:nvSpPr>
          <p:cNvPr id="416" name="Google Shape;416;p30"/>
          <p:cNvSpPr/>
          <p:nvPr/>
        </p:nvSpPr>
        <p:spPr>
          <a:xfrm>
            <a:off x="5078277" y="4036903"/>
            <a:ext cx="6321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2"/>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a:t>
            </a:r>
            <a:r>
              <a:rPr lang="en" sz="900">
                <a:solidFill>
                  <a:schemeClr val="accent2"/>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417" name="Google Shape;417;p30"/>
          <p:cNvSpPr/>
          <p:nvPr/>
        </p:nvSpPr>
        <p:spPr>
          <a:xfrm>
            <a:off x="5948572" y="4036899"/>
            <a:ext cx="1659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REFERENCE_EXPRESSION</a:t>
            </a:r>
            <a:endParaRPr sz="900">
              <a:solidFill>
                <a:srgbClr val="37474F"/>
              </a:solidFill>
              <a:latin typeface="JetBrains Mono"/>
              <a:ea typeface="JetBrains Mono"/>
              <a:cs typeface="JetBrains Mono"/>
              <a:sym typeface="JetBrains Mono"/>
            </a:endParaRPr>
          </a:p>
        </p:txBody>
      </p:sp>
      <p:sp>
        <p:nvSpPr>
          <p:cNvPr id="418" name="Google Shape;418;p30"/>
          <p:cNvSpPr/>
          <p:nvPr/>
        </p:nvSpPr>
        <p:spPr>
          <a:xfrm>
            <a:off x="6462024" y="4497992"/>
            <a:ext cx="6321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6554E8"/>
                </a:solidFill>
                <a:latin typeface="JetBrains Mono"/>
                <a:ea typeface="JetBrains Mono"/>
                <a:cs typeface="JetBrains Mono"/>
                <a:sym typeface="JetBrains Mono"/>
              </a:rPr>
              <a:t>'user'</a:t>
            </a:r>
            <a:endParaRPr sz="900">
              <a:solidFill>
                <a:srgbClr val="6554E8"/>
              </a:solidFill>
              <a:latin typeface="JetBrains Mono"/>
              <a:ea typeface="JetBrains Mono"/>
              <a:cs typeface="JetBrains Mono"/>
              <a:sym typeface="JetBrains Mono"/>
            </a:endParaRPr>
          </a:p>
        </p:txBody>
      </p:sp>
      <p:cxnSp>
        <p:nvCxnSpPr>
          <p:cNvPr id="419" name="Google Shape;419;p30"/>
          <p:cNvCxnSpPr>
            <a:stCxn id="407" idx="2"/>
            <a:endCxn id="411" idx="0"/>
          </p:cNvCxnSpPr>
          <p:nvPr/>
        </p:nvCxnSpPr>
        <p:spPr>
          <a:xfrm rot="5400000">
            <a:off x="2648765" y="2566955"/>
            <a:ext cx="384300" cy="1632000"/>
          </a:xfrm>
          <a:prstGeom prst="curvedConnector3">
            <a:avLst>
              <a:gd fmla="val 50003" name="adj1"/>
            </a:avLst>
          </a:prstGeom>
          <a:noFill/>
          <a:ln cap="flat" cmpd="sng" w="9525">
            <a:solidFill>
              <a:srgbClr val="A2AEBD"/>
            </a:solidFill>
            <a:prstDash val="solid"/>
            <a:round/>
            <a:headEnd len="med" w="med" type="none"/>
            <a:tailEnd len="med" w="med" type="triangle"/>
          </a:ln>
        </p:spPr>
      </p:cxnSp>
      <p:cxnSp>
        <p:nvCxnSpPr>
          <p:cNvPr id="420" name="Google Shape;420;p30"/>
          <p:cNvCxnSpPr>
            <a:stCxn id="407" idx="2"/>
            <a:endCxn id="412" idx="0"/>
          </p:cNvCxnSpPr>
          <p:nvPr/>
        </p:nvCxnSpPr>
        <p:spPr>
          <a:xfrm flipH="1" rot="-5400000">
            <a:off x="3468365" y="3379355"/>
            <a:ext cx="384300" cy="7200"/>
          </a:xfrm>
          <a:prstGeom prst="curvedConnector3">
            <a:avLst>
              <a:gd fmla="val 50002" name="adj1"/>
            </a:avLst>
          </a:prstGeom>
          <a:noFill/>
          <a:ln cap="flat" cmpd="sng" w="9525">
            <a:solidFill>
              <a:srgbClr val="A2AEBD"/>
            </a:solidFill>
            <a:prstDash val="solid"/>
            <a:round/>
            <a:headEnd len="med" w="med" type="none"/>
            <a:tailEnd len="med" w="med" type="triangle"/>
          </a:ln>
        </p:spPr>
      </p:cxnSp>
      <p:cxnSp>
        <p:nvCxnSpPr>
          <p:cNvPr id="421" name="Google Shape;421;p30"/>
          <p:cNvCxnSpPr>
            <a:stCxn id="407" idx="2"/>
            <a:endCxn id="413" idx="0"/>
          </p:cNvCxnSpPr>
          <p:nvPr/>
        </p:nvCxnSpPr>
        <p:spPr>
          <a:xfrm flipH="1" rot="-5400000">
            <a:off x="4639115" y="2208605"/>
            <a:ext cx="384300" cy="2348700"/>
          </a:xfrm>
          <a:prstGeom prst="curvedConnector3">
            <a:avLst>
              <a:gd fmla="val 50002" name="adj1"/>
            </a:avLst>
          </a:prstGeom>
          <a:noFill/>
          <a:ln cap="flat" cmpd="sng" w="9525">
            <a:solidFill>
              <a:srgbClr val="A2AEBD"/>
            </a:solidFill>
            <a:prstDash val="solid"/>
            <a:round/>
            <a:headEnd len="med" w="med" type="none"/>
            <a:tailEnd len="med" w="med" type="triangle"/>
          </a:ln>
        </p:spPr>
      </p:cxnSp>
      <p:cxnSp>
        <p:nvCxnSpPr>
          <p:cNvPr id="422" name="Google Shape;422;p30"/>
          <p:cNvCxnSpPr>
            <a:stCxn id="407" idx="2"/>
            <a:endCxn id="414" idx="0"/>
          </p:cNvCxnSpPr>
          <p:nvPr/>
        </p:nvCxnSpPr>
        <p:spPr>
          <a:xfrm flipH="1" rot="-5400000">
            <a:off x="5425715" y="1422005"/>
            <a:ext cx="384300" cy="3921900"/>
          </a:xfrm>
          <a:prstGeom prst="curvedConnector3">
            <a:avLst>
              <a:gd fmla="val 50003" name="adj1"/>
            </a:avLst>
          </a:prstGeom>
          <a:noFill/>
          <a:ln cap="flat" cmpd="sng" w="9525">
            <a:solidFill>
              <a:srgbClr val="A2AEBD"/>
            </a:solidFill>
            <a:prstDash val="solid"/>
            <a:round/>
            <a:headEnd len="med" w="med" type="none"/>
            <a:tailEnd len="med" w="med" type="triangle"/>
          </a:ln>
        </p:spPr>
      </p:cxnSp>
      <p:cxnSp>
        <p:nvCxnSpPr>
          <p:cNvPr id="423" name="Google Shape;423;p30"/>
          <p:cNvCxnSpPr>
            <a:stCxn id="412" idx="2"/>
            <a:endCxn id="415" idx="0"/>
          </p:cNvCxnSpPr>
          <p:nvPr/>
        </p:nvCxnSpPr>
        <p:spPr>
          <a:xfrm flipH="1" rot="-5400000">
            <a:off x="3548437" y="3918772"/>
            <a:ext cx="231900" cy="600"/>
          </a:xfrm>
          <a:prstGeom prst="curvedConnector3">
            <a:avLst>
              <a:gd fmla="val 50004" name="adj1"/>
            </a:avLst>
          </a:prstGeom>
          <a:noFill/>
          <a:ln cap="flat" cmpd="sng" w="9525">
            <a:solidFill>
              <a:srgbClr val="A2AEBD"/>
            </a:solidFill>
            <a:prstDash val="solid"/>
            <a:round/>
            <a:headEnd len="med" w="med" type="none"/>
            <a:tailEnd len="med" w="med" type="triangle"/>
          </a:ln>
        </p:spPr>
      </p:cxnSp>
      <p:cxnSp>
        <p:nvCxnSpPr>
          <p:cNvPr id="424" name="Google Shape;424;p30"/>
          <p:cNvCxnSpPr>
            <a:stCxn id="413" idx="2"/>
            <a:endCxn id="416" idx="0"/>
          </p:cNvCxnSpPr>
          <p:nvPr/>
        </p:nvCxnSpPr>
        <p:spPr>
          <a:xfrm rot="5400000">
            <a:off x="5583100" y="3614422"/>
            <a:ext cx="233700" cy="611100"/>
          </a:xfrm>
          <a:prstGeom prst="curvedConnector3">
            <a:avLst>
              <a:gd fmla="val 50017" name="adj1"/>
            </a:avLst>
          </a:prstGeom>
          <a:noFill/>
          <a:ln cap="flat" cmpd="sng" w="9525">
            <a:solidFill>
              <a:srgbClr val="A2AEBD"/>
            </a:solidFill>
            <a:prstDash val="solid"/>
            <a:round/>
            <a:headEnd len="med" w="med" type="none"/>
            <a:tailEnd len="med" w="med" type="triangle"/>
          </a:ln>
        </p:spPr>
      </p:cxnSp>
      <p:cxnSp>
        <p:nvCxnSpPr>
          <p:cNvPr id="425" name="Google Shape;425;p30"/>
          <p:cNvCxnSpPr>
            <a:stCxn id="413" idx="2"/>
            <a:endCxn id="417" idx="0"/>
          </p:cNvCxnSpPr>
          <p:nvPr/>
        </p:nvCxnSpPr>
        <p:spPr>
          <a:xfrm flipH="1" rot="-5400000">
            <a:off x="6274900" y="3533722"/>
            <a:ext cx="233700" cy="772500"/>
          </a:xfrm>
          <a:prstGeom prst="curvedConnector3">
            <a:avLst>
              <a:gd fmla="val 50016" name="adj1"/>
            </a:avLst>
          </a:prstGeom>
          <a:noFill/>
          <a:ln cap="flat" cmpd="sng" w="9525">
            <a:solidFill>
              <a:srgbClr val="A2AEBD"/>
            </a:solidFill>
            <a:prstDash val="solid"/>
            <a:round/>
            <a:headEnd len="med" w="med" type="none"/>
            <a:tailEnd len="med" w="med" type="triangle"/>
          </a:ln>
        </p:spPr>
      </p:cxnSp>
      <p:sp>
        <p:nvSpPr>
          <p:cNvPr id="395" name="Google Shape;395;p30"/>
          <p:cNvSpPr/>
          <p:nvPr/>
        </p:nvSpPr>
        <p:spPr>
          <a:xfrm>
            <a:off x="2081250" y="1152000"/>
            <a:ext cx="17295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 </a:t>
            </a:r>
            <a:endParaRPr sz="900">
              <a:solidFill>
                <a:srgbClr val="37474F"/>
              </a:solidFill>
              <a:latin typeface="JetBrains Mono"/>
              <a:ea typeface="JetBrains Mono"/>
              <a:cs typeface="JetBrains Mono"/>
              <a:sym typeface="JetBrains Mono"/>
            </a:endParaRPr>
          </a:p>
        </p:txBody>
      </p:sp>
      <p:cxnSp>
        <p:nvCxnSpPr>
          <p:cNvPr id="426" name="Google Shape;426;p30"/>
          <p:cNvCxnSpPr>
            <a:stCxn id="417" idx="2"/>
            <a:endCxn id="418" idx="0"/>
          </p:cNvCxnSpPr>
          <p:nvPr/>
        </p:nvCxnSpPr>
        <p:spPr>
          <a:xfrm flipH="1" rot="-5400000">
            <a:off x="6661822" y="4381149"/>
            <a:ext cx="233100" cy="600"/>
          </a:xfrm>
          <a:prstGeom prst="curvedConnector3">
            <a:avLst>
              <a:gd fmla="val 49999" name="adj1"/>
            </a:avLst>
          </a:prstGeom>
          <a:noFill/>
          <a:ln cap="flat" cmpd="sng" w="9525">
            <a:solidFill>
              <a:srgbClr val="A2AEBD"/>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PSI</a:t>
            </a:r>
            <a:endParaRPr/>
          </a:p>
        </p:txBody>
      </p:sp>
      <p:sp>
        <p:nvSpPr>
          <p:cNvPr id="432" name="Google Shape;432;p31"/>
          <p:cNvSpPr/>
          <p:nvPr/>
        </p:nvSpPr>
        <p:spPr>
          <a:xfrm>
            <a:off x="3465650" y="1604565"/>
            <a:ext cx="13176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CALL_EXPRESSION</a:t>
            </a:r>
            <a:endParaRPr sz="900">
              <a:solidFill>
                <a:srgbClr val="37474F"/>
              </a:solidFill>
              <a:latin typeface="JetBrains Mono"/>
              <a:ea typeface="JetBrains Mono"/>
              <a:cs typeface="JetBrains Mono"/>
              <a:sym typeface="JetBrains Mono"/>
            </a:endParaRPr>
          </a:p>
        </p:txBody>
      </p:sp>
      <p:cxnSp>
        <p:nvCxnSpPr>
          <p:cNvPr id="433" name="Google Shape;433;p31"/>
          <p:cNvCxnSpPr>
            <a:stCxn id="434" idx="2"/>
            <a:endCxn id="435" idx="3"/>
          </p:cNvCxnSpPr>
          <p:nvPr/>
        </p:nvCxnSpPr>
        <p:spPr>
          <a:xfrm flipH="1" rot="-5400000">
            <a:off x="2887575" y="1664250"/>
            <a:ext cx="1696800" cy="1128300"/>
          </a:xfrm>
          <a:prstGeom prst="curvedConnector4">
            <a:avLst>
              <a:gd fmla="val 46641" name="adj1"/>
              <a:gd fmla="val 121117" name="adj2"/>
            </a:avLst>
          </a:prstGeom>
          <a:noFill/>
          <a:ln cap="flat" cmpd="sng" w="9525">
            <a:solidFill>
              <a:schemeClr val="accent2"/>
            </a:solidFill>
            <a:prstDash val="solid"/>
            <a:round/>
            <a:headEnd len="med" w="med" type="none"/>
            <a:tailEnd len="med" w="med" type="none"/>
          </a:ln>
        </p:spPr>
      </p:cxnSp>
      <p:sp>
        <p:nvSpPr>
          <p:cNvPr id="436" name="Google Shape;436;p31"/>
          <p:cNvSpPr/>
          <p:nvPr/>
        </p:nvSpPr>
        <p:spPr>
          <a:xfrm>
            <a:off x="2175649" y="2062024"/>
            <a:ext cx="1677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REFERENCE_EXPRESSION</a:t>
            </a:r>
            <a:endParaRPr sz="900">
              <a:solidFill>
                <a:srgbClr val="37474F"/>
              </a:solidFill>
              <a:latin typeface="JetBrains Mono"/>
              <a:ea typeface="JetBrains Mono"/>
              <a:cs typeface="JetBrains Mono"/>
              <a:sym typeface="JetBrains Mono"/>
            </a:endParaRPr>
          </a:p>
        </p:txBody>
      </p:sp>
      <p:cxnSp>
        <p:nvCxnSpPr>
          <p:cNvPr id="437" name="Google Shape;437;p31"/>
          <p:cNvCxnSpPr>
            <a:stCxn id="432" idx="2"/>
            <a:endCxn id="436" idx="0"/>
          </p:cNvCxnSpPr>
          <p:nvPr/>
        </p:nvCxnSpPr>
        <p:spPr>
          <a:xfrm rot="5400000">
            <a:off x="3454700" y="1392315"/>
            <a:ext cx="229500" cy="1110000"/>
          </a:xfrm>
          <a:prstGeom prst="curvedConnector3">
            <a:avLst>
              <a:gd fmla="val 49991" name="adj1"/>
            </a:avLst>
          </a:prstGeom>
          <a:noFill/>
          <a:ln cap="flat" cmpd="sng" w="9525">
            <a:solidFill>
              <a:srgbClr val="A2AEBD"/>
            </a:solidFill>
            <a:prstDash val="solid"/>
            <a:round/>
            <a:headEnd len="med" w="med" type="none"/>
            <a:tailEnd len="med" w="med" type="triangle"/>
          </a:ln>
        </p:spPr>
      </p:cxnSp>
      <p:sp>
        <p:nvSpPr>
          <p:cNvPr id="438" name="Google Shape;438;p31"/>
          <p:cNvSpPr/>
          <p:nvPr/>
        </p:nvSpPr>
        <p:spPr>
          <a:xfrm>
            <a:off x="3037537" y="2514639"/>
            <a:ext cx="12387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VALUE_ARGUMENT</a:t>
            </a:r>
            <a:endParaRPr sz="900">
              <a:solidFill>
                <a:srgbClr val="37474F"/>
              </a:solidFill>
              <a:latin typeface="JetBrains Mono"/>
              <a:ea typeface="JetBrains Mono"/>
              <a:cs typeface="JetBrains Mono"/>
              <a:sym typeface="JetBrains Mono"/>
            </a:endParaRPr>
          </a:p>
        </p:txBody>
      </p:sp>
      <p:sp>
        <p:nvSpPr>
          <p:cNvPr id="439" name="Google Shape;439;p31"/>
          <p:cNvSpPr/>
          <p:nvPr/>
        </p:nvSpPr>
        <p:spPr>
          <a:xfrm>
            <a:off x="4496098" y="2514630"/>
            <a:ext cx="495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440" name="Google Shape;440;p31"/>
          <p:cNvSpPr/>
          <p:nvPr/>
        </p:nvSpPr>
        <p:spPr>
          <a:xfrm>
            <a:off x="2309421" y="2514630"/>
            <a:ext cx="495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cxnSp>
        <p:nvCxnSpPr>
          <p:cNvPr id="441" name="Google Shape;441;p31"/>
          <p:cNvCxnSpPr>
            <a:stCxn id="436" idx="2"/>
            <a:endCxn id="438" idx="0"/>
          </p:cNvCxnSpPr>
          <p:nvPr/>
        </p:nvCxnSpPr>
        <p:spPr>
          <a:xfrm flipH="1" rot="-5400000">
            <a:off x="3223399" y="2081224"/>
            <a:ext cx="224700" cy="642300"/>
          </a:xfrm>
          <a:prstGeom prst="curvedConnector3">
            <a:avLst>
              <a:gd fmla="val 49981" name="adj1"/>
            </a:avLst>
          </a:prstGeom>
          <a:noFill/>
          <a:ln cap="flat" cmpd="sng" w="9525">
            <a:solidFill>
              <a:srgbClr val="A2AEBD"/>
            </a:solidFill>
            <a:prstDash val="solid"/>
            <a:round/>
            <a:headEnd len="med" w="med" type="none"/>
            <a:tailEnd len="med" w="med" type="triangle"/>
          </a:ln>
        </p:spPr>
      </p:cxnSp>
      <p:cxnSp>
        <p:nvCxnSpPr>
          <p:cNvPr id="442" name="Google Shape;442;p31"/>
          <p:cNvCxnSpPr>
            <a:stCxn id="436" idx="2"/>
            <a:endCxn id="439" idx="0"/>
          </p:cNvCxnSpPr>
          <p:nvPr/>
        </p:nvCxnSpPr>
        <p:spPr>
          <a:xfrm flipH="1" rot="-5400000">
            <a:off x="3766999" y="1537624"/>
            <a:ext cx="224700" cy="1729500"/>
          </a:xfrm>
          <a:prstGeom prst="curvedConnector3">
            <a:avLst>
              <a:gd fmla="val 49979" name="adj1"/>
            </a:avLst>
          </a:prstGeom>
          <a:noFill/>
          <a:ln cap="flat" cmpd="sng" w="9525">
            <a:solidFill>
              <a:srgbClr val="A2AEBD"/>
            </a:solidFill>
            <a:prstDash val="solid"/>
            <a:round/>
            <a:headEnd len="med" w="med" type="none"/>
            <a:tailEnd len="med" w="med" type="triangle"/>
          </a:ln>
        </p:spPr>
      </p:cxnSp>
      <p:sp>
        <p:nvSpPr>
          <p:cNvPr id="443" name="Google Shape;443;p31"/>
          <p:cNvSpPr/>
          <p:nvPr/>
        </p:nvSpPr>
        <p:spPr>
          <a:xfrm>
            <a:off x="137175" y="1152525"/>
            <a:ext cx="3804600" cy="22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String) = </a:t>
            </a:r>
            <a:r>
              <a:rPr lang="en" sz="900">
                <a:solidFill>
                  <a:srgbClr val="37474F"/>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a:t>
            </a:r>
            <a:r>
              <a:rPr lang="en" sz="900">
                <a:solidFill>
                  <a:srgbClr val="008000"/>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008000"/>
                </a:solidFill>
                <a:latin typeface="JetBrains Mono"/>
                <a:ea typeface="JetBrains Mono"/>
                <a:cs typeface="JetBrains Mono"/>
                <a:sym typeface="JetBrains Mono"/>
              </a:rPr>
              <a:t>"</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444" name="Google Shape;444;p31"/>
          <p:cNvSpPr/>
          <p:nvPr/>
        </p:nvSpPr>
        <p:spPr>
          <a:xfrm>
            <a:off x="4653874" y="2062024"/>
            <a:ext cx="15147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VALUE_ARGUMENT_LIST</a:t>
            </a:r>
            <a:endParaRPr sz="900">
              <a:solidFill>
                <a:srgbClr val="37474F"/>
              </a:solidFill>
              <a:latin typeface="JetBrains Mono"/>
              <a:ea typeface="JetBrains Mono"/>
              <a:cs typeface="JetBrains Mono"/>
              <a:sym typeface="JetBrains Mono"/>
            </a:endParaRPr>
          </a:p>
        </p:txBody>
      </p:sp>
      <p:cxnSp>
        <p:nvCxnSpPr>
          <p:cNvPr id="445" name="Google Shape;445;p31"/>
          <p:cNvCxnSpPr>
            <a:stCxn id="432" idx="2"/>
            <a:endCxn id="444" idx="0"/>
          </p:cNvCxnSpPr>
          <p:nvPr/>
        </p:nvCxnSpPr>
        <p:spPr>
          <a:xfrm flipH="1" rot="-5400000">
            <a:off x="4653050" y="1303965"/>
            <a:ext cx="229500" cy="1286700"/>
          </a:xfrm>
          <a:prstGeom prst="curvedConnector3">
            <a:avLst>
              <a:gd fmla="val 49991" name="adj1"/>
            </a:avLst>
          </a:prstGeom>
          <a:noFill/>
          <a:ln cap="flat" cmpd="sng" w="9525">
            <a:solidFill>
              <a:srgbClr val="A2AEBD"/>
            </a:solidFill>
            <a:prstDash val="solid"/>
            <a:round/>
            <a:headEnd len="med" w="med" type="none"/>
            <a:tailEnd len="med" w="med" type="triangle"/>
          </a:ln>
        </p:spPr>
      </p:cxnSp>
      <p:sp>
        <p:nvSpPr>
          <p:cNvPr id="446" name="Google Shape;446;p31"/>
          <p:cNvSpPr/>
          <p:nvPr/>
        </p:nvSpPr>
        <p:spPr>
          <a:xfrm>
            <a:off x="1215900" y="2514639"/>
            <a:ext cx="867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C801D"/>
                </a:solidFill>
                <a:latin typeface="JetBrains Mono"/>
                <a:ea typeface="JetBrains Mono"/>
                <a:cs typeface="JetBrains Mono"/>
                <a:sym typeface="JetBrains Mono"/>
              </a:rPr>
              <a:t>'println'</a:t>
            </a:r>
            <a:endParaRPr sz="900">
              <a:solidFill>
                <a:srgbClr val="37474F"/>
              </a:solidFill>
              <a:latin typeface="JetBrains Mono"/>
              <a:ea typeface="JetBrains Mono"/>
              <a:cs typeface="JetBrains Mono"/>
              <a:sym typeface="JetBrains Mono"/>
            </a:endParaRPr>
          </a:p>
        </p:txBody>
      </p:sp>
      <p:sp>
        <p:nvSpPr>
          <p:cNvPr id="435" name="Google Shape;435;p31"/>
          <p:cNvSpPr/>
          <p:nvPr/>
        </p:nvSpPr>
        <p:spPr>
          <a:xfrm>
            <a:off x="3013565" y="2962805"/>
            <a:ext cx="1286700" cy="228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STRING_TEMPLATE</a:t>
            </a:r>
            <a:endParaRPr sz="900">
              <a:solidFill>
                <a:srgbClr val="37474F"/>
              </a:solidFill>
              <a:latin typeface="JetBrains Mono"/>
              <a:ea typeface="JetBrains Mono"/>
              <a:cs typeface="JetBrains Mono"/>
              <a:sym typeface="JetBrains Mono"/>
            </a:endParaRPr>
          </a:p>
        </p:txBody>
      </p:sp>
      <p:cxnSp>
        <p:nvCxnSpPr>
          <p:cNvPr id="447" name="Google Shape;447;p31"/>
          <p:cNvCxnSpPr>
            <a:stCxn id="436" idx="2"/>
            <a:endCxn id="440" idx="0"/>
          </p:cNvCxnSpPr>
          <p:nvPr/>
        </p:nvCxnSpPr>
        <p:spPr>
          <a:xfrm rot="5400000">
            <a:off x="2673649" y="2173774"/>
            <a:ext cx="224700" cy="457200"/>
          </a:xfrm>
          <a:prstGeom prst="curvedConnector3">
            <a:avLst>
              <a:gd fmla="val 49979" name="adj1"/>
            </a:avLst>
          </a:prstGeom>
          <a:noFill/>
          <a:ln cap="flat" cmpd="sng" w="9525">
            <a:solidFill>
              <a:srgbClr val="A2AEBD"/>
            </a:solidFill>
            <a:prstDash val="solid"/>
            <a:round/>
            <a:headEnd len="med" w="med" type="none"/>
            <a:tailEnd len="med" w="med" type="triangle"/>
          </a:ln>
        </p:spPr>
      </p:cxnSp>
      <p:cxnSp>
        <p:nvCxnSpPr>
          <p:cNvPr id="448" name="Google Shape;448;p31"/>
          <p:cNvCxnSpPr>
            <a:stCxn id="436" idx="2"/>
            <a:endCxn id="446" idx="0"/>
          </p:cNvCxnSpPr>
          <p:nvPr/>
        </p:nvCxnSpPr>
        <p:spPr>
          <a:xfrm rot="5400000">
            <a:off x="2219899" y="1720024"/>
            <a:ext cx="224700" cy="1364700"/>
          </a:xfrm>
          <a:prstGeom prst="curvedConnector3">
            <a:avLst>
              <a:gd fmla="val 49981" name="adj1"/>
            </a:avLst>
          </a:prstGeom>
          <a:noFill/>
          <a:ln cap="flat" cmpd="sng" w="9525">
            <a:solidFill>
              <a:srgbClr val="A2AEBD"/>
            </a:solidFill>
            <a:prstDash val="solid"/>
            <a:round/>
            <a:headEnd len="med" w="med" type="none"/>
            <a:tailEnd len="med" w="med" type="triangle"/>
          </a:ln>
        </p:spPr>
      </p:cxnSp>
      <p:cxnSp>
        <p:nvCxnSpPr>
          <p:cNvPr id="449" name="Google Shape;449;p31"/>
          <p:cNvCxnSpPr>
            <a:stCxn id="438" idx="2"/>
            <a:endCxn id="435" idx="0"/>
          </p:cNvCxnSpPr>
          <p:nvPr/>
        </p:nvCxnSpPr>
        <p:spPr>
          <a:xfrm flipH="1" rot="-5400000">
            <a:off x="3547087" y="2852439"/>
            <a:ext cx="220200" cy="600"/>
          </a:xfrm>
          <a:prstGeom prst="curvedConnector3">
            <a:avLst>
              <a:gd fmla="val 49992" name="adj1"/>
            </a:avLst>
          </a:prstGeom>
          <a:noFill/>
          <a:ln cap="flat" cmpd="sng" w="9525">
            <a:solidFill>
              <a:srgbClr val="A2AEBD"/>
            </a:solidFill>
            <a:prstDash val="solid"/>
            <a:round/>
            <a:headEnd len="med" w="med" type="none"/>
            <a:tailEnd len="med" w="med" type="triangle"/>
          </a:ln>
        </p:spPr>
      </p:cxnSp>
      <p:sp>
        <p:nvSpPr>
          <p:cNvPr id="450" name="Google Shape;450;p31"/>
          <p:cNvSpPr/>
          <p:nvPr/>
        </p:nvSpPr>
        <p:spPr>
          <a:xfrm>
            <a:off x="1708715" y="3575126"/>
            <a:ext cx="6321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2"/>
                </a:solidFill>
                <a:latin typeface="JetBrains Mono"/>
                <a:ea typeface="JetBrains Mono"/>
                <a:cs typeface="JetBrains Mono"/>
                <a:sym typeface="JetBrains Mono"/>
              </a:rPr>
              <a:t>'\"'</a:t>
            </a:r>
            <a:endParaRPr sz="900">
              <a:solidFill>
                <a:schemeClr val="accent2"/>
              </a:solidFill>
              <a:latin typeface="JetBrains Mono"/>
              <a:ea typeface="JetBrains Mono"/>
              <a:cs typeface="JetBrains Mono"/>
              <a:sym typeface="JetBrains Mono"/>
            </a:endParaRPr>
          </a:p>
        </p:txBody>
      </p:sp>
      <p:sp>
        <p:nvSpPr>
          <p:cNvPr id="451" name="Google Shape;451;p31"/>
          <p:cNvSpPr/>
          <p:nvPr/>
        </p:nvSpPr>
        <p:spPr>
          <a:xfrm>
            <a:off x="2565337" y="3575122"/>
            <a:ext cx="21975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LITERAL_STRING_TEMPLATE_ENTRY</a:t>
            </a:r>
            <a:endParaRPr sz="900">
              <a:solidFill>
                <a:srgbClr val="37474F"/>
              </a:solidFill>
              <a:latin typeface="JetBrains Mono"/>
              <a:ea typeface="JetBrains Mono"/>
              <a:cs typeface="JetBrains Mono"/>
              <a:sym typeface="JetBrains Mono"/>
            </a:endParaRPr>
          </a:p>
        </p:txBody>
      </p:sp>
      <p:sp>
        <p:nvSpPr>
          <p:cNvPr id="452" name="Google Shape;452;p31"/>
          <p:cNvSpPr/>
          <p:nvPr/>
        </p:nvSpPr>
        <p:spPr>
          <a:xfrm>
            <a:off x="4981600" y="3575122"/>
            <a:ext cx="2047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SHORT_STRING_TEMPLATE_ENTRY</a:t>
            </a:r>
            <a:endParaRPr sz="900">
              <a:solidFill>
                <a:srgbClr val="37474F"/>
              </a:solidFill>
              <a:latin typeface="JetBrains Mono"/>
              <a:ea typeface="JetBrains Mono"/>
              <a:cs typeface="JetBrains Mono"/>
              <a:sym typeface="JetBrains Mono"/>
            </a:endParaRPr>
          </a:p>
        </p:txBody>
      </p:sp>
      <p:sp>
        <p:nvSpPr>
          <p:cNvPr id="453" name="Google Shape;453;p31"/>
          <p:cNvSpPr/>
          <p:nvPr/>
        </p:nvSpPr>
        <p:spPr>
          <a:xfrm>
            <a:off x="7262766" y="3575126"/>
            <a:ext cx="6321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accent2"/>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454" name="Google Shape;454;p31"/>
          <p:cNvSpPr/>
          <p:nvPr/>
        </p:nvSpPr>
        <p:spPr>
          <a:xfrm>
            <a:off x="3230437" y="4035042"/>
            <a:ext cx="867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Hello, '</a:t>
            </a:r>
            <a:endParaRPr sz="900">
              <a:solidFill>
                <a:srgbClr val="018001"/>
              </a:solidFill>
              <a:latin typeface="JetBrains Mono"/>
              <a:ea typeface="JetBrains Mono"/>
              <a:cs typeface="JetBrains Mono"/>
              <a:sym typeface="JetBrains Mono"/>
            </a:endParaRPr>
          </a:p>
        </p:txBody>
      </p:sp>
      <p:sp>
        <p:nvSpPr>
          <p:cNvPr id="455" name="Google Shape;455;p31"/>
          <p:cNvSpPr/>
          <p:nvPr/>
        </p:nvSpPr>
        <p:spPr>
          <a:xfrm>
            <a:off x="5078277" y="4036903"/>
            <a:ext cx="6321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accent2"/>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a:t>
            </a:r>
            <a:r>
              <a:rPr lang="en" sz="900">
                <a:solidFill>
                  <a:schemeClr val="accent2"/>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456" name="Google Shape;456;p31"/>
          <p:cNvSpPr/>
          <p:nvPr/>
        </p:nvSpPr>
        <p:spPr>
          <a:xfrm>
            <a:off x="5948572" y="4036899"/>
            <a:ext cx="1659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REFERENCE_EXPRESSION</a:t>
            </a:r>
            <a:endParaRPr sz="900">
              <a:solidFill>
                <a:srgbClr val="37474F"/>
              </a:solidFill>
              <a:latin typeface="JetBrains Mono"/>
              <a:ea typeface="JetBrains Mono"/>
              <a:cs typeface="JetBrains Mono"/>
              <a:sym typeface="JetBrains Mono"/>
            </a:endParaRPr>
          </a:p>
        </p:txBody>
      </p:sp>
      <p:sp>
        <p:nvSpPr>
          <p:cNvPr id="457" name="Google Shape;457;p31"/>
          <p:cNvSpPr/>
          <p:nvPr/>
        </p:nvSpPr>
        <p:spPr>
          <a:xfrm>
            <a:off x="6462024" y="4497992"/>
            <a:ext cx="6321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6554E8"/>
                </a:solidFill>
                <a:latin typeface="JetBrains Mono"/>
                <a:ea typeface="JetBrains Mono"/>
                <a:cs typeface="JetBrains Mono"/>
                <a:sym typeface="JetBrains Mono"/>
              </a:rPr>
              <a:t>'user'</a:t>
            </a:r>
            <a:endParaRPr sz="900">
              <a:solidFill>
                <a:srgbClr val="6554E8"/>
              </a:solidFill>
              <a:latin typeface="JetBrains Mono"/>
              <a:ea typeface="JetBrains Mono"/>
              <a:cs typeface="JetBrains Mono"/>
              <a:sym typeface="JetBrains Mono"/>
            </a:endParaRPr>
          </a:p>
        </p:txBody>
      </p:sp>
      <p:cxnSp>
        <p:nvCxnSpPr>
          <p:cNvPr id="458" name="Google Shape;458;p31"/>
          <p:cNvCxnSpPr>
            <a:stCxn id="435" idx="2"/>
            <a:endCxn id="450" idx="0"/>
          </p:cNvCxnSpPr>
          <p:nvPr/>
        </p:nvCxnSpPr>
        <p:spPr>
          <a:xfrm rot="5400000">
            <a:off x="2648765" y="2566955"/>
            <a:ext cx="384300" cy="1632000"/>
          </a:xfrm>
          <a:prstGeom prst="curvedConnector3">
            <a:avLst>
              <a:gd fmla="val 50003" name="adj1"/>
            </a:avLst>
          </a:prstGeom>
          <a:noFill/>
          <a:ln cap="flat" cmpd="sng" w="9525">
            <a:solidFill>
              <a:srgbClr val="A2AEBD"/>
            </a:solidFill>
            <a:prstDash val="solid"/>
            <a:round/>
            <a:headEnd len="med" w="med" type="none"/>
            <a:tailEnd len="med" w="med" type="triangle"/>
          </a:ln>
        </p:spPr>
      </p:cxnSp>
      <p:cxnSp>
        <p:nvCxnSpPr>
          <p:cNvPr id="459" name="Google Shape;459;p31"/>
          <p:cNvCxnSpPr>
            <a:stCxn id="435" idx="2"/>
            <a:endCxn id="451" idx="0"/>
          </p:cNvCxnSpPr>
          <p:nvPr/>
        </p:nvCxnSpPr>
        <p:spPr>
          <a:xfrm flipH="1" rot="-5400000">
            <a:off x="3468365" y="3379355"/>
            <a:ext cx="384300" cy="7200"/>
          </a:xfrm>
          <a:prstGeom prst="curvedConnector3">
            <a:avLst>
              <a:gd fmla="val 50002" name="adj1"/>
            </a:avLst>
          </a:prstGeom>
          <a:noFill/>
          <a:ln cap="flat" cmpd="sng" w="9525">
            <a:solidFill>
              <a:srgbClr val="A2AEBD"/>
            </a:solidFill>
            <a:prstDash val="solid"/>
            <a:round/>
            <a:headEnd len="med" w="med" type="none"/>
            <a:tailEnd len="med" w="med" type="triangle"/>
          </a:ln>
        </p:spPr>
      </p:cxnSp>
      <p:cxnSp>
        <p:nvCxnSpPr>
          <p:cNvPr id="460" name="Google Shape;460;p31"/>
          <p:cNvCxnSpPr>
            <a:stCxn id="435" idx="2"/>
            <a:endCxn id="452" idx="0"/>
          </p:cNvCxnSpPr>
          <p:nvPr/>
        </p:nvCxnSpPr>
        <p:spPr>
          <a:xfrm flipH="1" rot="-5400000">
            <a:off x="4639115" y="2208605"/>
            <a:ext cx="384300" cy="2348700"/>
          </a:xfrm>
          <a:prstGeom prst="curvedConnector3">
            <a:avLst>
              <a:gd fmla="val 50002" name="adj1"/>
            </a:avLst>
          </a:prstGeom>
          <a:noFill/>
          <a:ln cap="flat" cmpd="sng" w="9525">
            <a:solidFill>
              <a:srgbClr val="A2AEBD"/>
            </a:solidFill>
            <a:prstDash val="solid"/>
            <a:round/>
            <a:headEnd len="med" w="med" type="none"/>
            <a:tailEnd len="med" w="med" type="triangle"/>
          </a:ln>
        </p:spPr>
      </p:cxnSp>
      <p:cxnSp>
        <p:nvCxnSpPr>
          <p:cNvPr id="461" name="Google Shape;461;p31"/>
          <p:cNvCxnSpPr>
            <a:stCxn id="435" idx="2"/>
            <a:endCxn id="453" idx="0"/>
          </p:cNvCxnSpPr>
          <p:nvPr/>
        </p:nvCxnSpPr>
        <p:spPr>
          <a:xfrm flipH="1" rot="-5400000">
            <a:off x="5425715" y="1422005"/>
            <a:ext cx="384300" cy="3921900"/>
          </a:xfrm>
          <a:prstGeom prst="curvedConnector3">
            <a:avLst>
              <a:gd fmla="val 50003" name="adj1"/>
            </a:avLst>
          </a:prstGeom>
          <a:noFill/>
          <a:ln cap="flat" cmpd="sng" w="9525">
            <a:solidFill>
              <a:srgbClr val="A2AEBD"/>
            </a:solidFill>
            <a:prstDash val="solid"/>
            <a:round/>
            <a:headEnd len="med" w="med" type="none"/>
            <a:tailEnd len="med" w="med" type="triangle"/>
          </a:ln>
        </p:spPr>
      </p:cxnSp>
      <p:cxnSp>
        <p:nvCxnSpPr>
          <p:cNvPr id="462" name="Google Shape;462;p31"/>
          <p:cNvCxnSpPr>
            <a:stCxn id="451" idx="2"/>
            <a:endCxn id="454" idx="0"/>
          </p:cNvCxnSpPr>
          <p:nvPr/>
        </p:nvCxnSpPr>
        <p:spPr>
          <a:xfrm flipH="1" rot="-5400000">
            <a:off x="3548437" y="3918772"/>
            <a:ext cx="231900" cy="600"/>
          </a:xfrm>
          <a:prstGeom prst="curvedConnector3">
            <a:avLst>
              <a:gd fmla="val 50004" name="adj1"/>
            </a:avLst>
          </a:prstGeom>
          <a:noFill/>
          <a:ln cap="flat" cmpd="sng" w="9525">
            <a:solidFill>
              <a:srgbClr val="A2AEBD"/>
            </a:solidFill>
            <a:prstDash val="solid"/>
            <a:round/>
            <a:headEnd len="med" w="med" type="none"/>
            <a:tailEnd len="med" w="med" type="triangle"/>
          </a:ln>
        </p:spPr>
      </p:cxnSp>
      <p:cxnSp>
        <p:nvCxnSpPr>
          <p:cNvPr id="463" name="Google Shape;463;p31"/>
          <p:cNvCxnSpPr>
            <a:stCxn id="452" idx="2"/>
            <a:endCxn id="455" idx="0"/>
          </p:cNvCxnSpPr>
          <p:nvPr/>
        </p:nvCxnSpPr>
        <p:spPr>
          <a:xfrm rot="5400000">
            <a:off x="5583100" y="3614422"/>
            <a:ext cx="233700" cy="611100"/>
          </a:xfrm>
          <a:prstGeom prst="curvedConnector3">
            <a:avLst>
              <a:gd fmla="val 50017" name="adj1"/>
            </a:avLst>
          </a:prstGeom>
          <a:noFill/>
          <a:ln cap="flat" cmpd="sng" w="9525">
            <a:solidFill>
              <a:srgbClr val="A2AEBD"/>
            </a:solidFill>
            <a:prstDash val="solid"/>
            <a:round/>
            <a:headEnd len="med" w="med" type="none"/>
            <a:tailEnd len="med" w="med" type="triangle"/>
          </a:ln>
        </p:spPr>
      </p:cxnSp>
      <p:cxnSp>
        <p:nvCxnSpPr>
          <p:cNvPr id="464" name="Google Shape;464;p31"/>
          <p:cNvCxnSpPr>
            <a:stCxn id="452" idx="2"/>
            <a:endCxn id="456" idx="0"/>
          </p:cNvCxnSpPr>
          <p:nvPr/>
        </p:nvCxnSpPr>
        <p:spPr>
          <a:xfrm flipH="1" rot="-5400000">
            <a:off x="6274900" y="3533722"/>
            <a:ext cx="233700" cy="772500"/>
          </a:xfrm>
          <a:prstGeom prst="curvedConnector3">
            <a:avLst>
              <a:gd fmla="val 50016" name="adj1"/>
            </a:avLst>
          </a:prstGeom>
          <a:noFill/>
          <a:ln cap="flat" cmpd="sng" w="9525">
            <a:solidFill>
              <a:srgbClr val="A2AEBD"/>
            </a:solidFill>
            <a:prstDash val="solid"/>
            <a:round/>
            <a:headEnd len="med" w="med" type="none"/>
            <a:tailEnd len="med" w="med" type="triangle"/>
          </a:ln>
        </p:spPr>
      </p:cxnSp>
      <p:cxnSp>
        <p:nvCxnSpPr>
          <p:cNvPr id="465" name="Google Shape;465;p31"/>
          <p:cNvCxnSpPr>
            <a:stCxn id="456" idx="2"/>
            <a:endCxn id="457" idx="0"/>
          </p:cNvCxnSpPr>
          <p:nvPr/>
        </p:nvCxnSpPr>
        <p:spPr>
          <a:xfrm flipH="1" rot="-5400000">
            <a:off x="6661822" y="4381149"/>
            <a:ext cx="233100" cy="600"/>
          </a:xfrm>
          <a:prstGeom prst="curvedConnector3">
            <a:avLst>
              <a:gd fmla="val 49999" name="adj1"/>
            </a:avLst>
          </a:prstGeom>
          <a:noFill/>
          <a:ln cap="flat" cmpd="sng" w="9525">
            <a:solidFill>
              <a:srgbClr val="A2AEBD"/>
            </a:solidFill>
            <a:prstDash val="solid"/>
            <a:round/>
            <a:headEnd len="med" w="med" type="none"/>
            <a:tailEnd len="med" w="med" type="triangle"/>
          </a:ln>
        </p:spPr>
      </p:cxnSp>
      <p:sp>
        <p:nvSpPr>
          <p:cNvPr id="434" name="Google Shape;434;p31"/>
          <p:cNvSpPr/>
          <p:nvPr/>
        </p:nvSpPr>
        <p:spPr>
          <a:xfrm>
            <a:off x="2681475" y="1152000"/>
            <a:ext cx="9807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 </a:t>
            </a:r>
            <a:endParaRPr sz="900">
              <a:solidFill>
                <a:srgbClr val="37474F"/>
              </a:solidFill>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PSI</a:t>
            </a:r>
            <a:endParaRPr/>
          </a:p>
        </p:txBody>
      </p:sp>
      <p:sp>
        <p:nvSpPr>
          <p:cNvPr id="471" name="Google Shape;471;p32"/>
          <p:cNvSpPr/>
          <p:nvPr/>
        </p:nvSpPr>
        <p:spPr>
          <a:xfrm>
            <a:off x="3465650" y="1604565"/>
            <a:ext cx="13176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CALL_EXPRESSION</a:t>
            </a:r>
            <a:endParaRPr sz="900">
              <a:solidFill>
                <a:srgbClr val="37474F"/>
              </a:solidFill>
              <a:latin typeface="JetBrains Mono"/>
              <a:ea typeface="JetBrains Mono"/>
              <a:cs typeface="JetBrains Mono"/>
              <a:sym typeface="JetBrains Mono"/>
            </a:endParaRPr>
          </a:p>
        </p:txBody>
      </p:sp>
      <p:cxnSp>
        <p:nvCxnSpPr>
          <p:cNvPr id="472" name="Google Shape;472;p32"/>
          <p:cNvCxnSpPr>
            <a:stCxn id="473" idx="2"/>
            <a:endCxn id="474" idx="3"/>
          </p:cNvCxnSpPr>
          <p:nvPr/>
        </p:nvCxnSpPr>
        <p:spPr>
          <a:xfrm flipH="1" rot="-5400000">
            <a:off x="4142375" y="685500"/>
            <a:ext cx="2770800" cy="4159800"/>
          </a:xfrm>
          <a:prstGeom prst="curvedConnector4">
            <a:avLst>
              <a:gd fmla="val 7588" name="adj1"/>
              <a:gd fmla="val 116474" name="adj2"/>
            </a:avLst>
          </a:prstGeom>
          <a:noFill/>
          <a:ln cap="flat" cmpd="sng" w="9525">
            <a:solidFill>
              <a:schemeClr val="accent2"/>
            </a:solidFill>
            <a:prstDash val="solid"/>
            <a:round/>
            <a:headEnd len="med" w="med" type="none"/>
            <a:tailEnd len="med" w="med" type="none"/>
          </a:ln>
        </p:spPr>
      </p:cxnSp>
      <p:sp>
        <p:nvSpPr>
          <p:cNvPr id="475" name="Google Shape;475;p32"/>
          <p:cNvSpPr/>
          <p:nvPr/>
        </p:nvSpPr>
        <p:spPr>
          <a:xfrm>
            <a:off x="2175649" y="2062024"/>
            <a:ext cx="1677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REFERENCE_EXPRESSION</a:t>
            </a:r>
            <a:endParaRPr sz="900">
              <a:solidFill>
                <a:srgbClr val="37474F"/>
              </a:solidFill>
              <a:latin typeface="JetBrains Mono"/>
              <a:ea typeface="JetBrains Mono"/>
              <a:cs typeface="JetBrains Mono"/>
              <a:sym typeface="JetBrains Mono"/>
            </a:endParaRPr>
          </a:p>
        </p:txBody>
      </p:sp>
      <p:cxnSp>
        <p:nvCxnSpPr>
          <p:cNvPr id="476" name="Google Shape;476;p32"/>
          <p:cNvCxnSpPr>
            <a:stCxn id="471" idx="2"/>
            <a:endCxn id="475" idx="0"/>
          </p:cNvCxnSpPr>
          <p:nvPr/>
        </p:nvCxnSpPr>
        <p:spPr>
          <a:xfrm rot="5400000">
            <a:off x="3454700" y="1392315"/>
            <a:ext cx="229500" cy="1110000"/>
          </a:xfrm>
          <a:prstGeom prst="curvedConnector3">
            <a:avLst>
              <a:gd fmla="val 49991" name="adj1"/>
            </a:avLst>
          </a:prstGeom>
          <a:noFill/>
          <a:ln cap="flat" cmpd="sng" w="9525">
            <a:solidFill>
              <a:srgbClr val="A2AEBD"/>
            </a:solidFill>
            <a:prstDash val="solid"/>
            <a:round/>
            <a:headEnd len="med" w="med" type="none"/>
            <a:tailEnd len="med" w="med" type="triangle"/>
          </a:ln>
        </p:spPr>
      </p:cxnSp>
      <p:sp>
        <p:nvSpPr>
          <p:cNvPr id="477" name="Google Shape;477;p32"/>
          <p:cNvSpPr/>
          <p:nvPr/>
        </p:nvSpPr>
        <p:spPr>
          <a:xfrm>
            <a:off x="3037537" y="2514639"/>
            <a:ext cx="12387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VALUE_ARGUMENT</a:t>
            </a:r>
            <a:endParaRPr sz="900">
              <a:solidFill>
                <a:srgbClr val="37474F"/>
              </a:solidFill>
              <a:latin typeface="JetBrains Mono"/>
              <a:ea typeface="JetBrains Mono"/>
              <a:cs typeface="JetBrains Mono"/>
              <a:sym typeface="JetBrains Mono"/>
            </a:endParaRPr>
          </a:p>
        </p:txBody>
      </p:sp>
      <p:sp>
        <p:nvSpPr>
          <p:cNvPr id="478" name="Google Shape;478;p32"/>
          <p:cNvSpPr/>
          <p:nvPr/>
        </p:nvSpPr>
        <p:spPr>
          <a:xfrm>
            <a:off x="4496098" y="2514630"/>
            <a:ext cx="495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479" name="Google Shape;479;p32"/>
          <p:cNvSpPr/>
          <p:nvPr/>
        </p:nvSpPr>
        <p:spPr>
          <a:xfrm>
            <a:off x="2309421" y="2514630"/>
            <a:ext cx="495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cxnSp>
        <p:nvCxnSpPr>
          <p:cNvPr id="480" name="Google Shape;480;p32"/>
          <p:cNvCxnSpPr>
            <a:stCxn id="475" idx="2"/>
            <a:endCxn id="477" idx="0"/>
          </p:cNvCxnSpPr>
          <p:nvPr/>
        </p:nvCxnSpPr>
        <p:spPr>
          <a:xfrm flipH="1" rot="-5400000">
            <a:off x="3223399" y="2081224"/>
            <a:ext cx="224700" cy="642300"/>
          </a:xfrm>
          <a:prstGeom prst="curvedConnector3">
            <a:avLst>
              <a:gd fmla="val 49981" name="adj1"/>
            </a:avLst>
          </a:prstGeom>
          <a:noFill/>
          <a:ln cap="flat" cmpd="sng" w="9525">
            <a:solidFill>
              <a:srgbClr val="A2AEBD"/>
            </a:solidFill>
            <a:prstDash val="solid"/>
            <a:round/>
            <a:headEnd len="med" w="med" type="none"/>
            <a:tailEnd len="med" w="med" type="triangle"/>
          </a:ln>
        </p:spPr>
      </p:cxnSp>
      <p:cxnSp>
        <p:nvCxnSpPr>
          <p:cNvPr id="481" name="Google Shape;481;p32"/>
          <p:cNvCxnSpPr>
            <a:stCxn id="475" idx="2"/>
            <a:endCxn id="478" idx="0"/>
          </p:cNvCxnSpPr>
          <p:nvPr/>
        </p:nvCxnSpPr>
        <p:spPr>
          <a:xfrm flipH="1" rot="-5400000">
            <a:off x="3766999" y="1537624"/>
            <a:ext cx="224700" cy="1729500"/>
          </a:xfrm>
          <a:prstGeom prst="curvedConnector3">
            <a:avLst>
              <a:gd fmla="val 49979" name="adj1"/>
            </a:avLst>
          </a:prstGeom>
          <a:noFill/>
          <a:ln cap="flat" cmpd="sng" w="9525">
            <a:solidFill>
              <a:srgbClr val="A2AEBD"/>
            </a:solidFill>
            <a:prstDash val="solid"/>
            <a:round/>
            <a:headEnd len="med" w="med" type="none"/>
            <a:tailEnd len="med" w="med" type="triangle"/>
          </a:ln>
        </p:spPr>
      </p:cxnSp>
      <p:sp>
        <p:nvSpPr>
          <p:cNvPr id="482" name="Google Shape;482;p32"/>
          <p:cNvSpPr/>
          <p:nvPr/>
        </p:nvSpPr>
        <p:spPr>
          <a:xfrm>
            <a:off x="137175" y="1152525"/>
            <a:ext cx="3804600" cy="22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a:t>
            </a:r>
            <a:r>
              <a:rPr lang="en" sz="900">
                <a:solidFill>
                  <a:schemeClr val="accent2"/>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String) = println(</a:t>
            </a:r>
            <a:r>
              <a:rPr lang="en" sz="900">
                <a:solidFill>
                  <a:srgbClr val="008000"/>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lang="en" sz="900">
                <a:solidFill>
                  <a:schemeClr val="accent2"/>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008000"/>
                </a:solidFill>
                <a:latin typeface="JetBrains Mono"/>
                <a:ea typeface="JetBrains Mono"/>
                <a:cs typeface="JetBrains Mono"/>
                <a:sym typeface="JetBrains Mono"/>
              </a:rPr>
              <a:t>"</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483" name="Google Shape;483;p32"/>
          <p:cNvSpPr/>
          <p:nvPr/>
        </p:nvSpPr>
        <p:spPr>
          <a:xfrm>
            <a:off x="4653874" y="2062024"/>
            <a:ext cx="15147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VALUE_ARGUMENT_LIST</a:t>
            </a:r>
            <a:endParaRPr sz="900">
              <a:solidFill>
                <a:srgbClr val="37474F"/>
              </a:solidFill>
              <a:latin typeface="JetBrains Mono"/>
              <a:ea typeface="JetBrains Mono"/>
              <a:cs typeface="JetBrains Mono"/>
              <a:sym typeface="JetBrains Mono"/>
            </a:endParaRPr>
          </a:p>
        </p:txBody>
      </p:sp>
      <p:cxnSp>
        <p:nvCxnSpPr>
          <p:cNvPr id="484" name="Google Shape;484;p32"/>
          <p:cNvCxnSpPr>
            <a:stCxn id="471" idx="2"/>
            <a:endCxn id="483" idx="0"/>
          </p:cNvCxnSpPr>
          <p:nvPr/>
        </p:nvCxnSpPr>
        <p:spPr>
          <a:xfrm flipH="1" rot="-5400000">
            <a:off x="4653050" y="1303965"/>
            <a:ext cx="229500" cy="1286700"/>
          </a:xfrm>
          <a:prstGeom prst="curvedConnector3">
            <a:avLst>
              <a:gd fmla="val 49991" name="adj1"/>
            </a:avLst>
          </a:prstGeom>
          <a:noFill/>
          <a:ln cap="flat" cmpd="sng" w="9525">
            <a:solidFill>
              <a:srgbClr val="A2AEBD"/>
            </a:solidFill>
            <a:prstDash val="solid"/>
            <a:round/>
            <a:headEnd len="med" w="med" type="none"/>
            <a:tailEnd len="med" w="med" type="triangle"/>
          </a:ln>
        </p:spPr>
      </p:cxnSp>
      <p:sp>
        <p:nvSpPr>
          <p:cNvPr id="485" name="Google Shape;485;p32"/>
          <p:cNvSpPr/>
          <p:nvPr/>
        </p:nvSpPr>
        <p:spPr>
          <a:xfrm>
            <a:off x="1215900" y="2514639"/>
            <a:ext cx="867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C801D"/>
                </a:solidFill>
                <a:latin typeface="JetBrains Mono"/>
                <a:ea typeface="JetBrains Mono"/>
                <a:cs typeface="JetBrains Mono"/>
                <a:sym typeface="JetBrains Mono"/>
              </a:rPr>
              <a:t>'println'</a:t>
            </a:r>
            <a:endParaRPr sz="900">
              <a:solidFill>
                <a:srgbClr val="37474F"/>
              </a:solidFill>
              <a:latin typeface="JetBrains Mono"/>
              <a:ea typeface="JetBrains Mono"/>
              <a:cs typeface="JetBrains Mono"/>
              <a:sym typeface="JetBrains Mono"/>
            </a:endParaRPr>
          </a:p>
        </p:txBody>
      </p:sp>
      <p:sp>
        <p:nvSpPr>
          <p:cNvPr id="486" name="Google Shape;486;p32"/>
          <p:cNvSpPr/>
          <p:nvPr/>
        </p:nvSpPr>
        <p:spPr>
          <a:xfrm>
            <a:off x="3013565" y="2962805"/>
            <a:ext cx="12867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STRING_TEMPLATE</a:t>
            </a:r>
            <a:endParaRPr sz="900">
              <a:solidFill>
                <a:srgbClr val="37474F"/>
              </a:solidFill>
              <a:latin typeface="JetBrains Mono"/>
              <a:ea typeface="JetBrains Mono"/>
              <a:cs typeface="JetBrains Mono"/>
              <a:sym typeface="JetBrains Mono"/>
            </a:endParaRPr>
          </a:p>
        </p:txBody>
      </p:sp>
      <p:cxnSp>
        <p:nvCxnSpPr>
          <p:cNvPr id="487" name="Google Shape;487;p32"/>
          <p:cNvCxnSpPr>
            <a:stCxn id="475" idx="2"/>
            <a:endCxn id="479" idx="0"/>
          </p:cNvCxnSpPr>
          <p:nvPr/>
        </p:nvCxnSpPr>
        <p:spPr>
          <a:xfrm rot="5400000">
            <a:off x="2673649" y="2173774"/>
            <a:ext cx="224700" cy="457200"/>
          </a:xfrm>
          <a:prstGeom prst="curvedConnector3">
            <a:avLst>
              <a:gd fmla="val 49979" name="adj1"/>
            </a:avLst>
          </a:prstGeom>
          <a:noFill/>
          <a:ln cap="flat" cmpd="sng" w="9525">
            <a:solidFill>
              <a:srgbClr val="A2AEBD"/>
            </a:solidFill>
            <a:prstDash val="solid"/>
            <a:round/>
            <a:headEnd len="med" w="med" type="none"/>
            <a:tailEnd len="med" w="med" type="triangle"/>
          </a:ln>
        </p:spPr>
      </p:cxnSp>
      <p:cxnSp>
        <p:nvCxnSpPr>
          <p:cNvPr id="488" name="Google Shape;488;p32"/>
          <p:cNvCxnSpPr>
            <a:stCxn id="475" idx="2"/>
            <a:endCxn id="485" idx="0"/>
          </p:cNvCxnSpPr>
          <p:nvPr/>
        </p:nvCxnSpPr>
        <p:spPr>
          <a:xfrm rot="5400000">
            <a:off x="2219899" y="1720024"/>
            <a:ext cx="224700" cy="1364700"/>
          </a:xfrm>
          <a:prstGeom prst="curvedConnector3">
            <a:avLst>
              <a:gd fmla="val 49981" name="adj1"/>
            </a:avLst>
          </a:prstGeom>
          <a:noFill/>
          <a:ln cap="flat" cmpd="sng" w="9525">
            <a:solidFill>
              <a:srgbClr val="A2AEBD"/>
            </a:solidFill>
            <a:prstDash val="solid"/>
            <a:round/>
            <a:headEnd len="med" w="med" type="none"/>
            <a:tailEnd len="med" w="med" type="triangle"/>
          </a:ln>
        </p:spPr>
      </p:cxnSp>
      <p:cxnSp>
        <p:nvCxnSpPr>
          <p:cNvPr id="489" name="Google Shape;489;p32"/>
          <p:cNvCxnSpPr>
            <a:stCxn id="477" idx="2"/>
            <a:endCxn id="486" idx="0"/>
          </p:cNvCxnSpPr>
          <p:nvPr/>
        </p:nvCxnSpPr>
        <p:spPr>
          <a:xfrm flipH="1" rot="-5400000">
            <a:off x="3547087" y="2852439"/>
            <a:ext cx="220200" cy="600"/>
          </a:xfrm>
          <a:prstGeom prst="curvedConnector3">
            <a:avLst>
              <a:gd fmla="val 49992" name="adj1"/>
            </a:avLst>
          </a:prstGeom>
          <a:noFill/>
          <a:ln cap="flat" cmpd="sng" w="9525">
            <a:solidFill>
              <a:srgbClr val="A2AEBD"/>
            </a:solidFill>
            <a:prstDash val="solid"/>
            <a:round/>
            <a:headEnd len="med" w="med" type="none"/>
            <a:tailEnd len="med" w="med" type="triangle"/>
          </a:ln>
        </p:spPr>
      </p:cxnSp>
      <p:sp>
        <p:nvSpPr>
          <p:cNvPr id="490" name="Google Shape;490;p32"/>
          <p:cNvSpPr/>
          <p:nvPr/>
        </p:nvSpPr>
        <p:spPr>
          <a:xfrm>
            <a:off x="1708715" y="3575126"/>
            <a:ext cx="6321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accent2"/>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491" name="Google Shape;491;p32"/>
          <p:cNvSpPr/>
          <p:nvPr/>
        </p:nvSpPr>
        <p:spPr>
          <a:xfrm>
            <a:off x="2565337" y="3575122"/>
            <a:ext cx="21975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LITERAL_STRING_TEMPLATE_ENTRY</a:t>
            </a:r>
            <a:endParaRPr sz="900">
              <a:solidFill>
                <a:srgbClr val="37474F"/>
              </a:solidFill>
              <a:latin typeface="JetBrains Mono"/>
              <a:ea typeface="JetBrains Mono"/>
              <a:cs typeface="JetBrains Mono"/>
              <a:sym typeface="JetBrains Mono"/>
            </a:endParaRPr>
          </a:p>
        </p:txBody>
      </p:sp>
      <p:sp>
        <p:nvSpPr>
          <p:cNvPr id="492" name="Google Shape;492;p32"/>
          <p:cNvSpPr/>
          <p:nvPr/>
        </p:nvSpPr>
        <p:spPr>
          <a:xfrm>
            <a:off x="4981600" y="3575122"/>
            <a:ext cx="2047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SHORT_STRING_TEMPLATE_ENTRY</a:t>
            </a:r>
            <a:endParaRPr sz="900">
              <a:solidFill>
                <a:srgbClr val="37474F"/>
              </a:solidFill>
              <a:latin typeface="JetBrains Mono"/>
              <a:ea typeface="JetBrains Mono"/>
              <a:cs typeface="JetBrains Mono"/>
              <a:sym typeface="JetBrains Mono"/>
            </a:endParaRPr>
          </a:p>
        </p:txBody>
      </p:sp>
      <p:sp>
        <p:nvSpPr>
          <p:cNvPr id="493" name="Google Shape;493;p32"/>
          <p:cNvSpPr/>
          <p:nvPr/>
        </p:nvSpPr>
        <p:spPr>
          <a:xfrm>
            <a:off x="7262766" y="3575126"/>
            <a:ext cx="6321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accent2"/>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494" name="Google Shape;494;p32"/>
          <p:cNvSpPr/>
          <p:nvPr/>
        </p:nvSpPr>
        <p:spPr>
          <a:xfrm>
            <a:off x="3230437" y="4035042"/>
            <a:ext cx="867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Hello, '</a:t>
            </a:r>
            <a:endParaRPr sz="900">
              <a:solidFill>
                <a:srgbClr val="018001"/>
              </a:solidFill>
              <a:latin typeface="JetBrains Mono"/>
              <a:ea typeface="JetBrains Mono"/>
              <a:cs typeface="JetBrains Mono"/>
              <a:sym typeface="JetBrains Mono"/>
            </a:endParaRPr>
          </a:p>
        </p:txBody>
      </p:sp>
      <p:sp>
        <p:nvSpPr>
          <p:cNvPr id="495" name="Google Shape;495;p32"/>
          <p:cNvSpPr/>
          <p:nvPr/>
        </p:nvSpPr>
        <p:spPr>
          <a:xfrm>
            <a:off x="5078277" y="4036903"/>
            <a:ext cx="6321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accent2"/>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474" name="Google Shape;474;p32"/>
          <p:cNvSpPr/>
          <p:nvPr/>
        </p:nvSpPr>
        <p:spPr>
          <a:xfrm>
            <a:off x="5948572" y="4036899"/>
            <a:ext cx="16590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REFERENCE_EXPRESSION</a:t>
            </a:r>
            <a:endParaRPr sz="900">
              <a:solidFill>
                <a:srgbClr val="37474F"/>
              </a:solidFill>
              <a:latin typeface="JetBrains Mono"/>
              <a:ea typeface="JetBrains Mono"/>
              <a:cs typeface="JetBrains Mono"/>
              <a:sym typeface="JetBrains Mono"/>
            </a:endParaRPr>
          </a:p>
        </p:txBody>
      </p:sp>
      <p:sp>
        <p:nvSpPr>
          <p:cNvPr id="496" name="Google Shape;496;p32"/>
          <p:cNvSpPr/>
          <p:nvPr/>
        </p:nvSpPr>
        <p:spPr>
          <a:xfrm>
            <a:off x="6462024" y="4497992"/>
            <a:ext cx="6321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rgbClr val="6554E8"/>
                </a:solidFill>
                <a:latin typeface="JetBrains Mono"/>
                <a:ea typeface="JetBrains Mono"/>
                <a:cs typeface="JetBrains Mono"/>
                <a:sym typeface="JetBrains Mono"/>
              </a:rPr>
              <a:t>'user'</a:t>
            </a:r>
            <a:endParaRPr sz="900">
              <a:solidFill>
                <a:srgbClr val="6554E8"/>
              </a:solidFill>
              <a:latin typeface="JetBrains Mono"/>
              <a:ea typeface="JetBrains Mono"/>
              <a:cs typeface="JetBrains Mono"/>
              <a:sym typeface="JetBrains Mono"/>
            </a:endParaRPr>
          </a:p>
        </p:txBody>
      </p:sp>
      <p:cxnSp>
        <p:nvCxnSpPr>
          <p:cNvPr id="497" name="Google Shape;497;p32"/>
          <p:cNvCxnSpPr>
            <a:stCxn id="486" idx="2"/>
            <a:endCxn id="490" idx="0"/>
          </p:cNvCxnSpPr>
          <p:nvPr/>
        </p:nvCxnSpPr>
        <p:spPr>
          <a:xfrm rot="5400000">
            <a:off x="2648765" y="2566955"/>
            <a:ext cx="384300" cy="1632000"/>
          </a:xfrm>
          <a:prstGeom prst="curvedConnector3">
            <a:avLst>
              <a:gd fmla="val 50003" name="adj1"/>
            </a:avLst>
          </a:prstGeom>
          <a:noFill/>
          <a:ln cap="flat" cmpd="sng" w="9525">
            <a:solidFill>
              <a:srgbClr val="A2AEBD"/>
            </a:solidFill>
            <a:prstDash val="solid"/>
            <a:round/>
            <a:headEnd len="med" w="med" type="none"/>
            <a:tailEnd len="med" w="med" type="triangle"/>
          </a:ln>
        </p:spPr>
      </p:cxnSp>
      <p:cxnSp>
        <p:nvCxnSpPr>
          <p:cNvPr id="498" name="Google Shape;498;p32"/>
          <p:cNvCxnSpPr>
            <a:stCxn id="486" idx="2"/>
            <a:endCxn id="491" idx="0"/>
          </p:cNvCxnSpPr>
          <p:nvPr/>
        </p:nvCxnSpPr>
        <p:spPr>
          <a:xfrm flipH="1" rot="-5400000">
            <a:off x="3468365" y="3379355"/>
            <a:ext cx="384300" cy="7200"/>
          </a:xfrm>
          <a:prstGeom prst="curvedConnector3">
            <a:avLst>
              <a:gd fmla="val 50002" name="adj1"/>
            </a:avLst>
          </a:prstGeom>
          <a:noFill/>
          <a:ln cap="flat" cmpd="sng" w="9525">
            <a:solidFill>
              <a:srgbClr val="A2AEBD"/>
            </a:solidFill>
            <a:prstDash val="solid"/>
            <a:round/>
            <a:headEnd len="med" w="med" type="none"/>
            <a:tailEnd len="med" w="med" type="triangle"/>
          </a:ln>
        </p:spPr>
      </p:cxnSp>
      <p:cxnSp>
        <p:nvCxnSpPr>
          <p:cNvPr id="499" name="Google Shape;499;p32"/>
          <p:cNvCxnSpPr>
            <a:stCxn id="486" idx="2"/>
            <a:endCxn id="492" idx="0"/>
          </p:cNvCxnSpPr>
          <p:nvPr/>
        </p:nvCxnSpPr>
        <p:spPr>
          <a:xfrm flipH="1" rot="-5400000">
            <a:off x="4639115" y="2208605"/>
            <a:ext cx="384300" cy="2348700"/>
          </a:xfrm>
          <a:prstGeom prst="curvedConnector3">
            <a:avLst>
              <a:gd fmla="val 50002" name="adj1"/>
            </a:avLst>
          </a:prstGeom>
          <a:noFill/>
          <a:ln cap="flat" cmpd="sng" w="9525">
            <a:solidFill>
              <a:srgbClr val="A2AEBD"/>
            </a:solidFill>
            <a:prstDash val="solid"/>
            <a:round/>
            <a:headEnd len="med" w="med" type="none"/>
            <a:tailEnd len="med" w="med" type="triangle"/>
          </a:ln>
        </p:spPr>
      </p:cxnSp>
      <p:cxnSp>
        <p:nvCxnSpPr>
          <p:cNvPr id="500" name="Google Shape;500;p32"/>
          <p:cNvCxnSpPr>
            <a:stCxn id="486" idx="2"/>
            <a:endCxn id="493" idx="0"/>
          </p:cNvCxnSpPr>
          <p:nvPr/>
        </p:nvCxnSpPr>
        <p:spPr>
          <a:xfrm flipH="1" rot="-5400000">
            <a:off x="5425715" y="1422005"/>
            <a:ext cx="384300" cy="3921900"/>
          </a:xfrm>
          <a:prstGeom prst="curvedConnector3">
            <a:avLst>
              <a:gd fmla="val 50003" name="adj1"/>
            </a:avLst>
          </a:prstGeom>
          <a:noFill/>
          <a:ln cap="flat" cmpd="sng" w="9525">
            <a:solidFill>
              <a:srgbClr val="A2AEBD"/>
            </a:solidFill>
            <a:prstDash val="solid"/>
            <a:round/>
            <a:headEnd len="med" w="med" type="none"/>
            <a:tailEnd len="med" w="med" type="triangle"/>
          </a:ln>
        </p:spPr>
      </p:cxnSp>
      <p:cxnSp>
        <p:nvCxnSpPr>
          <p:cNvPr id="501" name="Google Shape;501;p32"/>
          <p:cNvCxnSpPr>
            <a:stCxn id="491" idx="2"/>
            <a:endCxn id="494" idx="0"/>
          </p:cNvCxnSpPr>
          <p:nvPr/>
        </p:nvCxnSpPr>
        <p:spPr>
          <a:xfrm flipH="1" rot="-5400000">
            <a:off x="3548437" y="3918772"/>
            <a:ext cx="231900" cy="600"/>
          </a:xfrm>
          <a:prstGeom prst="curvedConnector3">
            <a:avLst>
              <a:gd fmla="val 50004" name="adj1"/>
            </a:avLst>
          </a:prstGeom>
          <a:noFill/>
          <a:ln cap="flat" cmpd="sng" w="9525">
            <a:solidFill>
              <a:srgbClr val="A2AEBD"/>
            </a:solidFill>
            <a:prstDash val="solid"/>
            <a:round/>
            <a:headEnd len="med" w="med" type="none"/>
            <a:tailEnd len="med" w="med" type="triangle"/>
          </a:ln>
        </p:spPr>
      </p:cxnSp>
      <p:cxnSp>
        <p:nvCxnSpPr>
          <p:cNvPr id="502" name="Google Shape;502;p32"/>
          <p:cNvCxnSpPr>
            <a:stCxn id="492" idx="2"/>
            <a:endCxn id="495" idx="0"/>
          </p:cNvCxnSpPr>
          <p:nvPr/>
        </p:nvCxnSpPr>
        <p:spPr>
          <a:xfrm rot="5400000">
            <a:off x="5583100" y="3614422"/>
            <a:ext cx="233700" cy="611100"/>
          </a:xfrm>
          <a:prstGeom prst="curvedConnector3">
            <a:avLst>
              <a:gd fmla="val 50017" name="adj1"/>
            </a:avLst>
          </a:prstGeom>
          <a:noFill/>
          <a:ln cap="flat" cmpd="sng" w="9525">
            <a:solidFill>
              <a:srgbClr val="A2AEBD"/>
            </a:solidFill>
            <a:prstDash val="solid"/>
            <a:round/>
            <a:headEnd len="med" w="med" type="none"/>
            <a:tailEnd len="med" w="med" type="triangle"/>
          </a:ln>
        </p:spPr>
      </p:cxnSp>
      <p:cxnSp>
        <p:nvCxnSpPr>
          <p:cNvPr id="503" name="Google Shape;503;p32"/>
          <p:cNvCxnSpPr>
            <a:stCxn id="492" idx="2"/>
            <a:endCxn id="474" idx="0"/>
          </p:cNvCxnSpPr>
          <p:nvPr/>
        </p:nvCxnSpPr>
        <p:spPr>
          <a:xfrm flipH="1" rot="-5400000">
            <a:off x="6274900" y="3533722"/>
            <a:ext cx="233700" cy="772500"/>
          </a:xfrm>
          <a:prstGeom prst="curvedConnector3">
            <a:avLst>
              <a:gd fmla="val 50016" name="adj1"/>
            </a:avLst>
          </a:prstGeom>
          <a:noFill/>
          <a:ln cap="flat" cmpd="sng" w="9525">
            <a:solidFill>
              <a:srgbClr val="A2AEBD"/>
            </a:solidFill>
            <a:prstDash val="solid"/>
            <a:round/>
            <a:headEnd len="med" w="med" type="none"/>
            <a:tailEnd len="med" w="med" type="triangle"/>
          </a:ln>
        </p:spPr>
      </p:cxnSp>
      <p:cxnSp>
        <p:nvCxnSpPr>
          <p:cNvPr id="504" name="Google Shape;504;p32"/>
          <p:cNvCxnSpPr>
            <a:stCxn id="474" idx="2"/>
            <a:endCxn id="496" idx="0"/>
          </p:cNvCxnSpPr>
          <p:nvPr/>
        </p:nvCxnSpPr>
        <p:spPr>
          <a:xfrm flipH="1" rot="-5400000">
            <a:off x="6661822" y="4381149"/>
            <a:ext cx="233100" cy="600"/>
          </a:xfrm>
          <a:prstGeom prst="curvedConnector3">
            <a:avLst>
              <a:gd fmla="val 49999" name="adj1"/>
            </a:avLst>
          </a:prstGeom>
          <a:noFill/>
          <a:ln cap="flat" cmpd="sng" w="9525">
            <a:solidFill>
              <a:srgbClr val="A2AEBD"/>
            </a:solidFill>
            <a:prstDash val="solid"/>
            <a:round/>
            <a:headEnd len="med" w="med" type="none"/>
            <a:tailEnd len="med" w="med" type="triangle"/>
          </a:ln>
        </p:spPr>
      </p:cxnSp>
      <p:sp>
        <p:nvSpPr>
          <p:cNvPr id="473" name="Google Shape;473;p32"/>
          <p:cNvSpPr/>
          <p:nvPr/>
        </p:nvSpPr>
        <p:spPr>
          <a:xfrm>
            <a:off x="3308075" y="1152000"/>
            <a:ext cx="2796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 </a:t>
            </a:r>
            <a:endParaRPr sz="900">
              <a:solidFill>
                <a:srgbClr val="37474F"/>
              </a:solidFill>
              <a:latin typeface="JetBrains Mono"/>
              <a:ea typeface="JetBrains Mono"/>
              <a:cs typeface="JetBrains Mono"/>
              <a:sym typeface="JetBrain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a:t>
            </a:r>
            <a:endParaRPr/>
          </a:p>
        </p:txBody>
      </p:sp>
      <p:sp>
        <p:nvSpPr>
          <p:cNvPr id="510" name="Google Shape;510;p33"/>
          <p:cNvSpPr txBox="1"/>
          <p:nvPr/>
        </p:nvSpPr>
        <p:spPr>
          <a:xfrm>
            <a:off x="194950" y="3782275"/>
            <a:ext cx="1710000" cy="938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The so-called FIR tree is being built,. It’s an analogue of the PSI, but it’s mutable.</a:t>
            </a:r>
            <a:endParaRPr sz="1100">
              <a:solidFill>
                <a:schemeClr val="dk1"/>
              </a:solidFill>
              <a:latin typeface="Open Sans"/>
              <a:ea typeface="Open Sans"/>
              <a:cs typeface="Open Sans"/>
              <a:sym typeface="Open Sans"/>
            </a:endParaRPr>
          </a:p>
        </p:txBody>
      </p:sp>
      <p:sp>
        <p:nvSpPr>
          <p:cNvPr id="511" name="Google Shape;511;p33"/>
          <p:cNvSpPr/>
          <p:nvPr/>
        </p:nvSpPr>
        <p:spPr>
          <a:xfrm>
            <a:off x="2670374" y="2197100"/>
            <a:ext cx="6062400" cy="673200"/>
          </a:xfrm>
          <a:prstGeom prst="roundRect">
            <a:avLst>
              <a:gd fmla="val 16667" name="adj"/>
            </a:avLst>
          </a:prstGeom>
          <a:solidFill>
            <a:srgbClr val="28B8A0">
              <a:alpha val="22620"/>
            </a:srgbClr>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2843161" y="1338000"/>
            <a:ext cx="5889300" cy="673200"/>
          </a:xfrm>
          <a:prstGeom prst="roundRect">
            <a:avLst>
              <a:gd fmla="val 16667"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2972362" y="1513838"/>
            <a:ext cx="10524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Lexer</a:t>
            </a:r>
            <a:endParaRPr sz="1100">
              <a:solidFill>
                <a:srgbClr val="FFFFFF"/>
              </a:solidFill>
              <a:latin typeface="Open Sans"/>
              <a:ea typeface="Open Sans"/>
              <a:cs typeface="Open Sans"/>
              <a:sym typeface="Open Sans"/>
            </a:endParaRPr>
          </a:p>
        </p:txBody>
      </p:sp>
      <p:grpSp>
        <p:nvGrpSpPr>
          <p:cNvPr id="514" name="Google Shape;514;p33"/>
          <p:cNvGrpSpPr/>
          <p:nvPr/>
        </p:nvGrpSpPr>
        <p:grpSpPr>
          <a:xfrm>
            <a:off x="1489946" y="1271664"/>
            <a:ext cx="677700" cy="906795"/>
            <a:chOff x="1543946" y="1271664"/>
            <a:chExt cx="677700" cy="906795"/>
          </a:xfrm>
        </p:grpSpPr>
        <p:pic>
          <p:nvPicPr>
            <p:cNvPr id="515" name="Google Shape;515;p33"/>
            <p:cNvPicPr preferRelativeResize="0"/>
            <p:nvPr/>
          </p:nvPicPr>
          <p:blipFill rotWithShape="1">
            <a:blip r:embed="rId3">
              <a:alphaModFix/>
            </a:blip>
            <a:srcRect b="11966" l="0" r="51345" t="18944"/>
            <a:stretch/>
          </p:blipFill>
          <p:spPr>
            <a:xfrm>
              <a:off x="1645724" y="1271664"/>
              <a:ext cx="474150" cy="673275"/>
            </a:xfrm>
            <a:prstGeom prst="rect">
              <a:avLst/>
            </a:prstGeom>
            <a:noFill/>
            <a:ln>
              <a:noFill/>
            </a:ln>
          </p:spPr>
        </p:pic>
        <p:sp>
          <p:nvSpPr>
            <p:cNvPr id="516" name="Google Shape;516;p33"/>
            <p:cNvSpPr txBox="1"/>
            <p:nvPr/>
          </p:nvSpPr>
          <p:spPr>
            <a:xfrm>
              <a:off x="1543946" y="1935159"/>
              <a:ext cx="677700" cy="2433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.kt files</a:t>
              </a:r>
              <a:endParaRPr sz="1100">
                <a:solidFill>
                  <a:schemeClr val="dk1"/>
                </a:solidFill>
                <a:latin typeface="Open Sans"/>
                <a:ea typeface="Open Sans"/>
                <a:cs typeface="Open Sans"/>
                <a:sym typeface="Open Sans"/>
              </a:endParaRPr>
            </a:p>
          </p:txBody>
        </p:sp>
      </p:grpSp>
      <p:cxnSp>
        <p:nvCxnSpPr>
          <p:cNvPr id="517" name="Google Shape;517;p33"/>
          <p:cNvCxnSpPr/>
          <p:nvPr/>
        </p:nvCxnSpPr>
        <p:spPr>
          <a:xfrm>
            <a:off x="2119861" y="1668000"/>
            <a:ext cx="723300" cy="6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518" name="Google Shape;518;p33"/>
          <p:cNvSpPr/>
          <p:nvPr/>
        </p:nvSpPr>
        <p:spPr>
          <a:xfrm>
            <a:off x="4877236" y="1513850"/>
            <a:ext cx="25290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PSI or </a:t>
            </a:r>
            <a:r>
              <a:rPr lang="en" sz="1100">
                <a:solidFill>
                  <a:srgbClr val="FFFFFF"/>
                </a:solidFill>
                <a:latin typeface="Open Sans"/>
                <a:ea typeface="Open Sans"/>
                <a:cs typeface="Open Sans"/>
                <a:sym typeface="Open Sans"/>
              </a:rPr>
              <a:t>Lighter </a:t>
            </a:r>
            <a:r>
              <a:rPr lang="en" sz="1100">
                <a:solidFill>
                  <a:srgbClr val="FFFFFF"/>
                </a:solidFill>
                <a:latin typeface="Open Sans"/>
                <a:ea typeface="Open Sans"/>
                <a:cs typeface="Open Sans"/>
                <a:sym typeface="Open Sans"/>
              </a:rPr>
              <a:t>AST builder</a:t>
            </a:r>
            <a:endParaRPr sz="1100">
              <a:solidFill>
                <a:srgbClr val="FFFFFF"/>
              </a:solidFill>
              <a:latin typeface="Open Sans"/>
              <a:ea typeface="Open Sans"/>
              <a:cs typeface="Open Sans"/>
              <a:sym typeface="Open Sans"/>
            </a:endParaRPr>
          </a:p>
        </p:txBody>
      </p:sp>
      <p:cxnSp>
        <p:nvCxnSpPr>
          <p:cNvPr id="519" name="Google Shape;519;p33"/>
          <p:cNvCxnSpPr>
            <a:stCxn id="513" idx="3"/>
            <a:endCxn id="518" idx="1"/>
          </p:cNvCxnSpPr>
          <p:nvPr/>
        </p:nvCxnSpPr>
        <p:spPr>
          <a:xfrm>
            <a:off x="4024762" y="1667888"/>
            <a:ext cx="852600" cy="600"/>
          </a:xfrm>
          <a:prstGeom prst="curvedConnector3">
            <a:avLst>
              <a:gd fmla="val 49993" name="adj1"/>
            </a:avLst>
          </a:prstGeom>
          <a:noFill/>
          <a:ln cap="flat" cmpd="sng" w="19050">
            <a:solidFill>
              <a:srgbClr val="27282C"/>
            </a:solidFill>
            <a:prstDash val="solid"/>
            <a:round/>
            <a:headEnd len="med" w="med" type="none"/>
            <a:tailEnd len="med" w="med" type="triangle"/>
          </a:ln>
        </p:spPr>
      </p:cxnSp>
      <p:sp>
        <p:nvSpPr>
          <p:cNvPr id="520" name="Google Shape;520;p33"/>
          <p:cNvSpPr/>
          <p:nvPr/>
        </p:nvSpPr>
        <p:spPr>
          <a:xfrm>
            <a:off x="2808287" y="2372950"/>
            <a:ext cx="12165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Diagnostics</a:t>
            </a:r>
            <a:endParaRPr sz="1100">
              <a:solidFill>
                <a:srgbClr val="FFFFFF"/>
              </a:solidFill>
              <a:latin typeface="Open Sans"/>
              <a:ea typeface="Open Sans"/>
              <a:cs typeface="Open Sans"/>
              <a:sym typeface="Open Sans"/>
            </a:endParaRPr>
          </a:p>
        </p:txBody>
      </p:sp>
      <p:sp>
        <p:nvSpPr>
          <p:cNvPr id="521" name="Google Shape;521;p33"/>
          <p:cNvSpPr/>
          <p:nvPr/>
        </p:nvSpPr>
        <p:spPr>
          <a:xfrm>
            <a:off x="4575261" y="2372950"/>
            <a:ext cx="14148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Type inference</a:t>
            </a:r>
            <a:endParaRPr sz="1100">
              <a:solidFill>
                <a:srgbClr val="FFFFFF"/>
              </a:solidFill>
              <a:latin typeface="Open Sans"/>
              <a:ea typeface="Open Sans"/>
              <a:cs typeface="Open Sans"/>
              <a:sym typeface="Open Sans"/>
            </a:endParaRPr>
          </a:p>
        </p:txBody>
      </p:sp>
      <p:cxnSp>
        <p:nvCxnSpPr>
          <p:cNvPr id="522" name="Google Shape;522;p33"/>
          <p:cNvCxnSpPr>
            <a:stCxn id="521" idx="1"/>
            <a:endCxn id="520" idx="3"/>
          </p:cNvCxnSpPr>
          <p:nvPr/>
        </p:nvCxnSpPr>
        <p:spPr>
          <a:xfrm flipH="1">
            <a:off x="4024761" y="2527000"/>
            <a:ext cx="550500" cy="600"/>
          </a:xfrm>
          <a:prstGeom prst="curvedConnector3">
            <a:avLst>
              <a:gd fmla="val 49998" name="adj1"/>
            </a:avLst>
          </a:prstGeom>
          <a:noFill/>
          <a:ln cap="flat" cmpd="sng" w="19050">
            <a:solidFill>
              <a:srgbClr val="27282C"/>
            </a:solidFill>
            <a:prstDash val="solid"/>
            <a:round/>
            <a:headEnd len="med" w="med" type="none"/>
            <a:tailEnd len="med" w="med" type="triangle"/>
          </a:ln>
        </p:spPr>
      </p:cxnSp>
      <p:sp>
        <p:nvSpPr>
          <p:cNvPr id="523" name="Google Shape;523;p33"/>
          <p:cNvSpPr/>
          <p:nvPr/>
        </p:nvSpPr>
        <p:spPr>
          <a:xfrm>
            <a:off x="6482725" y="2379650"/>
            <a:ext cx="9237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Resolution</a:t>
            </a:r>
            <a:endParaRPr sz="1100">
              <a:solidFill>
                <a:srgbClr val="FFFFFF"/>
              </a:solidFill>
              <a:latin typeface="Open Sans"/>
              <a:ea typeface="Open Sans"/>
              <a:cs typeface="Open Sans"/>
              <a:sym typeface="Open Sans"/>
            </a:endParaRPr>
          </a:p>
        </p:txBody>
      </p:sp>
      <p:cxnSp>
        <p:nvCxnSpPr>
          <p:cNvPr id="524" name="Google Shape;524;p33"/>
          <p:cNvCxnSpPr>
            <a:stCxn id="523" idx="1"/>
            <a:endCxn id="521" idx="3"/>
          </p:cNvCxnSpPr>
          <p:nvPr/>
        </p:nvCxnSpPr>
        <p:spPr>
          <a:xfrm rot="10800000">
            <a:off x="5990125" y="2527100"/>
            <a:ext cx="492600" cy="6600"/>
          </a:xfrm>
          <a:prstGeom prst="curvedConnector3">
            <a:avLst>
              <a:gd fmla="val 50006" name="adj1"/>
            </a:avLst>
          </a:prstGeom>
          <a:noFill/>
          <a:ln cap="flat" cmpd="sng" w="19050">
            <a:solidFill>
              <a:srgbClr val="27282C"/>
            </a:solidFill>
            <a:prstDash val="solid"/>
            <a:round/>
            <a:headEnd len="med" w="med" type="none"/>
            <a:tailEnd len="med" w="med" type="triangle"/>
          </a:ln>
        </p:spPr>
      </p:cxnSp>
      <p:cxnSp>
        <p:nvCxnSpPr>
          <p:cNvPr id="525" name="Google Shape;525;p33"/>
          <p:cNvCxnSpPr>
            <a:stCxn id="518" idx="3"/>
            <a:endCxn id="523" idx="3"/>
          </p:cNvCxnSpPr>
          <p:nvPr/>
        </p:nvCxnSpPr>
        <p:spPr>
          <a:xfrm>
            <a:off x="7406236" y="1667900"/>
            <a:ext cx="600" cy="865800"/>
          </a:xfrm>
          <a:prstGeom prst="bentConnector3">
            <a:avLst>
              <a:gd fmla="val 39718964" name="adj1"/>
            </a:avLst>
          </a:prstGeom>
          <a:noFill/>
          <a:ln cap="flat" cmpd="sng" w="19050">
            <a:solidFill>
              <a:srgbClr val="27282C"/>
            </a:solidFill>
            <a:prstDash val="solid"/>
            <a:round/>
            <a:headEnd len="med" w="med" type="none"/>
            <a:tailEnd len="med" w="med" type="triangle"/>
          </a:ln>
        </p:spPr>
      </p:cxnSp>
      <p:sp>
        <p:nvSpPr>
          <p:cNvPr id="526" name="Google Shape;526;p33"/>
          <p:cNvSpPr/>
          <p:nvPr/>
        </p:nvSpPr>
        <p:spPr>
          <a:xfrm>
            <a:off x="2670374" y="3056200"/>
            <a:ext cx="6062400" cy="673200"/>
          </a:xfrm>
          <a:prstGeom prst="roundRect">
            <a:avLst>
              <a:gd fmla="val 16667" name="adj"/>
            </a:avLst>
          </a:prstGeom>
          <a:solidFill>
            <a:srgbClr val="FC801D">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2808287" y="3232050"/>
            <a:ext cx="15873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generator</a:t>
            </a:r>
            <a:endParaRPr sz="1100">
              <a:solidFill>
                <a:srgbClr val="FFFFFF"/>
              </a:solidFill>
              <a:latin typeface="Open Sans"/>
              <a:ea typeface="Open Sans"/>
              <a:cs typeface="Open Sans"/>
              <a:sym typeface="Open Sans"/>
            </a:endParaRPr>
          </a:p>
        </p:txBody>
      </p:sp>
      <p:sp>
        <p:nvSpPr>
          <p:cNvPr id="528" name="Google Shape;528;p33"/>
          <p:cNvSpPr/>
          <p:nvPr/>
        </p:nvSpPr>
        <p:spPr>
          <a:xfrm>
            <a:off x="5059236" y="3232050"/>
            <a:ext cx="14148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optimizer</a:t>
            </a:r>
            <a:endParaRPr sz="1100">
              <a:solidFill>
                <a:srgbClr val="FFFFFF"/>
              </a:solidFill>
              <a:latin typeface="Open Sans"/>
              <a:ea typeface="Open Sans"/>
              <a:cs typeface="Open Sans"/>
              <a:sym typeface="Open Sans"/>
            </a:endParaRPr>
          </a:p>
        </p:txBody>
      </p:sp>
      <p:cxnSp>
        <p:nvCxnSpPr>
          <p:cNvPr id="529" name="Google Shape;529;p33"/>
          <p:cNvCxnSpPr>
            <a:stCxn id="527" idx="3"/>
            <a:endCxn id="528" idx="1"/>
          </p:cNvCxnSpPr>
          <p:nvPr/>
        </p:nvCxnSpPr>
        <p:spPr>
          <a:xfrm>
            <a:off x="4395587" y="3386100"/>
            <a:ext cx="663600" cy="600"/>
          </a:xfrm>
          <a:prstGeom prst="curvedConnector3">
            <a:avLst>
              <a:gd fmla="val 50004" name="adj1"/>
            </a:avLst>
          </a:prstGeom>
          <a:noFill/>
          <a:ln cap="flat" cmpd="sng" w="19050">
            <a:solidFill>
              <a:srgbClr val="27282C"/>
            </a:solidFill>
            <a:prstDash val="solid"/>
            <a:round/>
            <a:headEnd len="med" w="med" type="none"/>
            <a:tailEnd len="med" w="med" type="triangle"/>
          </a:ln>
        </p:spPr>
      </p:cxnSp>
      <p:cxnSp>
        <p:nvCxnSpPr>
          <p:cNvPr id="530" name="Google Shape;530;p33"/>
          <p:cNvCxnSpPr>
            <a:stCxn id="520" idx="1"/>
            <a:endCxn id="527" idx="1"/>
          </p:cNvCxnSpPr>
          <p:nvPr/>
        </p:nvCxnSpPr>
        <p:spPr>
          <a:xfrm>
            <a:off x="2808287" y="2527000"/>
            <a:ext cx="600" cy="8592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531" name="Google Shape;531;p33"/>
          <p:cNvSpPr txBox="1"/>
          <p:nvPr/>
        </p:nvSpPr>
        <p:spPr>
          <a:xfrm>
            <a:off x="8127075" y="1351800"/>
            <a:ext cx="5505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Parser</a:t>
            </a:r>
            <a:endParaRPr sz="1100">
              <a:solidFill>
                <a:schemeClr val="dk1"/>
              </a:solidFill>
              <a:latin typeface="Open Sans"/>
              <a:ea typeface="Open Sans"/>
              <a:cs typeface="Open Sans"/>
              <a:sym typeface="Open Sans"/>
            </a:endParaRPr>
          </a:p>
        </p:txBody>
      </p:sp>
      <p:sp>
        <p:nvSpPr>
          <p:cNvPr id="532" name="Google Shape;532;p33"/>
          <p:cNvSpPr txBox="1"/>
          <p:nvPr/>
        </p:nvSpPr>
        <p:spPr>
          <a:xfrm>
            <a:off x="7891875" y="22040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Frontend</a:t>
            </a:r>
            <a:endParaRPr sz="1100">
              <a:solidFill>
                <a:schemeClr val="dk1"/>
              </a:solidFill>
              <a:latin typeface="Open Sans"/>
              <a:ea typeface="Open Sans"/>
              <a:cs typeface="Open Sans"/>
              <a:sym typeface="Open Sans"/>
            </a:endParaRPr>
          </a:p>
        </p:txBody>
      </p:sp>
      <p:sp>
        <p:nvSpPr>
          <p:cNvPr id="533" name="Google Shape;533;p33"/>
          <p:cNvSpPr txBox="1"/>
          <p:nvPr/>
        </p:nvSpPr>
        <p:spPr>
          <a:xfrm>
            <a:off x="7891875" y="30562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Backend</a:t>
            </a:r>
            <a:endParaRPr sz="1100">
              <a:solidFill>
                <a:schemeClr val="dk1"/>
              </a:solidFill>
              <a:latin typeface="Open Sans"/>
              <a:ea typeface="Open Sans"/>
              <a:cs typeface="Open Sans"/>
              <a:sym typeface="Open Sans"/>
            </a:endParaRPr>
          </a:p>
        </p:txBody>
      </p:sp>
      <p:sp>
        <p:nvSpPr>
          <p:cNvPr id="534" name="Google Shape;534;p33"/>
          <p:cNvSpPr/>
          <p:nvPr/>
        </p:nvSpPr>
        <p:spPr>
          <a:xfrm>
            <a:off x="3305262" y="41045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JVM</a:t>
            </a:r>
            <a:endParaRPr sz="1100">
              <a:solidFill>
                <a:srgbClr val="FFFFFF"/>
              </a:solidFill>
              <a:latin typeface="Open Sans"/>
              <a:ea typeface="Open Sans"/>
              <a:cs typeface="Open Sans"/>
              <a:sym typeface="Open Sans"/>
            </a:endParaRPr>
          </a:p>
        </p:txBody>
      </p:sp>
      <p:sp>
        <p:nvSpPr>
          <p:cNvPr id="535" name="Google Shape;535;p33"/>
          <p:cNvSpPr/>
          <p:nvPr/>
        </p:nvSpPr>
        <p:spPr>
          <a:xfrm>
            <a:off x="4630837" y="40917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JavaScript</a:t>
            </a:r>
            <a:endParaRPr sz="1100">
              <a:solidFill>
                <a:srgbClr val="FFFFFF"/>
              </a:solidFill>
              <a:latin typeface="Open Sans"/>
              <a:ea typeface="Open Sans"/>
              <a:cs typeface="Open Sans"/>
              <a:sym typeface="Open Sans"/>
            </a:endParaRPr>
          </a:p>
        </p:txBody>
      </p:sp>
      <p:sp>
        <p:nvSpPr>
          <p:cNvPr id="536" name="Google Shape;536;p33"/>
          <p:cNvSpPr/>
          <p:nvPr/>
        </p:nvSpPr>
        <p:spPr>
          <a:xfrm>
            <a:off x="5956412" y="40978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Native</a:t>
            </a:r>
            <a:endParaRPr sz="1100">
              <a:solidFill>
                <a:srgbClr val="FFFFFF"/>
              </a:solidFill>
              <a:latin typeface="Open Sans"/>
              <a:ea typeface="Open Sans"/>
              <a:cs typeface="Open Sans"/>
              <a:sym typeface="Open Sans"/>
            </a:endParaRPr>
          </a:p>
        </p:txBody>
      </p:sp>
      <p:cxnSp>
        <p:nvCxnSpPr>
          <p:cNvPr id="537" name="Google Shape;537;p33"/>
          <p:cNvCxnSpPr>
            <a:stCxn id="528" idx="2"/>
            <a:endCxn id="536" idx="0"/>
          </p:cNvCxnSpPr>
          <p:nvPr/>
        </p:nvCxnSpPr>
        <p:spPr>
          <a:xfrm flipH="1" rot="-5400000">
            <a:off x="5845836" y="3460950"/>
            <a:ext cx="557700" cy="7161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538" name="Google Shape;538;p33"/>
          <p:cNvCxnSpPr>
            <a:stCxn id="534" idx="0"/>
            <a:endCxn id="528" idx="2"/>
          </p:cNvCxnSpPr>
          <p:nvPr/>
        </p:nvCxnSpPr>
        <p:spPr>
          <a:xfrm rot="-5400000">
            <a:off x="4516962" y="2854738"/>
            <a:ext cx="564300" cy="1935300"/>
          </a:xfrm>
          <a:prstGeom prst="curvedConnector3">
            <a:avLst>
              <a:gd fmla="val 50008" name="adj1"/>
            </a:avLst>
          </a:prstGeom>
          <a:noFill/>
          <a:ln cap="flat" cmpd="sng" w="19050">
            <a:solidFill>
              <a:schemeClr val="dk2"/>
            </a:solidFill>
            <a:prstDash val="solid"/>
            <a:round/>
            <a:headEnd len="med" w="med" type="triangle"/>
            <a:tailEnd len="med" w="med" type="none"/>
          </a:ln>
        </p:spPr>
      </p:cxnSp>
      <p:sp>
        <p:nvSpPr>
          <p:cNvPr id="539" name="Google Shape;539;p33"/>
          <p:cNvSpPr/>
          <p:nvPr/>
        </p:nvSpPr>
        <p:spPr>
          <a:xfrm>
            <a:off x="7274650" y="4097850"/>
            <a:ext cx="1458300" cy="551700"/>
          </a:xfrm>
          <a:prstGeom prst="roundRect">
            <a:avLst>
              <a:gd fmla="val 16667" name="adj"/>
            </a:avLst>
          </a:prstGeom>
          <a:noFill/>
          <a:ln cap="flat" cmpd="sng" w="19050">
            <a:solidFill>
              <a:srgbClr val="ADADA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Other</a:t>
            </a:r>
            <a:endParaRPr sz="1100">
              <a:solidFill>
                <a:schemeClr val="dk1"/>
              </a:solidFill>
              <a:latin typeface="Open Sans"/>
              <a:ea typeface="Open Sans"/>
              <a:cs typeface="Open Sans"/>
              <a:sym typeface="Open Sans"/>
            </a:endParaRPr>
          </a:p>
          <a:p>
            <a:pPr indent="0" lvl="0" marL="0" rtl="0" algn="ctr">
              <a:spcBef>
                <a:spcPts val="0"/>
              </a:spcBef>
              <a:spcAft>
                <a:spcPts val="0"/>
              </a:spcAft>
              <a:buNone/>
            </a:pPr>
            <a:r>
              <a:rPr lang="en" sz="900">
                <a:solidFill>
                  <a:schemeClr val="dk1"/>
                </a:solidFill>
                <a:latin typeface="Open Sans"/>
                <a:ea typeface="Open Sans"/>
                <a:cs typeface="Open Sans"/>
                <a:sym typeface="Open Sans"/>
              </a:rPr>
              <a:t>(WASM, Python, etc.?)</a:t>
            </a:r>
            <a:endParaRPr sz="900">
              <a:solidFill>
                <a:schemeClr val="dk1"/>
              </a:solidFill>
              <a:latin typeface="Open Sans"/>
              <a:ea typeface="Open Sans"/>
              <a:cs typeface="Open Sans"/>
              <a:sym typeface="Open Sans"/>
            </a:endParaRPr>
          </a:p>
        </p:txBody>
      </p:sp>
      <p:cxnSp>
        <p:nvCxnSpPr>
          <p:cNvPr id="540" name="Google Shape;540;p33"/>
          <p:cNvCxnSpPr>
            <a:stCxn id="528" idx="2"/>
            <a:endCxn id="535" idx="0"/>
          </p:cNvCxnSpPr>
          <p:nvPr/>
        </p:nvCxnSpPr>
        <p:spPr>
          <a:xfrm rot="5400000">
            <a:off x="5185986" y="3511200"/>
            <a:ext cx="551700" cy="609600"/>
          </a:xfrm>
          <a:prstGeom prst="curvedConnector3">
            <a:avLst>
              <a:gd fmla="val 49990" name="adj1"/>
            </a:avLst>
          </a:prstGeom>
          <a:noFill/>
          <a:ln cap="flat" cmpd="sng" w="19050">
            <a:solidFill>
              <a:schemeClr val="dk2"/>
            </a:solidFill>
            <a:prstDash val="solid"/>
            <a:round/>
            <a:headEnd len="med" w="med" type="none"/>
            <a:tailEnd len="med" w="med" type="triangle"/>
          </a:ln>
        </p:spPr>
      </p:cxnSp>
      <p:cxnSp>
        <p:nvCxnSpPr>
          <p:cNvPr id="541" name="Google Shape;541;p33"/>
          <p:cNvCxnSpPr>
            <a:stCxn id="528" idx="2"/>
            <a:endCxn id="539" idx="0"/>
          </p:cNvCxnSpPr>
          <p:nvPr/>
        </p:nvCxnSpPr>
        <p:spPr>
          <a:xfrm flipH="1" rot="-5400000">
            <a:off x="6606336" y="2700450"/>
            <a:ext cx="557700" cy="22371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4"/>
          <p:cNvSpPr/>
          <p:nvPr/>
        </p:nvSpPr>
        <p:spPr>
          <a:xfrm>
            <a:off x="2820200" y="1830200"/>
            <a:ext cx="2760900" cy="3033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SimpleFunction (name = </a:t>
            </a:r>
            <a:r>
              <a:rPr lang="en" sz="1100">
                <a:solidFill>
                  <a:srgbClr val="FC801D"/>
                </a:solidFill>
                <a:latin typeface="JetBrains Mono"/>
                <a:ea typeface="JetBrains Mono"/>
                <a:cs typeface="JetBrains Mono"/>
                <a:sym typeface="JetBrains Mono"/>
              </a:rPr>
              <a:t>hello</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cxnSp>
        <p:nvCxnSpPr>
          <p:cNvPr id="547" name="Google Shape;547;p34"/>
          <p:cNvCxnSpPr>
            <a:stCxn id="548" idx="2"/>
            <a:endCxn id="546" idx="0"/>
          </p:cNvCxnSpPr>
          <p:nvPr/>
        </p:nvCxnSpPr>
        <p:spPr>
          <a:xfrm flipH="1" rot="-5400000">
            <a:off x="3127725" y="757350"/>
            <a:ext cx="451200" cy="1694700"/>
          </a:xfrm>
          <a:prstGeom prst="curvedConnector3">
            <a:avLst>
              <a:gd fmla="val 49989" name="adj1"/>
            </a:avLst>
          </a:prstGeom>
          <a:noFill/>
          <a:ln cap="flat" cmpd="sng" w="9525">
            <a:solidFill>
              <a:schemeClr val="accent2"/>
            </a:solidFill>
            <a:prstDash val="solid"/>
            <a:round/>
            <a:headEnd len="med" w="med" type="none"/>
            <a:tailEnd len="med" w="med" type="none"/>
          </a:ln>
        </p:spPr>
      </p:cxnSp>
      <p:sp>
        <p:nvSpPr>
          <p:cNvPr id="549" name="Google Shape;549;p34"/>
          <p:cNvSpPr/>
          <p:nvPr/>
        </p:nvSpPr>
        <p:spPr>
          <a:xfrm>
            <a:off x="1176399" y="2844125"/>
            <a:ext cx="2546700" cy="3033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ValueParameter (name = </a:t>
            </a:r>
            <a:r>
              <a:rPr lang="en" sz="1100">
                <a:solidFill>
                  <a:srgbClr val="6554E8"/>
                </a:solidFill>
                <a:latin typeface="JetBrains Mono"/>
                <a:ea typeface="JetBrains Mono"/>
                <a:cs typeface="JetBrains Mono"/>
                <a:sym typeface="JetBrains Mono"/>
              </a:rPr>
              <a:t>user</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cxnSp>
        <p:nvCxnSpPr>
          <p:cNvPr id="550" name="Google Shape;550;p34"/>
          <p:cNvCxnSpPr>
            <a:stCxn id="546" idx="2"/>
            <a:endCxn id="549" idx="0"/>
          </p:cNvCxnSpPr>
          <p:nvPr/>
        </p:nvCxnSpPr>
        <p:spPr>
          <a:xfrm rot="5400000">
            <a:off x="2969900" y="1613450"/>
            <a:ext cx="710700" cy="17508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551" name="Google Shape;551;p34"/>
          <p:cNvSpPr/>
          <p:nvPr/>
        </p:nvSpPr>
        <p:spPr>
          <a:xfrm>
            <a:off x="1044175" y="3850850"/>
            <a:ext cx="2799000" cy="3033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ResolvedTypeRef(</a:t>
            </a:r>
            <a:r>
              <a:rPr lang="en" sz="1100">
                <a:solidFill>
                  <a:srgbClr val="37474F"/>
                </a:solidFill>
                <a:latin typeface="JetBrains Mono"/>
                <a:ea typeface="JetBrains Mono"/>
                <a:cs typeface="JetBrains Mono"/>
                <a:sym typeface="JetBrains Mono"/>
              </a:rPr>
              <a:t>=</a:t>
            </a:r>
            <a:r>
              <a:rPr lang="en" sz="1100">
                <a:solidFill>
                  <a:srgbClr val="FC801D"/>
                </a:solidFill>
                <a:latin typeface="JetBrains Mono"/>
                <a:ea typeface="JetBrains Mono"/>
                <a:cs typeface="JetBrains Mono"/>
                <a:sym typeface="JetBrains Mono"/>
              </a:rPr>
              <a:t>kotlin</a:t>
            </a:r>
            <a:r>
              <a:rPr lang="en" sz="1100">
                <a:solidFill>
                  <a:srgbClr val="37474F"/>
                </a:solidFill>
                <a:latin typeface="JetBrains Mono"/>
                <a:ea typeface="JetBrains Mono"/>
                <a:cs typeface="JetBrains Mono"/>
                <a:sym typeface="JetBrains Mono"/>
              </a:rPr>
              <a:t>/</a:t>
            </a:r>
            <a:r>
              <a:rPr lang="en" sz="1100">
                <a:solidFill>
                  <a:srgbClr val="FC801D"/>
                </a:solidFill>
                <a:latin typeface="JetBrains Mono"/>
                <a:ea typeface="JetBrains Mono"/>
                <a:cs typeface="JetBrains Mono"/>
                <a:sym typeface="JetBrains Mono"/>
              </a:rPr>
              <a:t>String</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sp>
        <p:nvSpPr>
          <p:cNvPr id="552" name="Google Shape;552;p34"/>
          <p:cNvSpPr/>
          <p:nvPr/>
        </p:nvSpPr>
        <p:spPr>
          <a:xfrm>
            <a:off x="3951489" y="2840912"/>
            <a:ext cx="495900" cy="3033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cxnSp>
        <p:nvCxnSpPr>
          <p:cNvPr id="553" name="Google Shape;553;p34"/>
          <p:cNvCxnSpPr>
            <a:stCxn id="549" idx="2"/>
            <a:endCxn id="551" idx="0"/>
          </p:cNvCxnSpPr>
          <p:nvPr/>
        </p:nvCxnSpPr>
        <p:spPr>
          <a:xfrm rot="5400000">
            <a:off x="2094999" y="3496175"/>
            <a:ext cx="703500" cy="60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554" name="Google Shape;554;p34"/>
          <p:cNvSpPr/>
          <p:nvPr/>
        </p:nvSpPr>
        <p:spPr>
          <a:xfrm>
            <a:off x="292600" y="1076500"/>
            <a:ext cx="4388100" cy="30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rgbClr val="018001"/>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a:t>
            </a:r>
            <a:r>
              <a:rPr lang="en" sz="1100">
                <a:solidFill>
                  <a:schemeClr val="accent2"/>
                </a:solidFill>
                <a:latin typeface="JetBrains Mono"/>
                <a:ea typeface="JetBrains Mono"/>
                <a:cs typeface="JetBrains Mono"/>
                <a:sym typeface="JetBrains Mono"/>
              </a:rPr>
              <a:t>hello</a:t>
            </a:r>
            <a:r>
              <a:rPr lang="en" sz="1100">
                <a:solidFill>
                  <a:srgbClr val="37474F"/>
                </a:solidFill>
                <a:latin typeface="JetBrains Mono"/>
                <a:ea typeface="JetBrains Mono"/>
                <a:cs typeface="JetBrains Mono"/>
                <a:sym typeface="JetBrains Mono"/>
              </a:rPr>
              <a:t>(</a:t>
            </a:r>
            <a:r>
              <a:rPr i="1" lang="en" sz="1100">
                <a:solidFill>
                  <a:srgbClr val="6554E8"/>
                </a:solidFill>
                <a:latin typeface="JetBrains Mono"/>
                <a:ea typeface="JetBrains Mono"/>
                <a:cs typeface="JetBrains Mono"/>
                <a:sym typeface="JetBrains Mono"/>
              </a:rPr>
              <a:t>user</a:t>
            </a:r>
            <a:r>
              <a:rPr lang="en" sz="1100">
                <a:solidFill>
                  <a:srgbClr val="37474F"/>
                </a:solidFill>
                <a:latin typeface="JetBrains Mono"/>
                <a:ea typeface="JetBrains Mono"/>
                <a:cs typeface="JetBrains Mono"/>
                <a:sym typeface="JetBrains Mono"/>
              </a:rPr>
              <a:t>: String) = println(</a:t>
            </a:r>
            <a:r>
              <a:rPr lang="en" sz="1100">
                <a:solidFill>
                  <a:srgbClr val="008000"/>
                </a:solidFill>
                <a:latin typeface="JetBrains Mono"/>
                <a:ea typeface="JetBrains Mono"/>
                <a:cs typeface="JetBrains Mono"/>
                <a:sym typeface="JetBrains Mono"/>
              </a:rPr>
              <a:t>"</a:t>
            </a:r>
            <a:r>
              <a:rPr lang="en" sz="1100">
                <a:solidFill>
                  <a:srgbClr val="018001"/>
                </a:solidFill>
                <a:latin typeface="JetBrains Mono"/>
                <a:ea typeface="JetBrains Mono"/>
                <a:cs typeface="JetBrains Mono"/>
                <a:sym typeface="JetBrains Mono"/>
              </a:rPr>
              <a:t>Hello,</a:t>
            </a:r>
            <a:r>
              <a:rPr lang="en" sz="1100">
                <a:solidFill>
                  <a:srgbClr val="37474F"/>
                </a:solidFill>
                <a:latin typeface="JetBrains Mono"/>
                <a:ea typeface="JetBrains Mono"/>
                <a:cs typeface="JetBrains Mono"/>
                <a:sym typeface="JetBrains Mono"/>
              </a:rPr>
              <a:t> </a:t>
            </a:r>
            <a:r>
              <a:rPr lang="en" sz="1100">
                <a:solidFill>
                  <a:schemeClr val="accent2"/>
                </a:solidFill>
                <a:latin typeface="JetBrains Mono"/>
                <a:ea typeface="JetBrains Mono"/>
                <a:cs typeface="JetBrains Mono"/>
                <a:sym typeface="JetBrains Mono"/>
              </a:rPr>
              <a:t>$</a:t>
            </a:r>
            <a:r>
              <a:rPr i="1" lang="en" sz="1100">
                <a:solidFill>
                  <a:srgbClr val="6554E8"/>
                </a:solidFill>
                <a:latin typeface="JetBrains Mono"/>
                <a:ea typeface="JetBrains Mono"/>
                <a:cs typeface="JetBrains Mono"/>
                <a:sym typeface="JetBrains Mono"/>
              </a:rPr>
              <a:t>user</a:t>
            </a:r>
            <a:r>
              <a:rPr lang="en" sz="1100">
                <a:solidFill>
                  <a:srgbClr val="008000"/>
                </a:solidFill>
                <a:latin typeface="JetBrains Mono"/>
                <a:ea typeface="JetBrains Mono"/>
                <a:cs typeface="JetBrains Mono"/>
                <a:sym typeface="JetBrains Mono"/>
              </a:rPr>
              <a:t>"</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sp>
        <p:nvSpPr>
          <p:cNvPr id="555" name="Google Shape;555;p34"/>
          <p:cNvSpPr/>
          <p:nvPr/>
        </p:nvSpPr>
        <p:spPr>
          <a:xfrm>
            <a:off x="4675800" y="2844125"/>
            <a:ext cx="2665500" cy="3033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ResolvedTypeRef(=</a:t>
            </a:r>
            <a:r>
              <a:rPr lang="en" sz="1100">
                <a:solidFill>
                  <a:srgbClr val="FC801D"/>
                </a:solidFill>
                <a:latin typeface="JetBrains Mono"/>
                <a:ea typeface="JetBrains Mono"/>
                <a:cs typeface="JetBrains Mono"/>
                <a:sym typeface="JetBrains Mono"/>
              </a:rPr>
              <a:t>kotlin</a:t>
            </a:r>
            <a:r>
              <a:rPr lang="en" sz="1100">
                <a:solidFill>
                  <a:srgbClr val="37474F"/>
                </a:solidFill>
                <a:latin typeface="JetBrains Mono"/>
                <a:ea typeface="JetBrains Mono"/>
                <a:cs typeface="JetBrains Mono"/>
                <a:sym typeface="JetBrains Mono"/>
              </a:rPr>
              <a:t>/</a:t>
            </a:r>
            <a:r>
              <a:rPr lang="en" sz="1100">
                <a:solidFill>
                  <a:srgbClr val="FC801D"/>
                </a:solidFill>
                <a:latin typeface="JetBrains Mono"/>
                <a:ea typeface="JetBrains Mono"/>
                <a:cs typeface="JetBrains Mono"/>
                <a:sym typeface="JetBrains Mono"/>
              </a:rPr>
              <a:t>Unit</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sp>
        <p:nvSpPr>
          <p:cNvPr id="548" name="Google Shape;548;p34"/>
          <p:cNvSpPr/>
          <p:nvPr/>
        </p:nvSpPr>
        <p:spPr>
          <a:xfrm>
            <a:off x="347925" y="1075800"/>
            <a:ext cx="4316100" cy="3033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rgbClr val="37474F"/>
              </a:solidFill>
              <a:latin typeface="JetBrains Mono"/>
              <a:ea typeface="JetBrains Mono"/>
              <a:cs typeface="JetBrains Mono"/>
              <a:sym typeface="JetBrains Mono"/>
            </a:endParaRPr>
          </a:p>
        </p:txBody>
      </p:sp>
      <p:cxnSp>
        <p:nvCxnSpPr>
          <p:cNvPr id="556" name="Google Shape;556;p34"/>
          <p:cNvCxnSpPr>
            <a:stCxn id="546" idx="2"/>
            <a:endCxn id="555" idx="0"/>
          </p:cNvCxnSpPr>
          <p:nvPr/>
        </p:nvCxnSpPr>
        <p:spPr>
          <a:xfrm flipH="1" rot="-5400000">
            <a:off x="4749200" y="1584950"/>
            <a:ext cx="710700" cy="1807800"/>
          </a:xfrm>
          <a:prstGeom prst="curvedConnector3">
            <a:avLst>
              <a:gd fmla="val 49995" name="adj1"/>
            </a:avLst>
          </a:prstGeom>
          <a:noFill/>
          <a:ln cap="flat" cmpd="sng" w="9525">
            <a:solidFill>
              <a:srgbClr val="A2AEBD"/>
            </a:solidFill>
            <a:prstDash val="solid"/>
            <a:round/>
            <a:headEnd len="med" w="med" type="none"/>
            <a:tailEnd len="med" w="med" type="triangle"/>
          </a:ln>
        </p:spPr>
      </p:cxnSp>
      <p:cxnSp>
        <p:nvCxnSpPr>
          <p:cNvPr id="557" name="Google Shape;557;p34"/>
          <p:cNvCxnSpPr>
            <a:stCxn id="546" idx="2"/>
            <a:endCxn id="552" idx="0"/>
          </p:cNvCxnSpPr>
          <p:nvPr/>
        </p:nvCxnSpPr>
        <p:spPr>
          <a:xfrm rot="5400000">
            <a:off x="3846350" y="2486600"/>
            <a:ext cx="707400" cy="1200"/>
          </a:xfrm>
          <a:prstGeom prst="curvedConnector3">
            <a:avLst>
              <a:gd fmla="val 50001" name="adj1"/>
            </a:avLst>
          </a:prstGeom>
          <a:noFill/>
          <a:ln cap="flat" cmpd="sng" w="9525">
            <a:solidFill>
              <a:srgbClr val="A2AEBD"/>
            </a:solidFill>
            <a:prstDash val="solid"/>
            <a:round/>
            <a:headEnd len="med" w="med" type="none"/>
            <a:tailEnd len="med" w="med" type="triangle"/>
          </a:ln>
        </p:spPr>
      </p:cxnSp>
      <p:sp>
        <p:nvSpPr>
          <p:cNvPr id="558" name="Google Shape;558;p34"/>
          <p:cNvSpPr txBox="1"/>
          <p:nvPr/>
        </p:nvSpPr>
        <p:spPr>
          <a:xfrm>
            <a:off x="3860629" y="2292670"/>
            <a:ext cx="681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37474F"/>
                </a:solidFill>
                <a:highlight>
                  <a:schemeClr val="lt1"/>
                </a:highlight>
                <a:latin typeface="JetBrains Mono"/>
                <a:ea typeface="JetBrains Mono"/>
                <a:cs typeface="JetBrains Mono"/>
                <a:sym typeface="JetBrains Mono"/>
              </a:rPr>
              <a:t>body</a:t>
            </a:r>
            <a:endParaRPr>
              <a:highlight>
                <a:schemeClr val="lt1"/>
              </a:highlight>
            </a:endParaRPr>
          </a:p>
        </p:txBody>
      </p:sp>
      <p:sp>
        <p:nvSpPr>
          <p:cNvPr id="559" name="Google Shape;559;p34"/>
          <p:cNvSpPr txBox="1"/>
          <p:nvPr/>
        </p:nvSpPr>
        <p:spPr>
          <a:xfrm>
            <a:off x="4617714" y="2299625"/>
            <a:ext cx="133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37474F"/>
                </a:solidFill>
                <a:highlight>
                  <a:schemeClr val="lt1"/>
                </a:highlight>
                <a:latin typeface="JetBrains Mono"/>
                <a:ea typeface="JetBrains Mono"/>
                <a:cs typeface="JetBrains Mono"/>
                <a:sym typeface="JetBrains Mono"/>
              </a:rPr>
              <a:t>returnTypeRef</a:t>
            </a:r>
            <a:endParaRPr>
              <a:highlight>
                <a:schemeClr val="lt1"/>
              </a:highlight>
            </a:endParaRPr>
          </a:p>
        </p:txBody>
      </p:sp>
      <p:sp>
        <p:nvSpPr>
          <p:cNvPr id="560" name="Google Shape;560;p34"/>
          <p:cNvSpPr txBox="1"/>
          <p:nvPr/>
        </p:nvSpPr>
        <p:spPr>
          <a:xfrm>
            <a:off x="1860122" y="2299625"/>
            <a:ext cx="18786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solidFill>
                  <a:srgbClr val="37474F"/>
                </a:solidFill>
                <a:highlight>
                  <a:schemeClr val="lt1"/>
                </a:highlight>
                <a:latin typeface="JetBrains Mono"/>
                <a:ea typeface="JetBrains Mono"/>
                <a:cs typeface="JetBrains Mono"/>
                <a:sym typeface="JetBrains Mono"/>
              </a:rPr>
              <a:t>valueParameters</a:t>
            </a:r>
            <a:endParaRPr>
              <a:highlight>
                <a:schemeClr val="lt1"/>
              </a:highlight>
            </a:endParaRPr>
          </a:p>
        </p:txBody>
      </p:sp>
      <p:sp>
        <p:nvSpPr>
          <p:cNvPr id="561" name="Google Shape;561;p34"/>
          <p:cNvSpPr txBox="1"/>
          <p:nvPr/>
        </p:nvSpPr>
        <p:spPr>
          <a:xfrm>
            <a:off x="1776014" y="3322138"/>
            <a:ext cx="133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37474F"/>
                </a:solidFill>
                <a:highlight>
                  <a:schemeClr val="lt1"/>
                </a:highlight>
                <a:latin typeface="JetBrains Mono"/>
                <a:ea typeface="JetBrains Mono"/>
                <a:cs typeface="JetBrains Mono"/>
                <a:sym typeface="JetBrains Mono"/>
              </a:rPr>
              <a:t>returnTypeRef</a:t>
            </a:r>
            <a:endParaRPr>
              <a:highlight>
                <a:schemeClr val="lt1"/>
              </a:highlight>
            </a:endParaRPr>
          </a:p>
        </p:txBody>
      </p:sp>
      <p:sp>
        <p:nvSpPr>
          <p:cNvPr id="562" name="Google Shape;562;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FIR? Another tree!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5"/>
          <p:cNvSpPr/>
          <p:nvPr/>
        </p:nvSpPr>
        <p:spPr>
          <a:xfrm>
            <a:off x="2820200" y="1830200"/>
            <a:ext cx="2760900" cy="3033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SimpleFunction (name = </a:t>
            </a:r>
            <a:r>
              <a:rPr lang="en" sz="1100">
                <a:solidFill>
                  <a:srgbClr val="FC801D"/>
                </a:solidFill>
                <a:latin typeface="JetBrains Mono"/>
                <a:ea typeface="JetBrains Mono"/>
                <a:cs typeface="JetBrains Mono"/>
                <a:sym typeface="JetBrains Mono"/>
              </a:rPr>
              <a:t>hello</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cxnSp>
        <p:nvCxnSpPr>
          <p:cNvPr id="568" name="Google Shape;568;p35"/>
          <p:cNvCxnSpPr>
            <a:stCxn id="569" idx="2"/>
            <a:endCxn id="570" idx="1"/>
          </p:cNvCxnSpPr>
          <p:nvPr/>
        </p:nvCxnSpPr>
        <p:spPr>
          <a:xfrm rot="5400000">
            <a:off x="221084" y="2202150"/>
            <a:ext cx="2623500" cy="977400"/>
          </a:xfrm>
          <a:prstGeom prst="curvedConnector4">
            <a:avLst>
              <a:gd fmla="val 36571" name="adj1"/>
              <a:gd fmla="val 124359" name="adj2"/>
            </a:avLst>
          </a:prstGeom>
          <a:noFill/>
          <a:ln cap="flat" cmpd="sng" w="9525">
            <a:solidFill>
              <a:schemeClr val="accent2"/>
            </a:solidFill>
            <a:prstDash val="solid"/>
            <a:round/>
            <a:headEnd len="med" w="med" type="none"/>
            <a:tailEnd len="med" w="med" type="none"/>
          </a:ln>
        </p:spPr>
      </p:cxnSp>
      <p:sp>
        <p:nvSpPr>
          <p:cNvPr id="571" name="Google Shape;571;p35"/>
          <p:cNvSpPr/>
          <p:nvPr/>
        </p:nvSpPr>
        <p:spPr>
          <a:xfrm>
            <a:off x="1176399" y="2844125"/>
            <a:ext cx="2546700" cy="3033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ValueParameter (name = </a:t>
            </a:r>
            <a:r>
              <a:rPr lang="en" sz="1100">
                <a:solidFill>
                  <a:srgbClr val="6554E8"/>
                </a:solidFill>
                <a:latin typeface="JetBrains Mono"/>
                <a:ea typeface="JetBrains Mono"/>
                <a:cs typeface="JetBrains Mono"/>
                <a:sym typeface="JetBrains Mono"/>
              </a:rPr>
              <a:t>user</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cxnSp>
        <p:nvCxnSpPr>
          <p:cNvPr id="572" name="Google Shape;572;p35"/>
          <p:cNvCxnSpPr>
            <a:stCxn id="567" idx="2"/>
            <a:endCxn id="571" idx="0"/>
          </p:cNvCxnSpPr>
          <p:nvPr/>
        </p:nvCxnSpPr>
        <p:spPr>
          <a:xfrm rot="5400000">
            <a:off x="2969900" y="1613450"/>
            <a:ext cx="710700" cy="17508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570" name="Google Shape;570;p35"/>
          <p:cNvSpPr/>
          <p:nvPr/>
        </p:nvSpPr>
        <p:spPr>
          <a:xfrm>
            <a:off x="1044175" y="3850850"/>
            <a:ext cx="2799000" cy="3033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ResolvedTypeRef(=</a:t>
            </a:r>
            <a:r>
              <a:rPr lang="en" sz="1100">
                <a:solidFill>
                  <a:srgbClr val="FC801D"/>
                </a:solidFill>
                <a:latin typeface="JetBrains Mono"/>
                <a:ea typeface="JetBrains Mono"/>
                <a:cs typeface="JetBrains Mono"/>
                <a:sym typeface="JetBrains Mono"/>
              </a:rPr>
              <a:t>kotlin</a:t>
            </a:r>
            <a:r>
              <a:rPr lang="en" sz="1100">
                <a:solidFill>
                  <a:srgbClr val="37474F"/>
                </a:solidFill>
                <a:latin typeface="JetBrains Mono"/>
                <a:ea typeface="JetBrains Mono"/>
                <a:cs typeface="JetBrains Mono"/>
                <a:sym typeface="JetBrains Mono"/>
              </a:rPr>
              <a:t>/</a:t>
            </a:r>
            <a:r>
              <a:rPr lang="en" sz="1100">
                <a:solidFill>
                  <a:srgbClr val="FC801D"/>
                </a:solidFill>
                <a:latin typeface="JetBrains Mono"/>
                <a:ea typeface="JetBrains Mono"/>
                <a:cs typeface="JetBrains Mono"/>
                <a:sym typeface="JetBrains Mono"/>
              </a:rPr>
              <a:t>String</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sp>
        <p:nvSpPr>
          <p:cNvPr id="573" name="Google Shape;573;p35"/>
          <p:cNvSpPr/>
          <p:nvPr/>
        </p:nvSpPr>
        <p:spPr>
          <a:xfrm>
            <a:off x="3951489" y="2840912"/>
            <a:ext cx="495900" cy="3033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cxnSp>
        <p:nvCxnSpPr>
          <p:cNvPr id="574" name="Google Shape;574;p35"/>
          <p:cNvCxnSpPr>
            <a:stCxn id="571" idx="2"/>
            <a:endCxn id="570" idx="0"/>
          </p:cNvCxnSpPr>
          <p:nvPr/>
        </p:nvCxnSpPr>
        <p:spPr>
          <a:xfrm rot="5400000">
            <a:off x="2094999" y="3496175"/>
            <a:ext cx="703500" cy="60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575" name="Google Shape;575;p35"/>
          <p:cNvSpPr/>
          <p:nvPr/>
        </p:nvSpPr>
        <p:spPr>
          <a:xfrm>
            <a:off x="292600" y="1076500"/>
            <a:ext cx="4388100" cy="30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018001"/>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a:t>
            </a:r>
            <a:r>
              <a:rPr lang="en" sz="1100">
                <a:solidFill>
                  <a:srgbClr val="FC801D"/>
                </a:solidFill>
                <a:latin typeface="JetBrains Mono"/>
                <a:ea typeface="JetBrains Mono"/>
                <a:cs typeface="JetBrains Mono"/>
                <a:sym typeface="JetBrains Mono"/>
              </a:rPr>
              <a:t>hello</a:t>
            </a:r>
            <a:r>
              <a:rPr lang="en" sz="1100">
                <a:solidFill>
                  <a:srgbClr val="37474F"/>
                </a:solidFill>
                <a:latin typeface="JetBrains Mono"/>
                <a:ea typeface="JetBrains Mono"/>
                <a:cs typeface="JetBrains Mono"/>
                <a:sym typeface="JetBrains Mono"/>
              </a:rPr>
              <a:t>(</a:t>
            </a:r>
            <a:r>
              <a:rPr i="1" lang="en" sz="1100">
                <a:solidFill>
                  <a:srgbClr val="6554E8"/>
                </a:solidFill>
                <a:latin typeface="JetBrains Mono"/>
                <a:ea typeface="JetBrains Mono"/>
                <a:cs typeface="JetBrains Mono"/>
                <a:sym typeface="JetBrains Mono"/>
              </a:rPr>
              <a:t>user</a:t>
            </a:r>
            <a:r>
              <a:rPr lang="en" sz="1100">
                <a:solidFill>
                  <a:srgbClr val="37474F"/>
                </a:solidFill>
                <a:latin typeface="JetBrains Mono"/>
                <a:ea typeface="JetBrains Mono"/>
                <a:cs typeface="JetBrains Mono"/>
                <a:sym typeface="JetBrains Mono"/>
              </a:rPr>
              <a:t>: String) = println(</a:t>
            </a:r>
            <a:r>
              <a:rPr lang="en" sz="1100">
                <a:solidFill>
                  <a:srgbClr val="008000"/>
                </a:solidFill>
                <a:latin typeface="JetBrains Mono"/>
                <a:ea typeface="JetBrains Mono"/>
                <a:cs typeface="JetBrains Mono"/>
                <a:sym typeface="JetBrains Mono"/>
              </a:rPr>
              <a:t>"</a:t>
            </a:r>
            <a:r>
              <a:rPr lang="en" sz="1100">
                <a:solidFill>
                  <a:srgbClr val="018001"/>
                </a:solidFill>
                <a:latin typeface="JetBrains Mono"/>
                <a:ea typeface="JetBrains Mono"/>
                <a:cs typeface="JetBrains Mono"/>
                <a:sym typeface="JetBrains Mono"/>
              </a:rPr>
              <a:t>Hello,</a:t>
            </a:r>
            <a:r>
              <a:rPr lang="en" sz="1100">
                <a:solidFill>
                  <a:srgbClr val="37474F"/>
                </a:solidFill>
                <a:latin typeface="JetBrains Mono"/>
                <a:ea typeface="JetBrains Mono"/>
                <a:cs typeface="JetBrains Mono"/>
                <a:sym typeface="JetBrains Mono"/>
              </a:rPr>
              <a:t> </a:t>
            </a:r>
            <a:r>
              <a:rPr lang="en" sz="1100">
                <a:solidFill>
                  <a:srgbClr val="FC801D"/>
                </a:solidFill>
                <a:latin typeface="JetBrains Mono"/>
                <a:ea typeface="JetBrains Mono"/>
                <a:cs typeface="JetBrains Mono"/>
                <a:sym typeface="JetBrains Mono"/>
              </a:rPr>
              <a:t>$</a:t>
            </a:r>
            <a:r>
              <a:rPr i="1" lang="en" sz="1100">
                <a:solidFill>
                  <a:srgbClr val="6554E8"/>
                </a:solidFill>
                <a:latin typeface="JetBrains Mono"/>
                <a:ea typeface="JetBrains Mono"/>
                <a:cs typeface="JetBrains Mono"/>
                <a:sym typeface="JetBrains Mono"/>
              </a:rPr>
              <a:t>user</a:t>
            </a:r>
            <a:r>
              <a:rPr lang="en" sz="1100">
                <a:solidFill>
                  <a:srgbClr val="008000"/>
                </a:solidFill>
                <a:latin typeface="JetBrains Mono"/>
                <a:ea typeface="JetBrains Mono"/>
                <a:cs typeface="JetBrains Mono"/>
                <a:sym typeface="JetBrains Mono"/>
              </a:rPr>
              <a:t>"</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sp>
        <p:nvSpPr>
          <p:cNvPr id="576" name="Google Shape;576;p35"/>
          <p:cNvSpPr/>
          <p:nvPr/>
        </p:nvSpPr>
        <p:spPr>
          <a:xfrm>
            <a:off x="4675800" y="2844125"/>
            <a:ext cx="2665500" cy="3033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37474F"/>
                </a:solidFill>
                <a:latin typeface="JetBrains Mono"/>
                <a:ea typeface="JetBrains Mono"/>
                <a:cs typeface="JetBrains Mono"/>
                <a:sym typeface="JetBrains Mono"/>
              </a:rPr>
              <a:t>ResolvedTypeRef(=</a:t>
            </a:r>
            <a:r>
              <a:rPr lang="en" sz="1100">
                <a:solidFill>
                  <a:srgbClr val="FC801D"/>
                </a:solidFill>
                <a:latin typeface="JetBrains Mono"/>
                <a:ea typeface="JetBrains Mono"/>
                <a:cs typeface="JetBrains Mono"/>
                <a:sym typeface="JetBrains Mono"/>
              </a:rPr>
              <a:t>kotlin</a:t>
            </a:r>
            <a:r>
              <a:rPr lang="en" sz="1100">
                <a:solidFill>
                  <a:srgbClr val="37474F"/>
                </a:solidFill>
                <a:latin typeface="JetBrains Mono"/>
                <a:ea typeface="JetBrains Mono"/>
                <a:cs typeface="JetBrains Mono"/>
                <a:sym typeface="JetBrains Mono"/>
              </a:rPr>
              <a:t>/</a:t>
            </a:r>
            <a:r>
              <a:rPr lang="en" sz="1100">
                <a:solidFill>
                  <a:srgbClr val="FC801D"/>
                </a:solidFill>
                <a:latin typeface="JetBrains Mono"/>
                <a:ea typeface="JetBrains Mono"/>
                <a:cs typeface="JetBrains Mono"/>
                <a:sym typeface="JetBrains Mono"/>
              </a:rPr>
              <a:t>Unit</a:t>
            </a: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p:txBody>
      </p:sp>
      <p:cxnSp>
        <p:nvCxnSpPr>
          <p:cNvPr id="577" name="Google Shape;577;p35"/>
          <p:cNvCxnSpPr>
            <a:stCxn id="567" idx="2"/>
            <a:endCxn id="576" idx="0"/>
          </p:cNvCxnSpPr>
          <p:nvPr/>
        </p:nvCxnSpPr>
        <p:spPr>
          <a:xfrm flipH="1" rot="-5400000">
            <a:off x="4749200" y="1584950"/>
            <a:ext cx="710700" cy="18078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569" name="Google Shape;569;p35"/>
          <p:cNvSpPr/>
          <p:nvPr/>
        </p:nvSpPr>
        <p:spPr>
          <a:xfrm>
            <a:off x="1753634" y="1075800"/>
            <a:ext cx="535800" cy="3033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t/>
            </a:r>
            <a:endParaRPr/>
          </a:p>
        </p:txBody>
      </p:sp>
      <p:cxnSp>
        <p:nvCxnSpPr>
          <p:cNvPr id="578" name="Google Shape;578;p35"/>
          <p:cNvCxnSpPr>
            <a:stCxn id="567" idx="2"/>
            <a:endCxn id="573" idx="0"/>
          </p:cNvCxnSpPr>
          <p:nvPr/>
        </p:nvCxnSpPr>
        <p:spPr>
          <a:xfrm rot="5400000">
            <a:off x="3846350" y="2486600"/>
            <a:ext cx="707400" cy="1200"/>
          </a:xfrm>
          <a:prstGeom prst="curvedConnector3">
            <a:avLst>
              <a:gd fmla="val 50001" name="adj1"/>
            </a:avLst>
          </a:prstGeom>
          <a:noFill/>
          <a:ln cap="flat" cmpd="sng" w="9525">
            <a:solidFill>
              <a:srgbClr val="A2AEBD"/>
            </a:solidFill>
            <a:prstDash val="solid"/>
            <a:round/>
            <a:headEnd len="med" w="med" type="none"/>
            <a:tailEnd len="med" w="med" type="triangle"/>
          </a:ln>
        </p:spPr>
      </p:cxnSp>
      <p:sp>
        <p:nvSpPr>
          <p:cNvPr id="579" name="Google Shape;579;p35"/>
          <p:cNvSpPr/>
          <p:nvPr/>
        </p:nvSpPr>
        <p:spPr>
          <a:xfrm>
            <a:off x="2372955" y="1075800"/>
            <a:ext cx="55800" cy="3033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cxnSp>
        <p:nvCxnSpPr>
          <p:cNvPr id="580" name="Google Shape;580;p35"/>
          <p:cNvCxnSpPr>
            <a:stCxn id="579" idx="2"/>
            <a:endCxn id="576" idx="3"/>
          </p:cNvCxnSpPr>
          <p:nvPr/>
        </p:nvCxnSpPr>
        <p:spPr>
          <a:xfrm flipH="1" rot="-5400000">
            <a:off x="4062705" y="-282750"/>
            <a:ext cx="1616700" cy="4940400"/>
          </a:xfrm>
          <a:prstGeom prst="curvedConnector4">
            <a:avLst>
              <a:gd fmla="val 13288" name="adj1"/>
              <a:gd fmla="val 101839" name="adj2"/>
            </a:avLst>
          </a:prstGeom>
          <a:noFill/>
          <a:ln cap="flat" cmpd="sng" w="9525">
            <a:solidFill>
              <a:schemeClr val="accent2"/>
            </a:solidFill>
            <a:prstDash val="solid"/>
            <a:round/>
            <a:headEnd len="med" w="med" type="none"/>
            <a:tailEnd len="med" w="med" type="none"/>
          </a:ln>
        </p:spPr>
      </p:cxnSp>
      <p:sp>
        <p:nvSpPr>
          <p:cNvPr id="581" name="Google Shape;581;p35"/>
          <p:cNvSpPr txBox="1"/>
          <p:nvPr/>
        </p:nvSpPr>
        <p:spPr>
          <a:xfrm>
            <a:off x="3860629" y="2292670"/>
            <a:ext cx="681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37474F"/>
                </a:solidFill>
                <a:highlight>
                  <a:schemeClr val="lt1"/>
                </a:highlight>
                <a:latin typeface="JetBrains Mono"/>
                <a:ea typeface="JetBrains Mono"/>
                <a:cs typeface="JetBrains Mono"/>
                <a:sym typeface="JetBrains Mono"/>
              </a:rPr>
              <a:t>body</a:t>
            </a:r>
            <a:endParaRPr>
              <a:highlight>
                <a:schemeClr val="lt1"/>
              </a:highlight>
            </a:endParaRPr>
          </a:p>
        </p:txBody>
      </p:sp>
      <p:sp>
        <p:nvSpPr>
          <p:cNvPr id="582" name="Google Shape;582;p35"/>
          <p:cNvSpPr txBox="1"/>
          <p:nvPr/>
        </p:nvSpPr>
        <p:spPr>
          <a:xfrm>
            <a:off x="4617714" y="2299625"/>
            <a:ext cx="133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37474F"/>
                </a:solidFill>
                <a:highlight>
                  <a:schemeClr val="lt1"/>
                </a:highlight>
                <a:latin typeface="JetBrains Mono"/>
                <a:ea typeface="JetBrains Mono"/>
                <a:cs typeface="JetBrains Mono"/>
                <a:sym typeface="JetBrains Mono"/>
              </a:rPr>
              <a:t>returnTypeRef</a:t>
            </a:r>
            <a:endParaRPr>
              <a:highlight>
                <a:schemeClr val="lt1"/>
              </a:highlight>
            </a:endParaRPr>
          </a:p>
        </p:txBody>
      </p:sp>
      <p:sp>
        <p:nvSpPr>
          <p:cNvPr id="583" name="Google Shape;583;p35"/>
          <p:cNvSpPr txBox="1"/>
          <p:nvPr/>
        </p:nvSpPr>
        <p:spPr>
          <a:xfrm>
            <a:off x="1860122" y="2299625"/>
            <a:ext cx="18786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solidFill>
                  <a:srgbClr val="37474F"/>
                </a:solidFill>
                <a:highlight>
                  <a:schemeClr val="lt1"/>
                </a:highlight>
                <a:latin typeface="JetBrains Mono"/>
                <a:ea typeface="JetBrains Mono"/>
                <a:cs typeface="JetBrains Mono"/>
                <a:sym typeface="JetBrains Mono"/>
              </a:rPr>
              <a:t>valueParameters</a:t>
            </a:r>
            <a:endParaRPr>
              <a:highlight>
                <a:schemeClr val="lt1"/>
              </a:highlight>
            </a:endParaRPr>
          </a:p>
        </p:txBody>
      </p:sp>
      <p:sp>
        <p:nvSpPr>
          <p:cNvPr id="584" name="Google Shape;584;p35"/>
          <p:cNvSpPr txBox="1"/>
          <p:nvPr/>
        </p:nvSpPr>
        <p:spPr>
          <a:xfrm>
            <a:off x="1776014" y="3322138"/>
            <a:ext cx="1335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37474F"/>
                </a:solidFill>
                <a:highlight>
                  <a:schemeClr val="lt1"/>
                </a:highlight>
                <a:latin typeface="JetBrains Mono"/>
                <a:ea typeface="JetBrains Mono"/>
                <a:cs typeface="JetBrains Mono"/>
                <a:sym typeface="JetBrains Mono"/>
              </a:rPr>
              <a:t>returnTypeRef</a:t>
            </a:r>
            <a:endParaRPr>
              <a:highlight>
                <a:schemeClr val="lt1"/>
              </a:highlight>
            </a:endParaRPr>
          </a:p>
        </p:txBody>
      </p:sp>
      <p:sp>
        <p:nvSpPr>
          <p:cNvPr id="585" name="Google Shape;585;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FIR? Another tree!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6"/>
          <p:cNvSpPr/>
          <p:nvPr/>
        </p:nvSpPr>
        <p:spPr>
          <a:xfrm>
            <a:off x="3300325" y="1528375"/>
            <a:ext cx="16482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StringConcatenationCall</a:t>
            </a:r>
            <a:endParaRPr sz="800">
              <a:solidFill>
                <a:srgbClr val="37474F"/>
              </a:solidFill>
              <a:latin typeface="JetBrains Mono"/>
              <a:ea typeface="JetBrains Mono"/>
              <a:cs typeface="JetBrains Mono"/>
              <a:sym typeface="JetBrains Mono"/>
            </a:endParaRPr>
          </a:p>
        </p:txBody>
      </p:sp>
      <p:cxnSp>
        <p:nvCxnSpPr>
          <p:cNvPr id="591" name="Google Shape;591;p36"/>
          <p:cNvCxnSpPr>
            <a:stCxn id="592" idx="2"/>
            <a:endCxn id="590" idx="0"/>
          </p:cNvCxnSpPr>
          <p:nvPr/>
        </p:nvCxnSpPr>
        <p:spPr>
          <a:xfrm flipH="1" rot="-5400000">
            <a:off x="3395125" y="798975"/>
            <a:ext cx="224100" cy="1234800"/>
          </a:xfrm>
          <a:prstGeom prst="curvedConnector3">
            <a:avLst>
              <a:gd fmla="val 49989" name="adj1"/>
            </a:avLst>
          </a:prstGeom>
          <a:noFill/>
          <a:ln cap="flat" cmpd="sng" w="9525">
            <a:solidFill>
              <a:schemeClr val="accent2"/>
            </a:solidFill>
            <a:prstDash val="solid"/>
            <a:round/>
            <a:headEnd len="med" w="med" type="none"/>
            <a:tailEnd len="med" w="med" type="none"/>
          </a:ln>
        </p:spPr>
      </p:cxnSp>
      <p:sp>
        <p:nvSpPr>
          <p:cNvPr id="593" name="Google Shape;593;p36"/>
          <p:cNvSpPr/>
          <p:nvPr/>
        </p:nvSpPr>
        <p:spPr>
          <a:xfrm>
            <a:off x="2521125" y="2214425"/>
            <a:ext cx="987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ArgumentList</a:t>
            </a:r>
            <a:endParaRPr sz="800">
              <a:solidFill>
                <a:srgbClr val="37474F"/>
              </a:solidFill>
              <a:latin typeface="JetBrains Mono"/>
              <a:ea typeface="JetBrains Mono"/>
              <a:cs typeface="JetBrains Mono"/>
              <a:sym typeface="JetBrains Mono"/>
            </a:endParaRPr>
          </a:p>
        </p:txBody>
      </p:sp>
      <p:cxnSp>
        <p:nvCxnSpPr>
          <p:cNvPr id="594" name="Google Shape;594;p36"/>
          <p:cNvCxnSpPr>
            <a:stCxn id="590" idx="2"/>
            <a:endCxn id="593" idx="0"/>
          </p:cNvCxnSpPr>
          <p:nvPr/>
        </p:nvCxnSpPr>
        <p:spPr>
          <a:xfrm rot="5400000">
            <a:off x="3340525" y="1430575"/>
            <a:ext cx="458100" cy="11097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595" name="Google Shape;595;p36"/>
          <p:cNvSpPr/>
          <p:nvPr/>
        </p:nvSpPr>
        <p:spPr>
          <a:xfrm>
            <a:off x="4574125" y="2895625"/>
            <a:ext cx="987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FunctionCall</a:t>
            </a:r>
            <a:endParaRPr sz="800">
              <a:solidFill>
                <a:srgbClr val="37474F"/>
              </a:solidFill>
              <a:latin typeface="JetBrains Mono"/>
              <a:ea typeface="JetBrains Mono"/>
              <a:cs typeface="JetBrains Mono"/>
              <a:sym typeface="JetBrains Mono"/>
            </a:endParaRPr>
          </a:p>
        </p:txBody>
      </p:sp>
      <p:cxnSp>
        <p:nvCxnSpPr>
          <p:cNvPr id="596" name="Google Shape;596;p36"/>
          <p:cNvCxnSpPr>
            <a:stCxn id="593" idx="2"/>
            <a:endCxn id="595" idx="0"/>
          </p:cNvCxnSpPr>
          <p:nvPr/>
        </p:nvCxnSpPr>
        <p:spPr>
          <a:xfrm flipH="1" rot="-5400000">
            <a:off x="3814425" y="1642625"/>
            <a:ext cx="453300" cy="2052900"/>
          </a:xfrm>
          <a:prstGeom prst="curvedConnector3">
            <a:avLst>
              <a:gd fmla="val 49989" name="adj1"/>
            </a:avLst>
          </a:prstGeom>
          <a:noFill/>
          <a:ln cap="flat" cmpd="sng" w="9525">
            <a:solidFill>
              <a:srgbClr val="A2AEBD"/>
            </a:solidFill>
            <a:prstDash val="solid"/>
            <a:round/>
            <a:headEnd len="med" w="med" type="none"/>
            <a:tailEnd len="med" w="med" type="triangle"/>
          </a:ln>
        </p:spPr>
      </p:cxnSp>
      <p:sp>
        <p:nvSpPr>
          <p:cNvPr id="597" name="Google Shape;597;p36"/>
          <p:cNvSpPr/>
          <p:nvPr/>
        </p:nvSpPr>
        <p:spPr>
          <a:xfrm>
            <a:off x="292600" y="1076325"/>
            <a:ext cx="3804600" cy="22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rgbClr val="018001"/>
                </a:solidFill>
                <a:latin typeface="JetBrains Mono"/>
                <a:ea typeface="JetBrains Mono"/>
                <a:cs typeface="JetBrains Mono"/>
                <a:sym typeface="JetBrains Mono"/>
              </a:rPr>
              <a:t>fun</a:t>
            </a:r>
            <a:r>
              <a:rPr lang="en" sz="800">
                <a:solidFill>
                  <a:srgbClr val="37474F"/>
                </a:solidFill>
                <a:latin typeface="JetBrains Mono"/>
                <a:ea typeface="JetBrains Mono"/>
                <a:cs typeface="JetBrains Mono"/>
                <a:sym typeface="JetBrains Mono"/>
              </a:rPr>
              <a:t> </a:t>
            </a:r>
            <a:r>
              <a:rPr lang="en" sz="800">
                <a:solidFill>
                  <a:schemeClr val="accent2"/>
                </a:solidFill>
                <a:latin typeface="JetBrains Mono"/>
                <a:ea typeface="JetBrains Mono"/>
                <a:cs typeface="JetBrains Mono"/>
                <a:sym typeface="JetBrains Mono"/>
              </a:rPr>
              <a:t>hello</a:t>
            </a:r>
            <a:r>
              <a:rPr lang="en" sz="800">
                <a:solidFill>
                  <a:srgbClr val="37474F"/>
                </a:solidFill>
                <a:latin typeface="JetBrains Mono"/>
                <a:ea typeface="JetBrains Mono"/>
                <a:cs typeface="JetBrains Mono"/>
                <a:sym typeface="JetBrains Mono"/>
              </a:rPr>
              <a:t>(</a:t>
            </a:r>
            <a:r>
              <a:rPr i="1" lang="en" sz="800">
                <a:solidFill>
                  <a:srgbClr val="6554E8"/>
                </a:solidFill>
                <a:latin typeface="JetBrains Mono"/>
                <a:ea typeface="JetBrains Mono"/>
                <a:cs typeface="JetBrains Mono"/>
                <a:sym typeface="JetBrains Mono"/>
              </a:rPr>
              <a:t>user</a:t>
            </a:r>
            <a:r>
              <a:rPr lang="en" sz="800">
                <a:solidFill>
                  <a:srgbClr val="37474F"/>
                </a:solidFill>
                <a:latin typeface="JetBrains Mono"/>
                <a:ea typeface="JetBrains Mono"/>
                <a:cs typeface="JetBrains Mono"/>
                <a:sym typeface="JetBrains Mono"/>
              </a:rPr>
              <a:t>: String) = println(</a:t>
            </a:r>
            <a:r>
              <a:rPr lang="en" sz="800">
                <a:solidFill>
                  <a:srgbClr val="008000"/>
                </a:solidFill>
                <a:latin typeface="JetBrains Mono"/>
                <a:ea typeface="JetBrains Mono"/>
                <a:cs typeface="JetBrains Mono"/>
                <a:sym typeface="JetBrains Mono"/>
              </a:rPr>
              <a:t>"</a:t>
            </a:r>
            <a:r>
              <a:rPr lang="en" sz="800">
                <a:solidFill>
                  <a:srgbClr val="018001"/>
                </a:solidFill>
                <a:latin typeface="JetBrains Mono"/>
                <a:ea typeface="JetBrains Mono"/>
                <a:cs typeface="JetBrains Mono"/>
                <a:sym typeface="JetBrains Mono"/>
              </a:rPr>
              <a:t>Hello,</a:t>
            </a:r>
            <a:r>
              <a:rPr lang="en" sz="800">
                <a:solidFill>
                  <a:srgbClr val="37474F"/>
                </a:solidFill>
                <a:latin typeface="JetBrains Mono"/>
                <a:ea typeface="JetBrains Mono"/>
                <a:cs typeface="JetBrains Mono"/>
                <a:sym typeface="JetBrains Mono"/>
              </a:rPr>
              <a:t> </a:t>
            </a:r>
            <a:r>
              <a:rPr lang="en" sz="800">
                <a:solidFill>
                  <a:schemeClr val="accent2"/>
                </a:solidFill>
                <a:latin typeface="JetBrains Mono"/>
                <a:ea typeface="JetBrains Mono"/>
                <a:cs typeface="JetBrains Mono"/>
                <a:sym typeface="JetBrains Mono"/>
              </a:rPr>
              <a:t>$</a:t>
            </a:r>
            <a:r>
              <a:rPr i="1" lang="en" sz="800">
                <a:solidFill>
                  <a:srgbClr val="6554E8"/>
                </a:solidFill>
                <a:latin typeface="JetBrains Mono"/>
                <a:ea typeface="JetBrains Mono"/>
                <a:cs typeface="JetBrains Mono"/>
                <a:sym typeface="JetBrains Mono"/>
              </a:rPr>
              <a:t>user</a:t>
            </a:r>
            <a:r>
              <a:rPr lang="en" sz="800">
                <a:solidFill>
                  <a:srgbClr val="008000"/>
                </a:solidFill>
                <a:latin typeface="JetBrains Mono"/>
                <a:ea typeface="JetBrains Mono"/>
                <a:cs typeface="JetBrains Mono"/>
                <a:sym typeface="JetBrains Mono"/>
              </a:rPr>
              <a:t>"</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sp>
        <p:nvSpPr>
          <p:cNvPr id="598" name="Google Shape;598;p36"/>
          <p:cNvSpPr/>
          <p:nvPr/>
        </p:nvSpPr>
        <p:spPr>
          <a:xfrm>
            <a:off x="4252550" y="2214425"/>
            <a:ext cx="23172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 (=</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599" name="Google Shape;599;p36"/>
          <p:cNvCxnSpPr>
            <a:stCxn id="590" idx="2"/>
            <a:endCxn id="598" idx="0"/>
          </p:cNvCxnSpPr>
          <p:nvPr/>
        </p:nvCxnSpPr>
        <p:spPr>
          <a:xfrm flipH="1" rot="-5400000">
            <a:off x="4538725" y="1342075"/>
            <a:ext cx="458100" cy="12867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600" name="Google Shape;600;p36"/>
          <p:cNvSpPr/>
          <p:nvPr/>
        </p:nvSpPr>
        <p:spPr>
          <a:xfrm>
            <a:off x="716925" y="2895650"/>
            <a:ext cx="33273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ConstExpression (value = </a:t>
            </a:r>
            <a:r>
              <a:rPr lang="en" sz="800">
                <a:solidFill>
                  <a:srgbClr val="018001"/>
                </a:solidFill>
                <a:latin typeface="JetBrains Mono"/>
                <a:ea typeface="JetBrains Mono"/>
                <a:cs typeface="JetBrains Mono"/>
                <a:sym typeface="JetBrains Mono"/>
              </a:rPr>
              <a:t>"</a:t>
            </a:r>
            <a:r>
              <a:rPr lang="en" sz="800">
                <a:solidFill>
                  <a:srgbClr val="018001"/>
                </a:solidFill>
                <a:latin typeface="JetBrains Mono"/>
                <a:ea typeface="JetBrains Mono"/>
                <a:cs typeface="JetBrains Mono"/>
                <a:sym typeface="JetBrains Mono"/>
              </a:rPr>
              <a:t>Hello, "</a:t>
            </a:r>
            <a:r>
              <a:rPr lang="en" sz="800">
                <a:solidFill>
                  <a:srgbClr val="37474F"/>
                </a:solidFill>
                <a:latin typeface="JetBrains Mono"/>
                <a:ea typeface="JetBrains Mono"/>
                <a:cs typeface="JetBrains Mono"/>
                <a:sym typeface="JetBrains Mono"/>
              </a:rPr>
              <a:t>, kind = String)</a:t>
            </a:r>
            <a:endParaRPr sz="800">
              <a:solidFill>
                <a:srgbClr val="FC801D"/>
              </a:solidFill>
              <a:latin typeface="JetBrains Mono"/>
              <a:ea typeface="JetBrains Mono"/>
              <a:cs typeface="JetBrains Mono"/>
              <a:sym typeface="JetBrains Mono"/>
            </a:endParaRPr>
          </a:p>
        </p:txBody>
      </p:sp>
      <p:sp>
        <p:nvSpPr>
          <p:cNvPr id="601" name="Google Shape;601;p36"/>
          <p:cNvSpPr/>
          <p:nvPr/>
        </p:nvSpPr>
        <p:spPr>
          <a:xfrm>
            <a:off x="217175" y="3576225"/>
            <a:ext cx="2112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602" name="Google Shape;602;p36"/>
          <p:cNvCxnSpPr>
            <a:stCxn id="593" idx="2"/>
            <a:endCxn id="600" idx="0"/>
          </p:cNvCxnSpPr>
          <p:nvPr/>
        </p:nvCxnSpPr>
        <p:spPr>
          <a:xfrm rot="5400000">
            <a:off x="2471025" y="2352125"/>
            <a:ext cx="453300" cy="633900"/>
          </a:xfrm>
          <a:prstGeom prst="curvedConnector3">
            <a:avLst>
              <a:gd fmla="val 49992" name="adj1"/>
            </a:avLst>
          </a:prstGeom>
          <a:noFill/>
          <a:ln cap="flat" cmpd="sng" w="9525">
            <a:solidFill>
              <a:srgbClr val="A2AEBD"/>
            </a:solidFill>
            <a:prstDash val="solid"/>
            <a:round/>
            <a:headEnd len="med" w="med" type="none"/>
            <a:tailEnd len="med" w="med" type="triangle"/>
          </a:ln>
        </p:spPr>
      </p:cxnSp>
      <p:cxnSp>
        <p:nvCxnSpPr>
          <p:cNvPr id="603" name="Google Shape;603;p36"/>
          <p:cNvCxnSpPr>
            <a:stCxn id="600" idx="2"/>
            <a:endCxn id="601" idx="0"/>
          </p:cNvCxnSpPr>
          <p:nvPr/>
        </p:nvCxnSpPr>
        <p:spPr>
          <a:xfrm rot="5400000">
            <a:off x="1600725" y="2796500"/>
            <a:ext cx="452700" cy="1107000"/>
          </a:xfrm>
          <a:prstGeom prst="curvedConnector3">
            <a:avLst>
              <a:gd fmla="val 49986" name="adj1"/>
            </a:avLst>
          </a:prstGeom>
          <a:noFill/>
          <a:ln cap="flat" cmpd="sng" w="9525">
            <a:solidFill>
              <a:srgbClr val="A2AEBD"/>
            </a:solidFill>
            <a:prstDash val="solid"/>
            <a:round/>
            <a:headEnd len="med" w="med" type="none"/>
            <a:tailEnd len="med" w="med" type="triangle"/>
          </a:ln>
        </p:spPr>
      </p:cxnSp>
      <p:sp>
        <p:nvSpPr>
          <p:cNvPr id="604" name="Google Shape;604;p36"/>
          <p:cNvSpPr/>
          <p:nvPr/>
        </p:nvSpPr>
        <p:spPr>
          <a:xfrm>
            <a:off x="2485725" y="3576875"/>
            <a:ext cx="17202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QualifiedAccessExpression</a:t>
            </a:r>
            <a:endParaRPr sz="800">
              <a:solidFill>
                <a:srgbClr val="37474F"/>
              </a:solidFill>
              <a:latin typeface="JetBrains Mono"/>
              <a:ea typeface="JetBrains Mono"/>
              <a:cs typeface="JetBrains Mono"/>
              <a:sym typeface="JetBrains Mono"/>
            </a:endParaRPr>
          </a:p>
        </p:txBody>
      </p:sp>
      <p:sp>
        <p:nvSpPr>
          <p:cNvPr id="592" name="Google Shape;592;p36"/>
          <p:cNvSpPr/>
          <p:nvPr/>
        </p:nvSpPr>
        <p:spPr>
          <a:xfrm>
            <a:off x="2452225" y="1076325"/>
            <a:ext cx="8751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 </a:t>
            </a:r>
            <a:endParaRPr sz="900">
              <a:solidFill>
                <a:srgbClr val="37474F"/>
              </a:solidFill>
              <a:latin typeface="JetBrains Mono"/>
              <a:ea typeface="JetBrains Mono"/>
              <a:cs typeface="JetBrains Mono"/>
              <a:sym typeface="JetBrains Mono"/>
            </a:endParaRPr>
          </a:p>
        </p:txBody>
      </p:sp>
      <p:sp>
        <p:nvSpPr>
          <p:cNvPr id="605" name="Google Shape;605;p36"/>
          <p:cNvSpPr/>
          <p:nvPr/>
        </p:nvSpPr>
        <p:spPr>
          <a:xfrm>
            <a:off x="6874721" y="3576225"/>
            <a:ext cx="2154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 (=</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sp>
        <p:nvSpPr>
          <p:cNvPr id="606" name="Google Shape;606;p36"/>
          <p:cNvSpPr/>
          <p:nvPr/>
        </p:nvSpPr>
        <p:spPr>
          <a:xfrm>
            <a:off x="4254971" y="3576875"/>
            <a:ext cx="2572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ResolvedNameReference (name = </a:t>
            </a:r>
            <a:r>
              <a:rPr lang="en" sz="800">
                <a:solidFill>
                  <a:srgbClr val="FC801D"/>
                </a:solidFill>
                <a:latin typeface="JetBrains Mono"/>
                <a:ea typeface="JetBrains Mono"/>
                <a:cs typeface="JetBrains Mono"/>
                <a:sym typeface="JetBrains Mono"/>
              </a:rPr>
              <a:t>toString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607" name="Google Shape;607;p36"/>
          <p:cNvCxnSpPr>
            <a:stCxn id="595" idx="2"/>
            <a:endCxn id="604" idx="0"/>
          </p:cNvCxnSpPr>
          <p:nvPr/>
        </p:nvCxnSpPr>
        <p:spPr>
          <a:xfrm rot="5400000">
            <a:off x="3980125" y="2489425"/>
            <a:ext cx="453300" cy="1721700"/>
          </a:xfrm>
          <a:prstGeom prst="curvedConnector3">
            <a:avLst>
              <a:gd fmla="val 49994" name="adj1"/>
            </a:avLst>
          </a:prstGeom>
          <a:noFill/>
          <a:ln cap="flat" cmpd="sng" w="9525">
            <a:solidFill>
              <a:srgbClr val="A2AEBD"/>
            </a:solidFill>
            <a:prstDash val="solid"/>
            <a:round/>
            <a:headEnd len="med" w="med" type="none"/>
            <a:tailEnd len="med" w="med" type="triangle"/>
          </a:ln>
        </p:spPr>
      </p:cxnSp>
      <p:cxnSp>
        <p:nvCxnSpPr>
          <p:cNvPr id="608" name="Google Shape;608;p36"/>
          <p:cNvCxnSpPr>
            <a:stCxn id="595" idx="2"/>
            <a:endCxn id="606" idx="0"/>
          </p:cNvCxnSpPr>
          <p:nvPr/>
        </p:nvCxnSpPr>
        <p:spPr>
          <a:xfrm flipH="1" rot="-5400000">
            <a:off x="5077825" y="3113425"/>
            <a:ext cx="453300" cy="473700"/>
          </a:xfrm>
          <a:prstGeom prst="curvedConnector3">
            <a:avLst>
              <a:gd fmla="val 49994" name="adj1"/>
            </a:avLst>
          </a:prstGeom>
          <a:noFill/>
          <a:ln cap="flat" cmpd="sng" w="9525">
            <a:solidFill>
              <a:srgbClr val="A2AEBD"/>
            </a:solidFill>
            <a:prstDash val="solid"/>
            <a:round/>
            <a:headEnd len="med" w="med" type="none"/>
            <a:tailEnd len="med" w="med" type="triangle"/>
          </a:ln>
        </p:spPr>
      </p:cxnSp>
      <p:cxnSp>
        <p:nvCxnSpPr>
          <p:cNvPr id="609" name="Google Shape;609;p36"/>
          <p:cNvCxnSpPr>
            <a:stCxn id="595" idx="2"/>
            <a:endCxn id="605" idx="0"/>
          </p:cNvCxnSpPr>
          <p:nvPr/>
        </p:nvCxnSpPr>
        <p:spPr>
          <a:xfrm flipH="1" rot="-5400000">
            <a:off x="6283375" y="1907875"/>
            <a:ext cx="452700" cy="2884200"/>
          </a:xfrm>
          <a:prstGeom prst="curvedConnector3">
            <a:avLst>
              <a:gd fmla="val 27226" name="adj1"/>
            </a:avLst>
          </a:prstGeom>
          <a:noFill/>
          <a:ln cap="flat" cmpd="sng" w="9525">
            <a:solidFill>
              <a:srgbClr val="A2AEBD"/>
            </a:solidFill>
            <a:prstDash val="solid"/>
            <a:round/>
            <a:headEnd len="med" w="med" type="none"/>
            <a:tailEnd len="med" w="med" type="triangle"/>
          </a:ln>
        </p:spPr>
      </p:cxnSp>
      <p:sp>
        <p:nvSpPr>
          <p:cNvPr id="610" name="Google Shape;610;p36"/>
          <p:cNvSpPr/>
          <p:nvPr/>
        </p:nvSpPr>
        <p:spPr>
          <a:xfrm>
            <a:off x="3246450" y="4257425"/>
            <a:ext cx="2184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 (=</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611" name="Google Shape;611;p36"/>
          <p:cNvCxnSpPr>
            <a:stCxn id="604" idx="2"/>
            <a:endCxn id="612" idx="0"/>
          </p:cNvCxnSpPr>
          <p:nvPr/>
        </p:nvCxnSpPr>
        <p:spPr>
          <a:xfrm rot="5400000">
            <a:off x="2292975" y="3209525"/>
            <a:ext cx="457500" cy="1648200"/>
          </a:xfrm>
          <a:prstGeom prst="curvedConnector3">
            <a:avLst>
              <a:gd fmla="val 49989" name="adj1"/>
            </a:avLst>
          </a:prstGeom>
          <a:noFill/>
          <a:ln cap="flat" cmpd="sng" w="9525">
            <a:solidFill>
              <a:srgbClr val="A2AEBD"/>
            </a:solidFill>
            <a:prstDash val="solid"/>
            <a:round/>
            <a:headEnd len="med" w="med" type="none"/>
            <a:tailEnd len="med" w="med" type="triangle"/>
          </a:ln>
        </p:spPr>
      </p:cxnSp>
      <p:cxnSp>
        <p:nvCxnSpPr>
          <p:cNvPr id="613" name="Google Shape;613;p36"/>
          <p:cNvCxnSpPr>
            <a:stCxn id="604" idx="2"/>
            <a:endCxn id="610" idx="0"/>
          </p:cNvCxnSpPr>
          <p:nvPr/>
        </p:nvCxnSpPr>
        <p:spPr>
          <a:xfrm flipH="1" rot="-5400000">
            <a:off x="3615975" y="3534725"/>
            <a:ext cx="452700" cy="993000"/>
          </a:xfrm>
          <a:prstGeom prst="curvedConnector3">
            <a:avLst>
              <a:gd fmla="val 49983" name="adj1"/>
            </a:avLst>
          </a:prstGeom>
          <a:noFill/>
          <a:ln cap="flat" cmpd="sng" w="9525">
            <a:solidFill>
              <a:srgbClr val="A2AEBD"/>
            </a:solidFill>
            <a:prstDash val="solid"/>
            <a:round/>
            <a:headEnd len="med" w="med" type="none"/>
            <a:tailEnd len="med" w="med" type="triangle"/>
          </a:ln>
        </p:spPr>
      </p:cxnSp>
      <p:sp>
        <p:nvSpPr>
          <p:cNvPr id="612" name="Google Shape;612;p36"/>
          <p:cNvSpPr/>
          <p:nvPr/>
        </p:nvSpPr>
        <p:spPr>
          <a:xfrm>
            <a:off x="518225" y="4262275"/>
            <a:ext cx="2358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ResolvedNameReference (name = </a:t>
            </a:r>
            <a:r>
              <a:rPr lang="en" sz="800">
                <a:solidFill>
                  <a:srgbClr val="6B57FF"/>
                </a:solidFill>
                <a:latin typeface="JetBrains Mono"/>
                <a:ea typeface="JetBrains Mono"/>
                <a:cs typeface="JetBrains Mono"/>
                <a:sym typeface="JetBrains Mono"/>
              </a:rPr>
              <a:t>user</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sp>
        <p:nvSpPr>
          <p:cNvPr id="614" name="Google Shape;614;p36"/>
          <p:cNvSpPr txBox="1"/>
          <p:nvPr/>
        </p:nvSpPr>
        <p:spPr>
          <a:xfrm>
            <a:off x="3503481" y="3877268"/>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615" name="Google Shape;615;p36"/>
          <p:cNvSpPr txBox="1"/>
          <p:nvPr/>
        </p:nvSpPr>
        <p:spPr>
          <a:xfrm>
            <a:off x="1765668" y="3877268"/>
            <a:ext cx="14268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calleeReference</a:t>
            </a:r>
            <a:endParaRPr sz="800">
              <a:solidFill>
                <a:srgbClr val="37474F"/>
              </a:solidFill>
              <a:highlight>
                <a:schemeClr val="lt1"/>
              </a:highlight>
              <a:latin typeface="JetBrains Mono"/>
              <a:ea typeface="JetBrains Mono"/>
              <a:cs typeface="JetBrains Mono"/>
              <a:sym typeface="JetBrains Mono"/>
            </a:endParaRPr>
          </a:p>
        </p:txBody>
      </p:sp>
      <p:sp>
        <p:nvSpPr>
          <p:cNvPr id="616" name="Google Shape;616;p36"/>
          <p:cNvSpPr txBox="1"/>
          <p:nvPr/>
        </p:nvSpPr>
        <p:spPr>
          <a:xfrm>
            <a:off x="7027256" y="3178118"/>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617" name="Google Shape;617;p36"/>
          <p:cNvSpPr txBox="1"/>
          <p:nvPr/>
        </p:nvSpPr>
        <p:spPr>
          <a:xfrm>
            <a:off x="4818165" y="3178120"/>
            <a:ext cx="1109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calleeReference</a:t>
            </a:r>
            <a:endParaRPr sz="800">
              <a:solidFill>
                <a:srgbClr val="37474F"/>
              </a:solidFill>
              <a:highlight>
                <a:schemeClr val="lt1"/>
              </a:highlight>
              <a:latin typeface="JetBrains Mono"/>
              <a:ea typeface="JetBrains Mono"/>
              <a:cs typeface="JetBrains Mono"/>
              <a:sym typeface="JetBrains Mono"/>
            </a:endParaRPr>
          </a:p>
        </p:txBody>
      </p:sp>
      <p:sp>
        <p:nvSpPr>
          <p:cNvPr id="618" name="Google Shape;618;p36"/>
          <p:cNvSpPr txBox="1"/>
          <p:nvPr/>
        </p:nvSpPr>
        <p:spPr>
          <a:xfrm>
            <a:off x="3624340" y="3178120"/>
            <a:ext cx="11097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explictReceiver</a:t>
            </a:r>
            <a:endParaRPr sz="800">
              <a:solidFill>
                <a:srgbClr val="37474F"/>
              </a:solidFill>
              <a:highlight>
                <a:schemeClr val="lt1"/>
              </a:highlight>
              <a:latin typeface="JetBrains Mono"/>
              <a:ea typeface="JetBrains Mono"/>
              <a:cs typeface="JetBrains Mono"/>
              <a:sym typeface="JetBrains Mono"/>
            </a:endParaRPr>
          </a:p>
        </p:txBody>
      </p:sp>
      <p:sp>
        <p:nvSpPr>
          <p:cNvPr id="619" name="Google Shape;619;p36"/>
          <p:cNvSpPr txBox="1"/>
          <p:nvPr/>
        </p:nvSpPr>
        <p:spPr>
          <a:xfrm>
            <a:off x="1407673" y="3178118"/>
            <a:ext cx="875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620" name="Google Shape;620;p36"/>
          <p:cNvSpPr txBox="1"/>
          <p:nvPr/>
        </p:nvSpPr>
        <p:spPr>
          <a:xfrm>
            <a:off x="2249598" y="2488173"/>
            <a:ext cx="875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arguments</a:t>
            </a:r>
            <a:endParaRPr sz="800">
              <a:solidFill>
                <a:srgbClr val="37474F"/>
              </a:solidFill>
              <a:highlight>
                <a:schemeClr val="lt1"/>
              </a:highlight>
              <a:latin typeface="JetBrains Mono"/>
              <a:ea typeface="JetBrains Mono"/>
              <a:cs typeface="JetBrains Mono"/>
              <a:sym typeface="JetBrains Mono"/>
            </a:endParaRPr>
          </a:p>
        </p:txBody>
      </p:sp>
      <p:sp>
        <p:nvSpPr>
          <p:cNvPr id="621" name="Google Shape;621;p36"/>
          <p:cNvSpPr txBox="1"/>
          <p:nvPr/>
        </p:nvSpPr>
        <p:spPr>
          <a:xfrm>
            <a:off x="3616923" y="2488173"/>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arguments</a:t>
            </a:r>
            <a:endParaRPr sz="800">
              <a:solidFill>
                <a:srgbClr val="37474F"/>
              </a:solidFill>
              <a:highlight>
                <a:schemeClr val="lt1"/>
              </a:highlight>
              <a:latin typeface="JetBrains Mono"/>
              <a:ea typeface="JetBrains Mono"/>
              <a:cs typeface="JetBrains Mono"/>
              <a:sym typeface="JetBrains Mono"/>
            </a:endParaRPr>
          </a:p>
        </p:txBody>
      </p:sp>
      <p:sp>
        <p:nvSpPr>
          <p:cNvPr id="622" name="Google Shape;622;p36"/>
          <p:cNvSpPr txBox="1"/>
          <p:nvPr/>
        </p:nvSpPr>
        <p:spPr>
          <a:xfrm>
            <a:off x="4327531" y="1820910"/>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623" name="Google Shape;623;p36"/>
          <p:cNvSpPr txBox="1"/>
          <p:nvPr/>
        </p:nvSpPr>
        <p:spPr>
          <a:xfrm>
            <a:off x="3088899" y="1820900"/>
            <a:ext cx="987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argumentList</a:t>
            </a:r>
            <a:endParaRPr sz="800">
              <a:solidFill>
                <a:srgbClr val="37474F"/>
              </a:solidFill>
              <a:highlight>
                <a:schemeClr val="lt1"/>
              </a:highlight>
              <a:latin typeface="JetBrains Mono"/>
              <a:ea typeface="JetBrains Mono"/>
              <a:cs typeface="JetBrains Mono"/>
              <a:sym typeface="JetBrains Mono"/>
            </a:endParaRPr>
          </a:p>
        </p:txBody>
      </p:sp>
      <p:sp>
        <p:nvSpPr>
          <p:cNvPr id="624" name="Google Shape;624;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FIR? Another tree!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7"/>
          <p:cNvSpPr/>
          <p:nvPr/>
        </p:nvSpPr>
        <p:spPr>
          <a:xfrm>
            <a:off x="3300325" y="1528375"/>
            <a:ext cx="16482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StringConcatenationCall</a:t>
            </a:r>
            <a:endParaRPr sz="800">
              <a:solidFill>
                <a:srgbClr val="37474F"/>
              </a:solidFill>
              <a:latin typeface="JetBrains Mono"/>
              <a:ea typeface="JetBrains Mono"/>
              <a:cs typeface="JetBrains Mono"/>
              <a:sym typeface="JetBrains Mono"/>
            </a:endParaRPr>
          </a:p>
        </p:txBody>
      </p:sp>
      <p:cxnSp>
        <p:nvCxnSpPr>
          <p:cNvPr id="630" name="Google Shape;630;p37"/>
          <p:cNvCxnSpPr>
            <a:stCxn id="631" idx="2"/>
            <a:endCxn id="632" idx="1"/>
          </p:cNvCxnSpPr>
          <p:nvPr/>
        </p:nvCxnSpPr>
        <p:spPr>
          <a:xfrm rot="5400000">
            <a:off x="873375" y="1147875"/>
            <a:ext cx="1705200" cy="2018100"/>
          </a:xfrm>
          <a:prstGeom prst="curvedConnector4">
            <a:avLst>
              <a:gd fmla="val 46661" name="adj1"/>
              <a:gd fmla="val 111799" name="adj2"/>
            </a:avLst>
          </a:prstGeom>
          <a:noFill/>
          <a:ln cap="flat" cmpd="sng" w="9525">
            <a:solidFill>
              <a:schemeClr val="accent2"/>
            </a:solidFill>
            <a:prstDash val="solid"/>
            <a:round/>
            <a:headEnd len="med" w="med" type="none"/>
            <a:tailEnd len="med" w="med" type="none"/>
          </a:ln>
        </p:spPr>
      </p:cxnSp>
      <p:sp>
        <p:nvSpPr>
          <p:cNvPr id="633" name="Google Shape;633;p37"/>
          <p:cNvSpPr/>
          <p:nvPr/>
        </p:nvSpPr>
        <p:spPr>
          <a:xfrm>
            <a:off x="2521125" y="2214425"/>
            <a:ext cx="987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ArgumentList</a:t>
            </a:r>
            <a:endParaRPr sz="800">
              <a:solidFill>
                <a:srgbClr val="37474F"/>
              </a:solidFill>
              <a:latin typeface="JetBrains Mono"/>
              <a:ea typeface="JetBrains Mono"/>
              <a:cs typeface="JetBrains Mono"/>
              <a:sym typeface="JetBrains Mono"/>
            </a:endParaRPr>
          </a:p>
        </p:txBody>
      </p:sp>
      <p:cxnSp>
        <p:nvCxnSpPr>
          <p:cNvPr id="634" name="Google Shape;634;p37"/>
          <p:cNvCxnSpPr>
            <a:stCxn id="629" idx="2"/>
            <a:endCxn id="633" idx="0"/>
          </p:cNvCxnSpPr>
          <p:nvPr/>
        </p:nvCxnSpPr>
        <p:spPr>
          <a:xfrm rot="5400000">
            <a:off x="3340525" y="1430575"/>
            <a:ext cx="458100" cy="11097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635" name="Google Shape;635;p37"/>
          <p:cNvSpPr/>
          <p:nvPr/>
        </p:nvSpPr>
        <p:spPr>
          <a:xfrm>
            <a:off x="4574125" y="2895625"/>
            <a:ext cx="987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FunctionCall</a:t>
            </a:r>
            <a:endParaRPr sz="800">
              <a:solidFill>
                <a:srgbClr val="37474F"/>
              </a:solidFill>
              <a:latin typeface="JetBrains Mono"/>
              <a:ea typeface="JetBrains Mono"/>
              <a:cs typeface="JetBrains Mono"/>
              <a:sym typeface="JetBrains Mono"/>
            </a:endParaRPr>
          </a:p>
        </p:txBody>
      </p:sp>
      <p:cxnSp>
        <p:nvCxnSpPr>
          <p:cNvPr id="636" name="Google Shape;636;p37"/>
          <p:cNvCxnSpPr>
            <a:stCxn id="633" idx="2"/>
            <a:endCxn id="635" idx="0"/>
          </p:cNvCxnSpPr>
          <p:nvPr/>
        </p:nvCxnSpPr>
        <p:spPr>
          <a:xfrm flipH="1" rot="-5400000">
            <a:off x="3814425" y="1642625"/>
            <a:ext cx="453300" cy="2052900"/>
          </a:xfrm>
          <a:prstGeom prst="curvedConnector3">
            <a:avLst>
              <a:gd fmla="val 49989" name="adj1"/>
            </a:avLst>
          </a:prstGeom>
          <a:noFill/>
          <a:ln cap="flat" cmpd="sng" w="9525">
            <a:solidFill>
              <a:srgbClr val="A2AEBD"/>
            </a:solidFill>
            <a:prstDash val="solid"/>
            <a:round/>
            <a:headEnd len="med" w="med" type="none"/>
            <a:tailEnd len="med" w="med" type="triangle"/>
          </a:ln>
        </p:spPr>
      </p:cxnSp>
      <p:sp>
        <p:nvSpPr>
          <p:cNvPr id="637" name="Google Shape;637;p37"/>
          <p:cNvSpPr/>
          <p:nvPr/>
        </p:nvSpPr>
        <p:spPr>
          <a:xfrm>
            <a:off x="292600" y="1076325"/>
            <a:ext cx="3804600" cy="22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rgbClr val="018001"/>
                </a:solidFill>
                <a:latin typeface="JetBrains Mono"/>
                <a:ea typeface="JetBrains Mono"/>
                <a:cs typeface="JetBrains Mono"/>
                <a:sym typeface="JetBrains Mono"/>
              </a:rPr>
              <a:t>fun</a:t>
            </a:r>
            <a:r>
              <a:rPr lang="en" sz="800">
                <a:solidFill>
                  <a:srgbClr val="37474F"/>
                </a:solidFill>
                <a:latin typeface="JetBrains Mono"/>
                <a:ea typeface="JetBrains Mono"/>
                <a:cs typeface="JetBrains Mono"/>
                <a:sym typeface="JetBrains Mono"/>
              </a:rPr>
              <a:t> </a:t>
            </a:r>
            <a:r>
              <a:rPr lang="en" sz="800">
                <a:solidFill>
                  <a:schemeClr val="accent2"/>
                </a:solidFill>
                <a:latin typeface="JetBrains Mono"/>
                <a:ea typeface="JetBrains Mono"/>
                <a:cs typeface="JetBrains Mono"/>
                <a:sym typeface="JetBrains Mono"/>
              </a:rPr>
              <a:t>hello</a:t>
            </a:r>
            <a:r>
              <a:rPr lang="en" sz="800">
                <a:solidFill>
                  <a:srgbClr val="37474F"/>
                </a:solidFill>
                <a:latin typeface="JetBrains Mono"/>
                <a:ea typeface="JetBrains Mono"/>
                <a:cs typeface="JetBrains Mono"/>
                <a:sym typeface="JetBrains Mono"/>
              </a:rPr>
              <a:t>(</a:t>
            </a:r>
            <a:r>
              <a:rPr i="1" lang="en" sz="800">
                <a:solidFill>
                  <a:srgbClr val="6554E8"/>
                </a:solidFill>
                <a:latin typeface="JetBrains Mono"/>
                <a:ea typeface="JetBrains Mono"/>
                <a:cs typeface="JetBrains Mono"/>
                <a:sym typeface="JetBrains Mono"/>
              </a:rPr>
              <a:t>user</a:t>
            </a:r>
            <a:r>
              <a:rPr lang="en" sz="800">
                <a:solidFill>
                  <a:srgbClr val="37474F"/>
                </a:solidFill>
                <a:latin typeface="JetBrains Mono"/>
                <a:ea typeface="JetBrains Mono"/>
                <a:cs typeface="JetBrains Mono"/>
                <a:sym typeface="JetBrains Mono"/>
              </a:rPr>
              <a:t>: String) = println(</a:t>
            </a:r>
            <a:r>
              <a:rPr lang="en" sz="800">
                <a:solidFill>
                  <a:srgbClr val="008000"/>
                </a:solidFill>
                <a:latin typeface="JetBrains Mono"/>
                <a:ea typeface="JetBrains Mono"/>
                <a:cs typeface="JetBrains Mono"/>
                <a:sym typeface="JetBrains Mono"/>
              </a:rPr>
              <a:t>"</a:t>
            </a:r>
            <a:r>
              <a:rPr lang="en" sz="800">
                <a:solidFill>
                  <a:srgbClr val="018001"/>
                </a:solidFill>
                <a:latin typeface="JetBrains Mono"/>
                <a:ea typeface="JetBrains Mono"/>
                <a:cs typeface="JetBrains Mono"/>
                <a:sym typeface="JetBrains Mono"/>
              </a:rPr>
              <a:t>Hello,</a:t>
            </a:r>
            <a:r>
              <a:rPr lang="en" sz="800">
                <a:solidFill>
                  <a:srgbClr val="37474F"/>
                </a:solidFill>
                <a:latin typeface="JetBrains Mono"/>
                <a:ea typeface="JetBrains Mono"/>
                <a:cs typeface="JetBrains Mono"/>
                <a:sym typeface="JetBrains Mono"/>
              </a:rPr>
              <a:t> </a:t>
            </a:r>
            <a:r>
              <a:rPr lang="en" sz="800">
                <a:solidFill>
                  <a:schemeClr val="accent2"/>
                </a:solidFill>
                <a:latin typeface="JetBrains Mono"/>
                <a:ea typeface="JetBrains Mono"/>
                <a:cs typeface="JetBrains Mono"/>
                <a:sym typeface="JetBrains Mono"/>
              </a:rPr>
              <a:t>$</a:t>
            </a:r>
            <a:r>
              <a:rPr i="1" lang="en" sz="800">
                <a:solidFill>
                  <a:srgbClr val="6554E8"/>
                </a:solidFill>
                <a:latin typeface="JetBrains Mono"/>
                <a:ea typeface="JetBrains Mono"/>
                <a:cs typeface="JetBrains Mono"/>
                <a:sym typeface="JetBrains Mono"/>
              </a:rPr>
              <a:t>user</a:t>
            </a:r>
            <a:r>
              <a:rPr lang="en" sz="800">
                <a:solidFill>
                  <a:srgbClr val="008000"/>
                </a:solidFill>
                <a:latin typeface="JetBrains Mono"/>
                <a:ea typeface="JetBrains Mono"/>
                <a:cs typeface="JetBrains Mono"/>
                <a:sym typeface="JetBrains Mono"/>
              </a:rPr>
              <a:t>"</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sp>
        <p:nvSpPr>
          <p:cNvPr id="638" name="Google Shape;638;p37"/>
          <p:cNvSpPr/>
          <p:nvPr/>
        </p:nvSpPr>
        <p:spPr>
          <a:xfrm>
            <a:off x="4252550" y="2214425"/>
            <a:ext cx="23172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 (=</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639" name="Google Shape;639;p37"/>
          <p:cNvCxnSpPr>
            <a:stCxn id="629" idx="2"/>
            <a:endCxn id="638" idx="0"/>
          </p:cNvCxnSpPr>
          <p:nvPr/>
        </p:nvCxnSpPr>
        <p:spPr>
          <a:xfrm flipH="1" rot="-5400000">
            <a:off x="4538725" y="1342075"/>
            <a:ext cx="458100" cy="12867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632" name="Google Shape;632;p37"/>
          <p:cNvSpPr/>
          <p:nvPr/>
        </p:nvSpPr>
        <p:spPr>
          <a:xfrm>
            <a:off x="716925" y="2895650"/>
            <a:ext cx="3327300" cy="228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ConstExpression (value = </a:t>
            </a:r>
            <a:r>
              <a:rPr lang="en" sz="800">
                <a:solidFill>
                  <a:srgbClr val="018001"/>
                </a:solidFill>
                <a:latin typeface="JetBrains Mono"/>
                <a:ea typeface="JetBrains Mono"/>
                <a:cs typeface="JetBrains Mono"/>
                <a:sym typeface="JetBrains Mono"/>
              </a:rPr>
              <a:t>"</a:t>
            </a:r>
            <a:r>
              <a:rPr lang="en" sz="800">
                <a:solidFill>
                  <a:srgbClr val="018001"/>
                </a:solidFill>
                <a:latin typeface="JetBrains Mono"/>
                <a:ea typeface="JetBrains Mono"/>
                <a:cs typeface="JetBrains Mono"/>
                <a:sym typeface="JetBrains Mono"/>
              </a:rPr>
              <a:t>Hello, "</a:t>
            </a:r>
            <a:r>
              <a:rPr lang="en" sz="800">
                <a:solidFill>
                  <a:srgbClr val="37474F"/>
                </a:solidFill>
                <a:latin typeface="JetBrains Mono"/>
                <a:ea typeface="JetBrains Mono"/>
                <a:cs typeface="JetBrains Mono"/>
                <a:sym typeface="JetBrains Mono"/>
              </a:rPr>
              <a:t>, kind = String)</a:t>
            </a:r>
            <a:endParaRPr sz="800">
              <a:solidFill>
                <a:srgbClr val="FC801D"/>
              </a:solidFill>
              <a:latin typeface="JetBrains Mono"/>
              <a:ea typeface="JetBrains Mono"/>
              <a:cs typeface="JetBrains Mono"/>
              <a:sym typeface="JetBrains Mono"/>
            </a:endParaRPr>
          </a:p>
        </p:txBody>
      </p:sp>
      <p:sp>
        <p:nvSpPr>
          <p:cNvPr id="640" name="Google Shape;640;p37"/>
          <p:cNvSpPr/>
          <p:nvPr/>
        </p:nvSpPr>
        <p:spPr>
          <a:xfrm>
            <a:off x="217175" y="3576225"/>
            <a:ext cx="2112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641" name="Google Shape;641;p37"/>
          <p:cNvCxnSpPr>
            <a:stCxn id="633" idx="2"/>
            <a:endCxn id="632" idx="0"/>
          </p:cNvCxnSpPr>
          <p:nvPr/>
        </p:nvCxnSpPr>
        <p:spPr>
          <a:xfrm rot="5400000">
            <a:off x="2471025" y="2352125"/>
            <a:ext cx="453300" cy="633900"/>
          </a:xfrm>
          <a:prstGeom prst="curvedConnector3">
            <a:avLst>
              <a:gd fmla="val 49992" name="adj1"/>
            </a:avLst>
          </a:prstGeom>
          <a:noFill/>
          <a:ln cap="flat" cmpd="sng" w="9525">
            <a:solidFill>
              <a:srgbClr val="A2AEBD"/>
            </a:solidFill>
            <a:prstDash val="solid"/>
            <a:round/>
            <a:headEnd len="med" w="med" type="none"/>
            <a:tailEnd len="med" w="med" type="triangle"/>
          </a:ln>
        </p:spPr>
      </p:cxnSp>
      <p:cxnSp>
        <p:nvCxnSpPr>
          <p:cNvPr id="642" name="Google Shape;642;p37"/>
          <p:cNvCxnSpPr>
            <a:stCxn id="632" idx="2"/>
            <a:endCxn id="640" idx="0"/>
          </p:cNvCxnSpPr>
          <p:nvPr/>
        </p:nvCxnSpPr>
        <p:spPr>
          <a:xfrm rot="5400000">
            <a:off x="1600725" y="2796500"/>
            <a:ext cx="452700" cy="1107000"/>
          </a:xfrm>
          <a:prstGeom prst="curvedConnector3">
            <a:avLst>
              <a:gd fmla="val 49986" name="adj1"/>
            </a:avLst>
          </a:prstGeom>
          <a:noFill/>
          <a:ln cap="flat" cmpd="sng" w="9525">
            <a:solidFill>
              <a:srgbClr val="A2AEBD"/>
            </a:solidFill>
            <a:prstDash val="solid"/>
            <a:round/>
            <a:headEnd len="med" w="med" type="none"/>
            <a:tailEnd len="med" w="med" type="triangle"/>
          </a:ln>
        </p:spPr>
      </p:cxnSp>
      <p:sp>
        <p:nvSpPr>
          <p:cNvPr id="643" name="Google Shape;643;p37"/>
          <p:cNvSpPr/>
          <p:nvPr/>
        </p:nvSpPr>
        <p:spPr>
          <a:xfrm>
            <a:off x="2485725" y="3576875"/>
            <a:ext cx="17202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QualifiedAccessExpression</a:t>
            </a:r>
            <a:endParaRPr sz="800">
              <a:solidFill>
                <a:srgbClr val="37474F"/>
              </a:solidFill>
              <a:latin typeface="JetBrains Mono"/>
              <a:ea typeface="JetBrains Mono"/>
              <a:cs typeface="JetBrains Mono"/>
              <a:sym typeface="JetBrains Mono"/>
            </a:endParaRPr>
          </a:p>
        </p:txBody>
      </p:sp>
      <p:sp>
        <p:nvSpPr>
          <p:cNvPr id="631" name="Google Shape;631;p37"/>
          <p:cNvSpPr/>
          <p:nvPr/>
        </p:nvSpPr>
        <p:spPr>
          <a:xfrm>
            <a:off x="2521125" y="1076325"/>
            <a:ext cx="4278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 </a:t>
            </a:r>
            <a:endParaRPr sz="900">
              <a:solidFill>
                <a:srgbClr val="37474F"/>
              </a:solidFill>
              <a:latin typeface="JetBrains Mono"/>
              <a:ea typeface="JetBrains Mono"/>
              <a:cs typeface="JetBrains Mono"/>
              <a:sym typeface="JetBrains Mono"/>
            </a:endParaRPr>
          </a:p>
        </p:txBody>
      </p:sp>
      <p:sp>
        <p:nvSpPr>
          <p:cNvPr id="644" name="Google Shape;644;p37"/>
          <p:cNvSpPr/>
          <p:nvPr/>
        </p:nvSpPr>
        <p:spPr>
          <a:xfrm>
            <a:off x="6874721" y="3576225"/>
            <a:ext cx="2154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 (=</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sp>
        <p:nvSpPr>
          <p:cNvPr id="645" name="Google Shape;645;p37"/>
          <p:cNvSpPr/>
          <p:nvPr/>
        </p:nvSpPr>
        <p:spPr>
          <a:xfrm>
            <a:off x="4254971" y="3576875"/>
            <a:ext cx="2572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ResolvedNameReference (name = </a:t>
            </a:r>
            <a:r>
              <a:rPr lang="en" sz="800">
                <a:solidFill>
                  <a:srgbClr val="FC801D"/>
                </a:solidFill>
                <a:latin typeface="JetBrains Mono"/>
                <a:ea typeface="JetBrains Mono"/>
                <a:cs typeface="JetBrains Mono"/>
                <a:sym typeface="JetBrains Mono"/>
              </a:rPr>
              <a:t>toString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646" name="Google Shape;646;p37"/>
          <p:cNvCxnSpPr>
            <a:stCxn id="635" idx="2"/>
            <a:endCxn id="643" idx="0"/>
          </p:cNvCxnSpPr>
          <p:nvPr/>
        </p:nvCxnSpPr>
        <p:spPr>
          <a:xfrm rot="5400000">
            <a:off x="3980125" y="2489425"/>
            <a:ext cx="453300" cy="1721700"/>
          </a:xfrm>
          <a:prstGeom prst="curvedConnector3">
            <a:avLst>
              <a:gd fmla="val 49994" name="adj1"/>
            </a:avLst>
          </a:prstGeom>
          <a:noFill/>
          <a:ln cap="flat" cmpd="sng" w="9525">
            <a:solidFill>
              <a:srgbClr val="A2AEBD"/>
            </a:solidFill>
            <a:prstDash val="solid"/>
            <a:round/>
            <a:headEnd len="med" w="med" type="none"/>
            <a:tailEnd len="med" w="med" type="triangle"/>
          </a:ln>
        </p:spPr>
      </p:cxnSp>
      <p:cxnSp>
        <p:nvCxnSpPr>
          <p:cNvPr id="647" name="Google Shape;647;p37"/>
          <p:cNvCxnSpPr>
            <a:stCxn id="635" idx="2"/>
            <a:endCxn id="645" idx="0"/>
          </p:cNvCxnSpPr>
          <p:nvPr/>
        </p:nvCxnSpPr>
        <p:spPr>
          <a:xfrm flipH="1" rot="-5400000">
            <a:off x="5077825" y="3113425"/>
            <a:ext cx="453300" cy="473700"/>
          </a:xfrm>
          <a:prstGeom prst="curvedConnector3">
            <a:avLst>
              <a:gd fmla="val 49994" name="adj1"/>
            </a:avLst>
          </a:prstGeom>
          <a:noFill/>
          <a:ln cap="flat" cmpd="sng" w="9525">
            <a:solidFill>
              <a:srgbClr val="A2AEBD"/>
            </a:solidFill>
            <a:prstDash val="solid"/>
            <a:round/>
            <a:headEnd len="med" w="med" type="none"/>
            <a:tailEnd len="med" w="med" type="triangle"/>
          </a:ln>
        </p:spPr>
      </p:cxnSp>
      <p:cxnSp>
        <p:nvCxnSpPr>
          <p:cNvPr id="648" name="Google Shape;648;p37"/>
          <p:cNvCxnSpPr>
            <a:stCxn id="635" idx="2"/>
            <a:endCxn id="644" idx="0"/>
          </p:cNvCxnSpPr>
          <p:nvPr/>
        </p:nvCxnSpPr>
        <p:spPr>
          <a:xfrm flipH="1" rot="-5400000">
            <a:off x="6283375" y="1907875"/>
            <a:ext cx="452700" cy="2884200"/>
          </a:xfrm>
          <a:prstGeom prst="curvedConnector3">
            <a:avLst>
              <a:gd fmla="val 27226" name="adj1"/>
            </a:avLst>
          </a:prstGeom>
          <a:noFill/>
          <a:ln cap="flat" cmpd="sng" w="9525">
            <a:solidFill>
              <a:srgbClr val="A2AEBD"/>
            </a:solidFill>
            <a:prstDash val="solid"/>
            <a:round/>
            <a:headEnd len="med" w="med" type="none"/>
            <a:tailEnd len="med" w="med" type="triangle"/>
          </a:ln>
        </p:spPr>
      </p:cxnSp>
      <p:sp>
        <p:nvSpPr>
          <p:cNvPr id="649" name="Google Shape;649;p37"/>
          <p:cNvSpPr/>
          <p:nvPr/>
        </p:nvSpPr>
        <p:spPr>
          <a:xfrm>
            <a:off x="3246450" y="4257425"/>
            <a:ext cx="2184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 (=</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sp>
        <p:nvSpPr>
          <p:cNvPr id="650" name="Google Shape;650;p37"/>
          <p:cNvSpPr/>
          <p:nvPr/>
        </p:nvSpPr>
        <p:spPr>
          <a:xfrm>
            <a:off x="518225" y="4262275"/>
            <a:ext cx="2358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ResolvedNameReference (name = </a:t>
            </a:r>
            <a:r>
              <a:rPr lang="en" sz="800">
                <a:solidFill>
                  <a:srgbClr val="6B57FF"/>
                </a:solidFill>
                <a:latin typeface="JetBrains Mono"/>
                <a:ea typeface="JetBrains Mono"/>
                <a:cs typeface="JetBrains Mono"/>
                <a:sym typeface="JetBrains Mono"/>
              </a:rPr>
              <a:t>user</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651" name="Google Shape;651;p37"/>
          <p:cNvCxnSpPr>
            <a:stCxn id="643" idx="2"/>
            <a:endCxn id="650" idx="0"/>
          </p:cNvCxnSpPr>
          <p:nvPr/>
        </p:nvCxnSpPr>
        <p:spPr>
          <a:xfrm rot="5400000">
            <a:off x="2292975" y="3209525"/>
            <a:ext cx="457500" cy="1648200"/>
          </a:xfrm>
          <a:prstGeom prst="curvedConnector3">
            <a:avLst>
              <a:gd fmla="val 49989" name="adj1"/>
            </a:avLst>
          </a:prstGeom>
          <a:noFill/>
          <a:ln cap="flat" cmpd="sng" w="9525">
            <a:solidFill>
              <a:srgbClr val="A2AEBD"/>
            </a:solidFill>
            <a:prstDash val="solid"/>
            <a:round/>
            <a:headEnd len="med" w="med" type="none"/>
            <a:tailEnd len="med" w="med" type="triangle"/>
          </a:ln>
        </p:spPr>
      </p:cxnSp>
      <p:cxnSp>
        <p:nvCxnSpPr>
          <p:cNvPr id="652" name="Google Shape;652;p37"/>
          <p:cNvCxnSpPr>
            <a:stCxn id="643" idx="2"/>
            <a:endCxn id="649" idx="0"/>
          </p:cNvCxnSpPr>
          <p:nvPr/>
        </p:nvCxnSpPr>
        <p:spPr>
          <a:xfrm flipH="1" rot="-5400000">
            <a:off x="3615975" y="3534725"/>
            <a:ext cx="452700" cy="993000"/>
          </a:xfrm>
          <a:prstGeom prst="curvedConnector3">
            <a:avLst>
              <a:gd fmla="val 49983" name="adj1"/>
            </a:avLst>
          </a:prstGeom>
          <a:noFill/>
          <a:ln cap="flat" cmpd="sng" w="9525">
            <a:solidFill>
              <a:srgbClr val="A2AEBD"/>
            </a:solidFill>
            <a:prstDash val="solid"/>
            <a:round/>
            <a:headEnd len="med" w="med" type="none"/>
            <a:tailEnd len="med" w="med" type="triangle"/>
          </a:ln>
        </p:spPr>
      </p:cxnSp>
      <p:sp>
        <p:nvSpPr>
          <p:cNvPr id="653" name="Google Shape;653;p37"/>
          <p:cNvSpPr txBox="1"/>
          <p:nvPr/>
        </p:nvSpPr>
        <p:spPr>
          <a:xfrm>
            <a:off x="3503481" y="3877268"/>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654" name="Google Shape;654;p37"/>
          <p:cNvSpPr txBox="1"/>
          <p:nvPr/>
        </p:nvSpPr>
        <p:spPr>
          <a:xfrm>
            <a:off x="1765668" y="3877268"/>
            <a:ext cx="14268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calleeReference</a:t>
            </a:r>
            <a:endParaRPr sz="800">
              <a:solidFill>
                <a:srgbClr val="37474F"/>
              </a:solidFill>
              <a:highlight>
                <a:schemeClr val="lt1"/>
              </a:highlight>
              <a:latin typeface="JetBrains Mono"/>
              <a:ea typeface="JetBrains Mono"/>
              <a:cs typeface="JetBrains Mono"/>
              <a:sym typeface="JetBrains Mono"/>
            </a:endParaRPr>
          </a:p>
        </p:txBody>
      </p:sp>
      <p:sp>
        <p:nvSpPr>
          <p:cNvPr id="655" name="Google Shape;655;p37"/>
          <p:cNvSpPr txBox="1"/>
          <p:nvPr/>
        </p:nvSpPr>
        <p:spPr>
          <a:xfrm>
            <a:off x="7027256" y="3178118"/>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656" name="Google Shape;656;p37"/>
          <p:cNvSpPr txBox="1"/>
          <p:nvPr/>
        </p:nvSpPr>
        <p:spPr>
          <a:xfrm>
            <a:off x="4818165" y="3178120"/>
            <a:ext cx="1109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calleeReference</a:t>
            </a:r>
            <a:endParaRPr sz="800">
              <a:solidFill>
                <a:srgbClr val="37474F"/>
              </a:solidFill>
              <a:highlight>
                <a:schemeClr val="lt1"/>
              </a:highlight>
              <a:latin typeface="JetBrains Mono"/>
              <a:ea typeface="JetBrains Mono"/>
              <a:cs typeface="JetBrains Mono"/>
              <a:sym typeface="JetBrains Mono"/>
            </a:endParaRPr>
          </a:p>
        </p:txBody>
      </p:sp>
      <p:sp>
        <p:nvSpPr>
          <p:cNvPr id="657" name="Google Shape;657;p37"/>
          <p:cNvSpPr txBox="1"/>
          <p:nvPr/>
        </p:nvSpPr>
        <p:spPr>
          <a:xfrm>
            <a:off x="3624340" y="3178120"/>
            <a:ext cx="11097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explictReceiver</a:t>
            </a:r>
            <a:endParaRPr sz="800">
              <a:solidFill>
                <a:srgbClr val="37474F"/>
              </a:solidFill>
              <a:highlight>
                <a:schemeClr val="lt1"/>
              </a:highlight>
              <a:latin typeface="JetBrains Mono"/>
              <a:ea typeface="JetBrains Mono"/>
              <a:cs typeface="JetBrains Mono"/>
              <a:sym typeface="JetBrains Mono"/>
            </a:endParaRPr>
          </a:p>
        </p:txBody>
      </p:sp>
      <p:sp>
        <p:nvSpPr>
          <p:cNvPr id="658" name="Google Shape;658;p37"/>
          <p:cNvSpPr txBox="1"/>
          <p:nvPr/>
        </p:nvSpPr>
        <p:spPr>
          <a:xfrm>
            <a:off x="1407673" y="3178118"/>
            <a:ext cx="875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659" name="Google Shape;659;p37"/>
          <p:cNvSpPr txBox="1"/>
          <p:nvPr/>
        </p:nvSpPr>
        <p:spPr>
          <a:xfrm>
            <a:off x="2249598" y="2488173"/>
            <a:ext cx="875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arguments</a:t>
            </a:r>
            <a:endParaRPr sz="800">
              <a:solidFill>
                <a:srgbClr val="37474F"/>
              </a:solidFill>
              <a:highlight>
                <a:schemeClr val="lt1"/>
              </a:highlight>
              <a:latin typeface="JetBrains Mono"/>
              <a:ea typeface="JetBrains Mono"/>
              <a:cs typeface="JetBrains Mono"/>
              <a:sym typeface="JetBrains Mono"/>
            </a:endParaRPr>
          </a:p>
        </p:txBody>
      </p:sp>
      <p:sp>
        <p:nvSpPr>
          <p:cNvPr id="660" name="Google Shape;660;p37"/>
          <p:cNvSpPr txBox="1"/>
          <p:nvPr/>
        </p:nvSpPr>
        <p:spPr>
          <a:xfrm>
            <a:off x="3616923" y="2488173"/>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arguments</a:t>
            </a:r>
            <a:endParaRPr sz="800">
              <a:solidFill>
                <a:srgbClr val="37474F"/>
              </a:solidFill>
              <a:highlight>
                <a:schemeClr val="lt1"/>
              </a:highlight>
              <a:latin typeface="JetBrains Mono"/>
              <a:ea typeface="JetBrains Mono"/>
              <a:cs typeface="JetBrains Mono"/>
              <a:sym typeface="JetBrains Mono"/>
            </a:endParaRPr>
          </a:p>
        </p:txBody>
      </p:sp>
      <p:sp>
        <p:nvSpPr>
          <p:cNvPr id="661" name="Google Shape;661;p37"/>
          <p:cNvSpPr txBox="1"/>
          <p:nvPr/>
        </p:nvSpPr>
        <p:spPr>
          <a:xfrm>
            <a:off x="4327531" y="1820910"/>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662" name="Google Shape;662;p37"/>
          <p:cNvSpPr txBox="1"/>
          <p:nvPr/>
        </p:nvSpPr>
        <p:spPr>
          <a:xfrm>
            <a:off x="3088899" y="1820900"/>
            <a:ext cx="987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argumentList</a:t>
            </a:r>
            <a:endParaRPr sz="800">
              <a:solidFill>
                <a:srgbClr val="37474F"/>
              </a:solidFill>
              <a:highlight>
                <a:schemeClr val="lt1"/>
              </a:highlight>
              <a:latin typeface="JetBrains Mono"/>
              <a:ea typeface="JetBrains Mono"/>
              <a:cs typeface="JetBrains Mono"/>
              <a:sym typeface="JetBrains Mono"/>
            </a:endParaRPr>
          </a:p>
        </p:txBody>
      </p:sp>
      <p:sp>
        <p:nvSpPr>
          <p:cNvPr id="663" name="Google Shape;663;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FIR? Another tree!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8"/>
          <p:cNvSpPr/>
          <p:nvPr/>
        </p:nvSpPr>
        <p:spPr>
          <a:xfrm>
            <a:off x="3300325" y="1528375"/>
            <a:ext cx="16482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StringConcatenationCall</a:t>
            </a:r>
            <a:endParaRPr sz="800">
              <a:solidFill>
                <a:srgbClr val="37474F"/>
              </a:solidFill>
              <a:latin typeface="JetBrains Mono"/>
              <a:ea typeface="JetBrains Mono"/>
              <a:cs typeface="JetBrains Mono"/>
              <a:sym typeface="JetBrains Mono"/>
            </a:endParaRPr>
          </a:p>
        </p:txBody>
      </p:sp>
      <p:cxnSp>
        <p:nvCxnSpPr>
          <p:cNvPr id="669" name="Google Shape;669;p38"/>
          <p:cNvCxnSpPr>
            <a:stCxn id="670" idx="2"/>
            <a:endCxn id="671" idx="1"/>
          </p:cNvCxnSpPr>
          <p:nvPr/>
        </p:nvCxnSpPr>
        <p:spPr>
          <a:xfrm rot="5400000">
            <a:off x="288375" y="1534275"/>
            <a:ext cx="3072000" cy="2612100"/>
          </a:xfrm>
          <a:prstGeom prst="curvedConnector4">
            <a:avLst>
              <a:gd fmla="val 48144" name="adj1"/>
              <a:gd fmla="val 109120" name="adj2"/>
            </a:avLst>
          </a:prstGeom>
          <a:noFill/>
          <a:ln cap="flat" cmpd="sng" w="9525">
            <a:solidFill>
              <a:schemeClr val="accent2"/>
            </a:solidFill>
            <a:prstDash val="solid"/>
            <a:round/>
            <a:headEnd len="med" w="med" type="none"/>
            <a:tailEnd len="med" w="med" type="none"/>
          </a:ln>
        </p:spPr>
      </p:cxnSp>
      <p:sp>
        <p:nvSpPr>
          <p:cNvPr id="672" name="Google Shape;672;p38"/>
          <p:cNvSpPr/>
          <p:nvPr/>
        </p:nvSpPr>
        <p:spPr>
          <a:xfrm>
            <a:off x="2521125" y="2214425"/>
            <a:ext cx="987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ArgumentList</a:t>
            </a:r>
            <a:endParaRPr sz="800">
              <a:solidFill>
                <a:srgbClr val="37474F"/>
              </a:solidFill>
              <a:latin typeface="JetBrains Mono"/>
              <a:ea typeface="JetBrains Mono"/>
              <a:cs typeface="JetBrains Mono"/>
              <a:sym typeface="JetBrains Mono"/>
            </a:endParaRPr>
          </a:p>
        </p:txBody>
      </p:sp>
      <p:cxnSp>
        <p:nvCxnSpPr>
          <p:cNvPr id="673" name="Google Shape;673;p38"/>
          <p:cNvCxnSpPr>
            <a:stCxn id="668" idx="2"/>
            <a:endCxn id="672" idx="0"/>
          </p:cNvCxnSpPr>
          <p:nvPr/>
        </p:nvCxnSpPr>
        <p:spPr>
          <a:xfrm rot="5400000">
            <a:off x="3340525" y="1430575"/>
            <a:ext cx="458100" cy="11097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674" name="Google Shape;674;p38"/>
          <p:cNvSpPr/>
          <p:nvPr/>
        </p:nvSpPr>
        <p:spPr>
          <a:xfrm>
            <a:off x="4574125" y="2895625"/>
            <a:ext cx="987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FunctionCall</a:t>
            </a:r>
            <a:endParaRPr sz="800">
              <a:solidFill>
                <a:srgbClr val="37474F"/>
              </a:solidFill>
              <a:latin typeface="JetBrains Mono"/>
              <a:ea typeface="JetBrains Mono"/>
              <a:cs typeface="JetBrains Mono"/>
              <a:sym typeface="JetBrains Mono"/>
            </a:endParaRPr>
          </a:p>
        </p:txBody>
      </p:sp>
      <p:cxnSp>
        <p:nvCxnSpPr>
          <p:cNvPr id="675" name="Google Shape;675;p38"/>
          <p:cNvCxnSpPr>
            <a:stCxn id="672" idx="2"/>
            <a:endCxn id="674" idx="0"/>
          </p:cNvCxnSpPr>
          <p:nvPr/>
        </p:nvCxnSpPr>
        <p:spPr>
          <a:xfrm flipH="1" rot="-5400000">
            <a:off x="3814425" y="1642625"/>
            <a:ext cx="453300" cy="2052900"/>
          </a:xfrm>
          <a:prstGeom prst="curvedConnector3">
            <a:avLst>
              <a:gd fmla="val 49989" name="adj1"/>
            </a:avLst>
          </a:prstGeom>
          <a:noFill/>
          <a:ln cap="flat" cmpd="sng" w="9525">
            <a:solidFill>
              <a:srgbClr val="A2AEBD"/>
            </a:solidFill>
            <a:prstDash val="solid"/>
            <a:round/>
            <a:headEnd len="med" w="med" type="none"/>
            <a:tailEnd len="med" w="med" type="triangle"/>
          </a:ln>
        </p:spPr>
      </p:cxnSp>
      <p:sp>
        <p:nvSpPr>
          <p:cNvPr id="676" name="Google Shape;676;p38"/>
          <p:cNvSpPr/>
          <p:nvPr/>
        </p:nvSpPr>
        <p:spPr>
          <a:xfrm>
            <a:off x="292600" y="1076325"/>
            <a:ext cx="3804600" cy="22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rgbClr val="018001"/>
                </a:solidFill>
                <a:latin typeface="JetBrains Mono"/>
                <a:ea typeface="JetBrains Mono"/>
                <a:cs typeface="JetBrains Mono"/>
                <a:sym typeface="JetBrains Mono"/>
              </a:rPr>
              <a:t>fun</a:t>
            </a:r>
            <a:r>
              <a:rPr lang="en" sz="800">
                <a:solidFill>
                  <a:srgbClr val="37474F"/>
                </a:solidFill>
                <a:latin typeface="JetBrains Mono"/>
                <a:ea typeface="JetBrains Mono"/>
                <a:cs typeface="JetBrains Mono"/>
                <a:sym typeface="JetBrains Mono"/>
              </a:rPr>
              <a:t> </a:t>
            </a:r>
            <a:r>
              <a:rPr lang="en" sz="800">
                <a:solidFill>
                  <a:schemeClr val="accent2"/>
                </a:solidFill>
                <a:latin typeface="JetBrains Mono"/>
                <a:ea typeface="JetBrains Mono"/>
                <a:cs typeface="JetBrains Mono"/>
                <a:sym typeface="JetBrains Mono"/>
              </a:rPr>
              <a:t>hello</a:t>
            </a:r>
            <a:r>
              <a:rPr lang="en" sz="800">
                <a:solidFill>
                  <a:srgbClr val="37474F"/>
                </a:solidFill>
                <a:latin typeface="JetBrains Mono"/>
                <a:ea typeface="JetBrains Mono"/>
                <a:cs typeface="JetBrains Mono"/>
                <a:sym typeface="JetBrains Mono"/>
              </a:rPr>
              <a:t>(</a:t>
            </a:r>
            <a:r>
              <a:rPr i="1" lang="en" sz="800">
                <a:solidFill>
                  <a:srgbClr val="6554E8"/>
                </a:solidFill>
                <a:latin typeface="JetBrains Mono"/>
                <a:ea typeface="JetBrains Mono"/>
                <a:cs typeface="JetBrains Mono"/>
                <a:sym typeface="JetBrains Mono"/>
              </a:rPr>
              <a:t>user</a:t>
            </a:r>
            <a:r>
              <a:rPr lang="en" sz="800">
                <a:solidFill>
                  <a:srgbClr val="37474F"/>
                </a:solidFill>
                <a:latin typeface="JetBrains Mono"/>
                <a:ea typeface="JetBrains Mono"/>
                <a:cs typeface="JetBrains Mono"/>
                <a:sym typeface="JetBrains Mono"/>
              </a:rPr>
              <a:t>: String) = println(</a:t>
            </a:r>
            <a:r>
              <a:rPr lang="en" sz="800">
                <a:solidFill>
                  <a:srgbClr val="008000"/>
                </a:solidFill>
                <a:latin typeface="JetBrains Mono"/>
                <a:ea typeface="JetBrains Mono"/>
                <a:cs typeface="JetBrains Mono"/>
                <a:sym typeface="JetBrains Mono"/>
              </a:rPr>
              <a:t>"</a:t>
            </a:r>
            <a:r>
              <a:rPr lang="en" sz="800">
                <a:solidFill>
                  <a:srgbClr val="018001"/>
                </a:solidFill>
                <a:latin typeface="JetBrains Mono"/>
                <a:ea typeface="JetBrains Mono"/>
                <a:cs typeface="JetBrains Mono"/>
                <a:sym typeface="JetBrains Mono"/>
              </a:rPr>
              <a:t>Hello,</a:t>
            </a:r>
            <a:r>
              <a:rPr lang="en" sz="800">
                <a:solidFill>
                  <a:srgbClr val="37474F"/>
                </a:solidFill>
                <a:latin typeface="JetBrains Mono"/>
                <a:ea typeface="JetBrains Mono"/>
                <a:cs typeface="JetBrains Mono"/>
                <a:sym typeface="JetBrains Mono"/>
              </a:rPr>
              <a:t> </a:t>
            </a:r>
            <a:r>
              <a:rPr lang="en" sz="800">
                <a:solidFill>
                  <a:schemeClr val="accent2"/>
                </a:solidFill>
                <a:latin typeface="JetBrains Mono"/>
                <a:ea typeface="JetBrains Mono"/>
                <a:cs typeface="JetBrains Mono"/>
                <a:sym typeface="JetBrains Mono"/>
              </a:rPr>
              <a:t>$</a:t>
            </a:r>
            <a:r>
              <a:rPr i="1" lang="en" sz="800">
                <a:solidFill>
                  <a:srgbClr val="6554E8"/>
                </a:solidFill>
                <a:latin typeface="JetBrains Mono"/>
                <a:ea typeface="JetBrains Mono"/>
                <a:cs typeface="JetBrains Mono"/>
                <a:sym typeface="JetBrains Mono"/>
              </a:rPr>
              <a:t>user</a:t>
            </a:r>
            <a:r>
              <a:rPr lang="en" sz="800">
                <a:solidFill>
                  <a:srgbClr val="008000"/>
                </a:solidFill>
                <a:latin typeface="JetBrains Mono"/>
                <a:ea typeface="JetBrains Mono"/>
                <a:cs typeface="JetBrains Mono"/>
                <a:sym typeface="JetBrains Mono"/>
              </a:rPr>
              <a:t>"</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sp>
        <p:nvSpPr>
          <p:cNvPr id="677" name="Google Shape;677;p38"/>
          <p:cNvSpPr/>
          <p:nvPr/>
        </p:nvSpPr>
        <p:spPr>
          <a:xfrm>
            <a:off x="4252550" y="2214425"/>
            <a:ext cx="23172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 (=</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678" name="Google Shape;678;p38"/>
          <p:cNvCxnSpPr>
            <a:stCxn id="668" idx="2"/>
            <a:endCxn id="677" idx="0"/>
          </p:cNvCxnSpPr>
          <p:nvPr/>
        </p:nvCxnSpPr>
        <p:spPr>
          <a:xfrm flipH="1" rot="-5400000">
            <a:off x="4538725" y="1342075"/>
            <a:ext cx="458100" cy="12867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679" name="Google Shape;679;p38"/>
          <p:cNvSpPr/>
          <p:nvPr/>
        </p:nvSpPr>
        <p:spPr>
          <a:xfrm>
            <a:off x="716925" y="2895650"/>
            <a:ext cx="33273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ConstExpression (value = </a:t>
            </a:r>
            <a:r>
              <a:rPr lang="en" sz="800">
                <a:solidFill>
                  <a:srgbClr val="018001"/>
                </a:solidFill>
                <a:latin typeface="JetBrains Mono"/>
                <a:ea typeface="JetBrains Mono"/>
                <a:cs typeface="JetBrains Mono"/>
                <a:sym typeface="JetBrains Mono"/>
              </a:rPr>
              <a:t>"</a:t>
            </a:r>
            <a:r>
              <a:rPr lang="en" sz="800">
                <a:solidFill>
                  <a:srgbClr val="018001"/>
                </a:solidFill>
                <a:latin typeface="JetBrains Mono"/>
                <a:ea typeface="JetBrains Mono"/>
                <a:cs typeface="JetBrains Mono"/>
                <a:sym typeface="JetBrains Mono"/>
              </a:rPr>
              <a:t>Hello, "</a:t>
            </a:r>
            <a:r>
              <a:rPr lang="en" sz="800">
                <a:solidFill>
                  <a:srgbClr val="37474F"/>
                </a:solidFill>
                <a:latin typeface="JetBrains Mono"/>
                <a:ea typeface="JetBrains Mono"/>
                <a:cs typeface="JetBrains Mono"/>
                <a:sym typeface="JetBrains Mono"/>
              </a:rPr>
              <a:t>, kind = String)</a:t>
            </a:r>
            <a:endParaRPr sz="800">
              <a:solidFill>
                <a:srgbClr val="FC801D"/>
              </a:solidFill>
              <a:latin typeface="JetBrains Mono"/>
              <a:ea typeface="JetBrains Mono"/>
              <a:cs typeface="JetBrains Mono"/>
              <a:sym typeface="JetBrains Mono"/>
            </a:endParaRPr>
          </a:p>
        </p:txBody>
      </p:sp>
      <p:sp>
        <p:nvSpPr>
          <p:cNvPr id="680" name="Google Shape;680;p38"/>
          <p:cNvSpPr/>
          <p:nvPr/>
        </p:nvSpPr>
        <p:spPr>
          <a:xfrm>
            <a:off x="217175" y="3576225"/>
            <a:ext cx="2112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681" name="Google Shape;681;p38"/>
          <p:cNvCxnSpPr>
            <a:stCxn id="672" idx="2"/>
            <a:endCxn id="679" idx="0"/>
          </p:cNvCxnSpPr>
          <p:nvPr/>
        </p:nvCxnSpPr>
        <p:spPr>
          <a:xfrm rot="5400000">
            <a:off x="2471025" y="2352125"/>
            <a:ext cx="453300" cy="633900"/>
          </a:xfrm>
          <a:prstGeom prst="curvedConnector3">
            <a:avLst>
              <a:gd fmla="val 49992" name="adj1"/>
            </a:avLst>
          </a:prstGeom>
          <a:noFill/>
          <a:ln cap="flat" cmpd="sng" w="9525">
            <a:solidFill>
              <a:srgbClr val="A2AEBD"/>
            </a:solidFill>
            <a:prstDash val="solid"/>
            <a:round/>
            <a:headEnd len="med" w="med" type="none"/>
            <a:tailEnd len="med" w="med" type="triangle"/>
          </a:ln>
        </p:spPr>
      </p:cxnSp>
      <p:cxnSp>
        <p:nvCxnSpPr>
          <p:cNvPr id="682" name="Google Shape;682;p38"/>
          <p:cNvCxnSpPr>
            <a:stCxn id="679" idx="2"/>
            <a:endCxn id="680" idx="0"/>
          </p:cNvCxnSpPr>
          <p:nvPr/>
        </p:nvCxnSpPr>
        <p:spPr>
          <a:xfrm rot="5400000">
            <a:off x="1600725" y="2796500"/>
            <a:ext cx="452700" cy="1107000"/>
          </a:xfrm>
          <a:prstGeom prst="curvedConnector3">
            <a:avLst>
              <a:gd fmla="val 49986" name="adj1"/>
            </a:avLst>
          </a:prstGeom>
          <a:noFill/>
          <a:ln cap="flat" cmpd="sng" w="9525">
            <a:solidFill>
              <a:srgbClr val="A2AEBD"/>
            </a:solidFill>
            <a:prstDash val="solid"/>
            <a:round/>
            <a:headEnd len="med" w="med" type="none"/>
            <a:tailEnd len="med" w="med" type="triangle"/>
          </a:ln>
        </p:spPr>
      </p:cxnSp>
      <p:sp>
        <p:nvSpPr>
          <p:cNvPr id="683" name="Google Shape;683;p38"/>
          <p:cNvSpPr/>
          <p:nvPr/>
        </p:nvSpPr>
        <p:spPr>
          <a:xfrm>
            <a:off x="2485725" y="3576875"/>
            <a:ext cx="17202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QualifiedAccessExpression</a:t>
            </a:r>
            <a:endParaRPr sz="800">
              <a:solidFill>
                <a:srgbClr val="37474F"/>
              </a:solidFill>
              <a:latin typeface="JetBrains Mono"/>
              <a:ea typeface="JetBrains Mono"/>
              <a:cs typeface="JetBrains Mono"/>
              <a:sym typeface="JetBrains Mono"/>
            </a:endParaRPr>
          </a:p>
        </p:txBody>
      </p:sp>
      <p:sp>
        <p:nvSpPr>
          <p:cNvPr id="670" name="Google Shape;670;p38"/>
          <p:cNvSpPr/>
          <p:nvPr/>
        </p:nvSpPr>
        <p:spPr>
          <a:xfrm>
            <a:off x="3014625" y="1076325"/>
            <a:ext cx="2316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 </a:t>
            </a:r>
            <a:endParaRPr sz="900">
              <a:solidFill>
                <a:srgbClr val="37474F"/>
              </a:solidFill>
              <a:latin typeface="JetBrains Mono"/>
              <a:ea typeface="JetBrains Mono"/>
              <a:cs typeface="JetBrains Mono"/>
              <a:sym typeface="JetBrains Mono"/>
            </a:endParaRPr>
          </a:p>
        </p:txBody>
      </p:sp>
      <p:sp>
        <p:nvSpPr>
          <p:cNvPr id="684" name="Google Shape;684;p38"/>
          <p:cNvSpPr/>
          <p:nvPr/>
        </p:nvSpPr>
        <p:spPr>
          <a:xfrm>
            <a:off x="6874721" y="3576225"/>
            <a:ext cx="2154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 (=</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sp>
        <p:nvSpPr>
          <p:cNvPr id="685" name="Google Shape;685;p38"/>
          <p:cNvSpPr/>
          <p:nvPr/>
        </p:nvSpPr>
        <p:spPr>
          <a:xfrm>
            <a:off x="4254971" y="3576875"/>
            <a:ext cx="2572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ResolvedNameReference (name = </a:t>
            </a:r>
            <a:r>
              <a:rPr lang="en" sz="800">
                <a:solidFill>
                  <a:srgbClr val="FC801D"/>
                </a:solidFill>
                <a:latin typeface="JetBrains Mono"/>
                <a:ea typeface="JetBrains Mono"/>
                <a:cs typeface="JetBrains Mono"/>
                <a:sym typeface="JetBrains Mono"/>
              </a:rPr>
              <a:t>toString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686" name="Google Shape;686;p38"/>
          <p:cNvCxnSpPr>
            <a:stCxn id="674" idx="2"/>
            <a:endCxn id="683" idx="0"/>
          </p:cNvCxnSpPr>
          <p:nvPr/>
        </p:nvCxnSpPr>
        <p:spPr>
          <a:xfrm rot="5400000">
            <a:off x="3980125" y="2489425"/>
            <a:ext cx="453300" cy="1721700"/>
          </a:xfrm>
          <a:prstGeom prst="curvedConnector3">
            <a:avLst>
              <a:gd fmla="val 49994" name="adj1"/>
            </a:avLst>
          </a:prstGeom>
          <a:noFill/>
          <a:ln cap="flat" cmpd="sng" w="9525">
            <a:solidFill>
              <a:srgbClr val="A2AEBD"/>
            </a:solidFill>
            <a:prstDash val="solid"/>
            <a:round/>
            <a:headEnd len="med" w="med" type="none"/>
            <a:tailEnd len="med" w="med" type="triangle"/>
          </a:ln>
        </p:spPr>
      </p:cxnSp>
      <p:cxnSp>
        <p:nvCxnSpPr>
          <p:cNvPr id="687" name="Google Shape;687;p38"/>
          <p:cNvCxnSpPr>
            <a:stCxn id="674" idx="2"/>
            <a:endCxn id="685" idx="0"/>
          </p:cNvCxnSpPr>
          <p:nvPr/>
        </p:nvCxnSpPr>
        <p:spPr>
          <a:xfrm flipH="1" rot="-5400000">
            <a:off x="5077825" y="3113425"/>
            <a:ext cx="453300" cy="473700"/>
          </a:xfrm>
          <a:prstGeom prst="curvedConnector3">
            <a:avLst>
              <a:gd fmla="val 49994" name="adj1"/>
            </a:avLst>
          </a:prstGeom>
          <a:noFill/>
          <a:ln cap="flat" cmpd="sng" w="9525">
            <a:solidFill>
              <a:srgbClr val="A2AEBD"/>
            </a:solidFill>
            <a:prstDash val="solid"/>
            <a:round/>
            <a:headEnd len="med" w="med" type="none"/>
            <a:tailEnd len="med" w="med" type="triangle"/>
          </a:ln>
        </p:spPr>
      </p:cxnSp>
      <p:cxnSp>
        <p:nvCxnSpPr>
          <p:cNvPr id="688" name="Google Shape;688;p38"/>
          <p:cNvCxnSpPr>
            <a:stCxn id="674" idx="2"/>
            <a:endCxn id="684" idx="0"/>
          </p:cNvCxnSpPr>
          <p:nvPr/>
        </p:nvCxnSpPr>
        <p:spPr>
          <a:xfrm flipH="1" rot="-5400000">
            <a:off x="6283375" y="1907875"/>
            <a:ext cx="452700" cy="2884200"/>
          </a:xfrm>
          <a:prstGeom prst="curvedConnector3">
            <a:avLst>
              <a:gd fmla="val 27226" name="adj1"/>
            </a:avLst>
          </a:prstGeom>
          <a:noFill/>
          <a:ln cap="flat" cmpd="sng" w="9525">
            <a:solidFill>
              <a:srgbClr val="A2AEBD"/>
            </a:solidFill>
            <a:prstDash val="solid"/>
            <a:round/>
            <a:headEnd len="med" w="med" type="none"/>
            <a:tailEnd len="med" w="med" type="triangle"/>
          </a:ln>
        </p:spPr>
      </p:cxnSp>
      <p:sp>
        <p:nvSpPr>
          <p:cNvPr id="689" name="Google Shape;689;p38"/>
          <p:cNvSpPr/>
          <p:nvPr/>
        </p:nvSpPr>
        <p:spPr>
          <a:xfrm>
            <a:off x="3246450" y="4257425"/>
            <a:ext cx="2184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 (=</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sp>
        <p:nvSpPr>
          <p:cNvPr id="671" name="Google Shape;671;p38"/>
          <p:cNvSpPr/>
          <p:nvPr/>
        </p:nvSpPr>
        <p:spPr>
          <a:xfrm>
            <a:off x="518225" y="4262275"/>
            <a:ext cx="2358900" cy="228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ResolvedNameReference (name = </a:t>
            </a:r>
            <a:r>
              <a:rPr lang="en" sz="800">
                <a:solidFill>
                  <a:srgbClr val="6B57FF"/>
                </a:solidFill>
                <a:latin typeface="JetBrains Mono"/>
                <a:ea typeface="JetBrains Mono"/>
                <a:cs typeface="JetBrains Mono"/>
                <a:sym typeface="JetBrains Mono"/>
              </a:rPr>
              <a:t>user</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690" name="Google Shape;690;p38"/>
          <p:cNvCxnSpPr>
            <a:stCxn id="683" idx="2"/>
            <a:endCxn id="671" idx="0"/>
          </p:cNvCxnSpPr>
          <p:nvPr/>
        </p:nvCxnSpPr>
        <p:spPr>
          <a:xfrm rot="5400000">
            <a:off x="2292975" y="3209525"/>
            <a:ext cx="457500" cy="1648200"/>
          </a:xfrm>
          <a:prstGeom prst="curvedConnector3">
            <a:avLst>
              <a:gd fmla="val 49989" name="adj1"/>
            </a:avLst>
          </a:prstGeom>
          <a:noFill/>
          <a:ln cap="flat" cmpd="sng" w="9525">
            <a:solidFill>
              <a:srgbClr val="A2AEBD"/>
            </a:solidFill>
            <a:prstDash val="solid"/>
            <a:round/>
            <a:headEnd len="med" w="med" type="none"/>
            <a:tailEnd len="med" w="med" type="triangle"/>
          </a:ln>
        </p:spPr>
      </p:cxnSp>
      <p:cxnSp>
        <p:nvCxnSpPr>
          <p:cNvPr id="691" name="Google Shape;691;p38"/>
          <p:cNvCxnSpPr>
            <a:stCxn id="683" idx="2"/>
            <a:endCxn id="689" idx="0"/>
          </p:cNvCxnSpPr>
          <p:nvPr/>
        </p:nvCxnSpPr>
        <p:spPr>
          <a:xfrm flipH="1" rot="-5400000">
            <a:off x="3615975" y="3534725"/>
            <a:ext cx="452700" cy="993000"/>
          </a:xfrm>
          <a:prstGeom prst="curvedConnector3">
            <a:avLst>
              <a:gd fmla="val 49983" name="adj1"/>
            </a:avLst>
          </a:prstGeom>
          <a:noFill/>
          <a:ln cap="flat" cmpd="sng" w="9525">
            <a:solidFill>
              <a:srgbClr val="A2AEBD"/>
            </a:solidFill>
            <a:prstDash val="solid"/>
            <a:round/>
            <a:headEnd len="med" w="med" type="none"/>
            <a:tailEnd len="med" w="med" type="triangle"/>
          </a:ln>
        </p:spPr>
      </p:cxnSp>
      <p:sp>
        <p:nvSpPr>
          <p:cNvPr id="692" name="Google Shape;692;p38"/>
          <p:cNvSpPr txBox="1"/>
          <p:nvPr/>
        </p:nvSpPr>
        <p:spPr>
          <a:xfrm>
            <a:off x="3503481" y="3877268"/>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693" name="Google Shape;693;p38"/>
          <p:cNvSpPr txBox="1"/>
          <p:nvPr/>
        </p:nvSpPr>
        <p:spPr>
          <a:xfrm>
            <a:off x="1765668" y="3877268"/>
            <a:ext cx="14268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calleeReference</a:t>
            </a:r>
            <a:endParaRPr sz="800">
              <a:solidFill>
                <a:srgbClr val="37474F"/>
              </a:solidFill>
              <a:highlight>
                <a:schemeClr val="lt1"/>
              </a:highlight>
              <a:latin typeface="JetBrains Mono"/>
              <a:ea typeface="JetBrains Mono"/>
              <a:cs typeface="JetBrains Mono"/>
              <a:sym typeface="JetBrains Mono"/>
            </a:endParaRPr>
          </a:p>
        </p:txBody>
      </p:sp>
      <p:sp>
        <p:nvSpPr>
          <p:cNvPr id="694" name="Google Shape;694;p38"/>
          <p:cNvSpPr txBox="1"/>
          <p:nvPr/>
        </p:nvSpPr>
        <p:spPr>
          <a:xfrm>
            <a:off x="7027256" y="3178118"/>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695" name="Google Shape;695;p38"/>
          <p:cNvSpPr txBox="1"/>
          <p:nvPr/>
        </p:nvSpPr>
        <p:spPr>
          <a:xfrm>
            <a:off x="4818165" y="3178120"/>
            <a:ext cx="1109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calleeReference</a:t>
            </a:r>
            <a:endParaRPr sz="800">
              <a:solidFill>
                <a:srgbClr val="37474F"/>
              </a:solidFill>
              <a:highlight>
                <a:schemeClr val="lt1"/>
              </a:highlight>
              <a:latin typeface="JetBrains Mono"/>
              <a:ea typeface="JetBrains Mono"/>
              <a:cs typeface="JetBrains Mono"/>
              <a:sym typeface="JetBrains Mono"/>
            </a:endParaRPr>
          </a:p>
        </p:txBody>
      </p:sp>
      <p:sp>
        <p:nvSpPr>
          <p:cNvPr id="696" name="Google Shape;696;p38"/>
          <p:cNvSpPr txBox="1"/>
          <p:nvPr/>
        </p:nvSpPr>
        <p:spPr>
          <a:xfrm>
            <a:off x="3624340" y="3178120"/>
            <a:ext cx="11097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explictReceiver</a:t>
            </a:r>
            <a:endParaRPr sz="800">
              <a:solidFill>
                <a:srgbClr val="37474F"/>
              </a:solidFill>
              <a:highlight>
                <a:schemeClr val="lt1"/>
              </a:highlight>
              <a:latin typeface="JetBrains Mono"/>
              <a:ea typeface="JetBrains Mono"/>
              <a:cs typeface="JetBrains Mono"/>
              <a:sym typeface="JetBrains Mono"/>
            </a:endParaRPr>
          </a:p>
        </p:txBody>
      </p:sp>
      <p:sp>
        <p:nvSpPr>
          <p:cNvPr id="697" name="Google Shape;697;p38"/>
          <p:cNvSpPr txBox="1"/>
          <p:nvPr/>
        </p:nvSpPr>
        <p:spPr>
          <a:xfrm>
            <a:off x="1407673" y="3178118"/>
            <a:ext cx="875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698" name="Google Shape;698;p38"/>
          <p:cNvSpPr txBox="1"/>
          <p:nvPr/>
        </p:nvSpPr>
        <p:spPr>
          <a:xfrm>
            <a:off x="2249598" y="2488173"/>
            <a:ext cx="875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arguments</a:t>
            </a:r>
            <a:endParaRPr sz="800">
              <a:solidFill>
                <a:srgbClr val="37474F"/>
              </a:solidFill>
              <a:highlight>
                <a:schemeClr val="lt1"/>
              </a:highlight>
              <a:latin typeface="JetBrains Mono"/>
              <a:ea typeface="JetBrains Mono"/>
              <a:cs typeface="JetBrains Mono"/>
              <a:sym typeface="JetBrains Mono"/>
            </a:endParaRPr>
          </a:p>
        </p:txBody>
      </p:sp>
      <p:sp>
        <p:nvSpPr>
          <p:cNvPr id="699" name="Google Shape;699;p38"/>
          <p:cNvSpPr txBox="1"/>
          <p:nvPr/>
        </p:nvSpPr>
        <p:spPr>
          <a:xfrm>
            <a:off x="3616923" y="2488173"/>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arguments</a:t>
            </a:r>
            <a:endParaRPr sz="800">
              <a:solidFill>
                <a:srgbClr val="37474F"/>
              </a:solidFill>
              <a:highlight>
                <a:schemeClr val="lt1"/>
              </a:highlight>
              <a:latin typeface="JetBrains Mono"/>
              <a:ea typeface="JetBrains Mono"/>
              <a:cs typeface="JetBrains Mono"/>
              <a:sym typeface="JetBrains Mono"/>
            </a:endParaRPr>
          </a:p>
        </p:txBody>
      </p:sp>
      <p:sp>
        <p:nvSpPr>
          <p:cNvPr id="700" name="Google Shape;700;p38"/>
          <p:cNvSpPr txBox="1"/>
          <p:nvPr/>
        </p:nvSpPr>
        <p:spPr>
          <a:xfrm>
            <a:off x="4327531" y="1820910"/>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701" name="Google Shape;701;p38"/>
          <p:cNvSpPr txBox="1"/>
          <p:nvPr/>
        </p:nvSpPr>
        <p:spPr>
          <a:xfrm>
            <a:off x="3088899" y="1820900"/>
            <a:ext cx="987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argumentList</a:t>
            </a:r>
            <a:endParaRPr sz="800">
              <a:solidFill>
                <a:srgbClr val="37474F"/>
              </a:solidFill>
              <a:highlight>
                <a:schemeClr val="lt1"/>
              </a:highlight>
              <a:latin typeface="JetBrains Mono"/>
              <a:ea typeface="JetBrains Mono"/>
              <a:cs typeface="JetBrains Mono"/>
              <a:sym typeface="JetBrains Mono"/>
            </a:endParaRPr>
          </a:p>
        </p:txBody>
      </p:sp>
      <p:sp>
        <p:nvSpPr>
          <p:cNvPr id="702" name="Google Shape;702;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FIR? Another tree!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lnSpc>
                <a:spcPct val="85000"/>
              </a:lnSpc>
              <a:spcBef>
                <a:spcPts val="0"/>
              </a:spcBef>
              <a:spcAft>
                <a:spcPts val="0"/>
              </a:spcAft>
              <a:buSzPts val="1100"/>
              <a:buNone/>
            </a:pPr>
            <a:r>
              <a:rPr lang="en"/>
              <a:t>Compilation process – J</a:t>
            </a:r>
            <a:r>
              <a:rPr lang="en"/>
              <a:t>ava vs C</a:t>
            </a:r>
            <a:endParaRPr/>
          </a:p>
        </p:txBody>
      </p:sp>
      <p:pic>
        <p:nvPicPr>
          <p:cNvPr id="52" name="Google Shape;52;p12"/>
          <p:cNvPicPr preferRelativeResize="0"/>
          <p:nvPr/>
        </p:nvPicPr>
        <p:blipFill rotWithShape="1">
          <a:blip r:embed="rId3">
            <a:alphaModFix/>
          </a:blip>
          <a:srcRect b="7975" l="0" r="0" t="-397"/>
          <a:stretch/>
        </p:blipFill>
        <p:spPr>
          <a:xfrm>
            <a:off x="207406" y="957211"/>
            <a:ext cx="7170898" cy="38410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9"/>
          <p:cNvSpPr/>
          <p:nvPr/>
        </p:nvSpPr>
        <p:spPr>
          <a:xfrm>
            <a:off x="3300325" y="1528375"/>
            <a:ext cx="16482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StringConcatenationCall</a:t>
            </a:r>
            <a:endParaRPr sz="800">
              <a:solidFill>
                <a:srgbClr val="37474F"/>
              </a:solidFill>
              <a:latin typeface="JetBrains Mono"/>
              <a:ea typeface="JetBrains Mono"/>
              <a:cs typeface="JetBrains Mono"/>
              <a:sym typeface="JetBrains Mono"/>
            </a:endParaRPr>
          </a:p>
        </p:txBody>
      </p:sp>
      <p:cxnSp>
        <p:nvCxnSpPr>
          <p:cNvPr id="708" name="Google Shape;708;p39"/>
          <p:cNvCxnSpPr>
            <a:stCxn id="709" idx="3"/>
            <a:endCxn id="710" idx="3"/>
          </p:cNvCxnSpPr>
          <p:nvPr/>
        </p:nvCxnSpPr>
        <p:spPr>
          <a:xfrm>
            <a:off x="3246875" y="1190325"/>
            <a:ext cx="3580800" cy="2500500"/>
          </a:xfrm>
          <a:prstGeom prst="curvedConnector3">
            <a:avLst>
              <a:gd fmla="val 106653" name="adj1"/>
            </a:avLst>
          </a:prstGeom>
          <a:noFill/>
          <a:ln cap="flat" cmpd="sng" w="9525">
            <a:solidFill>
              <a:schemeClr val="accent2"/>
            </a:solidFill>
            <a:prstDash val="solid"/>
            <a:round/>
            <a:headEnd len="med" w="med" type="none"/>
            <a:tailEnd len="med" w="med" type="none"/>
          </a:ln>
        </p:spPr>
      </p:cxnSp>
      <p:sp>
        <p:nvSpPr>
          <p:cNvPr id="711" name="Google Shape;711;p39"/>
          <p:cNvSpPr/>
          <p:nvPr/>
        </p:nvSpPr>
        <p:spPr>
          <a:xfrm>
            <a:off x="2521125" y="2214425"/>
            <a:ext cx="987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ArgumentList</a:t>
            </a:r>
            <a:endParaRPr sz="800">
              <a:solidFill>
                <a:srgbClr val="37474F"/>
              </a:solidFill>
              <a:latin typeface="JetBrains Mono"/>
              <a:ea typeface="JetBrains Mono"/>
              <a:cs typeface="JetBrains Mono"/>
              <a:sym typeface="JetBrains Mono"/>
            </a:endParaRPr>
          </a:p>
        </p:txBody>
      </p:sp>
      <p:cxnSp>
        <p:nvCxnSpPr>
          <p:cNvPr id="712" name="Google Shape;712;p39"/>
          <p:cNvCxnSpPr>
            <a:stCxn id="707" idx="2"/>
            <a:endCxn id="711" idx="0"/>
          </p:cNvCxnSpPr>
          <p:nvPr/>
        </p:nvCxnSpPr>
        <p:spPr>
          <a:xfrm rot="5400000">
            <a:off x="3340525" y="1430575"/>
            <a:ext cx="458100" cy="11097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713" name="Google Shape;713;p39"/>
          <p:cNvSpPr/>
          <p:nvPr/>
        </p:nvSpPr>
        <p:spPr>
          <a:xfrm>
            <a:off x="4574125" y="2895625"/>
            <a:ext cx="987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FunctionCall</a:t>
            </a:r>
            <a:endParaRPr sz="800">
              <a:solidFill>
                <a:srgbClr val="37474F"/>
              </a:solidFill>
              <a:latin typeface="JetBrains Mono"/>
              <a:ea typeface="JetBrains Mono"/>
              <a:cs typeface="JetBrains Mono"/>
              <a:sym typeface="JetBrains Mono"/>
            </a:endParaRPr>
          </a:p>
        </p:txBody>
      </p:sp>
      <p:cxnSp>
        <p:nvCxnSpPr>
          <p:cNvPr id="714" name="Google Shape;714;p39"/>
          <p:cNvCxnSpPr>
            <a:stCxn id="711" idx="2"/>
            <a:endCxn id="713" idx="0"/>
          </p:cNvCxnSpPr>
          <p:nvPr/>
        </p:nvCxnSpPr>
        <p:spPr>
          <a:xfrm flipH="1" rot="-5400000">
            <a:off x="3814425" y="1642625"/>
            <a:ext cx="453300" cy="2052900"/>
          </a:xfrm>
          <a:prstGeom prst="curvedConnector3">
            <a:avLst>
              <a:gd fmla="val 49989" name="adj1"/>
            </a:avLst>
          </a:prstGeom>
          <a:noFill/>
          <a:ln cap="flat" cmpd="sng" w="9525">
            <a:solidFill>
              <a:srgbClr val="A2AEBD"/>
            </a:solidFill>
            <a:prstDash val="solid"/>
            <a:round/>
            <a:headEnd len="med" w="med" type="none"/>
            <a:tailEnd len="med" w="med" type="triangle"/>
          </a:ln>
        </p:spPr>
      </p:cxnSp>
      <p:sp>
        <p:nvSpPr>
          <p:cNvPr id="715" name="Google Shape;715;p39"/>
          <p:cNvSpPr/>
          <p:nvPr/>
        </p:nvSpPr>
        <p:spPr>
          <a:xfrm>
            <a:off x="292600" y="1076325"/>
            <a:ext cx="3804600" cy="22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800">
                <a:solidFill>
                  <a:srgbClr val="018001"/>
                </a:solidFill>
                <a:latin typeface="JetBrains Mono"/>
                <a:ea typeface="JetBrains Mono"/>
                <a:cs typeface="JetBrains Mono"/>
                <a:sym typeface="JetBrains Mono"/>
              </a:rPr>
              <a:t>fun</a:t>
            </a:r>
            <a:r>
              <a:rPr lang="en" sz="800">
                <a:solidFill>
                  <a:srgbClr val="37474F"/>
                </a:solidFill>
                <a:latin typeface="JetBrains Mono"/>
                <a:ea typeface="JetBrains Mono"/>
                <a:cs typeface="JetBrains Mono"/>
                <a:sym typeface="JetBrains Mono"/>
              </a:rPr>
              <a:t> </a:t>
            </a:r>
            <a:r>
              <a:rPr lang="en" sz="800">
                <a:solidFill>
                  <a:schemeClr val="accent2"/>
                </a:solidFill>
                <a:latin typeface="JetBrains Mono"/>
                <a:ea typeface="JetBrains Mono"/>
                <a:cs typeface="JetBrains Mono"/>
                <a:sym typeface="JetBrains Mono"/>
              </a:rPr>
              <a:t>hello</a:t>
            </a:r>
            <a:r>
              <a:rPr lang="en" sz="800">
                <a:solidFill>
                  <a:srgbClr val="37474F"/>
                </a:solidFill>
                <a:latin typeface="JetBrains Mono"/>
                <a:ea typeface="JetBrains Mono"/>
                <a:cs typeface="JetBrains Mono"/>
                <a:sym typeface="JetBrains Mono"/>
              </a:rPr>
              <a:t>(</a:t>
            </a:r>
            <a:r>
              <a:rPr i="1" lang="en" sz="800">
                <a:solidFill>
                  <a:srgbClr val="6554E8"/>
                </a:solidFill>
                <a:latin typeface="JetBrains Mono"/>
                <a:ea typeface="JetBrains Mono"/>
                <a:cs typeface="JetBrains Mono"/>
                <a:sym typeface="JetBrains Mono"/>
              </a:rPr>
              <a:t>user</a:t>
            </a:r>
            <a:r>
              <a:rPr lang="en" sz="800">
                <a:solidFill>
                  <a:srgbClr val="37474F"/>
                </a:solidFill>
                <a:latin typeface="JetBrains Mono"/>
                <a:ea typeface="JetBrains Mono"/>
                <a:cs typeface="JetBrains Mono"/>
                <a:sym typeface="JetBrains Mono"/>
              </a:rPr>
              <a:t>: String) = println(</a:t>
            </a:r>
            <a:r>
              <a:rPr lang="en" sz="800">
                <a:solidFill>
                  <a:srgbClr val="008000"/>
                </a:solidFill>
                <a:latin typeface="JetBrains Mono"/>
                <a:ea typeface="JetBrains Mono"/>
                <a:cs typeface="JetBrains Mono"/>
                <a:sym typeface="JetBrains Mono"/>
              </a:rPr>
              <a:t>"</a:t>
            </a:r>
            <a:r>
              <a:rPr lang="en" sz="800">
                <a:solidFill>
                  <a:srgbClr val="018001"/>
                </a:solidFill>
                <a:latin typeface="JetBrains Mono"/>
                <a:ea typeface="JetBrains Mono"/>
                <a:cs typeface="JetBrains Mono"/>
                <a:sym typeface="JetBrains Mono"/>
              </a:rPr>
              <a:t>Hello,</a:t>
            </a:r>
            <a:r>
              <a:rPr lang="en" sz="800">
                <a:solidFill>
                  <a:srgbClr val="37474F"/>
                </a:solidFill>
                <a:latin typeface="JetBrains Mono"/>
                <a:ea typeface="JetBrains Mono"/>
                <a:cs typeface="JetBrains Mono"/>
                <a:sym typeface="JetBrains Mono"/>
              </a:rPr>
              <a:t> </a:t>
            </a:r>
            <a:r>
              <a:rPr lang="en" sz="800">
                <a:solidFill>
                  <a:schemeClr val="accent2"/>
                </a:solidFill>
                <a:latin typeface="JetBrains Mono"/>
                <a:ea typeface="JetBrains Mono"/>
                <a:cs typeface="JetBrains Mono"/>
                <a:sym typeface="JetBrains Mono"/>
              </a:rPr>
              <a:t>$</a:t>
            </a:r>
            <a:r>
              <a:rPr i="1" lang="en" sz="800">
                <a:solidFill>
                  <a:srgbClr val="6554E8"/>
                </a:solidFill>
                <a:latin typeface="JetBrains Mono"/>
                <a:ea typeface="JetBrains Mono"/>
                <a:cs typeface="JetBrains Mono"/>
                <a:sym typeface="JetBrains Mono"/>
              </a:rPr>
              <a:t>user</a:t>
            </a:r>
            <a:r>
              <a:rPr lang="en" sz="800">
                <a:solidFill>
                  <a:srgbClr val="008000"/>
                </a:solidFill>
                <a:latin typeface="JetBrains Mono"/>
                <a:ea typeface="JetBrains Mono"/>
                <a:cs typeface="JetBrains Mono"/>
                <a:sym typeface="JetBrains Mono"/>
              </a:rPr>
              <a:t>"</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sp>
        <p:nvSpPr>
          <p:cNvPr id="716" name="Google Shape;716;p39"/>
          <p:cNvSpPr/>
          <p:nvPr/>
        </p:nvSpPr>
        <p:spPr>
          <a:xfrm>
            <a:off x="4252550" y="2214425"/>
            <a:ext cx="23172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 (=</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717" name="Google Shape;717;p39"/>
          <p:cNvCxnSpPr>
            <a:stCxn id="707" idx="2"/>
            <a:endCxn id="716" idx="0"/>
          </p:cNvCxnSpPr>
          <p:nvPr/>
        </p:nvCxnSpPr>
        <p:spPr>
          <a:xfrm flipH="1" rot="-5400000">
            <a:off x="4538725" y="1342075"/>
            <a:ext cx="458100" cy="12867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718" name="Google Shape;718;p39"/>
          <p:cNvSpPr/>
          <p:nvPr/>
        </p:nvSpPr>
        <p:spPr>
          <a:xfrm>
            <a:off x="716925" y="2895650"/>
            <a:ext cx="33273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ConstExpression (value = </a:t>
            </a:r>
            <a:r>
              <a:rPr lang="en" sz="800">
                <a:solidFill>
                  <a:srgbClr val="018001"/>
                </a:solidFill>
                <a:latin typeface="JetBrains Mono"/>
                <a:ea typeface="JetBrains Mono"/>
                <a:cs typeface="JetBrains Mono"/>
                <a:sym typeface="JetBrains Mono"/>
              </a:rPr>
              <a:t>"</a:t>
            </a:r>
            <a:r>
              <a:rPr lang="en" sz="800">
                <a:solidFill>
                  <a:srgbClr val="018001"/>
                </a:solidFill>
                <a:latin typeface="JetBrains Mono"/>
                <a:ea typeface="JetBrains Mono"/>
                <a:cs typeface="JetBrains Mono"/>
                <a:sym typeface="JetBrains Mono"/>
              </a:rPr>
              <a:t>Hello, "</a:t>
            </a:r>
            <a:r>
              <a:rPr lang="en" sz="800">
                <a:solidFill>
                  <a:srgbClr val="37474F"/>
                </a:solidFill>
                <a:latin typeface="JetBrains Mono"/>
                <a:ea typeface="JetBrains Mono"/>
                <a:cs typeface="JetBrains Mono"/>
                <a:sym typeface="JetBrains Mono"/>
              </a:rPr>
              <a:t>, kind = String)</a:t>
            </a:r>
            <a:endParaRPr sz="800">
              <a:solidFill>
                <a:srgbClr val="FC801D"/>
              </a:solidFill>
              <a:latin typeface="JetBrains Mono"/>
              <a:ea typeface="JetBrains Mono"/>
              <a:cs typeface="JetBrains Mono"/>
              <a:sym typeface="JetBrains Mono"/>
            </a:endParaRPr>
          </a:p>
        </p:txBody>
      </p:sp>
      <p:sp>
        <p:nvSpPr>
          <p:cNvPr id="719" name="Google Shape;719;p39"/>
          <p:cNvSpPr/>
          <p:nvPr/>
        </p:nvSpPr>
        <p:spPr>
          <a:xfrm>
            <a:off x="217175" y="3576225"/>
            <a:ext cx="2112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720" name="Google Shape;720;p39"/>
          <p:cNvCxnSpPr>
            <a:stCxn id="711" idx="2"/>
            <a:endCxn id="718" idx="0"/>
          </p:cNvCxnSpPr>
          <p:nvPr/>
        </p:nvCxnSpPr>
        <p:spPr>
          <a:xfrm rot="5400000">
            <a:off x="2471025" y="2352125"/>
            <a:ext cx="453300" cy="633900"/>
          </a:xfrm>
          <a:prstGeom prst="curvedConnector3">
            <a:avLst>
              <a:gd fmla="val 49992" name="adj1"/>
            </a:avLst>
          </a:prstGeom>
          <a:noFill/>
          <a:ln cap="flat" cmpd="sng" w="9525">
            <a:solidFill>
              <a:srgbClr val="A2AEBD"/>
            </a:solidFill>
            <a:prstDash val="solid"/>
            <a:round/>
            <a:headEnd len="med" w="med" type="none"/>
            <a:tailEnd len="med" w="med" type="triangle"/>
          </a:ln>
        </p:spPr>
      </p:cxnSp>
      <p:cxnSp>
        <p:nvCxnSpPr>
          <p:cNvPr id="721" name="Google Shape;721;p39"/>
          <p:cNvCxnSpPr>
            <a:stCxn id="718" idx="2"/>
            <a:endCxn id="719" idx="0"/>
          </p:cNvCxnSpPr>
          <p:nvPr/>
        </p:nvCxnSpPr>
        <p:spPr>
          <a:xfrm rot="5400000">
            <a:off x="1600725" y="2796500"/>
            <a:ext cx="452700" cy="1107000"/>
          </a:xfrm>
          <a:prstGeom prst="curvedConnector3">
            <a:avLst>
              <a:gd fmla="val 49986" name="adj1"/>
            </a:avLst>
          </a:prstGeom>
          <a:noFill/>
          <a:ln cap="flat" cmpd="sng" w="9525">
            <a:solidFill>
              <a:srgbClr val="A2AEBD"/>
            </a:solidFill>
            <a:prstDash val="solid"/>
            <a:round/>
            <a:headEnd len="med" w="med" type="none"/>
            <a:tailEnd len="med" w="med" type="triangle"/>
          </a:ln>
        </p:spPr>
      </p:cxnSp>
      <p:sp>
        <p:nvSpPr>
          <p:cNvPr id="722" name="Google Shape;722;p39"/>
          <p:cNvSpPr/>
          <p:nvPr/>
        </p:nvSpPr>
        <p:spPr>
          <a:xfrm>
            <a:off x="2485725" y="3576875"/>
            <a:ext cx="17202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QualifiedAccessExpression</a:t>
            </a:r>
            <a:endParaRPr sz="800">
              <a:solidFill>
                <a:srgbClr val="37474F"/>
              </a:solidFill>
              <a:latin typeface="JetBrains Mono"/>
              <a:ea typeface="JetBrains Mono"/>
              <a:cs typeface="JetBrains Mono"/>
              <a:sym typeface="JetBrains Mono"/>
            </a:endParaRPr>
          </a:p>
        </p:txBody>
      </p:sp>
      <p:sp>
        <p:nvSpPr>
          <p:cNvPr id="709" name="Google Shape;709;p39"/>
          <p:cNvSpPr/>
          <p:nvPr/>
        </p:nvSpPr>
        <p:spPr>
          <a:xfrm>
            <a:off x="2942075" y="1076325"/>
            <a:ext cx="3048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 </a:t>
            </a:r>
            <a:endParaRPr sz="900">
              <a:solidFill>
                <a:srgbClr val="37474F"/>
              </a:solidFill>
              <a:latin typeface="JetBrains Mono"/>
              <a:ea typeface="JetBrains Mono"/>
              <a:cs typeface="JetBrains Mono"/>
              <a:sym typeface="JetBrains Mono"/>
            </a:endParaRPr>
          </a:p>
        </p:txBody>
      </p:sp>
      <p:sp>
        <p:nvSpPr>
          <p:cNvPr id="723" name="Google Shape;723;p39"/>
          <p:cNvSpPr/>
          <p:nvPr/>
        </p:nvSpPr>
        <p:spPr>
          <a:xfrm>
            <a:off x="6874721" y="3576225"/>
            <a:ext cx="21540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 (=</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sp>
        <p:nvSpPr>
          <p:cNvPr id="710" name="Google Shape;710;p39"/>
          <p:cNvSpPr/>
          <p:nvPr/>
        </p:nvSpPr>
        <p:spPr>
          <a:xfrm>
            <a:off x="4254971" y="3576875"/>
            <a:ext cx="2572800" cy="228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ResolvedNameReference (name = </a:t>
            </a:r>
            <a:r>
              <a:rPr lang="en" sz="800">
                <a:solidFill>
                  <a:srgbClr val="FC801D"/>
                </a:solidFill>
                <a:latin typeface="JetBrains Mono"/>
                <a:ea typeface="JetBrains Mono"/>
                <a:cs typeface="JetBrains Mono"/>
                <a:sym typeface="JetBrains Mono"/>
              </a:rPr>
              <a:t>toString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724" name="Google Shape;724;p39"/>
          <p:cNvCxnSpPr>
            <a:stCxn id="713" idx="2"/>
            <a:endCxn id="722" idx="0"/>
          </p:cNvCxnSpPr>
          <p:nvPr/>
        </p:nvCxnSpPr>
        <p:spPr>
          <a:xfrm rot="5400000">
            <a:off x="3980125" y="2489425"/>
            <a:ext cx="453300" cy="1721700"/>
          </a:xfrm>
          <a:prstGeom prst="curvedConnector3">
            <a:avLst>
              <a:gd fmla="val 49994" name="adj1"/>
            </a:avLst>
          </a:prstGeom>
          <a:noFill/>
          <a:ln cap="flat" cmpd="sng" w="9525">
            <a:solidFill>
              <a:srgbClr val="A2AEBD"/>
            </a:solidFill>
            <a:prstDash val="solid"/>
            <a:round/>
            <a:headEnd len="med" w="med" type="none"/>
            <a:tailEnd len="med" w="med" type="triangle"/>
          </a:ln>
        </p:spPr>
      </p:cxnSp>
      <p:cxnSp>
        <p:nvCxnSpPr>
          <p:cNvPr id="725" name="Google Shape;725;p39"/>
          <p:cNvCxnSpPr>
            <a:stCxn id="713" idx="2"/>
            <a:endCxn id="710" idx="0"/>
          </p:cNvCxnSpPr>
          <p:nvPr/>
        </p:nvCxnSpPr>
        <p:spPr>
          <a:xfrm flipH="1" rot="-5400000">
            <a:off x="5077825" y="3113425"/>
            <a:ext cx="453300" cy="473700"/>
          </a:xfrm>
          <a:prstGeom prst="curvedConnector3">
            <a:avLst>
              <a:gd fmla="val 49994" name="adj1"/>
            </a:avLst>
          </a:prstGeom>
          <a:noFill/>
          <a:ln cap="flat" cmpd="sng" w="9525">
            <a:solidFill>
              <a:srgbClr val="A2AEBD"/>
            </a:solidFill>
            <a:prstDash val="solid"/>
            <a:round/>
            <a:headEnd len="med" w="med" type="none"/>
            <a:tailEnd len="med" w="med" type="triangle"/>
          </a:ln>
        </p:spPr>
      </p:cxnSp>
      <p:cxnSp>
        <p:nvCxnSpPr>
          <p:cNvPr id="726" name="Google Shape;726;p39"/>
          <p:cNvCxnSpPr>
            <a:stCxn id="713" idx="2"/>
            <a:endCxn id="723" idx="0"/>
          </p:cNvCxnSpPr>
          <p:nvPr/>
        </p:nvCxnSpPr>
        <p:spPr>
          <a:xfrm flipH="1" rot="-5400000">
            <a:off x="6283375" y="1907875"/>
            <a:ext cx="452700" cy="2884200"/>
          </a:xfrm>
          <a:prstGeom prst="curvedConnector3">
            <a:avLst>
              <a:gd fmla="val 27226" name="adj1"/>
            </a:avLst>
          </a:prstGeom>
          <a:noFill/>
          <a:ln cap="flat" cmpd="sng" w="9525">
            <a:solidFill>
              <a:srgbClr val="A2AEBD"/>
            </a:solidFill>
            <a:prstDash val="solid"/>
            <a:round/>
            <a:headEnd len="med" w="med" type="none"/>
            <a:tailEnd len="med" w="med" type="triangle"/>
          </a:ln>
        </p:spPr>
      </p:cxnSp>
      <p:sp>
        <p:nvSpPr>
          <p:cNvPr id="727" name="Google Shape;727;p39"/>
          <p:cNvSpPr/>
          <p:nvPr/>
        </p:nvSpPr>
        <p:spPr>
          <a:xfrm>
            <a:off x="3246450" y="4257425"/>
            <a:ext cx="2184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ResolvedTypeRef (=</a:t>
            </a:r>
            <a:r>
              <a:rPr lang="en" sz="800">
                <a:solidFill>
                  <a:srgbClr val="FC801D"/>
                </a:solidFill>
                <a:latin typeface="JetBrains Mono"/>
                <a:ea typeface="JetBrains Mono"/>
                <a:cs typeface="JetBrains Mono"/>
                <a:sym typeface="JetBrains Mono"/>
              </a:rPr>
              <a:t>kotlin</a:t>
            </a:r>
            <a:r>
              <a:rPr lang="en" sz="800">
                <a:solidFill>
                  <a:srgbClr val="37474F"/>
                </a:solidFill>
                <a:latin typeface="JetBrains Mono"/>
                <a:ea typeface="JetBrains Mono"/>
                <a:cs typeface="JetBrains Mono"/>
                <a:sym typeface="JetBrains Mono"/>
              </a:rPr>
              <a:t>/</a:t>
            </a:r>
            <a:r>
              <a:rPr lang="en" sz="800">
                <a:solidFill>
                  <a:srgbClr val="FC801D"/>
                </a:solidFill>
                <a:latin typeface="JetBrains Mono"/>
                <a:ea typeface="JetBrains Mono"/>
                <a:cs typeface="JetBrains Mono"/>
                <a:sym typeface="JetBrains Mono"/>
              </a:rPr>
              <a:t>String</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sp>
        <p:nvSpPr>
          <p:cNvPr id="728" name="Google Shape;728;p39"/>
          <p:cNvSpPr/>
          <p:nvPr/>
        </p:nvSpPr>
        <p:spPr>
          <a:xfrm>
            <a:off x="518225" y="4262275"/>
            <a:ext cx="23589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37474F"/>
                </a:solidFill>
                <a:latin typeface="JetBrains Mono"/>
                <a:ea typeface="JetBrains Mono"/>
                <a:cs typeface="JetBrains Mono"/>
                <a:sym typeface="JetBrains Mono"/>
              </a:rPr>
              <a:t>ResolvedNameReference (name = </a:t>
            </a:r>
            <a:r>
              <a:rPr lang="en" sz="800">
                <a:solidFill>
                  <a:srgbClr val="6B57FF"/>
                </a:solidFill>
                <a:latin typeface="JetBrains Mono"/>
                <a:ea typeface="JetBrains Mono"/>
                <a:cs typeface="JetBrains Mono"/>
                <a:sym typeface="JetBrains Mono"/>
              </a:rPr>
              <a:t>user</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p:txBody>
      </p:sp>
      <p:cxnSp>
        <p:nvCxnSpPr>
          <p:cNvPr id="729" name="Google Shape;729;p39"/>
          <p:cNvCxnSpPr>
            <a:stCxn id="722" idx="2"/>
            <a:endCxn id="728" idx="0"/>
          </p:cNvCxnSpPr>
          <p:nvPr/>
        </p:nvCxnSpPr>
        <p:spPr>
          <a:xfrm rot="5400000">
            <a:off x="2292975" y="3209525"/>
            <a:ext cx="457500" cy="1648200"/>
          </a:xfrm>
          <a:prstGeom prst="curvedConnector3">
            <a:avLst>
              <a:gd fmla="val 49989" name="adj1"/>
            </a:avLst>
          </a:prstGeom>
          <a:noFill/>
          <a:ln cap="flat" cmpd="sng" w="9525">
            <a:solidFill>
              <a:srgbClr val="A2AEBD"/>
            </a:solidFill>
            <a:prstDash val="solid"/>
            <a:round/>
            <a:headEnd len="med" w="med" type="none"/>
            <a:tailEnd len="med" w="med" type="triangle"/>
          </a:ln>
        </p:spPr>
      </p:cxnSp>
      <p:cxnSp>
        <p:nvCxnSpPr>
          <p:cNvPr id="730" name="Google Shape;730;p39"/>
          <p:cNvCxnSpPr>
            <a:stCxn id="722" idx="2"/>
            <a:endCxn id="727" idx="0"/>
          </p:cNvCxnSpPr>
          <p:nvPr/>
        </p:nvCxnSpPr>
        <p:spPr>
          <a:xfrm flipH="1" rot="-5400000">
            <a:off x="3615975" y="3534725"/>
            <a:ext cx="452700" cy="993000"/>
          </a:xfrm>
          <a:prstGeom prst="curvedConnector3">
            <a:avLst>
              <a:gd fmla="val 49983" name="adj1"/>
            </a:avLst>
          </a:prstGeom>
          <a:noFill/>
          <a:ln cap="flat" cmpd="sng" w="9525">
            <a:solidFill>
              <a:srgbClr val="A2AEBD"/>
            </a:solidFill>
            <a:prstDash val="solid"/>
            <a:round/>
            <a:headEnd len="med" w="med" type="none"/>
            <a:tailEnd len="med" w="med" type="triangle"/>
          </a:ln>
        </p:spPr>
      </p:cxnSp>
      <p:sp>
        <p:nvSpPr>
          <p:cNvPr id="731" name="Google Shape;731;p39"/>
          <p:cNvSpPr txBox="1"/>
          <p:nvPr/>
        </p:nvSpPr>
        <p:spPr>
          <a:xfrm>
            <a:off x="3503481" y="3877268"/>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732" name="Google Shape;732;p39"/>
          <p:cNvSpPr txBox="1"/>
          <p:nvPr/>
        </p:nvSpPr>
        <p:spPr>
          <a:xfrm>
            <a:off x="1765668" y="3877268"/>
            <a:ext cx="14268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calleeReference</a:t>
            </a:r>
            <a:endParaRPr sz="800">
              <a:solidFill>
                <a:srgbClr val="37474F"/>
              </a:solidFill>
              <a:highlight>
                <a:schemeClr val="lt1"/>
              </a:highlight>
              <a:latin typeface="JetBrains Mono"/>
              <a:ea typeface="JetBrains Mono"/>
              <a:cs typeface="JetBrains Mono"/>
              <a:sym typeface="JetBrains Mono"/>
            </a:endParaRPr>
          </a:p>
        </p:txBody>
      </p:sp>
      <p:sp>
        <p:nvSpPr>
          <p:cNvPr id="733" name="Google Shape;733;p39"/>
          <p:cNvSpPr txBox="1"/>
          <p:nvPr/>
        </p:nvSpPr>
        <p:spPr>
          <a:xfrm>
            <a:off x="7027256" y="3178118"/>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734" name="Google Shape;734;p39"/>
          <p:cNvSpPr txBox="1"/>
          <p:nvPr/>
        </p:nvSpPr>
        <p:spPr>
          <a:xfrm>
            <a:off x="4818165" y="3178120"/>
            <a:ext cx="1109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calleeReference</a:t>
            </a:r>
            <a:endParaRPr sz="800">
              <a:solidFill>
                <a:srgbClr val="37474F"/>
              </a:solidFill>
              <a:highlight>
                <a:schemeClr val="lt1"/>
              </a:highlight>
              <a:latin typeface="JetBrains Mono"/>
              <a:ea typeface="JetBrains Mono"/>
              <a:cs typeface="JetBrains Mono"/>
              <a:sym typeface="JetBrains Mono"/>
            </a:endParaRPr>
          </a:p>
        </p:txBody>
      </p:sp>
      <p:sp>
        <p:nvSpPr>
          <p:cNvPr id="735" name="Google Shape;735;p39"/>
          <p:cNvSpPr txBox="1"/>
          <p:nvPr/>
        </p:nvSpPr>
        <p:spPr>
          <a:xfrm>
            <a:off x="3624340" y="3178120"/>
            <a:ext cx="11097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explictReceiver</a:t>
            </a:r>
            <a:endParaRPr sz="800">
              <a:solidFill>
                <a:srgbClr val="37474F"/>
              </a:solidFill>
              <a:highlight>
                <a:schemeClr val="lt1"/>
              </a:highlight>
              <a:latin typeface="JetBrains Mono"/>
              <a:ea typeface="JetBrains Mono"/>
              <a:cs typeface="JetBrains Mono"/>
              <a:sym typeface="JetBrains Mono"/>
            </a:endParaRPr>
          </a:p>
        </p:txBody>
      </p:sp>
      <p:sp>
        <p:nvSpPr>
          <p:cNvPr id="736" name="Google Shape;736;p39"/>
          <p:cNvSpPr txBox="1"/>
          <p:nvPr/>
        </p:nvSpPr>
        <p:spPr>
          <a:xfrm>
            <a:off x="1407673" y="3178118"/>
            <a:ext cx="875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737" name="Google Shape;737;p39"/>
          <p:cNvSpPr txBox="1"/>
          <p:nvPr/>
        </p:nvSpPr>
        <p:spPr>
          <a:xfrm>
            <a:off x="2249598" y="2488173"/>
            <a:ext cx="875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arguments</a:t>
            </a:r>
            <a:endParaRPr sz="800">
              <a:solidFill>
                <a:srgbClr val="37474F"/>
              </a:solidFill>
              <a:highlight>
                <a:schemeClr val="lt1"/>
              </a:highlight>
              <a:latin typeface="JetBrains Mono"/>
              <a:ea typeface="JetBrains Mono"/>
              <a:cs typeface="JetBrains Mono"/>
              <a:sym typeface="JetBrains Mono"/>
            </a:endParaRPr>
          </a:p>
        </p:txBody>
      </p:sp>
      <p:sp>
        <p:nvSpPr>
          <p:cNvPr id="738" name="Google Shape;738;p39"/>
          <p:cNvSpPr txBox="1"/>
          <p:nvPr/>
        </p:nvSpPr>
        <p:spPr>
          <a:xfrm>
            <a:off x="3616923" y="2488173"/>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arguments</a:t>
            </a:r>
            <a:endParaRPr sz="800">
              <a:solidFill>
                <a:srgbClr val="37474F"/>
              </a:solidFill>
              <a:highlight>
                <a:schemeClr val="lt1"/>
              </a:highlight>
              <a:latin typeface="JetBrains Mono"/>
              <a:ea typeface="JetBrains Mono"/>
              <a:cs typeface="JetBrains Mono"/>
              <a:sym typeface="JetBrains Mono"/>
            </a:endParaRPr>
          </a:p>
        </p:txBody>
      </p:sp>
      <p:sp>
        <p:nvSpPr>
          <p:cNvPr id="739" name="Google Shape;739;p39"/>
          <p:cNvSpPr txBox="1"/>
          <p:nvPr/>
        </p:nvSpPr>
        <p:spPr>
          <a:xfrm>
            <a:off x="4327531" y="1820910"/>
            <a:ext cx="87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typeRef</a:t>
            </a:r>
            <a:endParaRPr sz="800">
              <a:solidFill>
                <a:srgbClr val="37474F"/>
              </a:solidFill>
              <a:highlight>
                <a:schemeClr val="lt1"/>
              </a:highlight>
              <a:latin typeface="JetBrains Mono"/>
              <a:ea typeface="JetBrains Mono"/>
              <a:cs typeface="JetBrains Mono"/>
              <a:sym typeface="JetBrains Mono"/>
            </a:endParaRPr>
          </a:p>
        </p:txBody>
      </p:sp>
      <p:sp>
        <p:nvSpPr>
          <p:cNvPr id="740" name="Google Shape;740;p39"/>
          <p:cNvSpPr txBox="1"/>
          <p:nvPr/>
        </p:nvSpPr>
        <p:spPr>
          <a:xfrm>
            <a:off x="3088899" y="1820900"/>
            <a:ext cx="987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rgbClr val="37474F"/>
                </a:solidFill>
                <a:highlight>
                  <a:schemeClr val="lt1"/>
                </a:highlight>
                <a:latin typeface="JetBrains Mono"/>
                <a:ea typeface="JetBrains Mono"/>
                <a:cs typeface="JetBrains Mono"/>
                <a:sym typeface="JetBrains Mono"/>
              </a:rPr>
              <a:t>argumentList</a:t>
            </a:r>
            <a:endParaRPr sz="800">
              <a:solidFill>
                <a:srgbClr val="37474F"/>
              </a:solidFill>
              <a:highlight>
                <a:schemeClr val="lt1"/>
              </a:highlight>
              <a:latin typeface="JetBrains Mono"/>
              <a:ea typeface="JetBrains Mono"/>
              <a:cs typeface="JetBrains Mono"/>
              <a:sym typeface="JetBrains Mono"/>
            </a:endParaRPr>
          </a:p>
        </p:txBody>
      </p:sp>
      <p:sp>
        <p:nvSpPr>
          <p:cNvPr id="741" name="Google Shape;741;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FIR? Another tree!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40"/>
          <p:cNvSpPr txBox="1"/>
          <p:nvPr>
            <p:ph idx="1" type="body"/>
          </p:nvPr>
        </p:nvSpPr>
        <p:spPr>
          <a:xfrm>
            <a:off x="292605" y="1335025"/>
            <a:ext cx="2843100" cy="2853000"/>
          </a:xfrm>
          <a:prstGeom prst="rect">
            <a:avLst/>
          </a:prstGeom>
        </p:spPr>
        <p:txBody>
          <a:bodyPr anchorCtr="0" anchor="t" bIns="0" lIns="0" spcFirstLastPara="1" rIns="0" wrap="square" tIns="146300">
            <a:noAutofit/>
          </a:bodyPr>
          <a:lstStyle/>
          <a:p>
            <a:pPr indent="0" lvl="0" marL="0" rtl="0" algn="l">
              <a:lnSpc>
                <a:spcPct val="100000"/>
              </a:lnSpc>
              <a:spcBef>
                <a:spcPts val="0"/>
              </a:spcBef>
              <a:spcAft>
                <a:spcPts val="0"/>
              </a:spcAft>
              <a:buClr>
                <a:schemeClr val="dk1"/>
              </a:buClr>
              <a:buSzPts val="1200"/>
              <a:buFont typeface="Arial"/>
              <a:buNone/>
            </a:pPr>
            <a:r>
              <a:rPr lang="en" sz="1400">
                <a:solidFill>
                  <a:srgbClr val="3F51B5"/>
                </a:solidFill>
              </a:rPr>
              <a:t>if</a:t>
            </a:r>
            <a:r>
              <a:rPr lang="en" sz="1400">
                <a:solidFill>
                  <a:srgbClr val="37474F"/>
                </a:solidFill>
              </a:rPr>
              <a:t> (b) {</a:t>
            </a:r>
            <a:endParaRPr sz="14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400">
                <a:solidFill>
                  <a:srgbClr val="37474F"/>
                </a:solidFill>
              </a:rPr>
              <a:t>   </a:t>
            </a:r>
            <a:r>
              <a:rPr i="1" lang="en" sz="1400">
                <a:solidFill>
                  <a:srgbClr val="37474F"/>
                </a:solidFill>
              </a:rPr>
              <a:t>println</a:t>
            </a:r>
            <a:r>
              <a:rPr lang="en" sz="1400">
                <a:solidFill>
                  <a:srgbClr val="37474F"/>
                </a:solidFill>
              </a:rPr>
              <a:t>(</a:t>
            </a:r>
            <a:r>
              <a:rPr lang="en" sz="1400">
                <a:solidFill>
                  <a:srgbClr val="008000"/>
                </a:solidFill>
              </a:rPr>
              <a:t>"Hello"</a:t>
            </a:r>
            <a:r>
              <a:rPr lang="en" sz="1400">
                <a:solidFill>
                  <a:srgbClr val="37474F"/>
                </a:solidFill>
              </a:rPr>
              <a:t>)</a:t>
            </a:r>
            <a:endParaRPr sz="14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400">
                <a:solidFill>
                  <a:srgbClr val="37474F"/>
                </a:solidFill>
              </a:rPr>
              <a:t>}</a:t>
            </a:r>
            <a:endParaRPr sz="1400">
              <a:solidFill>
                <a:srgbClr val="37474F"/>
              </a:solidFill>
            </a:endParaRPr>
          </a:p>
          <a:p>
            <a:pPr indent="0" lvl="0" marL="0" rtl="0" algn="l">
              <a:lnSpc>
                <a:spcPct val="100000"/>
              </a:lnSpc>
              <a:spcBef>
                <a:spcPts val="0"/>
              </a:spcBef>
              <a:spcAft>
                <a:spcPts val="0"/>
              </a:spcAft>
              <a:buClr>
                <a:schemeClr val="dk1"/>
              </a:buClr>
              <a:buSzPts val="1200"/>
              <a:buFont typeface="Arial"/>
              <a:buNone/>
            </a:pPr>
            <a:r>
              <a:t/>
            </a:r>
            <a:endParaRPr sz="1400">
              <a:solidFill>
                <a:srgbClr val="37474F"/>
              </a:solidFill>
            </a:endParaRPr>
          </a:p>
          <a:p>
            <a:pPr indent="0" lvl="0" marL="0" rtl="0" algn="l">
              <a:lnSpc>
                <a:spcPct val="100000"/>
              </a:lnSpc>
              <a:spcBef>
                <a:spcPts val="0"/>
              </a:spcBef>
              <a:spcAft>
                <a:spcPts val="0"/>
              </a:spcAft>
              <a:buClr>
                <a:schemeClr val="dk1"/>
              </a:buClr>
              <a:buSzPts val="1200"/>
              <a:buFont typeface="Arial"/>
              <a:buNone/>
            </a:pPr>
            <a:r>
              <a:t/>
            </a:r>
            <a:endParaRPr sz="14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400">
                <a:solidFill>
                  <a:srgbClr val="3F51B5"/>
                </a:solidFill>
              </a:rPr>
              <a:t>for</a:t>
            </a:r>
            <a:r>
              <a:rPr lang="en" sz="1400">
                <a:solidFill>
                  <a:srgbClr val="37474F"/>
                </a:solidFill>
              </a:rPr>
              <a:t> (s </a:t>
            </a:r>
            <a:r>
              <a:rPr lang="en" sz="1400">
                <a:solidFill>
                  <a:srgbClr val="3F51B5"/>
                </a:solidFill>
              </a:rPr>
              <a:t>in</a:t>
            </a:r>
            <a:r>
              <a:rPr lang="en" sz="1400">
                <a:solidFill>
                  <a:srgbClr val="37474F"/>
                </a:solidFill>
              </a:rPr>
              <a:t> list) {</a:t>
            </a:r>
            <a:endParaRPr sz="14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400">
                <a:solidFill>
                  <a:srgbClr val="37474F"/>
                </a:solidFill>
              </a:rPr>
              <a:t>   </a:t>
            </a:r>
            <a:r>
              <a:rPr i="1" lang="en" sz="1400">
                <a:solidFill>
                  <a:srgbClr val="37474F"/>
                </a:solidFill>
              </a:rPr>
              <a:t>println</a:t>
            </a:r>
            <a:r>
              <a:rPr lang="en" sz="1400">
                <a:solidFill>
                  <a:srgbClr val="37474F"/>
                </a:solidFill>
              </a:rPr>
              <a:t>(s)</a:t>
            </a:r>
            <a:endParaRPr sz="14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400">
                <a:solidFill>
                  <a:srgbClr val="37474F"/>
                </a:solidFill>
              </a:rPr>
              <a:t>}</a:t>
            </a:r>
            <a:endParaRPr sz="1400">
              <a:solidFill>
                <a:srgbClr val="37474F"/>
              </a:solidFill>
            </a:endParaRPr>
          </a:p>
          <a:p>
            <a:pPr indent="0" lvl="0" marL="0" rtl="0" algn="l">
              <a:lnSpc>
                <a:spcPct val="100000"/>
              </a:lnSpc>
              <a:spcBef>
                <a:spcPts val="0"/>
              </a:spcBef>
              <a:spcAft>
                <a:spcPts val="0"/>
              </a:spcAft>
              <a:buClr>
                <a:schemeClr val="dk1"/>
              </a:buClr>
              <a:buSzPts val="1200"/>
              <a:buFont typeface="Arial"/>
              <a:buNone/>
            </a:pPr>
            <a:r>
              <a:t/>
            </a:r>
            <a:endParaRPr sz="1400">
              <a:solidFill>
                <a:srgbClr val="37474F"/>
              </a:solidFill>
            </a:endParaRPr>
          </a:p>
          <a:p>
            <a:pPr indent="0" lvl="0" marL="0" rtl="0" algn="l">
              <a:lnSpc>
                <a:spcPct val="100000"/>
              </a:lnSpc>
              <a:spcBef>
                <a:spcPts val="0"/>
              </a:spcBef>
              <a:spcAft>
                <a:spcPts val="0"/>
              </a:spcAft>
              <a:buClr>
                <a:schemeClr val="dk1"/>
              </a:buClr>
              <a:buSzPts val="1200"/>
              <a:buFont typeface="Arial"/>
              <a:buNone/>
            </a:pPr>
            <a:r>
              <a:t/>
            </a:r>
            <a:endParaRPr sz="1400">
              <a:solidFill>
                <a:srgbClr val="37474F"/>
              </a:solidFill>
            </a:endParaRPr>
          </a:p>
          <a:p>
            <a:pPr indent="0" lvl="0" marL="0" rtl="0" algn="l">
              <a:lnSpc>
                <a:spcPct val="100000"/>
              </a:lnSpc>
              <a:spcBef>
                <a:spcPts val="0"/>
              </a:spcBef>
              <a:spcAft>
                <a:spcPts val="0"/>
              </a:spcAft>
              <a:buClr>
                <a:schemeClr val="dk1"/>
              </a:buClr>
              <a:buSzPts val="1200"/>
              <a:buFont typeface="Arial"/>
              <a:buNone/>
            </a:pPr>
            <a:r>
              <a:t/>
            </a:r>
            <a:endParaRPr sz="14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400">
                <a:solidFill>
                  <a:srgbClr val="3F51B5"/>
                </a:solidFill>
              </a:rPr>
              <a:t>val</a:t>
            </a:r>
            <a:r>
              <a:rPr lang="en" sz="1400">
                <a:solidFill>
                  <a:srgbClr val="37474F"/>
                </a:solidFill>
              </a:rPr>
              <a:t> (a, b) = </a:t>
            </a:r>
            <a:r>
              <a:rPr lang="en" sz="1400">
                <a:solidFill>
                  <a:srgbClr val="008000"/>
                </a:solidFill>
              </a:rPr>
              <a:t>"a"</a:t>
            </a:r>
            <a:r>
              <a:rPr lang="en" sz="1400">
                <a:solidFill>
                  <a:srgbClr val="37474F"/>
                </a:solidFill>
              </a:rPr>
              <a:t> to </a:t>
            </a:r>
            <a:r>
              <a:rPr lang="en" sz="1400">
                <a:solidFill>
                  <a:srgbClr val="008000"/>
                </a:solidFill>
              </a:rPr>
              <a:t>"b"</a:t>
            </a:r>
            <a:endParaRPr sz="1400">
              <a:solidFill>
                <a:srgbClr val="A9B7C6"/>
              </a:solidFill>
              <a:highlight>
                <a:srgbClr val="2B2B2B"/>
              </a:highlight>
            </a:endParaRPr>
          </a:p>
          <a:p>
            <a:pPr indent="0" lvl="0" marL="0" rtl="0" algn="l">
              <a:lnSpc>
                <a:spcPct val="100000"/>
              </a:lnSpc>
              <a:spcBef>
                <a:spcPts val="0"/>
              </a:spcBef>
              <a:spcAft>
                <a:spcPts val="0"/>
              </a:spcAft>
              <a:buClr>
                <a:schemeClr val="dk1"/>
              </a:buClr>
              <a:buSzPts val="1800"/>
              <a:buFont typeface="Arial"/>
              <a:buNone/>
            </a:pPr>
            <a:r>
              <a:t/>
            </a:r>
            <a:endParaRPr sz="1400">
              <a:solidFill>
                <a:srgbClr val="ADADAD"/>
              </a:solidFill>
            </a:endParaRPr>
          </a:p>
          <a:p>
            <a:pPr indent="0" lvl="0" marL="0" rtl="0" algn="l">
              <a:lnSpc>
                <a:spcPct val="100000"/>
              </a:lnSpc>
              <a:spcBef>
                <a:spcPts val="0"/>
              </a:spcBef>
              <a:spcAft>
                <a:spcPts val="0"/>
              </a:spcAft>
              <a:buNone/>
            </a:pPr>
            <a:r>
              <a:t/>
            </a:r>
            <a:endParaRPr sz="1400"/>
          </a:p>
        </p:txBody>
      </p:sp>
      <p:sp>
        <p:nvSpPr>
          <p:cNvPr id="747" name="Google Shape;747;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FIR: desugaring</a:t>
            </a:r>
            <a:endParaRPr/>
          </a:p>
        </p:txBody>
      </p:sp>
      <p:sp>
        <p:nvSpPr>
          <p:cNvPr id="748" name="Google Shape;748;p40"/>
          <p:cNvSpPr txBox="1"/>
          <p:nvPr>
            <p:ph idx="1" type="body"/>
          </p:nvPr>
        </p:nvSpPr>
        <p:spPr>
          <a:xfrm>
            <a:off x="5203299" y="1335025"/>
            <a:ext cx="3308700" cy="2853000"/>
          </a:xfrm>
          <a:prstGeom prst="rect">
            <a:avLst/>
          </a:prstGeom>
        </p:spPr>
        <p:txBody>
          <a:bodyPr anchorCtr="0" anchor="t" bIns="0" lIns="0" spcFirstLastPara="1" rIns="0" wrap="square" tIns="146300">
            <a:noAutofit/>
          </a:bodyPr>
          <a:lstStyle/>
          <a:p>
            <a:pPr indent="0" lvl="0" marL="0" rtl="0" algn="l">
              <a:lnSpc>
                <a:spcPct val="100000"/>
              </a:lnSpc>
              <a:spcBef>
                <a:spcPts val="0"/>
              </a:spcBef>
              <a:spcAft>
                <a:spcPts val="0"/>
              </a:spcAft>
              <a:buClr>
                <a:schemeClr val="dk1"/>
              </a:buClr>
              <a:buSzPts val="1200"/>
              <a:buFont typeface="Arial"/>
              <a:buNone/>
            </a:pPr>
            <a:r>
              <a:rPr lang="en" sz="1200">
                <a:solidFill>
                  <a:srgbClr val="3F51B5"/>
                </a:solidFill>
              </a:rPr>
              <a:t>when</a:t>
            </a:r>
            <a:r>
              <a:rPr lang="en" sz="1200">
                <a:solidFill>
                  <a:srgbClr val="37474F"/>
                </a:solidFill>
              </a:rPr>
              <a:t> {</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200">
                <a:solidFill>
                  <a:srgbClr val="37474F"/>
                </a:solidFill>
              </a:rPr>
              <a:t>   b -&gt; </a:t>
            </a:r>
            <a:r>
              <a:rPr i="1" lang="en" sz="1200">
                <a:solidFill>
                  <a:srgbClr val="37474F"/>
                </a:solidFill>
              </a:rPr>
              <a:t>println</a:t>
            </a:r>
            <a:r>
              <a:rPr lang="en" sz="1200">
                <a:solidFill>
                  <a:srgbClr val="37474F"/>
                </a:solidFill>
              </a:rPr>
              <a:t>(</a:t>
            </a:r>
            <a:r>
              <a:rPr lang="en" sz="1200">
                <a:solidFill>
                  <a:srgbClr val="008000"/>
                </a:solidFill>
              </a:rPr>
              <a:t>"Hello"</a:t>
            </a:r>
            <a:r>
              <a:rPr lang="en" sz="1200">
                <a:solidFill>
                  <a:srgbClr val="37474F"/>
                </a:solidFill>
              </a:rPr>
              <a:t>)</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200">
                <a:solidFill>
                  <a:srgbClr val="37474F"/>
                </a:solidFill>
              </a:rPr>
              <a:t>}</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200">
                <a:solidFill>
                  <a:srgbClr val="3F51B5"/>
                </a:solidFill>
              </a:rPr>
              <a:t>val</a:t>
            </a:r>
            <a:r>
              <a:rPr lang="en" sz="1200">
                <a:solidFill>
                  <a:srgbClr val="37474F"/>
                </a:solidFill>
              </a:rPr>
              <a:t> &lt;iterator&gt; = list.iterator()</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200">
                <a:solidFill>
                  <a:srgbClr val="3F51B5"/>
                </a:solidFill>
              </a:rPr>
              <a:t>while</a:t>
            </a:r>
            <a:r>
              <a:rPr lang="en" sz="1200">
                <a:solidFill>
                  <a:srgbClr val="37474F"/>
                </a:solidFill>
              </a:rPr>
              <a:t> (&lt;iterator&gt;.hasNext()) {</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200">
                <a:solidFill>
                  <a:srgbClr val="37474F"/>
                </a:solidFill>
              </a:rPr>
              <a:t>   </a:t>
            </a:r>
            <a:r>
              <a:rPr lang="en" sz="1200">
                <a:solidFill>
                  <a:srgbClr val="3F51B5"/>
                </a:solidFill>
              </a:rPr>
              <a:t>val</a:t>
            </a:r>
            <a:r>
              <a:rPr lang="en" sz="1200">
                <a:solidFill>
                  <a:srgbClr val="37474F"/>
                </a:solidFill>
              </a:rPr>
              <a:t> s = &lt;iterator&gt;.next()</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200">
                <a:solidFill>
                  <a:srgbClr val="37474F"/>
                </a:solidFill>
              </a:rPr>
              <a:t>   </a:t>
            </a:r>
            <a:r>
              <a:rPr i="1" lang="en" sz="1200">
                <a:solidFill>
                  <a:srgbClr val="37474F"/>
                </a:solidFill>
              </a:rPr>
              <a:t>println</a:t>
            </a:r>
            <a:r>
              <a:rPr lang="en" sz="1200">
                <a:solidFill>
                  <a:srgbClr val="37474F"/>
                </a:solidFill>
              </a:rPr>
              <a:t>(s)</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200">
                <a:solidFill>
                  <a:srgbClr val="37474F"/>
                </a:solidFill>
              </a:rPr>
              <a:t>}</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200">
                <a:solidFill>
                  <a:srgbClr val="3F51B5"/>
                </a:solidFill>
              </a:rPr>
              <a:t>val</a:t>
            </a:r>
            <a:r>
              <a:rPr lang="en" sz="1200">
                <a:solidFill>
                  <a:srgbClr val="37474F"/>
                </a:solidFill>
              </a:rPr>
              <a:t> &lt;destruct&gt; = </a:t>
            </a:r>
            <a:r>
              <a:rPr lang="en" sz="1200">
                <a:solidFill>
                  <a:srgbClr val="008000"/>
                </a:solidFill>
              </a:rPr>
              <a:t>"a"</a:t>
            </a:r>
            <a:r>
              <a:rPr lang="en" sz="1200">
                <a:solidFill>
                  <a:srgbClr val="37474F"/>
                </a:solidFill>
              </a:rPr>
              <a:t> to </a:t>
            </a:r>
            <a:r>
              <a:rPr lang="en" sz="1200">
                <a:solidFill>
                  <a:srgbClr val="008000"/>
                </a:solidFill>
              </a:rPr>
              <a:t>"b"</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200">
                <a:solidFill>
                  <a:srgbClr val="3F51B5"/>
                </a:solidFill>
              </a:rPr>
              <a:t>val</a:t>
            </a:r>
            <a:r>
              <a:rPr lang="en" sz="1200">
                <a:solidFill>
                  <a:srgbClr val="37474F"/>
                </a:solidFill>
              </a:rPr>
              <a:t> a = &lt;destruct&gt;.component1()</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rPr lang="en" sz="1200">
                <a:solidFill>
                  <a:srgbClr val="3F51B5"/>
                </a:solidFill>
              </a:rPr>
              <a:t>val</a:t>
            </a:r>
            <a:r>
              <a:rPr lang="en" sz="1200">
                <a:solidFill>
                  <a:srgbClr val="37474F"/>
                </a:solidFill>
              </a:rPr>
              <a:t> b = &lt;destruct&gt;.component2()</a:t>
            </a:r>
            <a:endParaRPr sz="1200">
              <a:solidFill>
                <a:srgbClr val="37474F"/>
              </a:solidFill>
            </a:endParaRPr>
          </a:p>
          <a:p>
            <a:pPr indent="0" lvl="0" marL="0" rtl="0" algn="l">
              <a:lnSpc>
                <a:spcPct val="100000"/>
              </a:lnSpc>
              <a:spcBef>
                <a:spcPts val="0"/>
              </a:spcBef>
              <a:spcAft>
                <a:spcPts val="0"/>
              </a:spcAft>
              <a:buClr>
                <a:schemeClr val="dk1"/>
              </a:buClr>
              <a:buSzPts val="1200"/>
              <a:buFont typeface="Arial"/>
              <a:buNone/>
            </a:pPr>
            <a:r>
              <a:t/>
            </a:r>
            <a:endParaRPr sz="1200">
              <a:solidFill>
                <a:srgbClr val="37474F"/>
              </a:solidFill>
            </a:endParaRPr>
          </a:p>
          <a:p>
            <a:pPr indent="0" lvl="0" marL="0" rtl="0" algn="l">
              <a:lnSpc>
                <a:spcPct val="100000"/>
              </a:lnSpc>
              <a:spcBef>
                <a:spcPts val="0"/>
              </a:spcBef>
              <a:spcAft>
                <a:spcPts val="0"/>
              </a:spcAft>
              <a:buNone/>
            </a:pPr>
            <a:r>
              <a:t/>
            </a:r>
            <a:endParaRPr sz="1400">
              <a:solidFill>
                <a:srgbClr val="3F51B5"/>
              </a:solidFill>
            </a:endParaRPr>
          </a:p>
        </p:txBody>
      </p:sp>
      <p:cxnSp>
        <p:nvCxnSpPr>
          <p:cNvPr id="749" name="Google Shape;749;p40"/>
          <p:cNvCxnSpPr/>
          <p:nvPr/>
        </p:nvCxnSpPr>
        <p:spPr>
          <a:xfrm>
            <a:off x="3059511" y="1740750"/>
            <a:ext cx="1753200" cy="600"/>
          </a:xfrm>
          <a:prstGeom prst="curvedConnector3">
            <a:avLst>
              <a:gd fmla="val 50000" name="adj1"/>
            </a:avLst>
          </a:prstGeom>
          <a:noFill/>
          <a:ln cap="flat" cmpd="sng" w="19050">
            <a:solidFill>
              <a:schemeClr val="accent4"/>
            </a:solidFill>
            <a:prstDash val="solid"/>
            <a:round/>
            <a:headEnd len="med" w="med" type="none"/>
            <a:tailEnd len="med" w="med" type="triangle"/>
          </a:ln>
        </p:spPr>
      </p:cxnSp>
      <p:cxnSp>
        <p:nvCxnSpPr>
          <p:cNvPr id="750" name="Google Shape;750;p40"/>
          <p:cNvCxnSpPr/>
          <p:nvPr/>
        </p:nvCxnSpPr>
        <p:spPr>
          <a:xfrm>
            <a:off x="3059511" y="2825450"/>
            <a:ext cx="1753200" cy="600"/>
          </a:xfrm>
          <a:prstGeom prst="curvedConnector3">
            <a:avLst>
              <a:gd fmla="val 50000" name="adj1"/>
            </a:avLst>
          </a:prstGeom>
          <a:noFill/>
          <a:ln cap="flat" cmpd="sng" w="19050">
            <a:solidFill>
              <a:schemeClr val="accent4"/>
            </a:solidFill>
            <a:prstDash val="solid"/>
            <a:round/>
            <a:headEnd len="med" w="med" type="none"/>
            <a:tailEnd len="med" w="med" type="triangle"/>
          </a:ln>
        </p:spPr>
      </p:cxnSp>
      <p:cxnSp>
        <p:nvCxnSpPr>
          <p:cNvPr id="751" name="Google Shape;751;p40"/>
          <p:cNvCxnSpPr/>
          <p:nvPr/>
        </p:nvCxnSpPr>
        <p:spPr>
          <a:xfrm>
            <a:off x="3059511" y="3953075"/>
            <a:ext cx="1753200" cy="600"/>
          </a:xfrm>
          <a:prstGeom prst="curvedConnector3">
            <a:avLst>
              <a:gd fmla="val 50000" name="adj1"/>
            </a:avLst>
          </a:prstGeom>
          <a:noFill/>
          <a:ln cap="flat" cmpd="sng" w="19050">
            <a:solidFill>
              <a:schemeClr val="accent4"/>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a:t>
            </a:r>
            <a:endParaRPr/>
          </a:p>
        </p:txBody>
      </p:sp>
      <p:sp>
        <p:nvSpPr>
          <p:cNvPr id="757" name="Google Shape;757;p41"/>
          <p:cNvSpPr txBox="1"/>
          <p:nvPr/>
        </p:nvSpPr>
        <p:spPr>
          <a:xfrm>
            <a:off x="194950" y="3782275"/>
            <a:ext cx="1935300" cy="743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Resolving the FQ names</a:t>
            </a:r>
            <a:endParaRPr sz="1100">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t/>
            </a:r>
            <a:endParaRPr sz="1100">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100"/>
              <a:buFont typeface="Arial"/>
              <a:buNone/>
            </a:pPr>
            <a:r>
              <a:t/>
            </a:r>
            <a:endParaRPr sz="1100">
              <a:solidFill>
                <a:schemeClr val="dk1"/>
              </a:solidFill>
              <a:latin typeface="Open Sans"/>
              <a:ea typeface="Open Sans"/>
              <a:cs typeface="Open Sans"/>
              <a:sym typeface="Open Sans"/>
            </a:endParaRPr>
          </a:p>
        </p:txBody>
      </p:sp>
      <p:sp>
        <p:nvSpPr>
          <p:cNvPr id="758" name="Google Shape;758;p41"/>
          <p:cNvSpPr/>
          <p:nvPr/>
        </p:nvSpPr>
        <p:spPr>
          <a:xfrm>
            <a:off x="2843161" y="1338000"/>
            <a:ext cx="5889300" cy="673200"/>
          </a:xfrm>
          <a:prstGeom prst="roundRect">
            <a:avLst>
              <a:gd fmla="val 16667"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1"/>
          <p:cNvSpPr/>
          <p:nvPr/>
        </p:nvSpPr>
        <p:spPr>
          <a:xfrm>
            <a:off x="2972362" y="1513838"/>
            <a:ext cx="10524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Lexer</a:t>
            </a:r>
            <a:endParaRPr sz="1100">
              <a:solidFill>
                <a:srgbClr val="FFFFFF"/>
              </a:solidFill>
              <a:latin typeface="Open Sans"/>
              <a:ea typeface="Open Sans"/>
              <a:cs typeface="Open Sans"/>
              <a:sym typeface="Open Sans"/>
            </a:endParaRPr>
          </a:p>
        </p:txBody>
      </p:sp>
      <p:grpSp>
        <p:nvGrpSpPr>
          <p:cNvPr id="760" name="Google Shape;760;p41"/>
          <p:cNvGrpSpPr/>
          <p:nvPr/>
        </p:nvGrpSpPr>
        <p:grpSpPr>
          <a:xfrm>
            <a:off x="1489946" y="1271664"/>
            <a:ext cx="677700" cy="906795"/>
            <a:chOff x="1543946" y="1271664"/>
            <a:chExt cx="677700" cy="906795"/>
          </a:xfrm>
        </p:grpSpPr>
        <p:pic>
          <p:nvPicPr>
            <p:cNvPr id="761" name="Google Shape;761;p41"/>
            <p:cNvPicPr preferRelativeResize="0"/>
            <p:nvPr/>
          </p:nvPicPr>
          <p:blipFill rotWithShape="1">
            <a:blip r:embed="rId3">
              <a:alphaModFix/>
            </a:blip>
            <a:srcRect b="11966" l="0" r="51345" t="18944"/>
            <a:stretch/>
          </p:blipFill>
          <p:spPr>
            <a:xfrm>
              <a:off x="1645724" y="1271664"/>
              <a:ext cx="474150" cy="673275"/>
            </a:xfrm>
            <a:prstGeom prst="rect">
              <a:avLst/>
            </a:prstGeom>
            <a:noFill/>
            <a:ln>
              <a:noFill/>
            </a:ln>
          </p:spPr>
        </p:pic>
        <p:sp>
          <p:nvSpPr>
            <p:cNvPr id="762" name="Google Shape;762;p41"/>
            <p:cNvSpPr txBox="1"/>
            <p:nvPr/>
          </p:nvSpPr>
          <p:spPr>
            <a:xfrm>
              <a:off x="1543946" y="1935159"/>
              <a:ext cx="677700" cy="2433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.kt files</a:t>
              </a:r>
              <a:endParaRPr sz="1100">
                <a:solidFill>
                  <a:schemeClr val="dk1"/>
                </a:solidFill>
                <a:latin typeface="Open Sans"/>
                <a:ea typeface="Open Sans"/>
                <a:cs typeface="Open Sans"/>
                <a:sym typeface="Open Sans"/>
              </a:endParaRPr>
            </a:p>
          </p:txBody>
        </p:sp>
      </p:grpSp>
      <p:cxnSp>
        <p:nvCxnSpPr>
          <p:cNvPr id="763" name="Google Shape;763;p41"/>
          <p:cNvCxnSpPr/>
          <p:nvPr/>
        </p:nvCxnSpPr>
        <p:spPr>
          <a:xfrm>
            <a:off x="2119861" y="1668000"/>
            <a:ext cx="723300" cy="6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764" name="Google Shape;764;p41"/>
          <p:cNvSpPr/>
          <p:nvPr/>
        </p:nvSpPr>
        <p:spPr>
          <a:xfrm>
            <a:off x="4877236" y="1513850"/>
            <a:ext cx="25290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PSI or </a:t>
            </a:r>
            <a:r>
              <a:rPr lang="en" sz="1100">
                <a:solidFill>
                  <a:srgbClr val="FFFFFF"/>
                </a:solidFill>
                <a:latin typeface="Open Sans"/>
                <a:ea typeface="Open Sans"/>
                <a:cs typeface="Open Sans"/>
                <a:sym typeface="Open Sans"/>
              </a:rPr>
              <a:t>Lighter </a:t>
            </a:r>
            <a:r>
              <a:rPr lang="en" sz="1100">
                <a:solidFill>
                  <a:srgbClr val="FFFFFF"/>
                </a:solidFill>
                <a:latin typeface="Open Sans"/>
                <a:ea typeface="Open Sans"/>
                <a:cs typeface="Open Sans"/>
                <a:sym typeface="Open Sans"/>
              </a:rPr>
              <a:t>AST builder</a:t>
            </a:r>
            <a:endParaRPr sz="1100">
              <a:solidFill>
                <a:srgbClr val="FFFFFF"/>
              </a:solidFill>
              <a:latin typeface="Open Sans"/>
              <a:ea typeface="Open Sans"/>
              <a:cs typeface="Open Sans"/>
              <a:sym typeface="Open Sans"/>
            </a:endParaRPr>
          </a:p>
        </p:txBody>
      </p:sp>
      <p:cxnSp>
        <p:nvCxnSpPr>
          <p:cNvPr id="765" name="Google Shape;765;p41"/>
          <p:cNvCxnSpPr>
            <a:stCxn id="759" idx="3"/>
            <a:endCxn id="764" idx="1"/>
          </p:cNvCxnSpPr>
          <p:nvPr/>
        </p:nvCxnSpPr>
        <p:spPr>
          <a:xfrm>
            <a:off x="4024762" y="1667888"/>
            <a:ext cx="852600" cy="600"/>
          </a:xfrm>
          <a:prstGeom prst="curvedConnector3">
            <a:avLst>
              <a:gd fmla="val 49993" name="adj1"/>
            </a:avLst>
          </a:prstGeom>
          <a:noFill/>
          <a:ln cap="flat" cmpd="sng" w="19050">
            <a:solidFill>
              <a:srgbClr val="27282C"/>
            </a:solidFill>
            <a:prstDash val="solid"/>
            <a:round/>
            <a:headEnd len="med" w="med" type="none"/>
            <a:tailEnd len="med" w="med" type="triangle"/>
          </a:ln>
        </p:spPr>
      </p:cxnSp>
      <p:sp>
        <p:nvSpPr>
          <p:cNvPr id="766" name="Google Shape;766;p41"/>
          <p:cNvSpPr/>
          <p:nvPr/>
        </p:nvSpPr>
        <p:spPr>
          <a:xfrm>
            <a:off x="2670374" y="2197100"/>
            <a:ext cx="6062400" cy="673200"/>
          </a:xfrm>
          <a:prstGeom prst="roundRect">
            <a:avLst>
              <a:gd fmla="val 16667" name="adj"/>
            </a:avLst>
          </a:prstGeom>
          <a:solidFill>
            <a:srgbClr val="28B8A0">
              <a:alpha val="22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1"/>
          <p:cNvSpPr/>
          <p:nvPr/>
        </p:nvSpPr>
        <p:spPr>
          <a:xfrm>
            <a:off x="2808287" y="2372950"/>
            <a:ext cx="12165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Diagnostics</a:t>
            </a:r>
            <a:endParaRPr sz="1100">
              <a:solidFill>
                <a:srgbClr val="FFFFFF"/>
              </a:solidFill>
              <a:latin typeface="Open Sans"/>
              <a:ea typeface="Open Sans"/>
              <a:cs typeface="Open Sans"/>
              <a:sym typeface="Open Sans"/>
            </a:endParaRPr>
          </a:p>
        </p:txBody>
      </p:sp>
      <p:sp>
        <p:nvSpPr>
          <p:cNvPr id="768" name="Google Shape;768;p41"/>
          <p:cNvSpPr/>
          <p:nvPr/>
        </p:nvSpPr>
        <p:spPr>
          <a:xfrm>
            <a:off x="4575261" y="2372950"/>
            <a:ext cx="14148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Type inference</a:t>
            </a:r>
            <a:endParaRPr sz="1100">
              <a:solidFill>
                <a:srgbClr val="FFFFFF"/>
              </a:solidFill>
              <a:latin typeface="Open Sans"/>
              <a:ea typeface="Open Sans"/>
              <a:cs typeface="Open Sans"/>
              <a:sym typeface="Open Sans"/>
            </a:endParaRPr>
          </a:p>
        </p:txBody>
      </p:sp>
      <p:cxnSp>
        <p:nvCxnSpPr>
          <p:cNvPr id="769" name="Google Shape;769;p41"/>
          <p:cNvCxnSpPr>
            <a:stCxn id="768" idx="1"/>
            <a:endCxn id="767" idx="3"/>
          </p:cNvCxnSpPr>
          <p:nvPr/>
        </p:nvCxnSpPr>
        <p:spPr>
          <a:xfrm flipH="1">
            <a:off x="4024761" y="2527000"/>
            <a:ext cx="550500" cy="600"/>
          </a:xfrm>
          <a:prstGeom prst="curvedConnector3">
            <a:avLst>
              <a:gd fmla="val 49998" name="adj1"/>
            </a:avLst>
          </a:prstGeom>
          <a:noFill/>
          <a:ln cap="flat" cmpd="sng" w="19050">
            <a:solidFill>
              <a:srgbClr val="27282C"/>
            </a:solidFill>
            <a:prstDash val="solid"/>
            <a:round/>
            <a:headEnd len="med" w="med" type="none"/>
            <a:tailEnd len="med" w="med" type="triangle"/>
          </a:ln>
        </p:spPr>
      </p:cxnSp>
      <p:sp>
        <p:nvSpPr>
          <p:cNvPr id="770" name="Google Shape;770;p41"/>
          <p:cNvSpPr/>
          <p:nvPr/>
        </p:nvSpPr>
        <p:spPr>
          <a:xfrm>
            <a:off x="6482725" y="2379650"/>
            <a:ext cx="923700" cy="308100"/>
          </a:xfrm>
          <a:prstGeom prst="roundRect">
            <a:avLst>
              <a:gd fmla="val 16667"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Resolution</a:t>
            </a:r>
            <a:endParaRPr sz="1100">
              <a:solidFill>
                <a:srgbClr val="FFFFFF"/>
              </a:solidFill>
              <a:latin typeface="Open Sans"/>
              <a:ea typeface="Open Sans"/>
              <a:cs typeface="Open Sans"/>
              <a:sym typeface="Open Sans"/>
            </a:endParaRPr>
          </a:p>
        </p:txBody>
      </p:sp>
      <p:cxnSp>
        <p:nvCxnSpPr>
          <p:cNvPr id="771" name="Google Shape;771;p41"/>
          <p:cNvCxnSpPr>
            <a:stCxn id="770" idx="1"/>
            <a:endCxn id="768" idx="3"/>
          </p:cNvCxnSpPr>
          <p:nvPr/>
        </p:nvCxnSpPr>
        <p:spPr>
          <a:xfrm rot="10800000">
            <a:off x="5990125" y="2527100"/>
            <a:ext cx="492600" cy="6600"/>
          </a:xfrm>
          <a:prstGeom prst="curvedConnector3">
            <a:avLst>
              <a:gd fmla="val 50006" name="adj1"/>
            </a:avLst>
          </a:prstGeom>
          <a:noFill/>
          <a:ln cap="flat" cmpd="sng" w="19050">
            <a:solidFill>
              <a:srgbClr val="27282C"/>
            </a:solidFill>
            <a:prstDash val="solid"/>
            <a:round/>
            <a:headEnd len="med" w="med" type="none"/>
            <a:tailEnd len="med" w="med" type="triangle"/>
          </a:ln>
        </p:spPr>
      </p:cxnSp>
      <p:cxnSp>
        <p:nvCxnSpPr>
          <p:cNvPr id="772" name="Google Shape;772;p41"/>
          <p:cNvCxnSpPr>
            <a:stCxn id="764" idx="3"/>
            <a:endCxn id="770" idx="3"/>
          </p:cNvCxnSpPr>
          <p:nvPr/>
        </p:nvCxnSpPr>
        <p:spPr>
          <a:xfrm>
            <a:off x="7406236" y="1667900"/>
            <a:ext cx="600" cy="865800"/>
          </a:xfrm>
          <a:prstGeom prst="bentConnector3">
            <a:avLst>
              <a:gd fmla="val 39718964" name="adj1"/>
            </a:avLst>
          </a:prstGeom>
          <a:noFill/>
          <a:ln cap="flat" cmpd="sng" w="19050">
            <a:solidFill>
              <a:srgbClr val="27282C"/>
            </a:solidFill>
            <a:prstDash val="solid"/>
            <a:round/>
            <a:headEnd len="med" w="med" type="none"/>
            <a:tailEnd len="med" w="med" type="triangle"/>
          </a:ln>
        </p:spPr>
      </p:cxnSp>
      <p:sp>
        <p:nvSpPr>
          <p:cNvPr id="773" name="Google Shape;773;p41"/>
          <p:cNvSpPr/>
          <p:nvPr/>
        </p:nvSpPr>
        <p:spPr>
          <a:xfrm>
            <a:off x="2670374" y="3056200"/>
            <a:ext cx="6062400" cy="673200"/>
          </a:xfrm>
          <a:prstGeom prst="roundRect">
            <a:avLst>
              <a:gd fmla="val 16667" name="adj"/>
            </a:avLst>
          </a:prstGeom>
          <a:solidFill>
            <a:srgbClr val="FC801D">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1"/>
          <p:cNvSpPr/>
          <p:nvPr/>
        </p:nvSpPr>
        <p:spPr>
          <a:xfrm>
            <a:off x="2808287" y="3232050"/>
            <a:ext cx="15873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generator</a:t>
            </a:r>
            <a:endParaRPr sz="1100">
              <a:solidFill>
                <a:srgbClr val="FFFFFF"/>
              </a:solidFill>
              <a:latin typeface="Open Sans"/>
              <a:ea typeface="Open Sans"/>
              <a:cs typeface="Open Sans"/>
              <a:sym typeface="Open Sans"/>
            </a:endParaRPr>
          </a:p>
        </p:txBody>
      </p:sp>
      <p:sp>
        <p:nvSpPr>
          <p:cNvPr id="775" name="Google Shape;775;p41"/>
          <p:cNvSpPr/>
          <p:nvPr/>
        </p:nvSpPr>
        <p:spPr>
          <a:xfrm>
            <a:off x="5059236" y="3232050"/>
            <a:ext cx="14148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optimizer</a:t>
            </a:r>
            <a:endParaRPr sz="1100">
              <a:solidFill>
                <a:srgbClr val="FFFFFF"/>
              </a:solidFill>
              <a:latin typeface="Open Sans"/>
              <a:ea typeface="Open Sans"/>
              <a:cs typeface="Open Sans"/>
              <a:sym typeface="Open Sans"/>
            </a:endParaRPr>
          </a:p>
        </p:txBody>
      </p:sp>
      <p:cxnSp>
        <p:nvCxnSpPr>
          <p:cNvPr id="776" name="Google Shape;776;p41"/>
          <p:cNvCxnSpPr>
            <a:stCxn id="774" idx="3"/>
            <a:endCxn id="775" idx="1"/>
          </p:cNvCxnSpPr>
          <p:nvPr/>
        </p:nvCxnSpPr>
        <p:spPr>
          <a:xfrm>
            <a:off x="4395587" y="3386100"/>
            <a:ext cx="663600" cy="600"/>
          </a:xfrm>
          <a:prstGeom prst="curvedConnector3">
            <a:avLst>
              <a:gd fmla="val 50004" name="adj1"/>
            </a:avLst>
          </a:prstGeom>
          <a:noFill/>
          <a:ln cap="flat" cmpd="sng" w="19050">
            <a:solidFill>
              <a:srgbClr val="27282C"/>
            </a:solidFill>
            <a:prstDash val="solid"/>
            <a:round/>
            <a:headEnd len="med" w="med" type="none"/>
            <a:tailEnd len="med" w="med" type="triangle"/>
          </a:ln>
        </p:spPr>
      </p:cxnSp>
      <p:cxnSp>
        <p:nvCxnSpPr>
          <p:cNvPr id="777" name="Google Shape;777;p41"/>
          <p:cNvCxnSpPr>
            <a:stCxn id="767" idx="1"/>
            <a:endCxn id="774" idx="1"/>
          </p:cNvCxnSpPr>
          <p:nvPr/>
        </p:nvCxnSpPr>
        <p:spPr>
          <a:xfrm>
            <a:off x="2808287" y="2527000"/>
            <a:ext cx="600" cy="8592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778" name="Google Shape;778;p41"/>
          <p:cNvSpPr txBox="1"/>
          <p:nvPr/>
        </p:nvSpPr>
        <p:spPr>
          <a:xfrm>
            <a:off x="8127075" y="1351800"/>
            <a:ext cx="5505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Parser</a:t>
            </a:r>
            <a:endParaRPr sz="1100">
              <a:solidFill>
                <a:schemeClr val="dk1"/>
              </a:solidFill>
              <a:latin typeface="Open Sans"/>
              <a:ea typeface="Open Sans"/>
              <a:cs typeface="Open Sans"/>
              <a:sym typeface="Open Sans"/>
            </a:endParaRPr>
          </a:p>
        </p:txBody>
      </p:sp>
      <p:sp>
        <p:nvSpPr>
          <p:cNvPr id="779" name="Google Shape;779;p41"/>
          <p:cNvSpPr txBox="1"/>
          <p:nvPr/>
        </p:nvSpPr>
        <p:spPr>
          <a:xfrm>
            <a:off x="7891875" y="22040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Frontend</a:t>
            </a:r>
            <a:endParaRPr sz="1100">
              <a:solidFill>
                <a:schemeClr val="dk1"/>
              </a:solidFill>
              <a:latin typeface="Open Sans"/>
              <a:ea typeface="Open Sans"/>
              <a:cs typeface="Open Sans"/>
              <a:sym typeface="Open Sans"/>
            </a:endParaRPr>
          </a:p>
        </p:txBody>
      </p:sp>
      <p:sp>
        <p:nvSpPr>
          <p:cNvPr id="780" name="Google Shape;780;p41"/>
          <p:cNvSpPr txBox="1"/>
          <p:nvPr/>
        </p:nvSpPr>
        <p:spPr>
          <a:xfrm>
            <a:off x="7891875" y="30562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Backend</a:t>
            </a:r>
            <a:endParaRPr sz="1100">
              <a:solidFill>
                <a:schemeClr val="dk1"/>
              </a:solidFill>
              <a:latin typeface="Open Sans"/>
              <a:ea typeface="Open Sans"/>
              <a:cs typeface="Open Sans"/>
              <a:sym typeface="Open Sans"/>
            </a:endParaRPr>
          </a:p>
        </p:txBody>
      </p:sp>
      <p:sp>
        <p:nvSpPr>
          <p:cNvPr id="781" name="Google Shape;781;p41"/>
          <p:cNvSpPr/>
          <p:nvPr/>
        </p:nvSpPr>
        <p:spPr>
          <a:xfrm>
            <a:off x="3305262" y="41045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JVM</a:t>
            </a:r>
            <a:endParaRPr sz="1100">
              <a:solidFill>
                <a:srgbClr val="FFFFFF"/>
              </a:solidFill>
              <a:latin typeface="Open Sans"/>
              <a:ea typeface="Open Sans"/>
              <a:cs typeface="Open Sans"/>
              <a:sym typeface="Open Sans"/>
            </a:endParaRPr>
          </a:p>
        </p:txBody>
      </p:sp>
      <p:sp>
        <p:nvSpPr>
          <p:cNvPr id="782" name="Google Shape;782;p41"/>
          <p:cNvSpPr/>
          <p:nvPr/>
        </p:nvSpPr>
        <p:spPr>
          <a:xfrm>
            <a:off x="4630837" y="40917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JavaScript</a:t>
            </a:r>
            <a:endParaRPr sz="1100">
              <a:solidFill>
                <a:srgbClr val="FFFFFF"/>
              </a:solidFill>
              <a:latin typeface="Open Sans"/>
              <a:ea typeface="Open Sans"/>
              <a:cs typeface="Open Sans"/>
              <a:sym typeface="Open Sans"/>
            </a:endParaRPr>
          </a:p>
        </p:txBody>
      </p:sp>
      <p:sp>
        <p:nvSpPr>
          <p:cNvPr id="783" name="Google Shape;783;p41"/>
          <p:cNvSpPr/>
          <p:nvPr/>
        </p:nvSpPr>
        <p:spPr>
          <a:xfrm>
            <a:off x="5956412" y="40978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Native</a:t>
            </a:r>
            <a:endParaRPr sz="1100">
              <a:solidFill>
                <a:srgbClr val="FFFFFF"/>
              </a:solidFill>
              <a:latin typeface="Open Sans"/>
              <a:ea typeface="Open Sans"/>
              <a:cs typeface="Open Sans"/>
              <a:sym typeface="Open Sans"/>
            </a:endParaRPr>
          </a:p>
        </p:txBody>
      </p:sp>
      <p:cxnSp>
        <p:nvCxnSpPr>
          <p:cNvPr id="784" name="Google Shape;784;p41"/>
          <p:cNvCxnSpPr>
            <a:stCxn id="775" idx="2"/>
            <a:endCxn id="783" idx="0"/>
          </p:cNvCxnSpPr>
          <p:nvPr/>
        </p:nvCxnSpPr>
        <p:spPr>
          <a:xfrm flipH="1" rot="-5400000">
            <a:off x="5845836" y="3460950"/>
            <a:ext cx="557700" cy="7161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785" name="Google Shape;785;p41"/>
          <p:cNvCxnSpPr>
            <a:stCxn id="781" idx="0"/>
            <a:endCxn id="775" idx="2"/>
          </p:cNvCxnSpPr>
          <p:nvPr/>
        </p:nvCxnSpPr>
        <p:spPr>
          <a:xfrm rot="-5400000">
            <a:off x="4516962" y="2854738"/>
            <a:ext cx="564300" cy="1935300"/>
          </a:xfrm>
          <a:prstGeom prst="curvedConnector3">
            <a:avLst>
              <a:gd fmla="val 50008" name="adj1"/>
            </a:avLst>
          </a:prstGeom>
          <a:noFill/>
          <a:ln cap="flat" cmpd="sng" w="19050">
            <a:solidFill>
              <a:schemeClr val="dk2"/>
            </a:solidFill>
            <a:prstDash val="solid"/>
            <a:round/>
            <a:headEnd len="med" w="med" type="triangle"/>
            <a:tailEnd len="med" w="med" type="none"/>
          </a:ln>
        </p:spPr>
      </p:cxnSp>
      <p:sp>
        <p:nvSpPr>
          <p:cNvPr id="786" name="Google Shape;786;p41"/>
          <p:cNvSpPr/>
          <p:nvPr/>
        </p:nvSpPr>
        <p:spPr>
          <a:xfrm>
            <a:off x="7274650" y="4097850"/>
            <a:ext cx="1458300" cy="551700"/>
          </a:xfrm>
          <a:prstGeom prst="roundRect">
            <a:avLst>
              <a:gd fmla="val 16667" name="adj"/>
            </a:avLst>
          </a:prstGeom>
          <a:noFill/>
          <a:ln cap="flat" cmpd="sng" w="19050">
            <a:solidFill>
              <a:srgbClr val="ADADA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Other</a:t>
            </a:r>
            <a:endParaRPr sz="1100">
              <a:solidFill>
                <a:schemeClr val="dk1"/>
              </a:solidFill>
              <a:latin typeface="Open Sans"/>
              <a:ea typeface="Open Sans"/>
              <a:cs typeface="Open Sans"/>
              <a:sym typeface="Open Sans"/>
            </a:endParaRPr>
          </a:p>
          <a:p>
            <a:pPr indent="0" lvl="0" marL="0" rtl="0" algn="ctr">
              <a:spcBef>
                <a:spcPts val="0"/>
              </a:spcBef>
              <a:spcAft>
                <a:spcPts val="0"/>
              </a:spcAft>
              <a:buNone/>
            </a:pPr>
            <a:r>
              <a:rPr lang="en" sz="900">
                <a:solidFill>
                  <a:schemeClr val="dk1"/>
                </a:solidFill>
                <a:latin typeface="Open Sans"/>
                <a:ea typeface="Open Sans"/>
                <a:cs typeface="Open Sans"/>
                <a:sym typeface="Open Sans"/>
              </a:rPr>
              <a:t>(WASM, Python, etc.?)</a:t>
            </a:r>
            <a:endParaRPr sz="900">
              <a:solidFill>
                <a:schemeClr val="dk1"/>
              </a:solidFill>
              <a:latin typeface="Open Sans"/>
              <a:ea typeface="Open Sans"/>
              <a:cs typeface="Open Sans"/>
              <a:sym typeface="Open Sans"/>
            </a:endParaRPr>
          </a:p>
        </p:txBody>
      </p:sp>
      <p:cxnSp>
        <p:nvCxnSpPr>
          <p:cNvPr id="787" name="Google Shape;787;p41"/>
          <p:cNvCxnSpPr>
            <a:stCxn id="775" idx="2"/>
            <a:endCxn id="782" idx="0"/>
          </p:cNvCxnSpPr>
          <p:nvPr/>
        </p:nvCxnSpPr>
        <p:spPr>
          <a:xfrm rot="5400000">
            <a:off x="5185986" y="3511200"/>
            <a:ext cx="551700" cy="609600"/>
          </a:xfrm>
          <a:prstGeom prst="curvedConnector3">
            <a:avLst>
              <a:gd fmla="val 49990" name="adj1"/>
            </a:avLst>
          </a:prstGeom>
          <a:noFill/>
          <a:ln cap="flat" cmpd="sng" w="19050">
            <a:solidFill>
              <a:schemeClr val="dk2"/>
            </a:solidFill>
            <a:prstDash val="solid"/>
            <a:round/>
            <a:headEnd len="med" w="med" type="none"/>
            <a:tailEnd len="med" w="med" type="triangle"/>
          </a:ln>
        </p:spPr>
      </p:cxnSp>
      <p:cxnSp>
        <p:nvCxnSpPr>
          <p:cNvPr id="788" name="Google Shape;788;p41"/>
          <p:cNvCxnSpPr>
            <a:stCxn id="775" idx="2"/>
            <a:endCxn id="786" idx="0"/>
          </p:cNvCxnSpPr>
          <p:nvPr/>
        </p:nvCxnSpPr>
        <p:spPr>
          <a:xfrm flipH="1" rot="-5400000">
            <a:off x="6606336" y="2700450"/>
            <a:ext cx="557700" cy="22371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42"/>
          <p:cNvSpPr/>
          <p:nvPr/>
        </p:nvSpPr>
        <p:spPr>
          <a:xfrm>
            <a:off x="359575" y="1693925"/>
            <a:ext cx="2452800" cy="1248900"/>
          </a:xfrm>
          <a:prstGeom prst="rect">
            <a:avLst/>
          </a:prstGeom>
          <a:noFill/>
          <a:ln cap="flat" cmpd="sng" w="9525">
            <a:solidFill>
              <a:srgbClr val="A6A6A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resolve</a:t>
            </a:r>
            <a:endParaRPr/>
          </a:p>
        </p:txBody>
      </p:sp>
      <p:sp>
        <p:nvSpPr>
          <p:cNvPr id="795" name="Google Shape;795;p42"/>
          <p:cNvSpPr txBox="1"/>
          <p:nvPr/>
        </p:nvSpPr>
        <p:spPr>
          <a:xfrm>
            <a:off x="484725" y="1941525"/>
            <a:ext cx="232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F51B5"/>
                </a:solidFill>
                <a:latin typeface="JetBrains Mono"/>
                <a:ea typeface="JetBrains Mono"/>
                <a:cs typeface="JetBrains Mono"/>
                <a:sym typeface="JetBrains Mono"/>
              </a:rPr>
              <a:t>fun</a:t>
            </a:r>
            <a:r>
              <a:rPr lang="en">
                <a:solidFill>
                  <a:srgbClr val="37474F"/>
                </a:solidFill>
                <a:latin typeface="JetBrains Mono"/>
                <a:ea typeface="JetBrains Mono"/>
                <a:cs typeface="JetBrains Mono"/>
                <a:sym typeface="JetBrains Mono"/>
              </a:rPr>
              <a:t> myFunction()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None/>
            </a:pPr>
            <a:r>
              <a:rPr lang="en">
                <a:solidFill>
                  <a:srgbClr val="37474F"/>
                </a:solidFill>
                <a:latin typeface="JetBrains Mono"/>
                <a:ea typeface="JetBrains Mono"/>
                <a:cs typeface="JetBrains Mono"/>
                <a:sym typeface="JetBrains Mono"/>
              </a:rPr>
              <a:t>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None/>
            </a:pP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p:txBody>
      </p:sp>
      <p:sp>
        <p:nvSpPr>
          <p:cNvPr id="796" name="Google Shape;796;p42"/>
          <p:cNvSpPr/>
          <p:nvPr/>
        </p:nvSpPr>
        <p:spPr>
          <a:xfrm>
            <a:off x="4282500" y="1693925"/>
            <a:ext cx="2452800" cy="1248900"/>
          </a:xfrm>
          <a:prstGeom prst="rect">
            <a:avLst/>
          </a:prstGeom>
          <a:noFill/>
          <a:ln cap="flat" cmpd="sng" w="9525">
            <a:solidFill>
              <a:srgbClr val="A6A6A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2"/>
          <p:cNvSpPr txBox="1"/>
          <p:nvPr/>
        </p:nvSpPr>
        <p:spPr>
          <a:xfrm>
            <a:off x="4407650" y="1941525"/>
            <a:ext cx="232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F51B5"/>
                </a:solidFill>
                <a:latin typeface="JetBrains Mono"/>
                <a:ea typeface="JetBrains Mono"/>
                <a:cs typeface="JetBrains Mono"/>
                <a:sym typeface="JetBrains Mono"/>
              </a:rPr>
              <a:t>fun</a:t>
            </a:r>
            <a:r>
              <a:rPr lang="en">
                <a:solidFill>
                  <a:srgbClr val="37474F"/>
                </a:solidFill>
                <a:latin typeface="JetBrains Mono"/>
                <a:ea typeface="JetBrains Mono"/>
                <a:cs typeface="JetBrains Mono"/>
                <a:sym typeface="JetBrains Mono"/>
              </a:rPr>
              <a:t> myFunction()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None/>
            </a:pPr>
            <a:r>
              <a:rPr lang="en">
                <a:solidFill>
                  <a:srgbClr val="37474F"/>
                </a:solidFill>
                <a:latin typeface="JetBrains Mono"/>
                <a:ea typeface="JetBrains Mono"/>
                <a:cs typeface="JetBrains Mono"/>
                <a:sym typeface="JetBrains Mono"/>
              </a:rPr>
              <a:t>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None/>
            </a:pP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p:txBody>
      </p:sp>
      <p:sp>
        <p:nvSpPr>
          <p:cNvPr id="798" name="Google Shape;798;p42"/>
          <p:cNvSpPr txBox="1"/>
          <p:nvPr/>
        </p:nvSpPr>
        <p:spPr>
          <a:xfrm>
            <a:off x="359700" y="2942825"/>
            <a:ext cx="2452800" cy="3540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b="1" lang="en" sz="1100">
                <a:latin typeface="Open Sans"/>
                <a:ea typeface="Open Sans"/>
                <a:cs typeface="Open Sans"/>
                <a:sym typeface="Open Sans"/>
              </a:rPr>
              <a:t>Library A</a:t>
            </a:r>
            <a:endParaRPr b="1" sz="1100">
              <a:latin typeface="Open Sans"/>
              <a:ea typeface="Open Sans"/>
              <a:cs typeface="Open Sans"/>
              <a:sym typeface="Open Sans"/>
            </a:endParaRPr>
          </a:p>
        </p:txBody>
      </p:sp>
      <p:sp>
        <p:nvSpPr>
          <p:cNvPr id="799" name="Google Shape;799;p42"/>
          <p:cNvSpPr txBox="1"/>
          <p:nvPr/>
        </p:nvSpPr>
        <p:spPr>
          <a:xfrm>
            <a:off x="4282500" y="2942825"/>
            <a:ext cx="2452800" cy="3540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b="1" lang="en" sz="1100">
                <a:latin typeface="Open Sans"/>
                <a:ea typeface="Open Sans"/>
                <a:cs typeface="Open Sans"/>
                <a:sym typeface="Open Sans"/>
              </a:rPr>
              <a:t>Library B</a:t>
            </a:r>
            <a:endParaRPr b="1" sz="1100">
              <a:latin typeface="Open Sans"/>
              <a:ea typeface="Open Sans"/>
              <a:cs typeface="Open Sans"/>
              <a:sym typeface="Open Sans"/>
            </a:endParaRPr>
          </a:p>
        </p:txBody>
      </p:sp>
      <p:sp>
        <p:nvSpPr>
          <p:cNvPr id="800" name="Google Shape;800;p42"/>
          <p:cNvSpPr txBox="1"/>
          <p:nvPr/>
        </p:nvSpPr>
        <p:spPr>
          <a:xfrm>
            <a:off x="359575" y="3360625"/>
            <a:ext cx="3891900" cy="5232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b="1" lang="en" sz="1100">
                <a:latin typeface="Open Sans"/>
                <a:ea typeface="Open Sans"/>
                <a:cs typeface="Open Sans"/>
                <a:sym typeface="Open Sans"/>
              </a:rPr>
              <a:t>Short FQ name:</a:t>
            </a:r>
            <a:r>
              <a:rPr lang="en" sz="1100">
                <a:latin typeface="Open Sans"/>
                <a:ea typeface="Open Sans"/>
                <a:cs typeface="Open Sans"/>
                <a:sym typeface="Open Sans"/>
              </a:rPr>
              <a:t> </a:t>
            </a:r>
            <a:r>
              <a:rPr lang="en" sz="1100">
                <a:latin typeface="JetBrains Mono"/>
                <a:ea typeface="JetBrains Mono"/>
                <a:cs typeface="JetBrains Mono"/>
                <a:sym typeface="JetBrains Mono"/>
              </a:rPr>
              <a:t>myFunction</a:t>
            </a:r>
            <a:endParaRPr sz="1100">
              <a:latin typeface="JetBrains Mono"/>
              <a:ea typeface="JetBrains Mono"/>
              <a:cs typeface="JetBrains Mono"/>
              <a:sym typeface="JetBrains Mono"/>
            </a:endParaRPr>
          </a:p>
          <a:p>
            <a:pPr indent="0" lvl="0" marL="0" rtl="0" algn="l">
              <a:spcBef>
                <a:spcPts val="0"/>
              </a:spcBef>
              <a:spcAft>
                <a:spcPts val="0"/>
              </a:spcAft>
              <a:buNone/>
            </a:pPr>
            <a:r>
              <a:rPr b="1" lang="en" sz="1100">
                <a:latin typeface="Open Sans"/>
                <a:ea typeface="Open Sans"/>
                <a:cs typeface="Open Sans"/>
                <a:sym typeface="Open Sans"/>
              </a:rPr>
              <a:t>Resolved FQ name:</a:t>
            </a:r>
            <a:r>
              <a:rPr lang="en" sz="1100">
                <a:latin typeface="Open Sans"/>
                <a:ea typeface="Open Sans"/>
                <a:cs typeface="Open Sans"/>
                <a:sym typeface="Open Sans"/>
              </a:rPr>
              <a:t> </a:t>
            </a:r>
            <a:r>
              <a:rPr lang="en" sz="1100">
                <a:latin typeface="JetBrains Mono"/>
                <a:ea typeface="JetBrains Mono"/>
                <a:cs typeface="JetBrains Mono"/>
                <a:sym typeface="JetBrains Mono"/>
              </a:rPr>
              <a:t>org.libraryA.myFunction</a:t>
            </a:r>
            <a:endParaRPr sz="1100">
              <a:latin typeface="JetBrains Mono"/>
              <a:ea typeface="JetBrains Mono"/>
              <a:cs typeface="JetBrains Mono"/>
              <a:sym typeface="JetBrains Mono"/>
            </a:endParaRPr>
          </a:p>
        </p:txBody>
      </p:sp>
      <p:sp>
        <p:nvSpPr>
          <p:cNvPr id="801" name="Google Shape;801;p42"/>
          <p:cNvSpPr txBox="1"/>
          <p:nvPr/>
        </p:nvSpPr>
        <p:spPr>
          <a:xfrm>
            <a:off x="4282500" y="3360625"/>
            <a:ext cx="3891900" cy="5232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b="1" lang="en" sz="1100">
                <a:latin typeface="Open Sans"/>
                <a:ea typeface="Open Sans"/>
                <a:cs typeface="Open Sans"/>
                <a:sym typeface="Open Sans"/>
              </a:rPr>
              <a:t>Short FQ name:</a:t>
            </a:r>
            <a:r>
              <a:rPr lang="en" sz="1100">
                <a:latin typeface="Open Sans"/>
                <a:ea typeface="Open Sans"/>
                <a:cs typeface="Open Sans"/>
                <a:sym typeface="Open Sans"/>
              </a:rPr>
              <a:t> </a:t>
            </a:r>
            <a:r>
              <a:rPr lang="en" sz="1100">
                <a:latin typeface="JetBrains Mono"/>
                <a:ea typeface="JetBrains Mono"/>
                <a:cs typeface="JetBrains Mono"/>
                <a:sym typeface="JetBrains Mono"/>
              </a:rPr>
              <a:t>myFunction</a:t>
            </a:r>
            <a:endParaRPr sz="1100">
              <a:latin typeface="JetBrains Mono"/>
              <a:ea typeface="JetBrains Mono"/>
              <a:cs typeface="JetBrains Mono"/>
              <a:sym typeface="JetBrains Mono"/>
            </a:endParaRPr>
          </a:p>
          <a:p>
            <a:pPr indent="0" lvl="0" marL="0" rtl="0" algn="l">
              <a:spcBef>
                <a:spcPts val="0"/>
              </a:spcBef>
              <a:spcAft>
                <a:spcPts val="0"/>
              </a:spcAft>
              <a:buNone/>
            </a:pPr>
            <a:r>
              <a:rPr b="1" lang="en" sz="1100">
                <a:latin typeface="Open Sans"/>
                <a:ea typeface="Open Sans"/>
                <a:cs typeface="Open Sans"/>
                <a:sym typeface="Open Sans"/>
              </a:rPr>
              <a:t>Resolved FQ name:</a:t>
            </a:r>
            <a:r>
              <a:rPr lang="en" sz="1100">
                <a:latin typeface="Open Sans"/>
                <a:ea typeface="Open Sans"/>
                <a:cs typeface="Open Sans"/>
                <a:sym typeface="Open Sans"/>
              </a:rPr>
              <a:t> </a:t>
            </a:r>
            <a:r>
              <a:rPr lang="en" sz="1100">
                <a:latin typeface="JetBrains Mono"/>
                <a:ea typeface="JetBrains Mono"/>
                <a:cs typeface="JetBrains Mono"/>
                <a:sym typeface="JetBrains Mono"/>
              </a:rPr>
              <a:t>org.libraryB.myFunction</a:t>
            </a:r>
            <a:endParaRPr sz="1100">
              <a:latin typeface="JetBrains Mono"/>
              <a:ea typeface="JetBrains Mono"/>
              <a:cs typeface="JetBrains Mono"/>
              <a:sym typeface="JetBrains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a:t>
            </a:r>
            <a:endParaRPr/>
          </a:p>
        </p:txBody>
      </p:sp>
      <p:sp>
        <p:nvSpPr>
          <p:cNvPr id="807" name="Google Shape;807;p43"/>
          <p:cNvSpPr txBox="1"/>
          <p:nvPr/>
        </p:nvSpPr>
        <p:spPr>
          <a:xfrm>
            <a:off x="194950" y="3782275"/>
            <a:ext cx="1924800" cy="54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Infers </a:t>
            </a:r>
            <a:r>
              <a:rPr lang="en" sz="1100">
                <a:solidFill>
                  <a:schemeClr val="dk1"/>
                </a:solidFill>
                <a:latin typeface="Open Sans"/>
                <a:ea typeface="Open Sans"/>
                <a:cs typeface="Open Sans"/>
                <a:sym typeface="Open Sans"/>
              </a:rPr>
              <a:t>all types and</a:t>
            </a:r>
            <a:r>
              <a:rPr lang="en" sz="1100">
                <a:solidFill>
                  <a:schemeClr val="dk1"/>
                </a:solidFill>
                <a:latin typeface="Open Sans"/>
                <a:ea typeface="Open Sans"/>
                <a:cs typeface="Open Sans"/>
                <a:sym typeface="Open Sans"/>
              </a:rPr>
              <a:t> </a:t>
            </a:r>
            <a:r>
              <a:rPr lang="en" sz="1100">
                <a:solidFill>
                  <a:schemeClr val="dk1"/>
                </a:solidFill>
                <a:latin typeface="Open Sans"/>
                <a:ea typeface="Open Sans"/>
                <a:cs typeface="Open Sans"/>
                <a:sym typeface="Open Sans"/>
              </a:rPr>
              <a:t>resolves functions bodies</a:t>
            </a:r>
            <a:endParaRPr sz="1100">
              <a:solidFill>
                <a:schemeClr val="dk1"/>
              </a:solidFill>
              <a:latin typeface="Open Sans"/>
              <a:ea typeface="Open Sans"/>
              <a:cs typeface="Open Sans"/>
              <a:sym typeface="Open Sans"/>
            </a:endParaRPr>
          </a:p>
        </p:txBody>
      </p:sp>
      <p:sp>
        <p:nvSpPr>
          <p:cNvPr id="808" name="Google Shape;808;p43"/>
          <p:cNvSpPr/>
          <p:nvPr/>
        </p:nvSpPr>
        <p:spPr>
          <a:xfrm>
            <a:off x="2843161" y="1338000"/>
            <a:ext cx="5889300" cy="673200"/>
          </a:xfrm>
          <a:prstGeom prst="roundRect">
            <a:avLst>
              <a:gd fmla="val 16667"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3"/>
          <p:cNvSpPr/>
          <p:nvPr/>
        </p:nvSpPr>
        <p:spPr>
          <a:xfrm>
            <a:off x="2972362" y="1513838"/>
            <a:ext cx="10524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Lexer</a:t>
            </a:r>
            <a:endParaRPr sz="1100">
              <a:solidFill>
                <a:srgbClr val="FFFFFF"/>
              </a:solidFill>
              <a:latin typeface="Open Sans"/>
              <a:ea typeface="Open Sans"/>
              <a:cs typeface="Open Sans"/>
              <a:sym typeface="Open Sans"/>
            </a:endParaRPr>
          </a:p>
        </p:txBody>
      </p:sp>
      <p:grpSp>
        <p:nvGrpSpPr>
          <p:cNvPr id="810" name="Google Shape;810;p43"/>
          <p:cNvGrpSpPr/>
          <p:nvPr/>
        </p:nvGrpSpPr>
        <p:grpSpPr>
          <a:xfrm>
            <a:off x="1489946" y="1271664"/>
            <a:ext cx="677700" cy="906795"/>
            <a:chOff x="1543946" y="1271664"/>
            <a:chExt cx="677700" cy="906795"/>
          </a:xfrm>
        </p:grpSpPr>
        <p:pic>
          <p:nvPicPr>
            <p:cNvPr id="811" name="Google Shape;811;p43"/>
            <p:cNvPicPr preferRelativeResize="0"/>
            <p:nvPr/>
          </p:nvPicPr>
          <p:blipFill rotWithShape="1">
            <a:blip r:embed="rId3">
              <a:alphaModFix/>
            </a:blip>
            <a:srcRect b="11966" l="0" r="51345" t="18944"/>
            <a:stretch/>
          </p:blipFill>
          <p:spPr>
            <a:xfrm>
              <a:off x="1645724" y="1271664"/>
              <a:ext cx="474150" cy="673275"/>
            </a:xfrm>
            <a:prstGeom prst="rect">
              <a:avLst/>
            </a:prstGeom>
            <a:noFill/>
            <a:ln>
              <a:noFill/>
            </a:ln>
          </p:spPr>
        </p:pic>
        <p:sp>
          <p:nvSpPr>
            <p:cNvPr id="812" name="Google Shape;812;p43"/>
            <p:cNvSpPr txBox="1"/>
            <p:nvPr/>
          </p:nvSpPr>
          <p:spPr>
            <a:xfrm>
              <a:off x="1543946" y="1935159"/>
              <a:ext cx="677700" cy="2433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.kt files</a:t>
              </a:r>
              <a:endParaRPr sz="1100">
                <a:solidFill>
                  <a:schemeClr val="dk1"/>
                </a:solidFill>
                <a:latin typeface="Open Sans"/>
                <a:ea typeface="Open Sans"/>
                <a:cs typeface="Open Sans"/>
                <a:sym typeface="Open Sans"/>
              </a:endParaRPr>
            </a:p>
          </p:txBody>
        </p:sp>
      </p:grpSp>
      <p:cxnSp>
        <p:nvCxnSpPr>
          <p:cNvPr id="813" name="Google Shape;813;p43"/>
          <p:cNvCxnSpPr/>
          <p:nvPr/>
        </p:nvCxnSpPr>
        <p:spPr>
          <a:xfrm>
            <a:off x="2119861" y="1668000"/>
            <a:ext cx="723300" cy="6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814" name="Google Shape;814;p43"/>
          <p:cNvSpPr/>
          <p:nvPr/>
        </p:nvSpPr>
        <p:spPr>
          <a:xfrm>
            <a:off x="4877236" y="1513850"/>
            <a:ext cx="25290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PSI or </a:t>
            </a:r>
            <a:r>
              <a:rPr lang="en" sz="1100">
                <a:solidFill>
                  <a:srgbClr val="FFFFFF"/>
                </a:solidFill>
                <a:latin typeface="Open Sans"/>
                <a:ea typeface="Open Sans"/>
                <a:cs typeface="Open Sans"/>
                <a:sym typeface="Open Sans"/>
              </a:rPr>
              <a:t>Lighter </a:t>
            </a:r>
            <a:r>
              <a:rPr lang="en" sz="1100">
                <a:solidFill>
                  <a:srgbClr val="FFFFFF"/>
                </a:solidFill>
                <a:latin typeface="Open Sans"/>
                <a:ea typeface="Open Sans"/>
                <a:cs typeface="Open Sans"/>
                <a:sym typeface="Open Sans"/>
              </a:rPr>
              <a:t>AST builder</a:t>
            </a:r>
            <a:endParaRPr sz="1100">
              <a:solidFill>
                <a:srgbClr val="FFFFFF"/>
              </a:solidFill>
              <a:latin typeface="Open Sans"/>
              <a:ea typeface="Open Sans"/>
              <a:cs typeface="Open Sans"/>
              <a:sym typeface="Open Sans"/>
            </a:endParaRPr>
          </a:p>
        </p:txBody>
      </p:sp>
      <p:cxnSp>
        <p:nvCxnSpPr>
          <p:cNvPr id="815" name="Google Shape;815;p43"/>
          <p:cNvCxnSpPr>
            <a:stCxn id="809" idx="3"/>
            <a:endCxn id="814" idx="1"/>
          </p:cNvCxnSpPr>
          <p:nvPr/>
        </p:nvCxnSpPr>
        <p:spPr>
          <a:xfrm>
            <a:off x="4024762" y="1667888"/>
            <a:ext cx="852600" cy="600"/>
          </a:xfrm>
          <a:prstGeom prst="curvedConnector3">
            <a:avLst>
              <a:gd fmla="val 49993" name="adj1"/>
            </a:avLst>
          </a:prstGeom>
          <a:noFill/>
          <a:ln cap="flat" cmpd="sng" w="19050">
            <a:solidFill>
              <a:srgbClr val="27282C"/>
            </a:solidFill>
            <a:prstDash val="solid"/>
            <a:round/>
            <a:headEnd len="med" w="med" type="none"/>
            <a:tailEnd len="med" w="med" type="triangle"/>
          </a:ln>
        </p:spPr>
      </p:cxnSp>
      <p:sp>
        <p:nvSpPr>
          <p:cNvPr id="816" name="Google Shape;816;p43"/>
          <p:cNvSpPr/>
          <p:nvPr/>
        </p:nvSpPr>
        <p:spPr>
          <a:xfrm>
            <a:off x="2670374" y="2197100"/>
            <a:ext cx="6062400" cy="673200"/>
          </a:xfrm>
          <a:prstGeom prst="roundRect">
            <a:avLst>
              <a:gd fmla="val 16667" name="adj"/>
            </a:avLst>
          </a:prstGeom>
          <a:solidFill>
            <a:srgbClr val="28B8A0">
              <a:alpha val="22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3"/>
          <p:cNvSpPr/>
          <p:nvPr/>
        </p:nvSpPr>
        <p:spPr>
          <a:xfrm>
            <a:off x="2808287" y="2372950"/>
            <a:ext cx="12165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Diagnostics</a:t>
            </a:r>
            <a:endParaRPr sz="1100">
              <a:solidFill>
                <a:srgbClr val="FFFFFF"/>
              </a:solidFill>
              <a:latin typeface="Open Sans"/>
              <a:ea typeface="Open Sans"/>
              <a:cs typeface="Open Sans"/>
              <a:sym typeface="Open Sans"/>
            </a:endParaRPr>
          </a:p>
        </p:txBody>
      </p:sp>
      <p:sp>
        <p:nvSpPr>
          <p:cNvPr id="818" name="Google Shape;818;p43"/>
          <p:cNvSpPr/>
          <p:nvPr/>
        </p:nvSpPr>
        <p:spPr>
          <a:xfrm>
            <a:off x="4575261" y="2372950"/>
            <a:ext cx="1414800" cy="308100"/>
          </a:xfrm>
          <a:prstGeom prst="roundRect">
            <a:avLst>
              <a:gd fmla="val 16667"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Type inference</a:t>
            </a:r>
            <a:endParaRPr sz="1100">
              <a:solidFill>
                <a:srgbClr val="FFFFFF"/>
              </a:solidFill>
              <a:latin typeface="Open Sans"/>
              <a:ea typeface="Open Sans"/>
              <a:cs typeface="Open Sans"/>
              <a:sym typeface="Open Sans"/>
            </a:endParaRPr>
          </a:p>
        </p:txBody>
      </p:sp>
      <p:cxnSp>
        <p:nvCxnSpPr>
          <p:cNvPr id="819" name="Google Shape;819;p43"/>
          <p:cNvCxnSpPr>
            <a:stCxn id="818" idx="1"/>
            <a:endCxn id="817" idx="3"/>
          </p:cNvCxnSpPr>
          <p:nvPr/>
        </p:nvCxnSpPr>
        <p:spPr>
          <a:xfrm flipH="1">
            <a:off x="4024761" y="2527000"/>
            <a:ext cx="550500" cy="600"/>
          </a:xfrm>
          <a:prstGeom prst="curvedConnector3">
            <a:avLst>
              <a:gd fmla="val 49998" name="adj1"/>
            </a:avLst>
          </a:prstGeom>
          <a:noFill/>
          <a:ln cap="flat" cmpd="sng" w="19050">
            <a:solidFill>
              <a:srgbClr val="27282C"/>
            </a:solidFill>
            <a:prstDash val="solid"/>
            <a:round/>
            <a:headEnd len="med" w="med" type="none"/>
            <a:tailEnd len="med" w="med" type="triangle"/>
          </a:ln>
        </p:spPr>
      </p:cxnSp>
      <p:sp>
        <p:nvSpPr>
          <p:cNvPr id="820" name="Google Shape;820;p43"/>
          <p:cNvSpPr/>
          <p:nvPr/>
        </p:nvSpPr>
        <p:spPr>
          <a:xfrm>
            <a:off x="6482725" y="2379650"/>
            <a:ext cx="9237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Resolution</a:t>
            </a:r>
            <a:endParaRPr sz="1100">
              <a:solidFill>
                <a:srgbClr val="FFFFFF"/>
              </a:solidFill>
              <a:latin typeface="Open Sans"/>
              <a:ea typeface="Open Sans"/>
              <a:cs typeface="Open Sans"/>
              <a:sym typeface="Open Sans"/>
            </a:endParaRPr>
          </a:p>
        </p:txBody>
      </p:sp>
      <p:cxnSp>
        <p:nvCxnSpPr>
          <p:cNvPr id="821" name="Google Shape;821;p43"/>
          <p:cNvCxnSpPr>
            <a:stCxn id="820" idx="1"/>
            <a:endCxn id="818" idx="3"/>
          </p:cNvCxnSpPr>
          <p:nvPr/>
        </p:nvCxnSpPr>
        <p:spPr>
          <a:xfrm rot="10800000">
            <a:off x="5990125" y="2527100"/>
            <a:ext cx="492600" cy="6600"/>
          </a:xfrm>
          <a:prstGeom prst="curvedConnector3">
            <a:avLst>
              <a:gd fmla="val 50006" name="adj1"/>
            </a:avLst>
          </a:prstGeom>
          <a:noFill/>
          <a:ln cap="flat" cmpd="sng" w="19050">
            <a:solidFill>
              <a:srgbClr val="27282C"/>
            </a:solidFill>
            <a:prstDash val="solid"/>
            <a:round/>
            <a:headEnd len="med" w="med" type="none"/>
            <a:tailEnd len="med" w="med" type="triangle"/>
          </a:ln>
        </p:spPr>
      </p:cxnSp>
      <p:cxnSp>
        <p:nvCxnSpPr>
          <p:cNvPr id="822" name="Google Shape;822;p43"/>
          <p:cNvCxnSpPr>
            <a:stCxn id="814" idx="3"/>
            <a:endCxn id="820" idx="3"/>
          </p:cNvCxnSpPr>
          <p:nvPr/>
        </p:nvCxnSpPr>
        <p:spPr>
          <a:xfrm>
            <a:off x="7406236" y="1667900"/>
            <a:ext cx="600" cy="865800"/>
          </a:xfrm>
          <a:prstGeom prst="bentConnector3">
            <a:avLst>
              <a:gd fmla="val 39718964" name="adj1"/>
            </a:avLst>
          </a:prstGeom>
          <a:noFill/>
          <a:ln cap="flat" cmpd="sng" w="19050">
            <a:solidFill>
              <a:srgbClr val="27282C"/>
            </a:solidFill>
            <a:prstDash val="solid"/>
            <a:round/>
            <a:headEnd len="med" w="med" type="none"/>
            <a:tailEnd len="med" w="med" type="triangle"/>
          </a:ln>
        </p:spPr>
      </p:cxnSp>
      <p:sp>
        <p:nvSpPr>
          <p:cNvPr id="823" name="Google Shape;823;p43"/>
          <p:cNvSpPr/>
          <p:nvPr/>
        </p:nvSpPr>
        <p:spPr>
          <a:xfrm>
            <a:off x="2670374" y="3056200"/>
            <a:ext cx="6062400" cy="673200"/>
          </a:xfrm>
          <a:prstGeom prst="roundRect">
            <a:avLst>
              <a:gd fmla="val 16667" name="adj"/>
            </a:avLst>
          </a:prstGeom>
          <a:solidFill>
            <a:srgbClr val="FC801D">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3"/>
          <p:cNvSpPr/>
          <p:nvPr/>
        </p:nvSpPr>
        <p:spPr>
          <a:xfrm>
            <a:off x="2808287" y="3232050"/>
            <a:ext cx="15873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generator</a:t>
            </a:r>
            <a:endParaRPr sz="1100">
              <a:solidFill>
                <a:srgbClr val="FFFFFF"/>
              </a:solidFill>
              <a:latin typeface="Open Sans"/>
              <a:ea typeface="Open Sans"/>
              <a:cs typeface="Open Sans"/>
              <a:sym typeface="Open Sans"/>
            </a:endParaRPr>
          </a:p>
        </p:txBody>
      </p:sp>
      <p:sp>
        <p:nvSpPr>
          <p:cNvPr id="825" name="Google Shape;825;p43"/>
          <p:cNvSpPr/>
          <p:nvPr/>
        </p:nvSpPr>
        <p:spPr>
          <a:xfrm>
            <a:off x="5059236" y="3232050"/>
            <a:ext cx="14148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optimizer</a:t>
            </a:r>
            <a:endParaRPr sz="1100">
              <a:solidFill>
                <a:srgbClr val="FFFFFF"/>
              </a:solidFill>
              <a:latin typeface="Open Sans"/>
              <a:ea typeface="Open Sans"/>
              <a:cs typeface="Open Sans"/>
              <a:sym typeface="Open Sans"/>
            </a:endParaRPr>
          </a:p>
        </p:txBody>
      </p:sp>
      <p:cxnSp>
        <p:nvCxnSpPr>
          <p:cNvPr id="826" name="Google Shape;826;p43"/>
          <p:cNvCxnSpPr>
            <a:stCxn id="824" idx="3"/>
            <a:endCxn id="825" idx="1"/>
          </p:cNvCxnSpPr>
          <p:nvPr/>
        </p:nvCxnSpPr>
        <p:spPr>
          <a:xfrm>
            <a:off x="4395587" y="3386100"/>
            <a:ext cx="663600" cy="600"/>
          </a:xfrm>
          <a:prstGeom prst="curvedConnector3">
            <a:avLst>
              <a:gd fmla="val 50004" name="adj1"/>
            </a:avLst>
          </a:prstGeom>
          <a:noFill/>
          <a:ln cap="flat" cmpd="sng" w="19050">
            <a:solidFill>
              <a:srgbClr val="27282C"/>
            </a:solidFill>
            <a:prstDash val="solid"/>
            <a:round/>
            <a:headEnd len="med" w="med" type="none"/>
            <a:tailEnd len="med" w="med" type="triangle"/>
          </a:ln>
        </p:spPr>
      </p:cxnSp>
      <p:cxnSp>
        <p:nvCxnSpPr>
          <p:cNvPr id="827" name="Google Shape;827;p43"/>
          <p:cNvCxnSpPr>
            <a:stCxn id="817" idx="1"/>
            <a:endCxn id="824" idx="1"/>
          </p:cNvCxnSpPr>
          <p:nvPr/>
        </p:nvCxnSpPr>
        <p:spPr>
          <a:xfrm>
            <a:off x="2808287" y="2527000"/>
            <a:ext cx="600" cy="8592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828" name="Google Shape;828;p43"/>
          <p:cNvSpPr txBox="1"/>
          <p:nvPr/>
        </p:nvSpPr>
        <p:spPr>
          <a:xfrm>
            <a:off x="8127075" y="1351800"/>
            <a:ext cx="5505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Parser</a:t>
            </a:r>
            <a:endParaRPr sz="1100">
              <a:solidFill>
                <a:schemeClr val="dk1"/>
              </a:solidFill>
              <a:latin typeface="Open Sans"/>
              <a:ea typeface="Open Sans"/>
              <a:cs typeface="Open Sans"/>
              <a:sym typeface="Open Sans"/>
            </a:endParaRPr>
          </a:p>
        </p:txBody>
      </p:sp>
      <p:sp>
        <p:nvSpPr>
          <p:cNvPr id="829" name="Google Shape;829;p43"/>
          <p:cNvSpPr txBox="1"/>
          <p:nvPr/>
        </p:nvSpPr>
        <p:spPr>
          <a:xfrm>
            <a:off x="7891875" y="22040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Frontend</a:t>
            </a:r>
            <a:endParaRPr sz="1100">
              <a:solidFill>
                <a:schemeClr val="dk1"/>
              </a:solidFill>
              <a:latin typeface="Open Sans"/>
              <a:ea typeface="Open Sans"/>
              <a:cs typeface="Open Sans"/>
              <a:sym typeface="Open Sans"/>
            </a:endParaRPr>
          </a:p>
        </p:txBody>
      </p:sp>
      <p:sp>
        <p:nvSpPr>
          <p:cNvPr id="830" name="Google Shape;830;p43"/>
          <p:cNvSpPr txBox="1"/>
          <p:nvPr/>
        </p:nvSpPr>
        <p:spPr>
          <a:xfrm>
            <a:off x="7891875" y="30562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Backend</a:t>
            </a:r>
            <a:endParaRPr sz="1100">
              <a:solidFill>
                <a:schemeClr val="dk1"/>
              </a:solidFill>
              <a:latin typeface="Open Sans"/>
              <a:ea typeface="Open Sans"/>
              <a:cs typeface="Open Sans"/>
              <a:sym typeface="Open Sans"/>
            </a:endParaRPr>
          </a:p>
        </p:txBody>
      </p:sp>
      <p:sp>
        <p:nvSpPr>
          <p:cNvPr id="831" name="Google Shape;831;p43"/>
          <p:cNvSpPr/>
          <p:nvPr/>
        </p:nvSpPr>
        <p:spPr>
          <a:xfrm>
            <a:off x="3305262" y="41045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JVM</a:t>
            </a:r>
            <a:endParaRPr sz="1100">
              <a:solidFill>
                <a:srgbClr val="FFFFFF"/>
              </a:solidFill>
              <a:latin typeface="Open Sans"/>
              <a:ea typeface="Open Sans"/>
              <a:cs typeface="Open Sans"/>
              <a:sym typeface="Open Sans"/>
            </a:endParaRPr>
          </a:p>
        </p:txBody>
      </p:sp>
      <p:sp>
        <p:nvSpPr>
          <p:cNvPr id="832" name="Google Shape;832;p43"/>
          <p:cNvSpPr/>
          <p:nvPr/>
        </p:nvSpPr>
        <p:spPr>
          <a:xfrm>
            <a:off x="4630837" y="40917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JavaScript</a:t>
            </a:r>
            <a:endParaRPr sz="1100">
              <a:solidFill>
                <a:srgbClr val="FFFFFF"/>
              </a:solidFill>
              <a:latin typeface="Open Sans"/>
              <a:ea typeface="Open Sans"/>
              <a:cs typeface="Open Sans"/>
              <a:sym typeface="Open Sans"/>
            </a:endParaRPr>
          </a:p>
        </p:txBody>
      </p:sp>
      <p:sp>
        <p:nvSpPr>
          <p:cNvPr id="833" name="Google Shape;833;p43"/>
          <p:cNvSpPr/>
          <p:nvPr/>
        </p:nvSpPr>
        <p:spPr>
          <a:xfrm>
            <a:off x="5956412" y="40978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Native</a:t>
            </a:r>
            <a:endParaRPr sz="1100">
              <a:solidFill>
                <a:srgbClr val="FFFFFF"/>
              </a:solidFill>
              <a:latin typeface="Open Sans"/>
              <a:ea typeface="Open Sans"/>
              <a:cs typeface="Open Sans"/>
              <a:sym typeface="Open Sans"/>
            </a:endParaRPr>
          </a:p>
        </p:txBody>
      </p:sp>
      <p:cxnSp>
        <p:nvCxnSpPr>
          <p:cNvPr id="834" name="Google Shape;834;p43"/>
          <p:cNvCxnSpPr>
            <a:stCxn id="825" idx="2"/>
            <a:endCxn id="833" idx="0"/>
          </p:cNvCxnSpPr>
          <p:nvPr/>
        </p:nvCxnSpPr>
        <p:spPr>
          <a:xfrm flipH="1" rot="-5400000">
            <a:off x="5845836" y="3460950"/>
            <a:ext cx="557700" cy="7161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835" name="Google Shape;835;p43"/>
          <p:cNvCxnSpPr>
            <a:stCxn id="831" idx="0"/>
            <a:endCxn id="825" idx="2"/>
          </p:cNvCxnSpPr>
          <p:nvPr/>
        </p:nvCxnSpPr>
        <p:spPr>
          <a:xfrm rot="-5400000">
            <a:off x="4516962" y="2854738"/>
            <a:ext cx="564300" cy="1935300"/>
          </a:xfrm>
          <a:prstGeom prst="curvedConnector3">
            <a:avLst>
              <a:gd fmla="val 50008" name="adj1"/>
            </a:avLst>
          </a:prstGeom>
          <a:noFill/>
          <a:ln cap="flat" cmpd="sng" w="19050">
            <a:solidFill>
              <a:schemeClr val="dk2"/>
            </a:solidFill>
            <a:prstDash val="solid"/>
            <a:round/>
            <a:headEnd len="med" w="med" type="triangle"/>
            <a:tailEnd len="med" w="med" type="none"/>
          </a:ln>
        </p:spPr>
      </p:cxnSp>
      <p:sp>
        <p:nvSpPr>
          <p:cNvPr id="836" name="Google Shape;836;p43"/>
          <p:cNvSpPr/>
          <p:nvPr/>
        </p:nvSpPr>
        <p:spPr>
          <a:xfrm>
            <a:off x="7274650" y="4097850"/>
            <a:ext cx="1458300" cy="551700"/>
          </a:xfrm>
          <a:prstGeom prst="roundRect">
            <a:avLst>
              <a:gd fmla="val 16667" name="adj"/>
            </a:avLst>
          </a:prstGeom>
          <a:noFill/>
          <a:ln cap="flat" cmpd="sng" w="19050">
            <a:solidFill>
              <a:srgbClr val="ADADA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Other</a:t>
            </a:r>
            <a:endParaRPr sz="1100">
              <a:solidFill>
                <a:schemeClr val="dk1"/>
              </a:solidFill>
              <a:latin typeface="Open Sans"/>
              <a:ea typeface="Open Sans"/>
              <a:cs typeface="Open Sans"/>
              <a:sym typeface="Open Sans"/>
            </a:endParaRPr>
          </a:p>
          <a:p>
            <a:pPr indent="0" lvl="0" marL="0" rtl="0" algn="ctr">
              <a:spcBef>
                <a:spcPts val="0"/>
              </a:spcBef>
              <a:spcAft>
                <a:spcPts val="0"/>
              </a:spcAft>
              <a:buNone/>
            </a:pPr>
            <a:r>
              <a:rPr lang="en" sz="900">
                <a:solidFill>
                  <a:schemeClr val="dk1"/>
                </a:solidFill>
                <a:latin typeface="Open Sans"/>
                <a:ea typeface="Open Sans"/>
                <a:cs typeface="Open Sans"/>
                <a:sym typeface="Open Sans"/>
              </a:rPr>
              <a:t>(WASM, Python, etc.?)</a:t>
            </a:r>
            <a:endParaRPr sz="900">
              <a:solidFill>
                <a:schemeClr val="dk1"/>
              </a:solidFill>
              <a:latin typeface="Open Sans"/>
              <a:ea typeface="Open Sans"/>
              <a:cs typeface="Open Sans"/>
              <a:sym typeface="Open Sans"/>
            </a:endParaRPr>
          </a:p>
        </p:txBody>
      </p:sp>
      <p:cxnSp>
        <p:nvCxnSpPr>
          <p:cNvPr id="837" name="Google Shape;837;p43"/>
          <p:cNvCxnSpPr>
            <a:stCxn id="825" idx="2"/>
            <a:endCxn id="832" idx="0"/>
          </p:cNvCxnSpPr>
          <p:nvPr/>
        </p:nvCxnSpPr>
        <p:spPr>
          <a:xfrm rot="5400000">
            <a:off x="5185986" y="3511200"/>
            <a:ext cx="551700" cy="609600"/>
          </a:xfrm>
          <a:prstGeom prst="curvedConnector3">
            <a:avLst>
              <a:gd fmla="val 49990" name="adj1"/>
            </a:avLst>
          </a:prstGeom>
          <a:noFill/>
          <a:ln cap="flat" cmpd="sng" w="19050">
            <a:solidFill>
              <a:schemeClr val="dk2"/>
            </a:solidFill>
            <a:prstDash val="solid"/>
            <a:round/>
            <a:headEnd len="med" w="med" type="none"/>
            <a:tailEnd len="med" w="med" type="triangle"/>
          </a:ln>
        </p:spPr>
      </p:cxnSp>
      <p:cxnSp>
        <p:nvCxnSpPr>
          <p:cNvPr id="838" name="Google Shape;838;p43"/>
          <p:cNvCxnSpPr>
            <a:stCxn id="825" idx="2"/>
            <a:endCxn id="836" idx="0"/>
          </p:cNvCxnSpPr>
          <p:nvPr/>
        </p:nvCxnSpPr>
        <p:spPr>
          <a:xfrm flipH="1" rot="-5400000">
            <a:off x="6606336" y="2700450"/>
            <a:ext cx="557700" cy="22371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4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a:t>
            </a:r>
            <a:endParaRPr/>
          </a:p>
        </p:txBody>
      </p:sp>
      <p:sp>
        <p:nvSpPr>
          <p:cNvPr id="844" name="Google Shape;844;p44"/>
          <p:cNvSpPr txBox="1"/>
          <p:nvPr/>
        </p:nvSpPr>
        <p:spPr>
          <a:xfrm>
            <a:off x="292588" y="1079075"/>
            <a:ext cx="430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627A"/>
                </a:solidFill>
                <a:latin typeface="JetBrains Mono"/>
                <a:ea typeface="JetBrains Mono"/>
                <a:cs typeface="JetBrains Mono"/>
                <a:sym typeface="JetBrains Mono"/>
              </a:rPr>
              <a:t>hello</a:t>
            </a:r>
            <a:r>
              <a:rPr lang="en" sz="1100">
                <a:solidFill>
                  <a:srgbClr val="080808"/>
                </a:solidFill>
                <a:latin typeface="JetBrains Mono"/>
                <a:ea typeface="JetBrains Mono"/>
                <a:cs typeface="JetBrains Mono"/>
                <a:sym typeface="JetBrains Mono"/>
              </a:rPr>
              <a:t>(user: </a:t>
            </a:r>
            <a:r>
              <a:rPr lang="en" sz="1100">
                <a:solidFill>
                  <a:srgbClr val="000000"/>
                </a:solidFill>
                <a:latin typeface="JetBrains Mono"/>
                <a:ea typeface="JetBrains Mono"/>
                <a:cs typeface="JetBrains Mono"/>
                <a:sym typeface="JetBrains Mono"/>
              </a:rPr>
              <a:t>String</a:t>
            </a:r>
            <a:r>
              <a:rPr lang="en" sz="1100">
                <a:solidFill>
                  <a:srgbClr val="080808"/>
                </a:solidFill>
                <a:latin typeface="JetBrains Mono"/>
                <a:ea typeface="JetBrains Mono"/>
                <a:cs typeface="JetBrains Mono"/>
                <a:sym typeface="JetBrains Mono"/>
              </a:rPr>
              <a:t>) = </a:t>
            </a:r>
            <a:r>
              <a:rPr lang="en" sz="1100">
                <a:solidFill>
                  <a:srgbClr val="37474F"/>
                </a:solidFill>
                <a:latin typeface="JetBrains Mono"/>
                <a:ea typeface="JetBrains Mono"/>
                <a:cs typeface="JetBrains Mono"/>
                <a:sym typeface="JetBrains Mono"/>
              </a:rPr>
              <a:t>println</a:t>
            </a:r>
            <a:r>
              <a:rPr lang="en" sz="1100">
                <a:solidFill>
                  <a:srgbClr val="080808"/>
                </a:solidFill>
                <a:latin typeface="JetBrains Mono"/>
                <a:ea typeface="JetBrains Mono"/>
                <a:cs typeface="JetBrains Mono"/>
                <a:sym typeface="JetBrains Mono"/>
              </a:rPr>
              <a:t>(</a:t>
            </a:r>
            <a:r>
              <a:rPr lang="en" sz="1100">
                <a:solidFill>
                  <a:srgbClr val="067D17"/>
                </a:solidFill>
                <a:latin typeface="JetBrains Mono"/>
                <a:ea typeface="JetBrains Mono"/>
                <a:cs typeface="JetBrains Mono"/>
                <a:sym typeface="JetBrains Mono"/>
              </a:rPr>
              <a:t>"Hello, </a:t>
            </a:r>
            <a:r>
              <a:rPr lang="en" sz="1100">
                <a:solidFill>
                  <a:srgbClr val="0037A6"/>
                </a:solidFill>
                <a:latin typeface="JetBrains Mono"/>
                <a:ea typeface="JetBrains Mono"/>
                <a:cs typeface="JetBrains Mono"/>
                <a:sym typeface="JetBrains Mono"/>
              </a:rPr>
              <a:t>$</a:t>
            </a:r>
            <a:r>
              <a:rPr lang="en" sz="1100">
                <a:solidFill>
                  <a:srgbClr val="080808"/>
                </a:solidFill>
                <a:latin typeface="JetBrains Mono"/>
                <a:ea typeface="JetBrains Mono"/>
                <a:cs typeface="JetBrains Mono"/>
                <a:sym typeface="JetBrains Mono"/>
              </a:rPr>
              <a:t>user</a:t>
            </a:r>
            <a:r>
              <a:rPr lang="en" sz="1100">
                <a:solidFill>
                  <a:srgbClr val="067D17"/>
                </a:solidFill>
                <a:latin typeface="JetBrains Mono"/>
                <a:ea typeface="JetBrains Mono"/>
                <a:cs typeface="JetBrains Mono"/>
                <a:sym typeface="JetBrains Mono"/>
              </a:rPr>
              <a:t>"</a:t>
            </a:r>
            <a:r>
              <a:rPr lang="en" sz="1100">
                <a:solidFill>
                  <a:srgbClr val="080808"/>
                </a:solidFill>
                <a:latin typeface="JetBrains Mono"/>
                <a:ea typeface="JetBrains Mono"/>
                <a:cs typeface="JetBrains Mono"/>
                <a:sym typeface="JetBrains Mono"/>
              </a:rPr>
              <a:t>)</a:t>
            </a:r>
            <a:endParaRPr>
              <a:latin typeface="JetBrains Mono"/>
              <a:ea typeface="JetBrains Mono"/>
              <a:cs typeface="JetBrains Mono"/>
              <a:sym typeface="JetBrains Mono"/>
            </a:endParaRPr>
          </a:p>
        </p:txBody>
      </p:sp>
      <p:sp>
        <p:nvSpPr>
          <p:cNvPr id="845" name="Google Shape;845;p44"/>
          <p:cNvSpPr/>
          <p:nvPr/>
        </p:nvSpPr>
        <p:spPr>
          <a:xfrm>
            <a:off x="397375" y="1588675"/>
            <a:ext cx="2391900" cy="347400"/>
          </a:xfrm>
          <a:prstGeom prst="rect">
            <a:avLst/>
          </a:prstGeom>
          <a:solidFill>
            <a:srgbClr val="FFFFFF"/>
          </a:solidFill>
          <a:ln cap="flat" cmpd="sng" w="9525">
            <a:solidFill>
              <a:srgbClr val="A6A6A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00000"/>
                </a:solidFill>
                <a:latin typeface="JetBrains Mono"/>
                <a:ea typeface="JetBrains Mono"/>
                <a:cs typeface="JetBrains Mono"/>
                <a:sym typeface="JetBrains Mono"/>
              </a:rPr>
              <a:t>SimpleFirFunction (name = hello)</a:t>
            </a:r>
            <a:endParaRPr sz="900">
              <a:solidFill>
                <a:srgbClr val="000000"/>
              </a:solidFill>
              <a:latin typeface="JetBrains Mono"/>
              <a:ea typeface="JetBrains Mono"/>
              <a:cs typeface="JetBrains Mono"/>
              <a:sym typeface="JetBrains Mono"/>
            </a:endParaRPr>
          </a:p>
        </p:txBody>
      </p:sp>
      <p:sp>
        <p:nvSpPr>
          <p:cNvPr id="846" name="Google Shape;846;p44"/>
          <p:cNvSpPr/>
          <p:nvPr/>
        </p:nvSpPr>
        <p:spPr>
          <a:xfrm>
            <a:off x="3021500" y="2472513"/>
            <a:ext cx="2113800" cy="347400"/>
          </a:xfrm>
          <a:prstGeom prst="rect">
            <a:avLst/>
          </a:prstGeom>
          <a:solidFill>
            <a:srgbClr val="FFFFFF"/>
          </a:solidFill>
          <a:ln cap="flat" cmpd="sng" w="9525">
            <a:solidFill>
              <a:srgbClr val="A6A6A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JetBrains Mono"/>
                <a:ea typeface="JetBrains Mono"/>
                <a:cs typeface="JetBrains Mono"/>
                <a:sym typeface="JetBrains Mono"/>
              </a:rPr>
              <a:t>ValueParameter (name = user)</a:t>
            </a:r>
            <a:endParaRPr sz="900">
              <a:solidFill>
                <a:srgbClr val="000000"/>
              </a:solidFill>
              <a:latin typeface="JetBrains Mono"/>
              <a:ea typeface="JetBrains Mono"/>
              <a:cs typeface="JetBrains Mono"/>
              <a:sym typeface="JetBrains Mono"/>
            </a:endParaRPr>
          </a:p>
        </p:txBody>
      </p:sp>
      <p:sp>
        <p:nvSpPr>
          <p:cNvPr id="847" name="Google Shape;847;p44"/>
          <p:cNvSpPr/>
          <p:nvPr/>
        </p:nvSpPr>
        <p:spPr>
          <a:xfrm>
            <a:off x="5339000" y="2472500"/>
            <a:ext cx="3643500" cy="347400"/>
          </a:xfrm>
          <a:prstGeom prst="rect">
            <a:avLst/>
          </a:prstGeom>
          <a:solidFill>
            <a:srgbClr val="FFFFFF"/>
          </a:solidFill>
          <a:ln cap="flat" cmpd="sng" w="9525">
            <a:solidFill>
              <a:srgbClr val="A6A6A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JetBrains Mono"/>
                <a:ea typeface="JetBrains Mono"/>
                <a:cs typeface="JetBrains Mono"/>
                <a:sym typeface="JetBrains Mono"/>
              </a:rPr>
              <a:t>ConstExpression (value = "Hello, ", kind = String)</a:t>
            </a:r>
            <a:endParaRPr sz="900">
              <a:solidFill>
                <a:srgbClr val="000000"/>
              </a:solidFill>
              <a:latin typeface="JetBrains Mono"/>
              <a:ea typeface="JetBrains Mono"/>
              <a:cs typeface="JetBrains Mono"/>
              <a:sym typeface="JetBrains Mono"/>
            </a:endParaRPr>
          </a:p>
        </p:txBody>
      </p:sp>
      <p:sp>
        <p:nvSpPr>
          <p:cNvPr id="848" name="Google Shape;848;p44"/>
          <p:cNvSpPr/>
          <p:nvPr/>
        </p:nvSpPr>
        <p:spPr>
          <a:xfrm>
            <a:off x="6918338" y="1588600"/>
            <a:ext cx="484800" cy="347400"/>
          </a:xfrm>
          <a:prstGeom prst="rect">
            <a:avLst/>
          </a:prstGeom>
          <a:solidFill>
            <a:srgbClr val="FFFFFF"/>
          </a:solidFill>
          <a:ln cap="flat" cmpd="sng" w="9525">
            <a:solidFill>
              <a:srgbClr val="A6A6A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JetBrains Mono"/>
                <a:ea typeface="JetBrains Mono"/>
                <a:cs typeface="JetBrains Mono"/>
                <a:sym typeface="JetBrains Mono"/>
              </a:rPr>
              <a:t>...</a:t>
            </a:r>
            <a:endParaRPr sz="1000">
              <a:solidFill>
                <a:srgbClr val="000000"/>
              </a:solidFill>
              <a:latin typeface="JetBrains Mono"/>
              <a:ea typeface="JetBrains Mono"/>
              <a:cs typeface="JetBrains Mono"/>
              <a:sym typeface="JetBrains Mono"/>
            </a:endParaRPr>
          </a:p>
        </p:txBody>
      </p:sp>
      <p:cxnSp>
        <p:nvCxnSpPr>
          <p:cNvPr id="849" name="Google Shape;849;p44"/>
          <p:cNvCxnSpPr>
            <a:stCxn id="845" idx="3"/>
            <a:endCxn id="846" idx="0"/>
          </p:cNvCxnSpPr>
          <p:nvPr/>
        </p:nvCxnSpPr>
        <p:spPr>
          <a:xfrm>
            <a:off x="2789275" y="1762375"/>
            <a:ext cx="1289100" cy="710100"/>
          </a:xfrm>
          <a:prstGeom prst="curvedConnector2">
            <a:avLst/>
          </a:prstGeom>
          <a:noFill/>
          <a:ln cap="flat" cmpd="sng" w="9525">
            <a:solidFill>
              <a:srgbClr val="595959"/>
            </a:solidFill>
            <a:prstDash val="solid"/>
            <a:round/>
            <a:headEnd len="med" w="med" type="none"/>
            <a:tailEnd len="med" w="med" type="triangle"/>
          </a:ln>
        </p:spPr>
      </p:cxnSp>
      <p:cxnSp>
        <p:nvCxnSpPr>
          <p:cNvPr id="850" name="Google Shape;850;p44"/>
          <p:cNvCxnSpPr>
            <a:stCxn id="845" idx="3"/>
            <a:endCxn id="848" idx="1"/>
          </p:cNvCxnSpPr>
          <p:nvPr/>
        </p:nvCxnSpPr>
        <p:spPr>
          <a:xfrm>
            <a:off x="2789275" y="1762375"/>
            <a:ext cx="4129200" cy="600"/>
          </a:xfrm>
          <a:prstGeom prst="curvedConnector3">
            <a:avLst>
              <a:gd fmla="val 49998" name="adj1"/>
            </a:avLst>
          </a:prstGeom>
          <a:noFill/>
          <a:ln cap="flat" cmpd="sng" w="9525">
            <a:solidFill>
              <a:srgbClr val="595959"/>
            </a:solidFill>
            <a:prstDash val="solid"/>
            <a:round/>
            <a:headEnd len="med" w="med" type="none"/>
            <a:tailEnd len="med" w="med" type="triangle"/>
          </a:ln>
        </p:spPr>
      </p:cxnSp>
      <p:cxnSp>
        <p:nvCxnSpPr>
          <p:cNvPr id="851" name="Google Shape;851;p44"/>
          <p:cNvCxnSpPr>
            <a:stCxn id="848" idx="2"/>
            <a:endCxn id="847" idx="0"/>
          </p:cNvCxnSpPr>
          <p:nvPr/>
        </p:nvCxnSpPr>
        <p:spPr>
          <a:xfrm flipH="1" rot="-5400000">
            <a:off x="6892838" y="2203900"/>
            <a:ext cx="536400" cy="600"/>
          </a:xfrm>
          <a:prstGeom prst="curvedConnector3">
            <a:avLst>
              <a:gd fmla="val 50009" name="adj1"/>
            </a:avLst>
          </a:prstGeom>
          <a:noFill/>
          <a:ln cap="flat" cmpd="sng" w="9525">
            <a:solidFill>
              <a:srgbClr val="595959"/>
            </a:solidFill>
            <a:prstDash val="solid"/>
            <a:round/>
            <a:headEnd len="med" w="med" type="none"/>
            <a:tailEnd len="med" w="med" type="triangle"/>
          </a:ln>
        </p:spPr>
      </p:cxnSp>
      <p:sp>
        <p:nvSpPr>
          <p:cNvPr id="852" name="Google Shape;852;p44"/>
          <p:cNvSpPr/>
          <p:nvPr/>
        </p:nvSpPr>
        <p:spPr>
          <a:xfrm>
            <a:off x="5964800" y="3372525"/>
            <a:ext cx="2391900" cy="347400"/>
          </a:xfrm>
          <a:prstGeom prst="rect">
            <a:avLst/>
          </a:prstGeom>
          <a:solidFill>
            <a:srgbClr val="FFFFFF"/>
          </a:solidFill>
          <a:ln cap="flat" cmpd="sng" w="9525">
            <a:solidFill>
              <a:srgbClr val="A6A6A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JetBrains Mono"/>
                <a:ea typeface="JetBrains Mono"/>
                <a:cs typeface="JetBrains Mono"/>
                <a:sym typeface="JetBrains Mono"/>
              </a:rPr>
              <a:t>ResolvedTypeRef (=kotlin/String)</a:t>
            </a:r>
            <a:endParaRPr sz="900">
              <a:solidFill>
                <a:srgbClr val="000000"/>
              </a:solidFill>
              <a:latin typeface="JetBrains Mono"/>
              <a:ea typeface="JetBrains Mono"/>
              <a:cs typeface="JetBrains Mono"/>
              <a:sym typeface="JetBrains Mono"/>
            </a:endParaRPr>
          </a:p>
        </p:txBody>
      </p:sp>
      <p:sp>
        <p:nvSpPr>
          <p:cNvPr id="853" name="Google Shape;853;p44"/>
          <p:cNvSpPr/>
          <p:nvPr/>
        </p:nvSpPr>
        <p:spPr>
          <a:xfrm>
            <a:off x="3192650" y="3356363"/>
            <a:ext cx="1771500" cy="347400"/>
          </a:xfrm>
          <a:prstGeom prst="rect">
            <a:avLst/>
          </a:prstGeom>
          <a:solidFill>
            <a:srgbClr val="FFFFFF"/>
          </a:solidFill>
          <a:ln cap="flat" cmpd="sng" w="9525">
            <a:solidFill>
              <a:srgbClr val="A6A6A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JetBrains Mono"/>
                <a:ea typeface="JetBrains Mono"/>
                <a:cs typeface="JetBrains Mono"/>
                <a:sym typeface="JetBrains Mono"/>
              </a:rPr>
              <a:t>UserTypeRef (="String")</a:t>
            </a:r>
            <a:endParaRPr sz="900">
              <a:solidFill>
                <a:srgbClr val="000000"/>
              </a:solidFill>
              <a:latin typeface="JetBrains Mono"/>
              <a:ea typeface="JetBrains Mono"/>
              <a:cs typeface="JetBrains Mono"/>
              <a:sym typeface="JetBrains Mono"/>
            </a:endParaRPr>
          </a:p>
        </p:txBody>
      </p:sp>
      <p:sp>
        <p:nvSpPr>
          <p:cNvPr id="854" name="Google Shape;854;p44"/>
          <p:cNvSpPr/>
          <p:nvPr/>
        </p:nvSpPr>
        <p:spPr>
          <a:xfrm>
            <a:off x="915463" y="3372525"/>
            <a:ext cx="1355700" cy="347400"/>
          </a:xfrm>
          <a:prstGeom prst="rect">
            <a:avLst/>
          </a:prstGeom>
          <a:solidFill>
            <a:srgbClr val="FFFFFF"/>
          </a:solidFill>
          <a:ln cap="flat" cmpd="sng" w="9525">
            <a:solidFill>
              <a:srgbClr val="A6A6A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JetBrains Mono"/>
                <a:ea typeface="JetBrains Mono"/>
                <a:cs typeface="JetBrains Mono"/>
                <a:sym typeface="JetBrains Mono"/>
              </a:rPr>
              <a:t>ImplicitTypeRef</a:t>
            </a:r>
            <a:endParaRPr sz="900">
              <a:solidFill>
                <a:srgbClr val="000000"/>
              </a:solidFill>
              <a:latin typeface="JetBrains Mono"/>
              <a:ea typeface="JetBrains Mono"/>
              <a:cs typeface="JetBrains Mono"/>
              <a:sym typeface="JetBrains Mono"/>
            </a:endParaRPr>
          </a:p>
        </p:txBody>
      </p:sp>
      <p:cxnSp>
        <p:nvCxnSpPr>
          <p:cNvPr id="855" name="Google Shape;855;p44"/>
          <p:cNvCxnSpPr>
            <a:stCxn id="845" idx="2"/>
            <a:endCxn id="854" idx="0"/>
          </p:cNvCxnSpPr>
          <p:nvPr/>
        </p:nvCxnSpPr>
        <p:spPr>
          <a:xfrm flipH="1" rot="-5400000">
            <a:off x="875425" y="2653975"/>
            <a:ext cx="1436400" cy="600"/>
          </a:xfrm>
          <a:prstGeom prst="curvedConnector3">
            <a:avLst>
              <a:gd fmla="val 50002" name="adj1"/>
            </a:avLst>
          </a:prstGeom>
          <a:noFill/>
          <a:ln cap="flat" cmpd="sng" w="9525">
            <a:solidFill>
              <a:srgbClr val="595959"/>
            </a:solidFill>
            <a:prstDash val="solid"/>
            <a:round/>
            <a:headEnd len="med" w="med" type="none"/>
            <a:tailEnd len="med" w="med" type="triangle"/>
          </a:ln>
        </p:spPr>
      </p:cxnSp>
      <p:cxnSp>
        <p:nvCxnSpPr>
          <p:cNvPr id="856" name="Google Shape;856;p44"/>
          <p:cNvCxnSpPr>
            <a:stCxn id="846" idx="2"/>
            <a:endCxn id="853" idx="0"/>
          </p:cNvCxnSpPr>
          <p:nvPr/>
        </p:nvCxnSpPr>
        <p:spPr>
          <a:xfrm flipH="1" rot="-5400000">
            <a:off x="3810500" y="3087813"/>
            <a:ext cx="536400" cy="600"/>
          </a:xfrm>
          <a:prstGeom prst="curvedConnector3">
            <a:avLst>
              <a:gd fmla="val 50005" name="adj1"/>
            </a:avLst>
          </a:prstGeom>
          <a:noFill/>
          <a:ln cap="flat" cmpd="sng" w="9525">
            <a:solidFill>
              <a:srgbClr val="595959"/>
            </a:solidFill>
            <a:prstDash val="solid"/>
            <a:round/>
            <a:headEnd len="med" w="med" type="none"/>
            <a:tailEnd len="med" w="med" type="triangle"/>
          </a:ln>
        </p:spPr>
      </p:cxnSp>
      <p:cxnSp>
        <p:nvCxnSpPr>
          <p:cNvPr id="857" name="Google Shape;857;p44"/>
          <p:cNvCxnSpPr>
            <a:stCxn id="847" idx="2"/>
            <a:endCxn id="852" idx="0"/>
          </p:cNvCxnSpPr>
          <p:nvPr/>
        </p:nvCxnSpPr>
        <p:spPr>
          <a:xfrm flipH="1" rot="-5400000">
            <a:off x="6884750" y="3095900"/>
            <a:ext cx="552600" cy="600"/>
          </a:xfrm>
          <a:prstGeom prst="curvedConnector3">
            <a:avLst>
              <a:gd fmla="val 50002" name="adj1"/>
            </a:avLst>
          </a:prstGeom>
          <a:noFill/>
          <a:ln cap="flat" cmpd="sng" w="9525">
            <a:solidFill>
              <a:srgbClr val="595959"/>
            </a:solidFill>
            <a:prstDash val="solid"/>
            <a:round/>
            <a:headEnd len="med" w="med" type="none"/>
            <a:tailEnd len="med" w="med" type="triangle"/>
          </a:ln>
        </p:spPr>
      </p:cxnSp>
      <p:sp>
        <p:nvSpPr>
          <p:cNvPr id="858" name="Google Shape;858;p44"/>
          <p:cNvSpPr/>
          <p:nvPr/>
        </p:nvSpPr>
        <p:spPr>
          <a:xfrm>
            <a:off x="2882268" y="4348925"/>
            <a:ext cx="2391900" cy="347400"/>
          </a:xfrm>
          <a:prstGeom prst="rect">
            <a:avLst/>
          </a:prstGeom>
          <a:solidFill>
            <a:srgbClr val="FFFFFF"/>
          </a:solidFill>
          <a:ln cap="flat" cmpd="sng" w="9525">
            <a:solidFill>
              <a:srgbClr val="A6A6A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JetBrains Mono"/>
                <a:ea typeface="JetBrains Mono"/>
                <a:cs typeface="JetBrains Mono"/>
                <a:sym typeface="JetBrains Mono"/>
              </a:rPr>
              <a:t>ResolvedTypeRef (=</a:t>
            </a:r>
            <a:r>
              <a:rPr lang="en" sz="900">
                <a:solidFill>
                  <a:srgbClr val="FC801D"/>
                </a:solidFill>
                <a:latin typeface="JetBrains Mono"/>
                <a:ea typeface="JetBrains Mono"/>
                <a:cs typeface="JetBrains Mono"/>
                <a:sym typeface="JetBrains Mono"/>
              </a:rPr>
              <a:t>kotlin/String</a:t>
            </a:r>
            <a:r>
              <a:rPr lang="en" sz="900">
                <a:latin typeface="JetBrains Mono"/>
                <a:ea typeface="JetBrains Mono"/>
                <a:cs typeface="JetBrains Mono"/>
                <a:sym typeface="JetBrains Mono"/>
              </a:rPr>
              <a:t>)</a:t>
            </a:r>
            <a:endParaRPr sz="900">
              <a:solidFill>
                <a:srgbClr val="000000"/>
              </a:solidFill>
              <a:latin typeface="JetBrains Mono"/>
              <a:ea typeface="JetBrains Mono"/>
              <a:cs typeface="JetBrains Mono"/>
              <a:sym typeface="JetBrains Mono"/>
            </a:endParaRPr>
          </a:p>
        </p:txBody>
      </p:sp>
      <p:sp>
        <p:nvSpPr>
          <p:cNvPr id="859" name="Google Shape;859;p44"/>
          <p:cNvSpPr/>
          <p:nvPr/>
        </p:nvSpPr>
        <p:spPr>
          <a:xfrm>
            <a:off x="471325" y="4348925"/>
            <a:ext cx="2244000" cy="347400"/>
          </a:xfrm>
          <a:prstGeom prst="rect">
            <a:avLst/>
          </a:prstGeom>
          <a:solidFill>
            <a:srgbClr val="FFFFFF"/>
          </a:solidFill>
          <a:ln cap="flat" cmpd="sng" w="9525">
            <a:solidFill>
              <a:srgbClr val="A6A6A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JetBrains Mono"/>
                <a:ea typeface="JetBrains Mono"/>
                <a:cs typeface="JetBrains Mono"/>
                <a:sym typeface="JetBrains Mono"/>
              </a:rPr>
              <a:t>ResolvedTypeRef (=</a:t>
            </a:r>
            <a:r>
              <a:rPr lang="en" sz="900">
                <a:solidFill>
                  <a:srgbClr val="FC801D"/>
                </a:solidFill>
                <a:latin typeface="JetBrains Mono"/>
                <a:ea typeface="JetBrains Mono"/>
                <a:cs typeface="JetBrains Mono"/>
                <a:sym typeface="JetBrains Mono"/>
              </a:rPr>
              <a:t>kotlin/Unit</a:t>
            </a:r>
            <a:r>
              <a:rPr lang="en" sz="900">
                <a:latin typeface="JetBrains Mono"/>
                <a:ea typeface="JetBrains Mono"/>
                <a:cs typeface="JetBrains Mono"/>
                <a:sym typeface="JetBrains Mono"/>
              </a:rPr>
              <a:t>)</a:t>
            </a:r>
            <a:endParaRPr sz="900">
              <a:solidFill>
                <a:srgbClr val="000000"/>
              </a:solidFill>
              <a:latin typeface="JetBrains Mono"/>
              <a:ea typeface="JetBrains Mono"/>
              <a:cs typeface="JetBrains Mono"/>
              <a:sym typeface="JetBrains Mono"/>
            </a:endParaRPr>
          </a:p>
        </p:txBody>
      </p:sp>
      <p:sp>
        <p:nvSpPr>
          <p:cNvPr id="860" name="Google Shape;860;p44"/>
          <p:cNvSpPr txBox="1"/>
          <p:nvPr/>
        </p:nvSpPr>
        <p:spPr>
          <a:xfrm>
            <a:off x="4559025" y="1600750"/>
            <a:ext cx="484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JetBrains Mono"/>
                <a:ea typeface="JetBrains Mono"/>
                <a:cs typeface="JetBrains Mono"/>
                <a:sym typeface="JetBrains Mono"/>
              </a:rPr>
              <a:t>body</a:t>
            </a:r>
            <a:endParaRPr sz="900">
              <a:highlight>
                <a:schemeClr val="lt1"/>
              </a:highlight>
              <a:latin typeface="JetBrains Mono"/>
              <a:ea typeface="JetBrains Mono"/>
              <a:cs typeface="JetBrains Mono"/>
              <a:sym typeface="JetBrains Mono"/>
            </a:endParaRPr>
          </a:p>
        </p:txBody>
      </p:sp>
      <p:sp>
        <p:nvSpPr>
          <p:cNvPr id="861" name="Google Shape;861;p44"/>
          <p:cNvSpPr txBox="1"/>
          <p:nvPr/>
        </p:nvSpPr>
        <p:spPr>
          <a:xfrm>
            <a:off x="3192638" y="1891525"/>
            <a:ext cx="1244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highlight>
                  <a:schemeClr val="lt1"/>
                </a:highlight>
                <a:latin typeface="JetBrains Mono"/>
                <a:ea typeface="JetBrains Mono"/>
                <a:cs typeface="JetBrains Mono"/>
                <a:sym typeface="JetBrains Mono"/>
              </a:rPr>
              <a:t>valueParameters</a:t>
            </a:r>
            <a:endParaRPr sz="900">
              <a:highlight>
                <a:schemeClr val="lt1"/>
              </a:highlight>
              <a:latin typeface="JetBrains Mono"/>
              <a:ea typeface="JetBrains Mono"/>
              <a:cs typeface="JetBrains Mono"/>
              <a:sym typeface="JetBrains Mono"/>
            </a:endParaRPr>
          </a:p>
        </p:txBody>
      </p:sp>
      <p:sp>
        <p:nvSpPr>
          <p:cNvPr id="862" name="Google Shape;862;p44"/>
          <p:cNvSpPr txBox="1"/>
          <p:nvPr/>
        </p:nvSpPr>
        <p:spPr>
          <a:xfrm>
            <a:off x="1055425" y="2492750"/>
            <a:ext cx="1075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highlight>
                  <a:schemeClr val="lt1"/>
                </a:highlight>
                <a:latin typeface="JetBrains Mono"/>
                <a:ea typeface="JetBrains Mono"/>
                <a:cs typeface="JetBrains Mono"/>
                <a:sym typeface="JetBrains Mono"/>
              </a:rPr>
              <a:t>returnTypeRef</a:t>
            </a:r>
            <a:endParaRPr sz="900">
              <a:highlight>
                <a:schemeClr val="lt1"/>
              </a:highlight>
              <a:latin typeface="JetBrains Mono"/>
              <a:ea typeface="JetBrains Mono"/>
              <a:cs typeface="JetBrains Mono"/>
              <a:sym typeface="JetBrains Mono"/>
            </a:endParaRPr>
          </a:p>
        </p:txBody>
      </p:sp>
      <p:sp>
        <p:nvSpPr>
          <p:cNvPr id="863" name="Google Shape;863;p44"/>
          <p:cNvSpPr txBox="1"/>
          <p:nvPr/>
        </p:nvSpPr>
        <p:spPr>
          <a:xfrm>
            <a:off x="3540500" y="2926600"/>
            <a:ext cx="1075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highlight>
                  <a:schemeClr val="lt1"/>
                </a:highlight>
                <a:latin typeface="JetBrains Mono"/>
                <a:ea typeface="JetBrains Mono"/>
                <a:cs typeface="JetBrains Mono"/>
                <a:sym typeface="JetBrains Mono"/>
              </a:rPr>
              <a:t>returnTypeRef</a:t>
            </a:r>
            <a:endParaRPr sz="900">
              <a:highlight>
                <a:schemeClr val="lt1"/>
              </a:highlight>
              <a:latin typeface="JetBrains Mono"/>
              <a:ea typeface="JetBrains Mono"/>
              <a:cs typeface="JetBrains Mono"/>
              <a:sym typeface="JetBrains Mono"/>
            </a:endParaRPr>
          </a:p>
        </p:txBody>
      </p:sp>
      <p:sp>
        <p:nvSpPr>
          <p:cNvPr id="864" name="Google Shape;864;p44"/>
          <p:cNvSpPr txBox="1"/>
          <p:nvPr/>
        </p:nvSpPr>
        <p:spPr>
          <a:xfrm>
            <a:off x="6821750" y="2934663"/>
            <a:ext cx="678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highlight>
                  <a:schemeClr val="lt1"/>
                </a:highlight>
                <a:latin typeface="JetBrains Mono"/>
                <a:ea typeface="JetBrains Mono"/>
                <a:cs typeface="JetBrains Mono"/>
                <a:sym typeface="JetBrains Mono"/>
              </a:rPr>
              <a:t>typeRef</a:t>
            </a:r>
            <a:endParaRPr sz="900">
              <a:highlight>
                <a:schemeClr val="lt1"/>
              </a:highlight>
              <a:latin typeface="JetBrains Mono"/>
              <a:ea typeface="JetBrains Mono"/>
              <a:cs typeface="JetBrains Mono"/>
              <a:sym typeface="JetBrains Mono"/>
            </a:endParaRPr>
          </a:p>
        </p:txBody>
      </p:sp>
      <p:cxnSp>
        <p:nvCxnSpPr>
          <p:cNvPr id="865" name="Google Shape;865;p44"/>
          <p:cNvCxnSpPr>
            <a:stCxn id="866" idx="2"/>
            <a:endCxn id="867" idx="0"/>
          </p:cNvCxnSpPr>
          <p:nvPr/>
        </p:nvCxnSpPr>
        <p:spPr>
          <a:xfrm>
            <a:off x="4078225" y="3831800"/>
            <a:ext cx="0" cy="389100"/>
          </a:xfrm>
          <a:prstGeom prst="straightConnector1">
            <a:avLst/>
          </a:prstGeom>
          <a:noFill/>
          <a:ln cap="flat" cmpd="sng" w="19050">
            <a:solidFill>
              <a:srgbClr val="FC801D"/>
            </a:solidFill>
            <a:prstDash val="solid"/>
            <a:round/>
            <a:headEnd len="med" w="med" type="none"/>
            <a:tailEnd len="med" w="med" type="triangle"/>
          </a:ln>
        </p:spPr>
      </p:cxnSp>
      <p:sp>
        <p:nvSpPr>
          <p:cNvPr id="868" name="Google Shape;868;p44"/>
          <p:cNvSpPr txBox="1"/>
          <p:nvPr/>
        </p:nvSpPr>
        <p:spPr>
          <a:xfrm>
            <a:off x="3515750" y="3792982"/>
            <a:ext cx="112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C801D"/>
                </a:solidFill>
                <a:highlight>
                  <a:schemeClr val="lt1"/>
                </a:highlight>
                <a:latin typeface="Open Sans"/>
                <a:ea typeface="Open Sans"/>
                <a:cs typeface="Open Sans"/>
                <a:sym typeface="Open Sans"/>
              </a:rPr>
              <a:t>Type resolution</a:t>
            </a:r>
            <a:endParaRPr sz="1000">
              <a:solidFill>
                <a:srgbClr val="FC801D"/>
              </a:solidFill>
              <a:highlight>
                <a:schemeClr val="lt1"/>
              </a:highlight>
              <a:latin typeface="Open Sans"/>
              <a:ea typeface="Open Sans"/>
              <a:cs typeface="Open Sans"/>
              <a:sym typeface="Open Sans"/>
            </a:endParaRPr>
          </a:p>
        </p:txBody>
      </p:sp>
      <p:sp>
        <p:nvSpPr>
          <p:cNvPr id="866" name="Google Shape;866;p44"/>
          <p:cNvSpPr/>
          <p:nvPr/>
        </p:nvSpPr>
        <p:spPr>
          <a:xfrm>
            <a:off x="3112675" y="3249800"/>
            <a:ext cx="1931100" cy="582000"/>
          </a:xfrm>
          <a:prstGeom prst="roundRect">
            <a:avLst>
              <a:gd fmla="val 16667" name="adj"/>
            </a:avLst>
          </a:prstGeom>
          <a:noFill/>
          <a:ln cap="flat" cmpd="sng" w="9525">
            <a:solidFill>
              <a:srgbClr val="A6A6A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4"/>
          <p:cNvSpPr/>
          <p:nvPr/>
        </p:nvSpPr>
        <p:spPr>
          <a:xfrm>
            <a:off x="848975" y="3249800"/>
            <a:ext cx="1487100" cy="582000"/>
          </a:xfrm>
          <a:prstGeom prst="roundRect">
            <a:avLst>
              <a:gd fmla="val 16667" name="adj"/>
            </a:avLst>
          </a:prstGeom>
          <a:noFill/>
          <a:ln cap="flat" cmpd="sng" w="9525">
            <a:solidFill>
              <a:srgbClr val="A6A6A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4"/>
          <p:cNvSpPr/>
          <p:nvPr/>
        </p:nvSpPr>
        <p:spPr>
          <a:xfrm>
            <a:off x="2822575" y="4220875"/>
            <a:ext cx="2511300" cy="622800"/>
          </a:xfrm>
          <a:prstGeom prst="roundRect">
            <a:avLst>
              <a:gd fmla="val 16667" name="adj"/>
            </a:avLst>
          </a:prstGeom>
          <a:noFill/>
          <a:ln cap="flat" cmpd="sng" w="9525">
            <a:solidFill>
              <a:srgbClr val="A6A6A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4"/>
          <p:cNvSpPr/>
          <p:nvPr/>
        </p:nvSpPr>
        <p:spPr>
          <a:xfrm>
            <a:off x="409325" y="4211225"/>
            <a:ext cx="2366400" cy="622800"/>
          </a:xfrm>
          <a:prstGeom prst="roundRect">
            <a:avLst>
              <a:gd fmla="val 16667" name="adj"/>
            </a:avLst>
          </a:prstGeom>
          <a:noFill/>
          <a:ln cap="flat" cmpd="sng" w="9525">
            <a:solidFill>
              <a:srgbClr val="A6A6A6"/>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44"/>
          <p:cNvCxnSpPr>
            <a:stCxn id="869" idx="2"/>
            <a:endCxn id="870" idx="0"/>
          </p:cNvCxnSpPr>
          <p:nvPr/>
        </p:nvCxnSpPr>
        <p:spPr>
          <a:xfrm>
            <a:off x="1592525" y="3831800"/>
            <a:ext cx="0" cy="379500"/>
          </a:xfrm>
          <a:prstGeom prst="straightConnector1">
            <a:avLst/>
          </a:prstGeom>
          <a:noFill/>
          <a:ln cap="flat" cmpd="sng" w="19050">
            <a:solidFill>
              <a:srgbClr val="FC801D"/>
            </a:solidFill>
            <a:prstDash val="solid"/>
            <a:round/>
            <a:headEnd len="med" w="med" type="none"/>
            <a:tailEnd len="med" w="med" type="triangle"/>
          </a:ln>
        </p:spPr>
      </p:cxnSp>
      <p:sp>
        <p:nvSpPr>
          <p:cNvPr id="872" name="Google Shape;872;p44"/>
          <p:cNvSpPr txBox="1"/>
          <p:nvPr/>
        </p:nvSpPr>
        <p:spPr>
          <a:xfrm>
            <a:off x="1055425" y="3796219"/>
            <a:ext cx="107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C801D"/>
                </a:solidFill>
                <a:highlight>
                  <a:schemeClr val="lt1"/>
                </a:highlight>
                <a:latin typeface="Open Sans"/>
                <a:ea typeface="Open Sans"/>
                <a:cs typeface="Open Sans"/>
                <a:sym typeface="Open Sans"/>
              </a:rPr>
              <a:t>Type inference</a:t>
            </a:r>
            <a:endParaRPr sz="1000">
              <a:solidFill>
                <a:srgbClr val="FC801D"/>
              </a:solidFill>
              <a:highlight>
                <a:schemeClr val="lt1"/>
              </a:highlight>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4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Java interoperability: nullability</a:t>
            </a:r>
            <a:endParaRPr/>
          </a:p>
        </p:txBody>
      </p:sp>
      <p:sp>
        <p:nvSpPr>
          <p:cNvPr id="878" name="Google Shape;878;p45"/>
          <p:cNvSpPr txBox="1"/>
          <p:nvPr/>
        </p:nvSpPr>
        <p:spPr>
          <a:xfrm>
            <a:off x="368798" y="2442475"/>
            <a:ext cx="3705300" cy="1723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11480"/>
              </a:buClr>
              <a:buSzPts val="1300"/>
              <a:buFont typeface="Courier"/>
              <a:buNone/>
            </a:pPr>
            <a:r>
              <a:rPr lang="en">
                <a:solidFill>
                  <a:schemeClr val="dk1"/>
                </a:solidFill>
                <a:latin typeface="Open Sans"/>
                <a:ea typeface="Open Sans"/>
                <a:cs typeface="Open Sans"/>
                <a:sym typeface="Open Sans"/>
              </a:rPr>
              <a:t>Java sources</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rgbClr val="011480"/>
              </a:buClr>
              <a:buSzPts val="1300"/>
              <a:buFont typeface="Courier"/>
              <a:buNone/>
            </a:pPr>
            <a:r>
              <a:rPr b="1" lang="en">
                <a:solidFill>
                  <a:srgbClr val="011480"/>
                </a:solidFill>
                <a:latin typeface="JetBrains Mono"/>
                <a:ea typeface="JetBrains Mono"/>
                <a:cs typeface="JetBrains Mono"/>
                <a:sym typeface="JetBrains Mono"/>
              </a:rPr>
              <a:t>public class </a:t>
            </a:r>
            <a:r>
              <a:rPr lang="en">
                <a:solidFill>
                  <a:schemeClr val="dk1"/>
                </a:solidFill>
                <a:latin typeface="JetBrains Mono"/>
                <a:ea typeface="JetBrains Mono"/>
                <a:cs typeface="JetBrains Mono"/>
                <a:sym typeface="JetBrains Mono"/>
              </a:rPr>
              <a:t>Main {</a:t>
            </a:r>
            <a:endParaRPr>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a:solidFill>
                  <a:schemeClr val="dk1"/>
                </a:solidFill>
                <a:latin typeface="JetBrains Mono"/>
                <a:ea typeface="JetBrains Mono"/>
                <a:cs typeface="JetBrains Mono"/>
                <a:sym typeface="JetBrains Mono"/>
              </a:rPr>
              <a:t>    </a:t>
            </a:r>
            <a:r>
              <a:rPr b="1" lang="en">
                <a:solidFill>
                  <a:srgbClr val="011480"/>
                </a:solidFill>
                <a:latin typeface="JetBrains Mono"/>
                <a:ea typeface="JetBrains Mono"/>
                <a:cs typeface="JetBrains Mono"/>
                <a:sym typeface="JetBrains Mono"/>
              </a:rPr>
              <a:t>public static </a:t>
            </a:r>
            <a:r>
              <a:rPr lang="en">
                <a:solidFill>
                  <a:schemeClr val="dk1"/>
                </a:solidFill>
                <a:latin typeface="JetBrains Mono"/>
                <a:ea typeface="JetBrains Mono"/>
                <a:cs typeface="JetBrains Mono"/>
                <a:sym typeface="JetBrains Mono"/>
              </a:rPr>
              <a:t>String foo() {</a:t>
            </a:r>
            <a:endParaRPr>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 </a:t>
            </a:r>
            <a:r>
              <a:rPr b="1" i="1" lang="en">
                <a:solidFill>
                  <a:srgbClr val="0073BF"/>
                </a:solidFill>
                <a:latin typeface="JetBrains Mono"/>
                <a:ea typeface="JetBrains Mono"/>
                <a:cs typeface="JetBrains Mono"/>
                <a:sym typeface="JetBrains Mono"/>
              </a:rPr>
              <a:t>TODO</a:t>
            </a:r>
            <a:endParaRPr b="1" i="1">
              <a:solidFill>
                <a:srgbClr val="0073BF"/>
              </a:solidFill>
              <a:latin typeface="JetBrains Mono"/>
              <a:ea typeface="JetBrains Mono"/>
              <a:cs typeface="JetBrains Mono"/>
              <a:sym typeface="JetBrains Mono"/>
            </a:endParaRPr>
          </a:p>
          <a:p>
            <a:pPr indent="0" lvl="0" marL="0" rtl="0" algn="l">
              <a:lnSpc>
                <a:spcPct val="100000"/>
              </a:lnSpc>
              <a:spcBef>
                <a:spcPts val="0"/>
              </a:spcBef>
              <a:spcAft>
                <a:spcPts val="0"/>
              </a:spcAft>
              <a:buClr>
                <a:srgbClr val="0073BF"/>
              </a:buClr>
              <a:buSzPts val="1300"/>
              <a:buFont typeface="Courier"/>
              <a:buNone/>
            </a:pPr>
            <a:r>
              <a:rPr b="1" i="1" lang="en">
                <a:solidFill>
                  <a:srgbClr val="0073BF"/>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t/>
            </a:r>
            <a:endParaRPr b="1">
              <a:solidFill>
                <a:srgbClr val="011480"/>
              </a:solidFill>
              <a:latin typeface="JetBrains Mono"/>
              <a:ea typeface="JetBrains Mono"/>
              <a:cs typeface="JetBrains Mono"/>
              <a:sym typeface="JetBrains Mono"/>
            </a:endParaRPr>
          </a:p>
        </p:txBody>
      </p:sp>
      <p:cxnSp>
        <p:nvCxnSpPr>
          <p:cNvPr id="879" name="Google Shape;879;p45"/>
          <p:cNvCxnSpPr/>
          <p:nvPr/>
        </p:nvCxnSpPr>
        <p:spPr>
          <a:xfrm>
            <a:off x="4355500" y="2724150"/>
            <a:ext cx="519600" cy="0"/>
          </a:xfrm>
          <a:prstGeom prst="straightConnector1">
            <a:avLst/>
          </a:prstGeom>
          <a:noFill/>
          <a:ln cap="flat" cmpd="sng" w="19050">
            <a:solidFill>
              <a:srgbClr val="6B57FF"/>
            </a:solidFill>
            <a:prstDash val="solid"/>
            <a:round/>
            <a:headEnd len="med" w="med" type="none"/>
            <a:tailEnd len="med" w="med" type="triangle"/>
          </a:ln>
        </p:spPr>
      </p:cxnSp>
      <p:sp>
        <p:nvSpPr>
          <p:cNvPr id="880" name="Google Shape;880;p45"/>
          <p:cNvSpPr txBox="1"/>
          <p:nvPr/>
        </p:nvSpPr>
        <p:spPr>
          <a:xfrm>
            <a:off x="5552862" y="2442471"/>
            <a:ext cx="3148500" cy="646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011480"/>
              </a:buClr>
              <a:buSzPts val="1300"/>
              <a:buFont typeface="Courier"/>
              <a:buNone/>
            </a:pPr>
            <a:r>
              <a:rPr lang="en">
                <a:solidFill>
                  <a:schemeClr val="dk1"/>
                </a:solidFill>
                <a:latin typeface="Open Sans"/>
                <a:ea typeface="Open Sans"/>
                <a:cs typeface="Open Sans"/>
                <a:sym typeface="Open Sans"/>
              </a:rPr>
              <a:t>Kotlin</a:t>
            </a:r>
            <a:r>
              <a:rPr lang="en">
                <a:solidFill>
                  <a:schemeClr val="dk1"/>
                </a:solidFill>
                <a:latin typeface="Open Sans"/>
                <a:ea typeface="Open Sans"/>
                <a:cs typeface="Open Sans"/>
                <a:sym typeface="Open Sans"/>
              </a:rPr>
              <a:t> sources</a:t>
            </a:r>
            <a:br>
              <a:rPr lang="en">
                <a:solidFill>
                  <a:srgbClr val="011480"/>
                </a:solidFill>
                <a:latin typeface="Open Sans"/>
                <a:ea typeface="Open Sans"/>
                <a:cs typeface="Open Sans"/>
                <a:sym typeface="Open Sans"/>
              </a:rPr>
            </a:br>
            <a:br>
              <a:rPr b="1" lang="en">
                <a:solidFill>
                  <a:srgbClr val="011480"/>
                </a:solidFill>
                <a:latin typeface="JetBrains Mono"/>
                <a:ea typeface="JetBrains Mono"/>
                <a:cs typeface="JetBrains Mono"/>
                <a:sym typeface="JetBrains Mono"/>
              </a:rPr>
            </a:br>
            <a:r>
              <a:rPr b="1" lang="en">
                <a:solidFill>
                  <a:srgbClr val="011480"/>
                </a:solidFill>
                <a:latin typeface="JetBrains Mono"/>
                <a:ea typeface="JetBrains Mono"/>
                <a:cs typeface="JetBrains Mono"/>
                <a:sym typeface="JetBrains Mono"/>
              </a:rPr>
              <a:t>var </a:t>
            </a:r>
            <a:r>
              <a:rPr i="1" lang="en">
                <a:solidFill>
                  <a:srgbClr val="66187A"/>
                </a:solidFill>
                <a:latin typeface="JetBrains Mono"/>
                <a:ea typeface="JetBrains Mono"/>
                <a:cs typeface="JetBrains Mono"/>
                <a:sym typeface="JetBrains Mono"/>
              </a:rPr>
              <a:t>a</a:t>
            </a:r>
            <a:r>
              <a:rPr lang="en">
                <a:solidFill>
                  <a:schemeClr val="dk1"/>
                </a:solidFill>
                <a:latin typeface="JetBrains Mono"/>
                <a:ea typeface="JetBrains Mono"/>
                <a:cs typeface="JetBrains Mono"/>
                <a:sym typeface="JetBrains Mono"/>
              </a:rPr>
              <a:t>: ???? = foo()</a:t>
            </a:r>
            <a:endParaRPr b="1">
              <a:solidFill>
                <a:srgbClr val="011480"/>
              </a:solidFill>
              <a:latin typeface="JetBrains Mono"/>
              <a:ea typeface="JetBrains Mono"/>
              <a:cs typeface="JetBrains Mono"/>
              <a:sym typeface="JetBrains Mono"/>
            </a:endParaRPr>
          </a:p>
        </p:txBody>
      </p:sp>
      <p:sp>
        <p:nvSpPr>
          <p:cNvPr id="881" name="Google Shape;881;p45"/>
          <p:cNvSpPr txBox="1"/>
          <p:nvPr/>
        </p:nvSpPr>
        <p:spPr>
          <a:xfrm>
            <a:off x="368800" y="1436625"/>
            <a:ext cx="7815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1000"/>
              </a:spcAft>
              <a:buClr>
                <a:schemeClr val="dk1"/>
              </a:buClr>
              <a:buSzPts val="1400"/>
              <a:buFont typeface="Open Sans"/>
              <a:buChar char="●"/>
            </a:pPr>
            <a:r>
              <a:rPr lang="en">
                <a:solidFill>
                  <a:schemeClr val="dk1"/>
                </a:solidFill>
                <a:latin typeface="Open Sans"/>
                <a:ea typeface="Open Sans"/>
                <a:cs typeface="Open Sans"/>
                <a:sym typeface="Open Sans"/>
              </a:rPr>
              <a:t>Java nullable types in Kotlin</a:t>
            </a:r>
            <a:endParaRPr>
              <a:solidFill>
                <a:schemeClr val="dk1"/>
              </a:solidFill>
              <a:latin typeface="JetBrains Mono"/>
              <a:ea typeface="JetBrains Mono"/>
              <a:cs typeface="JetBrains Mono"/>
              <a:sym typeface="JetBrains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4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Java interoperability: nullability</a:t>
            </a:r>
            <a:endParaRPr/>
          </a:p>
        </p:txBody>
      </p:sp>
      <p:sp>
        <p:nvSpPr>
          <p:cNvPr id="887" name="Google Shape;887;p46"/>
          <p:cNvSpPr txBox="1"/>
          <p:nvPr/>
        </p:nvSpPr>
        <p:spPr>
          <a:xfrm>
            <a:off x="368798" y="2442475"/>
            <a:ext cx="3705300" cy="1723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11480"/>
              </a:buClr>
              <a:buSzPts val="1300"/>
              <a:buFont typeface="Courier"/>
              <a:buNone/>
            </a:pPr>
            <a:r>
              <a:rPr lang="en">
                <a:solidFill>
                  <a:schemeClr val="dk1"/>
                </a:solidFill>
                <a:latin typeface="Open Sans"/>
                <a:ea typeface="Open Sans"/>
                <a:cs typeface="Open Sans"/>
                <a:sym typeface="Open Sans"/>
              </a:rPr>
              <a:t>Java sources</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rgbClr val="011480"/>
              </a:buClr>
              <a:buSzPts val="1300"/>
              <a:buFont typeface="Courier"/>
              <a:buNone/>
            </a:pPr>
            <a:r>
              <a:rPr b="1" lang="en">
                <a:solidFill>
                  <a:srgbClr val="011480"/>
                </a:solidFill>
                <a:latin typeface="JetBrains Mono"/>
                <a:ea typeface="JetBrains Mono"/>
                <a:cs typeface="JetBrains Mono"/>
                <a:sym typeface="JetBrains Mono"/>
              </a:rPr>
              <a:t>public class </a:t>
            </a:r>
            <a:r>
              <a:rPr lang="en">
                <a:solidFill>
                  <a:schemeClr val="dk1"/>
                </a:solidFill>
                <a:latin typeface="JetBrains Mono"/>
                <a:ea typeface="JetBrains Mono"/>
                <a:cs typeface="JetBrains Mono"/>
                <a:sym typeface="JetBrains Mono"/>
              </a:rPr>
              <a:t>Main {</a:t>
            </a:r>
            <a:endParaRPr>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a:solidFill>
                  <a:schemeClr val="dk1"/>
                </a:solidFill>
                <a:latin typeface="JetBrains Mono"/>
                <a:ea typeface="JetBrains Mono"/>
                <a:cs typeface="JetBrains Mono"/>
                <a:sym typeface="JetBrains Mono"/>
              </a:rPr>
              <a:t>    </a:t>
            </a:r>
            <a:r>
              <a:rPr b="1" lang="en">
                <a:solidFill>
                  <a:srgbClr val="011480"/>
                </a:solidFill>
                <a:latin typeface="JetBrains Mono"/>
                <a:ea typeface="JetBrains Mono"/>
                <a:cs typeface="JetBrains Mono"/>
                <a:sym typeface="JetBrains Mono"/>
              </a:rPr>
              <a:t>public static </a:t>
            </a:r>
            <a:r>
              <a:rPr lang="en">
                <a:solidFill>
                  <a:schemeClr val="dk1"/>
                </a:solidFill>
                <a:latin typeface="JetBrains Mono"/>
                <a:ea typeface="JetBrains Mono"/>
                <a:cs typeface="JetBrains Mono"/>
                <a:sym typeface="JetBrains Mono"/>
              </a:rPr>
              <a:t>String foo() {</a:t>
            </a:r>
            <a:endParaRPr>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 </a:t>
            </a:r>
            <a:r>
              <a:rPr b="1" i="1" lang="en">
                <a:solidFill>
                  <a:srgbClr val="0073BF"/>
                </a:solidFill>
                <a:latin typeface="JetBrains Mono"/>
                <a:ea typeface="JetBrains Mono"/>
                <a:cs typeface="JetBrains Mono"/>
                <a:sym typeface="JetBrains Mono"/>
              </a:rPr>
              <a:t>TODO</a:t>
            </a:r>
            <a:endParaRPr b="1" i="1">
              <a:solidFill>
                <a:srgbClr val="0073BF"/>
              </a:solidFill>
              <a:latin typeface="JetBrains Mono"/>
              <a:ea typeface="JetBrains Mono"/>
              <a:cs typeface="JetBrains Mono"/>
              <a:sym typeface="JetBrains Mono"/>
            </a:endParaRPr>
          </a:p>
          <a:p>
            <a:pPr indent="0" lvl="0" marL="0" rtl="0" algn="l">
              <a:lnSpc>
                <a:spcPct val="100000"/>
              </a:lnSpc>
              <a:spcBef>
                <a:spcPts val="0"/>
              </a:spcBef>
              <a:spcAft>
                <a:spcPts val="0"/>
              </a:spcAft>
              <a:buClr>
                <a:srgbClr val="0073BF"/>
              </a:buClr>
              <a:buSzPts val="1300"/>
              <a:buFont typeface="Courier"/>
              <a:buNone/>
            </a:pPr>
            <a:r>
              <a:rPr b="1" i="1" lang="en">
                <a:solidFill>
                  <a:srgbClr val="0073BF"/>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t/>
            </a:r>
            <a:endParaRPr b="1">
              <a:solidFill>
                <a:srgbClr val="011480"/>
              </a:solidFill>
              <a:latin typeface="JetBrains Mono"/>
              <a:ea typeface="JetBrains Mono"/>
              <a:cs typeface="JetBrains Mono"/>
              <a:sym typeface="JetBrains Mono"/>
            </a:endParaRPr>
          </a:p>
        </p:txBody>
      </p:sp>
      <p:cxnSp>
        <p:nvCxnSpPr>
          <p:cNvPr id="888" name="Google Shape;888;p46"/>
          <p:cNvCxnSpPr/>
          <p:nvPr/>
        </p:nvCxnSpPr>
        <p:spPr>
          <a:xfrm>
            <a:off x="4355500" y="2724150"/>
            <a:ext cx="519600" cy="0"/>
          </a:xfrm>
          <a:prstGeom prst="straightConnector1">
            <a:avLst/>
          </a:prstGeom>
          <a:noFill/>
          <a:ln cap="flat" cmpd="sng" w="19050">
            <a:solidFill>
              <a:srgbClr val="6B57FF"/>
            </a:solidFill>
            <a:prstDash val="solid"/>
            <a:round/>
            <a:headEnd len="med" w="med" type="none"/>
            <a:tailEnd len="med" w="med" type="triangle"/>
          </a:ln>
        </p:spPr>
      </p:cxnSp>
      <p:sp>
        <p:nvSpPr>
          <p:cNvPr id="889" name="Google Shape;889;p46"/>
          <p:cNvSpPr txBox="1"/>
          <p:nvPr/>
        </p:nvSpPr>
        <p:spPr>
          <a:xfrm>
            <a:off x="5552862" y="2442471"/>
            <a:ext cx="3148500" cy="646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011480"/>
              </a:buClr>
              <a:buSzPts val="1300"/>
              <a:buFont typeface="Courier"/>
              <a:buNone/>
            </a:pPr>
            <a:r>
              <a:rPr lang="en">
                <a:solidFill>
                  <a:schemeClr val="dk1"/>
                </a:solidFill>
                <a:latin typeface="Open Sans"/>
                <a:ea typeface="Open Sans"/>
                <a:cs typeface="Open Sans"/>
                <a:sym typeface="Open Sans"/>
              </a:rPr>
              <a:t>Kotlin sources</a:t>
            </a:r>
            <a:br>
              <a:rPr lang="en">
                <a:solidFill>
                  <a:srgbClr val="011480"/>
                </a:solidFill>
                <a:latin typeface="Open Sans"/>
                <a:ea typeface="Open Sans"/>
                <a:cs typeface="Open Sans"/>
                <a:sym typeface="Open Sans"/>
              </a:rPr>
            </a:br>
            <a:br>
              <a:rPr b="1" lang="en">
                <a:solidFill>
                  <a:srgbClr val="011480"/>
                </a:solidFill>
                <a:latin typeface="JetBrains Mono"/>
                <a:ea typeface="JetBrains Mono"/>
                <a:cs typeface="JetBrains Mono"/>
                <a:sym typeface="JetBrains Mono"/>
              </a:rPr>
            </a:br>
            <a:r>
              <a:rPr b="1" lang="en">
                <a:solidFill>
                  <a:srgbClr val="011480"/>
                </a:solidFill>
                <a:latin typeface="JetBrains Mono"/>
                <a:ea typeface="JetBrains Mono"/>
                <a:cs typeface="JetBrains Mono"/>
                <a:sym typeface="JetBrains Mono"/>
              </a:rPr>
              <a:t>var </a:t>
            </a:r>
            <a:r>
              <a:rPr i="1" lang="en">
                <a:solidFill>
                  <a:srgbClr val="66187A"/>
                </a:solidFill>
                <a:latin typeface="JetBrains Mono"/>
                <a:ea typeface="JetBrains Mono"/>
                <a:cs typeface="JetBrains Mono"/>
                <a:sym typeface="JetBrains Mono"/>
              </a:rPr>
              <a:t>a</a:t>
            </a:r>
            <a:r>
              <a:rPr lang="en">
                <a:solidFill>
                  <a:schemeClr val="dk1"/>
                </a:solidFill>
                <a:latin typeface="JetBrains Mono"/>
                <a:ea typeface="JetBrains Mono"/>
                <a:cs typeface="JetBrains Mono"/>
                <a:sym typeface="JetBrains Mono"/>
              </a:rPr>
              <a:t>: ???? = foo()</a:t>
            </a:r>
            <a:endParaRPr b="1">
              <a:solidFill>
                <a:srgbClr val="011480"/>
              </a:solidFill>
              <a:latin typeface="JetBrains Mono"/>
              <a:ea typeface="JetBrains Mono"/>
              <a:cs typeface="JetBrains Mono"/>
              <a:sym typeface="JetBrains Mono"/>
            </a:endParaRPr>
          </a:p>
        </p:txBody>
      </p:sp>
      <p:sp>
        <p:nvSpPr>
          <p:cNvPr id="890" name="Google Shape;890;p46"/>
          <p:cNvSpPr txBox="1"/>
          <p:nvPr/>
        </p:nvSpPr>
        <p:spPr>
          <a:xfrm>
            <a:off x="5552862" y="3359146"/>
            <a:ext cx="3148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String!</a:t>
            </a:r>
            <a:endParaRPr>
              <a:solidFill>
                <a:schemeClr val="dk1"/>
              </a:solidFill>
              <a:latin typeface="JetBrains Mono"/>
              <a:ea typeface="JetBrains Mono"/>
              <a:cs typeface="JetBrains Mono"/>
              <a:sym typeface="JetBrains Mono"/>
            </a:endParaRPr>
          </a:p>
        </p:txBody>
      </p:sp>
      <p:sp>
        <p:nvSpPr>
          <p:cNvPr id="891" name="Google Shape;891;p46"/>
          <p:cNvSpPr txBox="1"/>
          <p:nvPr/>
        </p:nvSpPr>
        <p:spPr>
          <a:xfrm>
            <a:off x="368800" y="1436625"/>
            <a:ext cx="7815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1000"/>
              </a:spcAft>
              <a:buClr>
                <a:schemeClr val="dk1"/>
              </a:buClr>
              <a:buSzPts val="1400"/>
              <a:buFont typeface="Open Sans"/>
              <a:buChar char="●"/>
            </a:pPr>
            <a:r>
              <a:rPr lang="en">
                <a:solidFill>
                  <a:schemeClr val="dk1"/>
                </a:solidFill>
                <a:latin typeface="Open Sans"/>
                <a:ea typeface="Open Sans"/>
                <a:cs typeface="Open Sans"/>
                <a:sym typeface="Open Sans"/>
              </a:rPr>
              <a:t>Java nullable types in Kotlin</a:t>
            </a:r>
            <a:endParaRPr>
              <a:solidFill>
                <a:schemeClr val="dk1"/>
              </a:solidFill>
              <a:latin typeface="JetBrains Mono"/>
              <a:ea typeface="JetBrains Mono"/>
              <a:cs typeface="JetBrains Mono"/>
              <a:sym typeface="JetBrains Mon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4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Java interoperability: nullability</a:t>
            </a:r>
            <a:endParaRPr/>
          </a:p>
        </p:txBody>
      </p:sp>
      <p:sp>
        <p:nvSpPr>
          <p:cNvPr id="897" name="Google Shape;897;p47"/>
          <p:cNvSpPr txBox="1"/>
          <p:nvPr/>
        </p:nvSpPr>
        <p:spPr>
          <a:xfrm>
            <a:off x="368798" y="2442475"/>
            <a:ext cx="3705300" cy="17238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11480"/>
              </a:buClr>
              <a:buSzPts val="1300"/>
              <a:buFont typeface="Courier"/>
              <a:buNone/>
            </a:pPr>
            <a:r>
              <a:rPr lang="en">
                <a:solidFill>
                  <a:schemeClr val="dk1"/>
                </a:solidFill>
                <a:latin typeface="Open Sans"/>
                <a:ea typeface="Open Sans"/>
                <a:cs typeface="Open Sans"/>
                <a:sym typeface="Open Sans"/>
              </a:rPr>
              <a:t>Java sources</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rgbClr val="011480"/>
              </a:buClr>
              <a:buSzPts val="1300"/>
              <a:buFont typeface="Courier"/>
              <a:buNone/>
            </a:pPr>
            <a:r>
              <a:rPr b="1" lang="en">
                <a:solidFill>
                  <a:srgbClr val="011480"/>
                </a:solidFill>
                <a:latin typeface="JetBrains Mono"/>
                <a:ea typeface="JetBrains Mono"/>
                <a:cs typeface="JetBrains Mono"/>
                <a:sym typeface="JetBrains Mono"/>
              </a:rPr>
              <a:t>public class </a:t>
            </a:r>
            <a:r>
              <a:rPr lang="en">
                <a:solidFill>
                  <a:schemeClr val="dk1"/>
                </a:solidFill>
                <a:latin typeface="JetBrains Mono"/>
                <a:ea typeface="JetBrains Mono"/>
                <a:cs typeface="JetBrains Mono"/>
                <a:sym typeface="JetBrains Mono"/>
              </a:rPr>
              <a:t>Main {</a:t>
            </a:r>
            <a:endParaRPr>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a:solidFill>
                  <a:schemeClr val="dk1"/>
                </a:solidFill>
                <a:latin typeface="JetBrains Mono"/>
                <a:ea typeface="JetBrains Mono"/>
                <a:cs typeface="JetBrains Mono"/>
                <a:sym typeface="JetBrains Mono"/>
              </a:rPr>
              <a:t>    </a:t>
            </a:r>
            <a:r>
              <a:rPr b="1" lang="en">
                <a:solidFill>
                  <a:srgbClr val="011480"/>
                </a:solidFill>
                <a:latin typeface="JetBrains Mono"/>
                <a:ea typeface="JetBrains Mono"/>
                <a:cs typeface="JetBrains Mono"/>
                <a:sym typeface="JetBrains Mono"/>
              </a:rPr>
              <a:t>public static </a:t>
            </a:r>
            <a:r>
              <a:rPr lang="en">
                <a:solidFill>
                  <a:schemeClr val="dk1"/>
                </a:solidFill>
                <a:latin typeface="JetBrains Mono"/>
                <a:ea typeface="JetBrains Mono"/>
                <a:cs typeface="JetBrains Mono"/>
                <a:sym typeface="JetBrains Mono"/>
              </a:rPr>
              <a:t>String foo() {</a:t>
            </a:r>
            <a:endParaRPr>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 </a:t>
            </a:r>
            <a:r>
              <a:rPr b="1" i="1" lang="en">
                <a:solidFill>
                  <a:srgbClr val="0073BF"/>
                </a:solidFill>
                <a:latin typeface="JetBrains Mono"/>
                <a:ea typeface="JetBrains Mono"/>
                <a:cs typeface="JetBrains Mono"/>
                <a:sym typeface="JetBrains Mono"/>
              </a:rPr>
              <a:t>TODO</a:t>
            </a:r>
            <a:endParaRPr b="1" i="1">
              <a:solidFill>
                <a:srgbClr val="0073BF"/>
              </a:solidFill>
              <a:latin typeface="JetBrains Mono"/>
              <a:ea typeface="JetBrains Mono"/>
              <a:cs typeface="JetBrains Mono"/>
              <a:sym typeface="JetBrains Mono"/>
            </a:endParaRPr>
          </a:p>
          <a:p>
            <a:pPr indent="0" lvl="0" marL="0" rtl="0" algn="l">
              <a:lnSpc>
                <a:spcPct val="100000"/>
              </a:lnSpc>
              <a:spcBef>
                <a:spcPts val="0"/>
              </a:spcBef>
              <a:spcAft>
                <a:spcPts val="0"/>
              </a:spcAft>
              <a:buClr>
                <a:srgbClr val="0073BF"/>
              </a:buClr>
              <a:buSzPts val="1300"/>
              <a:buFont typeface="Courier"/>
              <a:buNone/>
            </a:pPr>
            <a:r>
              <a:rPr b="1" i="1" lang="en">
                <a:solidFill>
                  <a:srgbClr val="0073BF"/>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t/>
            </a:r>
            <a:endParaRPr b="1">
              <a:solidFill>
                <a:srgbClr val="011480"/>
              </a:solidFill>
              <a:latin typeface="JetBrains Mono"/>
              <a:ea typeface="JetBrains Mono"/>
              <a:cs typeface="JetBrains Mono"/>
              <a:sym typeface="JetBrains Mono"/>
            </a:endParaRPr>
          </a:p>
        </p:txBody>
      </p:sp>
      <p:cxnSp>
        <p:nvCxnSpPr>
          <p:cNvPr id="898" name="Google Shape;898;p47"/>
          <p:cNvCxnSpPr/>
          <p:nvPr/>
        </p:nvCxnSpPr>
        <p:spPr>
          <a:xfrm>
            <a:off x="4355500" y="2724150"/>
            <a:ext cx="519600" cy="0"/>
          </a:xfrm>
          <a:prstGeom prst="straightConnector1">
            <a:avLst/>
          </a:prstGeom>
          <a:noFill/>
          <a:ln cap="flat" cmpd="sng" w="19050">
            <a:solidFill>
              <a:srgbClr val="6B57FF"/>
            </a:solidFill>
            <a:prstDash val="solid"/>
            <a:round/>
            <a:headEnd len="med" w="med" type="none"/>
            <a:tailEnd len="med" w="med" type="triangle"/>
          </a:ln>
        </p:spPr>
      </p:cxnSp>
      <p:sp>
        <p:nvSpPr>
          <p:cNvPr id="899" name="Google Shape;899;p47"/>
          <p:cNvSpPr txBox="1"/>
          <p:nvPr/>
        </p:nvSpPr>
        <p:spPr>
          <a:xfrm>
            <a:off x="5552862" y="2442471"/>
            <a:ext cx="3148500" cy="646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011480"/>
              </a:buClr>
              <a:buSzPts val="1300"/>
              <a:buFont typeface="Courier"/>
              <a:buNone/>
            </a:pPr>
            <a:r>
              <a:rPr lang="en">
                <a:solidFill>
                  <a:schemeClr val="dk1"/>
                </a:solidFill>
                <a:latin typeface="Open Sans"/>
                <a:ea typeface="Open Sans"/>
                <a:cs typeface="Open Sans"/>
                <a:sym typeface="Open Sans"/>
              </a:rPr>
              <a:t>Kotlin sources</a:t>
            </a:r>
            <a:br>
              <a:rPr lang="en">
                <a:solidFill>
                  <a:srgbClr val="011480"/>
                </a:solidFill>
                <a:latin typeface="Open Sans"/>
                <a:ea typeface="Open Sans"/>
                <a:cs typeface="Open Sans"/>
                <a:sym typeface="Open Sans"/>
              </a:rPr>
            </a:br>
            <a:br>
              <a:rPr b="1" lang="en">
                <a:solidFill>
                  <a:srgbClr val="011480"/>
                </a:solidFill>
                <a:latin typeface="JetBrains Mono"/>
                <a:ea typeface="JetBrains Mono"/>
                <a:cs typeface="JetBrains Mono"/>
                <a:sym typeface="JetBrains Mono"/>
              </a:rPr>
            </a:br>
            <a:r>
              <a:rPr b="1" lang="en">
                <a:solidFill>
                  <a:srgbClr val="011480"/>
                </a:solidFill>
                <a:latin typeface="JetBrains Mono"/>
                <a:ea typeface="JetBrains Mono"/>
                <a:cs typeface="JetBrains Mono"/>
                <a:sym typeface="JetBrains Mono"/>
              </a:rPr>
              <a:t>var </a:t>
            </a:r>
            <a:r>
              <a:rPr i="1" lang="en">
                <a:solidFill>
                  <a:srgbClr val="66187A"/>
                </a:solidFill>
                <a:latin typeface="JetBrains Mono"/>
                <a:ea typeface="JetBrains Mono"/>
                <a:cs typeface="JetBrains Mono"/>
                <a:sym typeface="JetBrains Mono"/>
              </a:rPr>
              <a:t>a</a:t>
            </a:r>
            <a:r>
              <a:rPr lang="en">
                <a:solidFill>
                  <a:schemeClr val="dk1"/>
                </a:solidFill>
                <a:latin typeface="JetBrains Mono"/>
                <a:ea typeface="JetBrains Mono"/>
                <a:cs typeface="JetBrains Mono"/>
                <a:sym typeface="JetBrains Mono"/>
              </a:rPr>
              <a:t>: ???? = foo()</a:t>
            </a:r>
            <a:endParaRPr b="1">
              <a:solidFill>
                <a:srgbClr val="011480"/>
              </a:solidFill>
              <a:latin typeface="JetBrains Mono"/>
              <a:ea typeface="JetBrains Mono"/>
              <a:cs typeface="JetBrains Mono"/>
              <a:sym typeface="JetBrains Mono"/>
            </a:endParaRPr>
          </a:p>
        </p:txBody>
      </p:sp>
      <p:sp>
        <p:nvSpPr>
          <p:cNvPr id="900" name="Google Shape;900;p47"/>
          <p:cNvSpPr txBox="1"/>
          <p:nvPr/>
        </p:nvSpPr>
        <p:spPr>
          <a:xfrm>
            <a:off x="5552862" y="3359146"/>
            <a:ext cx="3148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String!</a:t>
            </a:r>
            <a:endParaRPr>
              <a:solidFill>
                <a:schemeClr val="dk1"/>
              </a:solidFill>
              <a:latin typeface="JetBrains Mono"/>
              <a:ea typeface="JetBrains Mono"/>
              <a:cs typeface="JetBrains Mono"/>
              <a:sym typeface="JetBrains Mono"/>
            </a:endParaRPr>
          </a:p>
        </p:txBody>
      </p:sp>
      <p:sp>
        <p:nvSpPr>
          <p:cNvPr id="901" name="Google Shape;901;p47"/>
          <p:cNvSpPr txBox="1"/>
          <p:nvPr/>
        </p:nvSpPr>
        <p:spPr>
          <a:xfrm>
            <a:off x="368800" y="1436625"/>
            <a:ext cx="7815600" cy="74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Java nullable types in Kotlin</a:t>
            </a:r>
            <a:endParaRPr>
              <a:solidFill>
                <a:schemeClr val="dk1"/>
              </a:solidFill>
              <a:latin typeface="Open Sans"/>
              <a:ea typeface="Open Sans"/>
              <a:cs typeface="Open Sans"/>
              <a:sym typeface="Open Sans"/>
            </a:endParaRPr>
          </a:p>
          <a:p>
            <a:pPr indent="-317500" lvl="0" marL="457200" rtl="0" algn="l">
              <a:spcBef>
                <a:spcPts val="1000"/>
              </a:spcBef>
              <a:spcAft>
                <a:spcPts val="1000"/>
              </a:spcAft>
              <a:buClr>
                <a:schemeClr val="dk1"/>
              </a:buClr>
              <a:buSzPts val="1400"/>
              <a:buFont typeface="Open Sans"/>
              <a:buChar char="●"/>
            </a:pP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is the </a:t>
            </a:r>
            <a:r>
              <a:rPr lang="en">
                <a:solidFill>
                  <a:schemeClr val="dk1"/>
                </a:solidFill>
                <a:latin typeface="Open Sans"/>
                <a:ea typeface="Open Sans"/>
                <a:cs typeface="Open Sans"/>
                <a:sym typeface="Open Sans"/>
              </a:rPr>
              <a:t>type </a:t>
            </a:r>
            <a:r>
              <a:rPr lang="en">
                <a:solidFill>
                  <a:schemeClr val="dk1"/>
                </a:solidFill>
                <a:latin typeface="Open Sans"/>
                <a:ea typeface="Open Sans"/>
                <a:cs typeface="Open Sans"/>
                <a:sym typeface="Open Sans"/>
              </a:rPr>
              <a:t>range: </a:t>
            </a:r>
            <a:r>
              <a:rPr lang="en">
                <a:solidFill>
                  <a:schemeClr val="dk1"/>
                </a:solidFill>
                <a:latin typeface="JetBrains Mono"/>
                <a:ea typeface="JetBrains Mono"/>
                <a:cs typeface="JetBrains Mono"/>
                <a:sym typeface="JetBrains Mono"/>
              </a:rPr>
              <a:t>[String..String?]</a:t>
            </a:r>
            <a:endParaRPr>
              <a:solidFill>
                <a:schemeClr val="dk1"/>
              </a:solidFill>
              <a:latin typeface="JetBrains Mono"/>
              <a:ea typeface="JetBrains Mono"/>
              <a:cs typeface="JetBrains Mono"/>
              <a:sym typeface="JetBrains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4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Java interoperability: nullability</a:t>
            </a:r>
            <a:endParaRPr/>
          </a:p>
        </p:txBody>
      </p:sp>
      <p:sp>
        <p:nvSpPr>
          <p:cNvPr id="907" name="Google Shape;907;p48"/>
          <p:cNvSpPr txBox="1"/>
          <p:nvPr/>
        </p:nvSpPr>
        <p:spPr>
          <a:xfrm>
            <a:off x="368798" y="2442475"/>
            <a:ext cx="3705300" cy="1939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11480"/>
              </a:buClr>
              <a:buSzPts val="1300"/>
              <a:buFont typeface="Courier"/>
              <a:buNone/>
            </a:pPr>
            <a:r>
              <a:rPr lang="en">
                <a:solidFill>
                  <a:schemeClr val="dk1"/>
                </a:solidFill>
                <a:latin typeface="Open Sans"/>
                <a:ea typeface="Open Sans"/>
                <a:cs typeface="Open Sans"/>
                <a:sym typeface="Open Sans"/>
              </a:rPr>
              <a:t>Java sources</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rgbClr val="011480"/>
              </a:buClr>
              <a:buSzPts val="1300"/>
              <a:buFont typeface="Courier"/>
              <a:buNone/>
            </a:pPr>
            <a:r>
              <a:rPr b="1" lang="en">
                <a:solidFill>
                  <a:srgbClr val="011480"/>
                </a:solidFill>
                <a:latin typeface="JetBrains Mono"/>
                <a:ea typeface="JetBrains Mono"/>
                <a:cs typeface="JetBrains Mono"/>
                <a:sym typeface="JetBrains Mono"/>
              </a:rPr>
              <a:t>public class </a:t>
            </a:r>
            <a:r>
              <a:rPr lang="en">
                <a:solidFill>
                  <a:schemeClr val="dk1"/>
                </a:solidFill>
                <a:latin typeface="JetBrains Mono"/>
                <a:ea typeface="JetBrains Mono"/>
                <a:cs typeface="JetBrains Mono"/>
                <a:sym typeface="JetBrains Mono"/>
              </a:rPr>
              <a:t>Main {</a:t>
            </a:r>
            <a:endParaRPr>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rgbClr val="011480"/>
              </a:buClr>
              <a:buSzPts val="1300"/>
              <a:buFont typeface="Courier"/>
              <a:buNone/>
            </a:pPr>
            <a:r>
              <a:rPr lang="en">
                <a:solidFill>
                  <a:schemeClr val="dk1"/>
                </a:solidFill>
                <a:latin typeface="JetBrains Mono"/>
                <a:ea typeface="JetBrains Mono"/>
                <a:cs typeface="JetBrains Mono"/>
                <a:sym typeface="JetBrains Mono"/>
              </a:rPr>
              <a:t>    </a:t>
            </a:r>
            <a:r>
              <a:rPr lang="en">
                <a:solidFill>
                  <a:srgbClr val="9E880D"/>
                </a:solidFill>
                <a:highlight>
                  <a:srgbClr val="FFFFFF"/>
                </a:highlight>
                <a:latin typeface="JetBrains Mono"/>
                <a:ea typeface="JetBrains Mono"/>
                <a:cs typeface="JetBrains Mono"/>
                <a:sym typeface="JetBrains Mono"/>
              </a:rPr>
              <a:t>@NotNull</a:t>
            </a:r>
            <a:endParaRPr sz="1700">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a:solidFill>
                  <a:schemeClr val="dk1"/>
                </a:solidFill>
                <a:latin typeface="JetBrains Mono"/>
                <a:ea typeface="JetBrains Mono"/>
                <a:cs typeface="JetBrains Mono"/>
                <a:sym typeface="JetBrains Mono"/>
              </a:rPr>
              <a:t>    </a:t>
            </a:r>
            <a:r>
              <a:rPr b="1" lang="en">
                <a:solidFill>
                  <a:srgbClr val="011480"/>
                </a:solidFill>
                <a:latin typeface="JetBrains Mono"/>
                <a:ea typeface="JetBrains Mono"/>
                <a:cs typeface="JetBrains Mono"/>
                <a:sym typeface="JetBrains Mono"/>
              </a:rPr>
              <a:t>public static </a:t>
            </a:r>
            <a:r>
              <a:rPr lang="en">
                <a:solidFill>
                  <a:schemeClr val="dk1"/>
                </a:solidFill>
                <a:latin typeface="JetBrains Mono"/>
                <a:ea typeface="JetBrains Mono"/>
                <a:cs typeface="JetBrains Mono"/>
                <a:sym typeface="JetBrains Mono"/>
              </a:rPr>
              <a:t>String foo() {</a:t>
            </a:r>
            <a:endParaRPr>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 </a:t>
            </a:r>
            <a:r>
              <a:rPr b="1" i="1" lang="en">
                <a:solidFill>
                  <a:srgbClr val="0073BF"/>
                </a:solidFill>
                <a:latin typeface="JetBrains Mono"/>
                <a:ea typeface="JetBrains Mono"/>
                <a:cs typeface="JetBrains Mono"/>
                <a:sym typeface="JetBrains Mono"/>
              </a:rPr>
              <a:t>TODO</a:t>
            </a:r>
            <a:endParaRPr b="1" i="1">
              <a:solidFill>
                <a:srgbClr val="0073BF"/>
              </a:solidFill>
              <a:latin typeface="JetBrains Mono"/>
              <a:ea typeface="JetBrains Mono"/>
              <a:cs typeface="JetBrains Mono"/>
              <a:sym typeface="JetBrains Mono"/>
            </a:endParaRPr>
          </a:p>
          <a:p>
            <a:pPr indent="0" lvl="0" marL="0" rtl="0" algn="l">
              <a:lnSpc>
                <a:spcPct val="100000"/>
              </a:lnSpc>
              <a:spcBef>
                <a:spcPts val="0"/>
              </a:spcBef>
              <a:spcAft>
                <a:spcPts val="0"/>
              </a:spcAft>
              <a:buClr>
                <a:srgbClr val="0073BF"/>
              </a:buClr>
              <a:buSzPts val="1300"/>
              <a:buFont typeface="Courier"/>
              <a:buNone/>
            </a:pPr>
            <a:r>
              <a:rPr b="1" i="1" lang="en">
                <a:solidFill>
                  <a:srgbClr val="0073BF"/>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t/>
            </a:r>
            <a:endParaRPr b="1">
              <a:solidFill>
                <a:srgbClr val="011480"/>
              </a:solidFill>
              <a:latin typeface="JetBrains Mono"/>
              <a:ea typeface="JetBrains Mono"/>
              <a:cs typeface="JetBrains Mono"/>
              <a:sym typeface="JetBrains Mono"/>
            </a:endParaRPr>
          </a:p>
        </p:txBody>
      </p:sp>
      <p:cxnSp>
        <p:nvCxnSpPr>
          <p:cNvPr id="908" name="Google Shape;908;p48"/>
          <p:cNvCxnSpPr/>
          <p:nvPr/>
        </p:nvCxnSpPr>
        <p:spPr>
          <a:xfrm>
            <a:off x="4355500" y="2724150"/>
            <a:ext cx="519600" cy="0"/>
          </a:xfrm>
          <a:prstGeom prst="straightConnector1">
            <a:avLst/>
          </a:prstGeom>
          <a:noFill/>
          <a:ln cap="flat" cmpd="sng" w="19050">
            <a:solidFill>
              <a:srgbClr val="6B57FF"/>
            </a:solidFill>
            <a:prstDash val="solid"/>
            <a:round/>
            <a:headEnd len="med" w="med" type="none"/>
            <a:tailEnd len="med" w="med" type="triangle"/>
          </a:ln>
        </p:spPr>
      </p:cxnSp>
      <p:sp>
        <p:nvSpPr>
          <p:cNvPr id="909" name="Google Shape;909;p48"/>
          <p:cNvSpPr txBox="1"/>
          <p:nvPr/>
        </p:nvSpPr>
        <p:spPr>
          <a:xfrm>
            <a:off x="5552862" y="2442471"/>
            <a:ext cx="3148500" cy="646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011480"/>
              </a:buClr>
              <a:buSzPts val="1300"/>
              <a:buFont typeface="Courier"/>
              <a:buNone/>
            </a:pPr>
            <a:r>
              <a:rPr lang="en">
                <a:solidFill>
                  <a:schemeClr val="dk1"/>
                </a:solidFill>
                <a:latin typeface="Open Sans"/>
                <a:ea typeface="Open Sans"/>
                <a:cs typeface="Open Sans"/>
                <a:sym typeface="Open Sans"/>
              </a:rPr>
              <a:t>Kotlin sources</a:t>
            </a:r>
            <a:br>
              <a:rPr lang="en">
                <a:solidFill>
                  <a:srgbClr val="011480"/>
                </a:solidFill>
                <a:latin typeface="Open Sans"/>
                <a:ea typeface="Open Sans"/>
                <a:cs typeface="Open Sans"/>
                <a:sym typeface="Open Sans"/>
              </a:rPr>
            </a:br>
            <a:br>
              <a:rPr b="1" lang="en">
                <a:solidFill>
                  <a:srgbClr val="011480"/>
                </a:solidFill>
                <a:latin typeface="JetBrains Mono"/>
                <a:ea typeface="JetBrains Mono"/>
                <a:cs typeface="JetBrains Mono"/>
                <a:sym typeface="JetBrains Mono"/>
              </a:rPr>
            </a:br>
            <a:r>
              <a:rPr b="1" lang="en">
                <a:solidFill>
                  <a:srgbClr val="011480"/>
                </a:solidFill>
                <a:latin typeface="JetBrains Mono"/>
                <a:ea typeface="JetBrains Mono"/>
                <a:cs typeface="JetBrains Mono"/>
                <a:sym typeface="JetBrains Mono"/>
              </a:rPr>
              <a:t>var </a:t>
            </a:r>
            <a:r>
              <a:rPr i="1" lang="en">
                <a:solidFill>
                  <a:srgbClr val="66187A"/>
                </a:solidFill>
                <a:latin typeface="JetBrains Mono"/>
                <a:ea typeface="JetBrains Mono"/>
                <a:cs typeface="JetBrains Mono"/>
                <a:sym typeface="JetBrains Mono"/>
              </a:rPr>
              <a:t>a</a:t>
            </a:r>
            <a:r>
              <a:rPr lang="en">
                <a:solidFill>
                  <a:schemeClr val="dk1"/>
                </a:solidFill>
                <a:latin typeface="JetBrains Mono"/>
                <a:ea typeface="JetBrains Mono"/>
                <a:cs typeface="JetBrains Mono"/>
                <a:sym typeface="JetBrains Mono"/>
              </a:rPr>
              <a:t>: String = foo()</a:t>
            </a:r>
            <a:endParaRPr b="1">
              <a:solidFill>
                <a:srgbClr val="011480"/>
              </a:solidFill>
              <a:latin typeface="JetBrains Mono"/>
              <a:ea typeface="JetBrains Mono"/>
              <a:cs typeface="JetBrains Mono"/>
              <a:sym typeface="JetBrains Mono"/>
            </a:endParaRPr>
          </a:p>
        </p:txBody>
      </p:sp>
      <p:sp>
        <p:nvSpPr>
          <p:cNvPr id="910" name="Google Shape;910;p48"/>
          <p:cNvSpPr txBox="1"/>
          <p:nvPr/>
        </p:nvSpPr>
        <p:spPr>
          <a:xfrm>
            <a:off x="368800" y="1436625"/>
            <a:ext cx="7815600" cy="74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Java nullable types in Kotlin</a:t>
            </a:r>
            <a:endParaRPr>
              <a:solidFill>
                <a:schemeClr val="dk1"/>
              </a:solidFill>
              <a:latin typeface="Open Sans"/>
              <a:ea typeface="Open Sans"/>
              <a:cs typeface="Open Sans"/>
              <a:sym typeface="Open Sans"/>
            </a:endParaRPr>
          </a:p>
          <a:p>
            <a:pPr indent="-317500" lvl="0" marL="457200" rtl="0" algn="l">
              <a:spcBef>
                <a:spcPts val="1000"/>
              </a:spcBef>
              <a:spcAft>
                <a:spcPts val="1000"/>
              </a:spcAft>
              <a:buClr>
                <a:schemeClr val="dk1"/>
              </a:buClr>
              <a:buSzPts val="1400"/>
              <a:buFont typeface="Open Sans"/>
              <a:buChar char="●"/>
            </a:pPr>
            <a:r>
              <a:rPr lang="en">
                <a:solidFill>
                  <a:schemeClr val="dk1"/>
                </a:solidFill>
                <a:latin typeface="Open Sans"/>
                <a:ea typeface="Open Sans"/>
                <a:cs typeface="Open Sans"/>
                <a:sym typeface="Open Sans"/>
              </a:rPr>
              <a:t>Nullability annotations </a:t>
            </a:r>
            <a:r>
              <a:rPr lang="en">
                <a:solidFill>
                  <a:srgbClr val="9E880D"/>
                </a:solidFill>
                <a:highlight>
                  <a:schemeClr val="lt1"/>
                </a:highlight>
                <a:latin typeface="JetBrains Mono"/>
                <a:ea typeface="JetBrains Mono"/>
                <a:cs typeface="JetBrains Mono"/>
                <a:sym typeface="JetBrains Mono"/>
              </a:rPr>
              <a:t>@NotNull</a:t>
            </a:r>
            <a:r>
              <a:rPr lang="en">
                <a:solidFill>
                  <a:schemeClr val="dk1"/>
                </a:solidFill>
                <a:latin typeface="Open Sans"/>
                <a:ea typeface="Open Sans"/>
                <a:cs typeface="Open Sans"/>
                <a:sym typeface="Open Sans"/>
              </a:rPr>
              <a:t> and </a:t>
            </a:r>
            <a:r>
              <a:rPr lang="en">
                <a:solidFill>
                  <a:srgbClr val="9E880D"/>
                </a:solidFill>
                <a:highlight>
                  <a:schemeClr val="lt1"/>
                </a:highlight>
                <a:latin typeface="JetBrains Mono"/>
                <a:ea typeface="JetBrains Mono"/>
                <a:cs typeface="JetBrains Mono"/>
                <a:sym typeface="JetBrains Mono"/>
              </a:rPr>
              <a:t>@Nullable</a:t>
            </a:r>
            <a:endParaRPr>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Java bytecode</a:t>
            </a:r>
            <a:endParaRPr/>
          </a:p>
        </p:txBody>
      </p:sp>
      <p:sp>
        <p:nvSpPr>
          <p:cNvPr id="58" name="Google Shape;58;p13"/>
          <p:cNvSpPr txBox="1"/>
          <p:nvPr/>
        </p:nvSpPr>
        <p:spPr>
          <a:xfrm>
            <a:off x="4270900" y="1079075"/>
            <a:ext cx="4601700" cy="3817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11480"/>
              </a:buClr>
              <a:buSzPts val="900"/>
              <a:buFont typeface="Courier"/>
              <a:buNone/>
            </a:pPr>
            <a:r>
              <a:rPr b="1" i="0" lang="en" sz="800" u="none" cap="none" strike="noStrike">
                <a:solidFill>
                  <a:srgbClr val="011480"/>
                </a:solidFill>
                <a:latin typeface="JetBrains Mono"/>
                <a:ea typeface="JetBrains Mono"/>
                <a:cs typeface="JetBrains Mono"/>
                <a:sym typeface="JetBrains Mono"/>
              </a:rPr>
              <a:t>public class</a:t>
            </a:r>
            <a:r>
              <a:rPr i="0" lang="en" sz="800" u="none" cap="none" strike="noStrike">
                <a:solidFill>
                  <a:srgbClr val="000000"/>
                </a:solidFill>
                <a:latin typeface="JetBrains Mono"/>
                <a:ea typeface="JetBrains Mono"/>
                <a:cs typeface="JetBrains Mono"/>
                <a:sym typeface="JetBrains Mono"/>
              </a:rPr>
              <a:t> examples/Main {</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a:t>
            </a:r>
            <a:r>
              <a:rPr b="1" i="0" lang="en" sz="800" u="none" cap="none" strike="noStrike">
                <a:solidFill>
                  <a:srgbClr val="011480"/>
                </a:solidFill>
                <a:latin typeface="JetBrains Mono"/>
                <a:ea typeface="JetBrains Mono"/>
                <a:cs typeface="JetBrains Mono"/>
                <a:sym typeface="JetBrains Mono"/>
              </a:rPr>
              <a:t>public</a:t>
            </a:r>
            <a:r>
              <a:rPr i="0" lang="en" sz="800" u="none" cap="none" strike="noStrike">
                <a:solidFill>
                  <a:srgbClr val="000000"/>
                </a:solidFill>
                <a:latin typeface="JetBrains Mono"/>
                <a:ea typeface="JetBrains Mono"/>
                <a:cs typeface="JetBrains Mono"/>
                <a:sym typeface="JetBrains Mono"/>
              </a:rPr>
              <a:t> &lt;init&gt;()V</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L0</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LINENUMBER </a:t>
            </a:r>
            <a:r>
              <a:rPr i="0" lang="en" sz="800" u="none" cap="none" strike="noStrike">
                <a:solidFill>
                  <a:srgbClr val="0432FF"/>
                </a:solidFill>
                <a:latin typeface="JetBrains Mono"/>
                <a:ea typeface="JetBrains Mono"/>
                <a:cs typeface="JetBrains Mono"/>
                <a:sym typeface="JetBrains Mono"/>
              </a:rPr>
              <a:t>3</a:t>
            </a:r>
            <a:r>
              <a:rPr i="0" lang="en" sz="800" u="none" cap="none" strike="noStrike">
                <a:solidFill>
                  <a:srgbClr val="000000"/>
                </a:solidFill>
                <a:latin typeface="JetBrains Mono"/>
                <a:ea typeface="JetBrains Mono"/>
                <a:cs typeface="JetBrains Mono"/>
                <a:sym typeface="JetBrains Mono"/>
              </a:rPr>
              <a:t> L0</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ALOAD </a:t>
            </a:r>
            <a:r>
              <a:rPr i="0" lang="en" sz="800" u="none" cap="none" strike="noStrike">
                <a:solidFill>
                  <a:srgbClr val="0432FF"/>
                </a:solidFill>
                <a:latin typeface="JetBrains Mono"/>
                <a:ea typeface="JetBrains Mono"/>
                <a:cs typeface="JetBrains Mono"/>
                <a:sym typeface="JetBrains Mono"/>
              </a:rPr>
              <a:t>0</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INVOKESPECIAL java/lang/Object.&lt;init&gt; ()V</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RETURN</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L1</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LOCALVARIABLE </a:t>
            </a:r>
            <a:r>
              <a:rPr b="1" i="0" lang="en" sz="800" u="none" cap="none" strike="noStrike">
                <a:solidFill>
                  <a:srgbClr val="011480"/>
                </a:solidFill>
                <a:latin typeface="JetBrains Mono"/>
                <a:ea typeface="JetBrains Mono"/>
                <a:cs typeface="JetBrains Mono"/>
                <a:sym typeface="JetBrains Mono"/>
              </a:rPr>
              <a:t>this</a:t>
            </a:r>
            <a:r>
              <a:rPr i="0" lang="en" sz="800" u="none" cap="none" strike="noStrike">
                <a:solidFill>
                  <a:srgbClr val="000000"/>
                </a:solidFill>
                <a:latin typeface="JetBrains Mono"/>
                <a:ea typeface="JetBrains Mono"/>
                <a:cs typeface="JetBrains Mono"/>
                <a:sym typeface="JetBrains Mono"/>
              </a:rPr>
              <a:t> Lorg/examples/Main; L0 L1 </a:t>
            </a:r>
            <a:r>
              <a:rPr i="0" lang="en" sz="800" u="none" cap="none" strike="noStrike">
                <a:solidFill>
                  <a:srgbClr val="0432FF"/>
                </a:solidFill>
                <a:latin typeface="JetBrains Mono"/>
                <a:ea typeface="JetBrains Mono"/>
                <a:cs typeface="JetBrains Mono"/>
                <a:sym typeface="JetBrains Mono"/>
              </a:rPr>
              <a:t>0</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MAXSTACK = </a:t>
            </a:r>
            <a:r>
              <a:rPr i="0" lang="en" sz="800" u="none" cap="none" strike="noStrike">
                <a:solidFill>
                  <a:srgbClr val="0432FF"/>
                </a:solidFill>
                <a:latin typeface="JetBrains Mono"/>
                <a:ea typeface="JetBrains Mono"/>
                <a:cs typeface="JetBrains Mono"/>
                <a:sym typeface="JetBrains Mono"/>
              </a:rPr>
              <a:t>1</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MAXLOCALS = </a:t>
            </a:r>
            <a:r>
              <a:rPr i="0" lang="en" sz="800" u="none" cap="none" strike="noStrike">
                <a:solidFill>
                  <a:srgbClr val="0432FF"/>
                </a:solidFill>
                <a:latin typeface="JetBrains Mono"/>
                <a:ea typeface="JetBrains Mono"/>
                <a:cs typeface="JetBrains Mono"/>
                <a:sym typeface="JetBrains Mono"/>
              </a:rPr>
              <a:t>1</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t/>
            </a:r>
            <a:endParaRPr i="0" sz="800" u="none" cap="none" strike="noStrike">
              <a:solidFill>
                <a:srgbClr val="0432F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a:t>
            </a:r>
            <a:r>
              <a:rPr b="1" i="0" lang="en" sz="800" u="none" cap="none" strike="noStrike">
                <a:solidFill>
                  <a:srgbClr val="011480"/>
                </a:solidFill>
                <a:latin typeface="JetBrains Mono"/>
                <a:ea typeface="JetBrains Mono"/>
                <a:cs typeface="JetBrains Mono"/>
                <a:sym typeface="JetBrains Mono"/>
              </a:rPr>
              <a:t>public</a:t>
            </a:r>
            <a:r>
              <a:rPr i="0" lang="en" sz="800" u="none" cap="none" strike="noStrike">
                <a:solidFill>
                  <a:srgbClr val="000000"/>
                </a:solidFill>
                <a:latin typeface="JetBrains Mono"/>
                <a:ea typeface="JetBrains Mono"/>
                <a:cs typeface="JetBrains Mono"/>
                <a:sym typeface="JetBrains Mono"/>
              </a:rPr>
              <a:t> </a:t>
            </a:r>
            <a:r>
              <a:rPr b="1" i="0" lang="en" sz="800" u="none" cap="none" strike="noStrike">
                <a:solidFill>
                  <a:srgbClr val="011480"/>
                </a:solidFill>
                <a:latin typeface="JetBrains Mono"/>
                <a:ea typeface="JetBrains Mono"/>
                <a:cs typeface="JetBrains Mono"/>
                <a:sym typeface="JetBrains Mono"/>
              </a:rPr>
              <a:t>static</a:t>
            </a:r>
            <a:r>
              <a:rPr i="0" lang="en" sz="800" u="none" cap="none" strike="noStrike">
                <a:solidFill>
                  <a:srgbClr val="000000"/>
                </a:solidFill>
                <a:latin typeface="JetBrains Mono"/>
                <a:ea typeface="JetBrains Mono"/>
                <a:cs typeface="JetBrains Mono"/>
                <a:sym typeface="JetBrains Mono"/>
              </a:rPr>
              <a:t> main([Ljava/lang/String;)V</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L0</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LINENUMBER </a:t>
            </a:r>
            <a:r>
              <a:rPr i="0" lang="en" sz="800" u="none" cap="none" strike="noStrike">
                <a:solidFill>
                  <a:srgbClr val="0432FF"/>
                </a:solidFill>
                <a:latin typeface="JetBrains Mono"/>
                <a:ea typeface="JetBrains Mono"/>
                <a:cs typeface="JetBrains Mono"/>
                <a:sym typeface="JetBrains Mono"/>
              </a:rPr>
              <a:t>5</a:t>
            </a:r>
            <a:r>
              <a:rPr i="0" lang="en" sz="800" u="none" cap="none" strike="noStrike">
                <a:solidFill>
                  <a:srgbClr val="000000"/>
                </a:solidFill>
                <a:latin typeface="JetBrains Mono"/>
                <a:ea typeface="JetBrains Mono"/>
                <a:cs typeface="JetBrains Mono"/>
                <a:sym typeface="JetBrains Mono"/>
              </a:rPr>
              <a:t> L0</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GETSTATIC java/lang/System.out : Ljava/io/PrintStream;</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LDC </a:t>
            </a:r>
            <a:r>
              <a:rPr b="1" i="0" lang="en" sz="800" u="none" cap="none" strike="noStrike">
                <a:solidFill>
                  <a:srgbClr val="018001"/>
                </a:solidFill>
                <a:latin typeface="JetBrains Mono"/>
                <a:ea typeface="JetBrains Mono"/>
                <a:cs typeface="JetBrains Mono"/>
                <a:sym typeface="JetBrains Mono"/>
              </a:rPr>
              <a:t>"Hello, World!"</a:t>
            </a:r>
            <a:endParaRPr b="1" i="0" sz="800" u="none" cap="none" strike="noStrike">
              <a:solidFill>
                <a:srgbClr val="018001"/>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ICONST_0</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ANEWARRAY java/lang/Object</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INVOKEVIRTUAL java/io/PrintStream.print </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(Ljava/lang/String;[Ljava/lang/Object;)Ljava/io/PrintStream;</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POP</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L1</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LINENUMBER </a:t>
            </a:r>
            <a:r>
              <a:rPr i="0" lang="en" sz="800" u="none" cap="none" strike="noStrike">
                <a:solidFill>
                  <a:srgbClr val="0432FF"/>
                </a:solidFill>
                <a:latin typeface="JetBrains Mono"/>
                <a:ea typeface="JetBrains Mono"/>
                <a:cs typeface="JetBrains Mono"/>
                <a:sym typeface="JetBrains Mono"/>
              </a:rPr>
              <a:t>6</a:t>
            </a:r>
            <a:r>
              <a:rPr i="0" lang="en" sz="800" u="none" cap="none" strike="noStrike">
                <a:solidFill>
                  <a:srgbClr val="000000"/>
                </a:solidFill>
                <a:latin typeface="JetBrains Mono"/>
                <a:ea typeface="JetBrains Mono"/>
                <a:cs typeface="JetBrains Mono"/>
                <a:sym typeface="JetBrains Mono"/>
              </a:rPr>
              <a:t> L1</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RETURN</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L2</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LOCALVARIABLE args [Ljava/lang/String; L0 L2 </a:t>
            </a:r>
            <a:r>
              <a:rPr i="0" lang="en" sz="800" u="none" cap="none" strike="noStrike">
                <a:solidFill>
                  <a:srgbClr val="0432FF"/>
                </a:solidFill>
                <a:latin typeface="JetBrains Mono"/>
                <a:ea typeface="JetBrains Mono"/>
                <a:cs typeface="JetBrains Mono"/>
                <a:sym typeface="JetBrains Mono"/>
              </a:rPr>
              <a:t>0</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MAXSTACK =</a:t>
            </a:r>
            <a:r>
              <a:rPr i="0" lang="en" sz="800" u="none" cap="none" strike="noStrike">
                <a:solidFill>
                  <a:srgbClr val="0432FF"/>
                </a:solidFill>
                <a:latin typeface="JetBrains Mono"/>
                <a:ea typeface="JetBrains Mono"/>
                <a:cs typeface="JetBrains Mono"/>
                <a:sym typeface="JetBrains Mono"/>
              </a:rPr>
              <a:t> 3</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MAXLOCALS = </a:t>
            </a:r>
            <a:r>
              <a:rPr i="0" lang="en" sz="800" u="none" cap="none" strike="noStrike">
                <a:solidFill>
                  <a:srgbClr val="0432FF"/>
                </a:solidFill>
                <a:latin typeface="JetBrains Mono"/>
                <a:ea typeface="JetBrains Mono"/>
                <a:cs typeface="JetBrains Mono"/>
                <a:sym typeface="JetBrains Mono"/>
              </a:rPr>
              <a:t>1</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a:t>
            </a:r>
            <a:endParaRPr i="0" sz="800" u="none" cap="none" strike="noStrike">
              <a:solidFill>
                <a:srgbClr val="000000"/>
              </a:solidFill>
              <a:latin typeface="JetBrains Mono"/>
              <a:ea typeface="JetBrains Mono"/>
              <a:cs typeface="JetBrains Mono"/>
              <a:sym typeface="JetBrains Mono"/>
            </a:endParaRPr>
          </a:p>
        </p:txBody>
      </p:sp>
      <p:sp>
        <p:nvSpPr>
          <p:cNvPr id="59" name="Google Shape;59;p13"/>
          <p:cNvSpPr txBox="1"/>
          <p:nvPr/>
        </p:nvSpPr>
        <p:spPr>
          <a:xfrm>
            <a:off x="368812" y="2213871"/>
            <a:ext cx="3148500" cy="831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11480"/>
              </a:buClr>
              <a:buSzPts val="900"/>
              <a:buFont typeface="Courier"/>
              <a:buNone/>
            </a:pPr>
            <a:r>
              <a:rPr b="1" i="0" lang="en" sz="800" u="none" cap="none" strike="noStrike">
                <a:solidFill>
                  <a:srgbClr val="011480"/>
                </a:solidFill>
                <a:latin typeface="JetBrains Mono"/>
                <a:ea typeface="JetBrains Mono"/>
                <a:cs typeface="JetBrains Mono"/>
                <a:sym typeface="JetBrains Mono"/>
              </a:rPr>
              <a:t>public class </a:t>
            </a:r>
            <a:r>
              <a:rPr i="0" lang="en" sz="800" u="none" cap="none" strike="noStrike">
                <a:solidFill>
                  <a:srgbClr val="000000"/>
                </a:solidFill>
                <a:latin typeface="JetBrains Mono"/>
                <a:ea typeface="JetBrains Mono"/>
                <a:cs typeface="JetBrains Mono"/>
                <a:sym typeface="JetBrains Mono"/>
              </a:rPr>
              <a:t>Main {</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808080"/>
              </a:buClr>
              <a:buSzPts val="900"/>
              <a:buFont typeface="Courier"/>
              <a:buNone/>
            </a:pPr>
            <a:r>
              <a:rPr i="1" lang="en" sz="800" u="none" cap="none" strike="noStrike">
                <a:solidFill>
                  <a:srgbClr val="808080"/>
                </a:solidFill>
                <a:latin typeface="JetBrains Mono"/>
                <a:ea typeface="JetBrains Mono"/>
                <a:cs typeface="JetBrains Mono"/>
                <a:sym typeface="JetBrains Mono"/>
              </a:rPr>
              <a:t>    </a:t>
            </a:r>
            <a:r>
              <a:rPr b="1" i="0" lang="en" sz="800" u="none" cap="none" strike="noStrike">
                <a:solidFill>
                  <a:srgbClr val="011480"/>
                </a:solidFill>
                <a:latin typeface="JetBrains Mono"/>
                <a:ea typeface="JetBrains Mono"/>
                <a:cs typeface="JetBrains Mono"/>
                <a:sym typeface="JetBrains Mono"/>
              </a:rPr>
              <a:t>public static void </a:t>
            </a:r>
            <a:r>
              <a:rPr i="0" lang="en" sz="800" u="none" cap="none" strike="noStrike">
                <a:solidFill>
                  <a:srgbClr val="000000"/>
                </a:solidFill>
                <a:latin typeface="JetBrains Mono"/>
                <a:ea typeface="JetBrains Mono"/>
                <a:cs typeface="JetBrains Mono"/>
                <a:sym typeface="JetBrains Mono"/>
              </a:rPr>
              <a:t>main(String[] args) {</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System.</a:t>
            </a:r>
            <a:r>
              <a:rPr b="1" i="1" lang="en" sz="800" u="none" cap="none" strike="noStrike">
                <a:solidFill>
                  <a:srgbClr val="66187A"/>
                </a:solidFill>
                <a:latin typeface="JetBrains Mono"/>
                <a:ea typeface="JetBrains Mono"/>
                <a:cs typeface="JetBrains Mono"/>
                <a:sym typeface="JetBrains Mono"/>
              </a:rPr>
              <a:t>out</a:t>
            </a:r>
            <a:r>
              <a:rPr i="0" lang="en" sz="800" u="none" cap="none" strike="noStrike">
                <a:solidFill>
                  <a:srgbClr val="000000"/>
                </a:solidFill>
                <a:latin typeface="JetBrains Mono"/>
                <a:ea typeface="JetBrains Mono"/>
                <a:cs typeface="JetBrains Mono"/>
                <a:sym typeface="JetBrains Mono"/>
              </a:rPr>
              <a:t>.print(</a:t>
            </a:r>
            <a:r>
              <a:rPr b="1" i="0" lang="en" sz="800" u="none" cap="none" strike="noStrike">
                <a:solidFill>
                  <a:srgbClr val="018001"/>
                </a:solidFill>
                <a:latin typeface="JetBrains Mono"/>
                <a:ea typeface="JetBrains Mono"/>
                <a:cs typeface="JetBrains Mono"/>
                <a:sym typeface="JetBrains Mono"/>
              </a:rPr>
              <a:t>"Hello, World!"</a:t>
            </a:r>
            <a:r>
              <a:rPr i="0" lang="en" sz="800" u="none" cap="none" strike="noStrike">
                <a:solidFill>
                  <a:srgbClr val="000000"/>
                </a:solidFill>
                <a:latin typeface="JetBrains Mono"/>
                <a:ea typeface="JetBrains Mono"/>
                <a:cs typeface="JetBrains Mono"/>
                <a:sym typeface="JetBrains Mono"/>
              </a:rPr>
              <a:t>);</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    }</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900"/>
              <a:buFont typeface="Courier"/>
              <a:buNone/>
            </a:pPr>
            <a:r>
              <a:rPr i="0" lang="en" sz="800" u="none" cap="none" strike="noStrike">
                <a:solidFill>
                  <a:srgbClr val="000000"/>
                </a:solidFill>
                <a:latin typeface="JetBrains Mono"/>
                <a:ea typeface="JetBrains Mono"/>
                <a:cs typeface="JetBrains Mono"/>
                <a:sym typeface="JetBrains Mono"/>
              </a:rPr>
              <a:t>}</a:t>
            </a:r>
            <a:endParaRPr i="0" sz="800" u="none" cap="none" strike="noStrike">
              <a:solidFill>
                <a:srgbClr val="000000"/>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900"/>
              <a:buFont typeface="Courier"/>
              <a:buNone/>
            </a:pPr>
            <a:r>
              <a:t/>
            </a:r>
            <a:endParaRPr i="0" sz="800" u="none" cap="none" strike="noStrike">
              <a:solidFill>
                <a:srgbClr val="000000"/>
              </a:solidFill>
              <a:latin typeface="JetBrains Mono"/>
              <a:ea typeface="JetBrains Mono"/>
              <a:cs typeface="JetBrains Mono"/>
              <a:sym typeface="JetBrains Mono"/>
            </a:endParaRPr>
          </a:p>
        </p:txBody>
      </p:sp>
      <p:cxnSp>
        <p:nvCxnSpPr>
          <p:cNvPr id="60" name="Google Shape;60;p13"/>
          <p:cNvCxnSpPr/>
          <p:nvPr/>
        </p:nvCxnSpPr>
        <p:spPr>
          <a:xfrm>
            <a:off x="3517300" y="2495550"/>
            <a:ext cx="519600" cy="0"/>
          </a:xfrm>
          <a:prstGeom prst="straightConnector1">
            <a:avLst/>
          </a:prstGeom>
          <a:noFill/>
          <a:ln cap="flat" cmpd="sng" w="19050">
            <a:solidFill>
              <a:srgbClr val="6B57FF"/>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4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Java interoperability: collection mapping</a:t>
            </a:r>
            <a:endParaRPr/>
          </a:p>
        </p:txBody>
      </p:sp>
      <p:sp>
        <p:nvSpPr>
          <p:cNvPr id="916" name="Google Shape;916;p49"/>
          <p:cNvSpPr txBox="1"/>
          <p:nvPr/>
        </p:nvSpPr>
        <p:spPr>
          <a:xfrm>
            <a:off x="368800" y="2442475"/>
            <a:ext cx="5079900" cy="1662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11480"/>
              </a:buClr>
              <a:buSzPts val="1300"/>
              <a:buFont typeface="Courier"/>
              <a:buNone/>
            </a:pPr>
            <a:r>
              <a:rPr lang="en">
                <a:solidFill>
                  <a:schemeClr val="dk1"/>
                </a:solidFill>
                <a:latin typeface="Open Sans"/>
                <a:ea typeface="Open Sans"/>
                <a:cs typeface="Open Sans"/>
                <a:sym typeface="Open Sans"/>
              </a:rPr>
              <a:t>Java sources</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rgbClr val="011480"/>
              </a:buClr>
              <a:buSzPts val="1300"/>
              <a:buFont typeface="Courier"/>
              <a:buNone/>
            </a:pPr>
            <a:r>
              <a:rPr b="1" lang="en" sz="1100">
                <a:solidFill>
                  <a:srgbClr val="011480"/>
                </a:solidFill>
                <a:latin typeface="JetBrains Mono"/>
                <a:ea typeface="JetBrains Mono"/>
                <a:cs typeface="JetBrains Mono"/>
                <a:sym typeface="JetBrains Mono"/>
              </a:rPr>
              <a:t>public class </a:t>
            </a:r>
            <a:r>
              <a:rPr lang="en" sz="1100">
                <a:solidFill>
                  <a:schemeClr val="dk1"/>
                </a:solidFill>
                <a:latin typeface="JetBrains Mono"/>
                <a:ea typeface="JetBrains Mono"/>
                <a:cs typeface="JetBrains Mono"/>
                <a:sym typeface="JetBrains Mono"/>
              </a:rPr>
              <a:t>Main {</a:t>
            </a:r>
            <a:endParaRPr sz="1100">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rgbClr val="011480"/>
              </a:buClr>
              <a:buSzPts val="1300"/>
              <a:buFont typeface="Courier"/>
              <a:buNone/>
            </a:pPr>
            <a:r>
              <a:rPr lang="en" sz="1100">
                <a:solidFill>
                  <a:schemeClr val="dk1"/>
                </a:solidFill>
                <a:latin typeface="JetBrains Mono"/>
                <a:ea typeface="JetBrains Mono"/>
                <a:cs typeface="JetBrains Mono"/>
                <a:sym typeface="JetBrains Mono"/>
              </a:rPr>
              <a:t>    </a:t>
            </a:r>
            <a:r>
              <a:rPr lang="en" sz="1100">
                <a:solidFill>
                  <a:srgbClr val="9E880D"/>
                </a:solidFill>
                <a:highlight>
                  <a:srgbClr val="FFFFFF"/>
                </a:highlight>
                <a:latin typeface="JetBrains Mono"/>
                <a:ea typeface="JetBrains Mono"/>
                <a:cs typeface="JetBrains Mono"/>
                <a:sym typeface="JetBrains Mono"/>
              </a:rPr>
              <a:t>@NotNull</a:t>
            </a:r>
            <a:endParaRPr sz="1100">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sz="1100">
                <a:solidFill>
                  <a:schemeClr val="dk1"/>
                </a:solidFill>
                <a:latin typeface="JetBrains Mono"/>
                <a:ea typeface="JetBrains Mono"/>
                <a:cs typeface="JetBrains Mono"/>
                <a:sym typeface="JetBrains Mono"/>
              </a:rPr>
              <a:t>    </a:t>
            </a:r>
            <a:r>
              <a:rPr b="1" lang="en" sz="1100">
                <a:solidFill>
                  <a:srgbClr val="011480"/>
                </a:solidFill>
                <a:latin typeface="JetBrains Mono"/>
                <a:ea typeface="JetBrains Mono"/>
                <a:cs typeface="JetBrains Mono"/>
                <a:sym typeface="JetBrains Mono"/>
              </a:rPr>
              <a:t>public static </a:t>
            </a:r>
            <a:r>
              <a:rPr lang="en" sz="1100">
                <a:solidFill>
                  <a:schemeClr val="dk1"/>
                </a:solidFill>
                <a:latin typeface="JetBrains Mono"/>
                <a:ea typeface="JetBrains Mono"/>
                <a:cs typeface="JetBrains Mono"/>
                <a:sym typeface="JetBrains Mono"/>
              </a:rPr>
              <a:t>List&lt;</a:t>
            </a:r>
            <a:r>
              <a:rPr lang="en" sz="1100">
                <a:solidFill>
                  <a:srgbClr val="9E880D"/>
                </a:solidFill>
                <a:highlight>
                  <a:srgbClr val="FFFFFF"/>
                </a:highlight>
                <a:latin typeface="JetBrains Mono"/>
                <a:ea typeface="JetBrains Mono"/>
                <a:cs typeface="JetBrains Mono"/>
                <a:sym typeface="JetBrains Mono"/>
              </a:rPr>
              <a:t>@NotNull</a:t>
            </a:r>
            <a:r>
              <a:rPr lang="en" sz="1100">
                <a:solidFill>
                  <a:schemeClr val="dk1"/>
                </a:solidFill>
                <a:latin typeface="JetBrains Mono"/>
                <a:ea typeface="JetBrains Mono"/>
                <a:cs typeface="JetBrains Mono"/>
                <a:sym typeface="JetBrains Mono"/>
              </a:rPr>
              <a:t> String&gt;</a:t>
            </a:r>
            <a:r>
              <a:rPr lang="en" sz="1100">
                <a:solidFill>
                  <a:schemeClr val="dk1"/>
                </a:solidFill>
                <a:latin typeface="JetBrains Mono"/>
                <a:ea typeface="JetBrains Mono"/>
                <a:cs typeface="JetBrains Mono"/>
                <a:sym typeface="JetBrains Mono"/>
              </a:rPr>
              <a:t> foo() {</a:t>
            </a:r>
            <a:endParaRPr sz="1100">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sz="1100">
                <a:solidFill>
                  <a:schemeClr val="dk1"/>
                </a:solidFill>
                <a:latin typeface="JetBrains Mono"/>
                <a:ea typeface="JetBrains Mono"/>
                <a:cs typeface="JetBrains Mono"/>
                <a:sym typeface="JetBrains Mono"/>
              </a:rPr>
              <a:t>       </a:t>
            </a:r>
            <a:r>
              <a:rPr i="1" lang="en" sz="1100">
                <a:solidFill>
                  <a:srgbClr val="808080"/>
                </a:solidFill>
                <a:latin typeface="JetBrains Mono"/>
                <a:ea typeface="JetBrains Mono"/>
                <a:cs typeface="JetBrains Mono"/>
                <a:sym typeface="JetBrains Mono"/>
              </a:rPr>
              <a:t>// </a:t>
            </a:r>
            <a:r>
              <a:rPr b="1" i="1" lang="en" sz="1100">
                <a:solidFill>
                  <a:srgbClr val="0073BF"/>
                </a:solidFill>
                <a:latin typeface="JetBrains Mono"/>
                <a:ea typeface="JetBrains Mono"/>
                <a:cs typeface="JetBrains Mono"/>
                <a:sym typeface="JetBrains Mono"/>
              </a:rPr>
              <a:t>TODO</a:t>
            </a:r>
            <a:endParaRPr b="1" i="1" sz="1100">
              <a:solidFill>
                <a:srgbClr val="0073BF"/>
              </a:solidFill>
              <a:latin typeface="JetBrains Mono"/>
              <a:ea typeface="JetBrains Mono"/>
              <a:cs typeface="JetBrains Mono"/>
              <a:sym typeface="JetBrains Mono"/>
            </a:endParaRPr>
          </a:p>
          <a:p>
            <a:pPr indent="0" lvl="0" marL="0" rtl="0" algn="l">
              <a:lnSpc>
                <a:spcPct val="100000"/>
              </a:lnSpc>
              <a:spcBef>
                <a:spcPts val="0"/>
              </a:spcBef>
              <a:spcAft>
                <a:spcPts val="0"/>
              </a:spcAft>
              <a:buClr>
                <a:srgbClr val="0073BF"/>
              </a:buClr>
              <a:buSzPts val="1300"/>
              <a:buFont typeface="Courier"/>
              <a:buNone/>
            </a:pPr>
            <a:r>
              <a:rPr b="1" i="1" lang="en" sz="1100">
                <a:solidFill>
                  <a:srgbClr val="0073BF"/>
                </a:solidFill>
                <a:latin typeface="JetBrains Mono"/>
                <a:ea typeface="JetBrains Mono"/>
                <a:cs typeface="JetBrains Mono"/>
                <a:sym typeface="JetBrains Mono"/>
              </a:rPr>
              <a:t>    </a:t>
            </a:r>
            <a:r>
              <a:rPr lang="en" sz="1100">
                <a:solidFill>
                  <a:schemeClr val="dk1"/>
                </a:solidFill>
                <a:latin typeface="JetBrains Mono"/>
                <a:ea typeface="JetBrains Mono"/>
                <a:cs typeface="JetBrains Mono"/>
                <a:sym typeface="JetBrains Mono"/>
              </a:rPr>
              <a:t>}</a:t>
            </a:r>
            <a:endParaRPr sz="1100">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sz="1100">
                <a:solidFill>
                  <a:schemeClr val="dk1"/>
                </a:solidFill>
                <a:latin typeface="JetBrains Mono"/>
                <a:ea typeface="JetBrains Mono"/>
                <a:cs typeface="JetBrains Mono"/>
                <a:sym typeface="JetBrains Mono"/>
              </a:rPr>
              <a:t>}</a:t>
            </a:r>
            <a:endParaRPr sz="1100">
              <a:solidFill>
                <a:schemeClr val="dk1"/>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t/>
            </a:r>
            <a:endParaRPr b="1">
              <a:solidFill>
                <a:srgbClr val="011480"/>
              </a:solidFill>
              <a:latin typeface="JetBrains Mono"/>
              <a:ea typeface="JetBrains Mono"/>
              <a:cs typeface="JetBrains Mono"/>
              <a:sym typeface="JetBrains Mono"/>
            </a:endParaRPr>
          </a:p>
        </p:txBody>
      </p:sp>
      <p:sp>
        <p:nvSpPr>
          <p:cNvPr id="917" name="Google Shape;917;p49"/>
          <p:cNvSpPr txBox="1"/>
          <p:nvPr/>
        </p:nvSpPr>
        <p:spPr>
          <a:xfrm>
            <a:off x="368800" y="1436625"/>
            <a:ext cx="78156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1000"/>
              </a:spcAft>
              <a:buClr>
                <a:schemeClr val="dk1"/>
              </a:buClr>
              <a:buSzPts val="1400"/>
              <a:buFont typeface="Open Sans"/>
              <a:buChar char="●"/>
            </a:pPr>
            <a:r>
              <a:rPr lang="en">
                <a:solidFill>
                  <a:schemeClr val="dk1"/>
                </a:solidFill>
                <a:latin typeface="Open Sans"/>
                <a:ea typeface="Open Sans"/>
                <a:cs typeface="Open Sans"/>
                <a:sym typeface="Open Sans"/>
              </a:rPr>
              <a:t>Java collection types in Kotlin</a:t>
            </a:r>
            <a:endParaRPr>
              <a:solidFill>
                <a:schemeClr val="dk1"/>
              </a:solidFill>
              <a:latin typeface="JetBrains Mono"/>
              <a:ea typeface="JetBrains Mono"/>
              <a:cs typeface="JetBrains Mono"/>
              <a:sym typeface="JetBrains Mono"/>
            </a:endParaRPr>
          </a:p>
        </p:txBody>
      </p:sp>
      <p:cxnSp>
        <p:nvCxnSpPr>
          <p:cNvPr id="918" name="Google Shape;918;p49"/>
          <p:cNvCxnSpPr/>
          <p:nvPr/>
        </p:nvCxnSpPr>
        <p:spPr>
          <a:xfrm>
            <a:off x="4355500" y="2724150"/>
            <a:ext cx="519600" cy="0"/>
          </a:xfrm>
          <a:prstGeom prst="straightConnector1">
            <a:avLst/>
          </a:prstGeom>
          <a:noFill/>
          <a:ln cap="flat" cmpd="sng" w="19050">
            <a:solidFill>
              <a:srgbClr val="6B57FF"/>
            </a:solidFill>
            <a:prstDash val="solid"/>
            <a:round/>
            <a:headEnd len="med" w="med" type="none"/>
            <a:tailEnd len="med" w="med" type="triangle"/>
          </a:ln>
        </p:spPr>
      </p:cxnSp>
      <p:sp>
        <p:nvSpPr>
          <p:cNvPr id="919" name="Google Shape;919;p49"/>
          <p:cNvSpPr txBox="1"/>
          <p:nvPr/>
        </p:nvSpPr>
        <p:spPr>
          <a:xfrm>
            <a:off x="5552862" y="2442471"/>
            <a:ext cx="3148500" cy="646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011480"/>
              </a:buClr>
              <a:buSzPts val="1300"/>
              <a:buFont typeface="Courier"/>
              <a:buNone/>
            </a:pPr>
            <a:r>
              <a:rPr lang="en">
                <a:solidFill>
                  <a:schemeClr val="dk1"/>
                </a:solidFill>
                <a:latin typeface="Open Sans"/>
                <a:ea typeface="Open Sans"/>
                <a:cs typeface="Open Sans"/>
                <a:sym typeface="Open Sans"/>
              </a:rPr>
              <a:t>Kotlin sources</a:t>
            </a:r>
            <a:br>
              <a:rPr lang="en">
                <a:solidFill>
                  <a:srgbClr val="011480"/>
                </a:solidFill>
                <a:latin typeface="Open Sans"/>
                <a:ea typeface="Open Sans"/>
                <a:cs typeface="Open Sans"/>
                <a:sym typeface="Open Sans"/>
              </a:rPr>
            </a:br>
            <a:br>
              <a:rPr b="1" lang="en">
                <a:solidFill>
                  <a:srgbClr val="011480"/>
                </a:solidFill>
                <a:latin typeface="JetBrains Mono"/>
                <a:ea typeface="JetBrains Mono"/>
                <a:cs typeface="JetBrains Mono"/>
                <a:sym typeface="JetBrains Mono"/>
              </a:rPr>
            </a:br>
            <a:r>
              <a:rPr b="1" lang="en">
                <a:solidFill>
                  <a:srgbClr val="011480"/>
                </a:solidFill>
                <a:latin typeface="JetBrains Mono"/>
                <a:ea typeface="JetBrains Mono"/>
                <a:cs typeface="JetBrains Mono"/>
                <a:sym typeface="JetBrains Mono"/>
              </a:rPr>
              <a:t>var </a:t>
            </a:r>
            <a:r>
              <a:rPr i="1" lang="en">
                <a:solidFill>
                  <a:srgbClr val="66187A"/>
                </a:solidFill>
                <a:latin typeface="JetBrains Mono"/>
                <a:ea typeface="JetBrains Mono"/>
                <a:cs typeface="JetBrains Mono"/>
                <a:sym typeface="JetBrains Mono"/>
              </a:rPr>
              <a:t>a</a:t>
            </a:r>
            <a:r>
              <a:rPr lang="en">
                <a:solidFill>
                  <a:schemeClr val="dk1"/>
                </a:solidFill>
                <a:latin typeface="JetBrains Mono"/>
                <a:ea typeface="JetBrains Mono"/>
                <a:cs typeface="JetBrains Mono"/>
                <a:sym typeface="JetBrains Mono"/>
              </a:rPr>
              <a:t>: ???? = foo()</a:t>
            </a:r>
            <a:endParaRPr b="1">
              <a:solidFill>
                <a:srgbClr val="011480"/>
              </a:solidFill>
              <a:latin typeface="JetBrains Mono"/>
              <a:ea typeface="JetBrains Mono"/>
              <a:cs typeface="JetBrains Mono"/>
              <a:sym typeface="JetBrains Mon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5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Java interoperability: collection mapping</a:t>
            </a:r>
            <a:endParaRPr/>
          </a:p>
        </p:txBody>
      </p:sp>
      <p:sp>
        <p:nvSpPr>
          <p:cNvPr id="925" name="Google Shape;925;p50"/>
          <p:cNvSpPr txBox="1"/>
          <p:nvPr/>
        </p:nvSpPr>
        <p:spPr>
          <a:xfrm>
            <a:off x="368800" y="2442475"/>
            <a:ext cx="5079900" cy="1662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11480"/>
              </a:buClr>
              <a:buSzPts val="1300"/>
              <a:buFont typeface="Courier"/>
              <a:buNone/>
            </a:pPr>
            <a:r>
              <a:rPr lang="en">
                <a:solidFill>
                  <a:schemeClr val="dk1"/>
                </a:solidFill>
                <a:latin typeface="Open Sans"/>
                <a:ea typeface="Open Sans"/>
                <a:cs typeface="Open Sans"/>
                <a:sym typeface="Open Sans"/>
              </a:rPr>
              <a:t>Java sources</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rgbClr val="011480"/>
              </a:buClr>
              <a:buSzPts val="1300"/>
              <a:buFont typeface="Courier"/>
              <a:buNone/>
            </a:pPr>
            <a:r>
              <a:rPr b="1" lang="en" sz="1100">
                <a:solidFill>
                  <a:srgbClr val="011480"/>
                </a:solidFill>
                <a:latin typeface="JetBrains Mono"/>
                <a:ea typeface="JetBrains Mono"/>
                <a:cs typeface="JetBrains Mono"/>
                <a:sym typeface="JetBrains Mono"/>
              </a:rPr>
              <a:t>public class </a:t>
            </a:r>
            <a:r>
              <a:rPr lang="en" sz="1100">
                <a:solidFill>
                  <a:schemeClr val="dk1"/>
                </a:solidFill>
                <a:latin typeface="JetBrains Mono"/>
                <a:ea typeface="JetBrains Mono"/>
                <a:cs typeface="JetBrains Mono"/>
                <a:sym typeface="JetBrains Mono"/>
              </a:rPr>
              <a:t>Main {</a:t>
            </a:r>
            <a:endParaRPr sz="1100">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rgbClr val="011480"/>
              </a:buClr>
              <a:buSzPts val="1300"/>
              <a:buFont typeface="Courier"/>
              <a:buNone/>
            </a:pPr>
            <a:r>
              <a:rPr lang="en" sz="1100">
                <a:solidFill>
                  <a:schemeClr val="dk1"/>
                </a:solidFill>
                <a:latin typeface="JetBrains Mono"/>
                <a:ea typeface="JetBrains Mono"/>
                <a:cs typeface="JetBrains Mono"/>
                <a:sym typeface="JetBrains Mono"/>
              </a:rPr>
              <a:t>    </a:t>
            </a:r>
            <a:r>
              <a:rPr lang="en" sz="1100">
                <a:solidFill>
                  <a:srgbClr val="9E880D"/>
                </a:solidFill>
                <a:highlight>
                  <a:srgbClr val="FFFFFF"/>
                </a:highlight>
                <a:latin typeface="JetBrains Mono"/>
                <a:ea typeface="JetBrains Mono"/>
                <a:cs typeface="JetBrains Mono"/>
                <a:sym typeface="JetBrains Mono"/>
              </a:rPr>
              <a:t>@NotNull</a:t>
            </a:r>
            <a:endParaRPr sz="1100">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sz="1100">
                <a:solidFill>
                  <a:schemeClr val="dk1"/>
                </a:solidFill>
                <a:latin typeface="JetBrains Mono"/>
                <a:ea typeface="JetBrains Mono"/>
                <a:cs typeface="JetBrains Mono"/>
                <a:sym typeface="JetBrains Mono"/>
              </a:rPr>
              <a:t>    </a:t>
            </a:r>
            <a:r>
              <a:rPr b="1" lang="en" sz="1100">
                <a:solidFill>
                  <a:srgbClr val="011480"/>
                </a:solidFill>
                <a:latin typeface="JetBrains Mono"/>
                <a:ea typeface="JetBrains Mono"/>
                <a:cs typeface="JetBrains Mono"/>
                <a:sym typeface="JetBrains Mono"/>
              </a:rPr>
              <a:t>public static </a:t>
            </a:r>
            <a:r>
              <a:rPr lang="en" sz="1100">
                <a:solidFill>
                  <a:schemeClr val="dk1"/>
                </a:solidFill>
                <a:latin typeface="JetBrains Mono"/>
                <a:ea typeface="JetBrains Mono"/>
                <a:cs typeface="JetBrains Mono"/>
                <a:sym typeface="JetBrains Mono"/>
              </a:rPr>
              <a:t>List&lt;</a:t>
            </a:r>
            <a:r>
              <a:rPr lang="en" sz="1100">
                <a:solidFill>
                  <a:srgbClr val="9E880D"/>
                </a:solidFill>
                <a:highlight>
                  <a:srgbClr val="FFFFFF"/>
                </a:highlight>
                <a:latin typeface="JetBrains Mono"/>
                <a:ea typeface="JetBrains Mono"/>
                <a:cs typeface="JetBrains Mono"/>
                <a:sym typeface="JetBrains Mono"/>
              </a:rPr>
              <a:t>@NotNull</a:t>
            </a:r>
            <a:r>
              <a:rPr lang="en" sz="1100">
                <a:solidFill>
                  <a:schemeClr val="dk1"/>
                </a:solidFill>
                <a:latin typeface="JetBrains Mono"/>
                <a:ea typeface="JetBrains Mono"/>
                <a:cs typeface="JetBrains Mono"/>
                <a:sym typeface="JetBrains Mono"/>
              </a:rPr>
              <a:t> String&gt; foo() {</a:t>
            </a:r>
            <a:endParaRPr sz="1100">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sz="1100">
                <a:solidFill>
                  <a:schemeClr val="dk1"/>
                </a:solidFill>
                <a:latin typeface="JetBrains Mono"/>
                <a:ea typeface="JetBrains Mono"/>
                <a:cs typeface="JetBrains Mono"/>
                <a:sym typeface="JetBrains Mono"/>
              </a:rPr>
              <a:t>       </a:t>
            </a:r>
            <a:r>
              <a:rPr i="1" lang="en" sz="1100">
                <a:solidFill>
                  <a:srgbClr val="808080"/>
                </a:solidFill>
                <a:latin typeface="JetBrains Mono"/>
                <a:ea typeface="JetBrains Mono"/>
                <a:cs typeface="JetBrains Mono"/>
                <a:sym typeface="JetBrains Mono"/>
              </a:rPr>
              <a:t>// </a:t>
            </a:r>
            <a:r>
              <a:rPr b="1" i="1" lang="en" sz="1100">
                <a:solidFill>
                  <a:srgbClr val="0073BF"/>
                </a:solidFill>
                <a:latin typeface="JetBrains Mono"/>
                <a:ea typeface="JetBrains Mono"/>
                <a:cs typeface="JetBrains Mono"/>
                <a:sym typeface="JetBrains Mono"/>
              </a:rPr>
              <a:t>TODO</a:t>
            </a:r>
            <a:endParaRPr b="1" i="1" sz="1100">
              <a:solidFill>
                <a:srgbClr val="0073BF"/>
              </a:solidFill>
              <a:latin typeface="JetBrains Mono"/>
              <a:ea typeface="JetBrains Mono"/>
              <a:cs typeface="JetBrains Mono"/>
              <a:sym typeface="JetBrains Mono"/>
            </a:endParaRPr>
          </a:p>
          <a:p>
            <a:pPr indent="0" lvl="0" marL="0" rtl="0" algn="l">
              <a:lnSpc>
                <a:spcPct val="100000"/>
              </a:lnSpc>
              <a:spcBef>
                <a:spcPts val="0"/>
              </a:spcBef>
              <a:spcAft>
                <a:spcPts val="0"/>
              </a:spcAft>
              <a:buClr>
                <a:srgbClr val="0073BF"/>
              </a:buClr>
              <a:buSzPts val="1300"/>
              <a:buFont typeface="Courier"/>
              <a:buNone/>
            </a:pPr>
            <a:r>
              <a:rPr b="1" i="1" lang="en" sz="1100">
                <a:solidFill>
                  <a:srgbClr val="0073BF"/>
                </a:solidFill>
                <a:latin typeface="JetBrains Mono"/>
                <a:ea typeface="JetBrains Mono"/>
                <a:cs typeface="JetBrains Mono"/>
                <a:sym typeface="JetBrains Mono"/>
              </a:rPr>
              <a:t>    </a:t>
            </a:r>
            <a:r>
              <a:rPr lang="en" sz="1100">
                <a:solidFill>
                  <a:schemeClr val="dk1"/>
                </a:solidFill>
                <a:latin typeface="JetBrains Mono"/>
                <a:ea typeface="JetBrains Mono"/>
                <a:cs typeface="JetBrains Mono"/>
                <a:sym typeface="JetBrains Mono"/>
              </a:rPr>
              <a:t>}</a:t>
            </a:r>
            <a:endParaRPr sz="1100">
              <a:solidFill>
                <a:schemeClr val="dk1"/>
              </a:solidFill>
              <a:latin typeface="JetBrains Mono"/>
              <a:ea typeface="JetBrains Mono"/>
              <a:cs typeface="JetBrains Mono"/>
              <a:sym typeface="JetBrains Mono"/>
            </a:endParaRPr>
          </a:p>
          <a:p>
            <a:pPr indent="0" lvl="0" marL="0" rtl="0" algn="l">
              <a:lnSpc>
                <a:spcPct val="100000"/>
              </a:lnSpc>
              <a:spcBef>
                <a:spcPts val="0"/>
              </a:spcBef>
              <a:spcAft>
                <a:spcPts val="0"/>
              </a:spcAft>
              <a:buClr>
                <a:schemeClr val="dk1"/>
              </a:buClr>
              <a:buSzPts val="1300"/>
              <a:buFont typeface="Courier"/>
              <a:buNone/>
            </a:pPr>
            <a:r>
              <a:rPr lang="en" sz="1100">
                <a:solidFill>
                  <a:schemeClr val="dk1"/>
                </a:solidFill>
                <a:latin typeface="JetBrains Mono"/>
                <a:ea typeface="JetBrains Mono"/>
                <a:cs typeface="JetBrains Mono"/>
                <a:sym typeface="JetBrains Mono"/>
              </a:rPr>
              <a:t>}</a:t>
            </a:r>
            <a:endParaRPr sz="1100">
              <a:solidFill>
                <a:schemeClr val="dk1"/>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900"/>
              <a:buFont typeface="Courier"/>
              <a:buNone/>
            </a:pPr>
            <a:r>
              <a:t/>
            </a:r>
            <a:endParaRPr b="1">
              <a:solidFill>
                <a:srgbClr val="011480"/>
              </a:solidFill>
              <a:latin typeface="JetBrains Mono"/>
              <a:ea typeface="JetBrains Mono"/>
              <a:cs typeface="JetBrains Mono"/>
              <a:sym typeface="JetBrains Mono"/>
            </a:endParaRPr>
          </a:p>
        </p:txBody>
      </p:sp>
      <p:sp>
        <p:nvSpPr>
          <p:cNvPr id="926" name="Google Shape;926;p50"/>
          <p:cNvSpPr txBox="1"/>
          <p:nvPr/>
        </p:nvSpPr>
        <p:spPr>
          <a:xfrm>
            <a:off x="368800" y="1436625"/>
            <a:ext cx="7815600" cy="74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Java collection types in Kotlin</a:t>
            </a:r>
            <a:endParaRPr>
              <a:solidFill>
                <a:schemeClr val="dk1"/>
              </a:solidFill>
              <a:latin typeface="Open Sans"/>
              <a:ea typeface="Open Sans"/>
              <a:cs typeface="Open Sans"/>
              <a:sym typeface="Open Sans"/>
            </a:endParaRPr>
          </a:p>
          <a:p>
            <a:pPr indent="-317500" lvl="0" marL="457200" rtl="0" algn="l">
              <a:spcBef>
                <a:spcPts val="1000"/>
              </a:spcBef>
              <a:spcAft>
                <a:spcPts val="1000"/>
              </a:spcAft>
              <a:buClr>
                <a:schemeClr val="dk1"/>
              </a:buClr>
              <a:buSzPts val="1400"/>
              <a:buFont typeface="Open Sans"/>
              <a:buChar char="●"/>
            </a:pPr>
            <a:r>
              <a:rPr lang="en">
                <a:solidFill>
                  <a:schemeClr val="dk1"/>
                </a:solidFill>
                <a:latin typeface="JetBrains Mono"/>
                <a:ea typeface="JetBrains Mono"/>
                <a:cs typeface="JetBrains Mono"/>
                <a:sym typeface="JetBrains Mono"/>
              </a:rPr>
              <a:t>(Mutable)List&lt;T&gt;</a:t>
            </a:r>
            <a:r>
              <a:rPr lang="en">
                <a:solidFill>
                  <a:schemeClr val="dk1"/>
                </a:solidFill>
                <a:latin typeface="Open Sans"/>
                <a:ea typeface="Open Sans"/>
                <a:cs typeface="Open Sans"/>
                <a:sym typeface="Open Sans"/>
              </a:rPr>
              <a:t> is the </a:t>
            </a:r>
            <a:r>
              <a:rPr lang="en">
                <a:solidFill>
                  <a:schemeClr val="dk1"/>
                </a:solidFill>
                <a:latin typeface="Open Sans"/>
                <a:ea typeface="Open Sans"/>
                <a:cs typeface="Open Sans"/>
                <a:sym typeface="Open Sans"/>
              </a:rPr>
              <a:t>type </a:t>
            </a:r>
            <a:r>
              <a:rPr lang="en">
                <a:solidFill>
                  <a:schemeClr val="dk1"/>
                </a:solidFill>
                <a:latin typeface="Open Sans"/>
                <a:ea typeface="Open Sans"/>
                <a:cs typeface="Open Sans"/>
                <a:sym typeface="Open Sans"/>
              </a:rPr>
              <a:t>range: </a:t>
            </a:r>
            <a:r>
              <a:rPr lang="en">
                <a:solidFill>
                  <a:schemeClr val="dk1"/>
                </a:solidFill>
                <a:latin typeface="JetBrains Mono"/>
                <a:ea typeface="JetBrains Mono"/>
                <a:cs typeface="JetBrains Mono"/>
                <a:sym typeface="JetBrains Mono"/>
              </a:rPr>
              <a:t>[MutableList&lt;T&gt;..List&lt;T&gt;]</a:t>
            </a:r>
            <a:endParaRPr>
              <a:solidFill>
                <a:schemeClr val="dk1"/>
              </a:solidFill>
              <a:latin typeface="Open Sans"/>
              <a:ea typeface="Open Sans"/>
              <a:cs typeface="Open Sans"/>
              <a:sym typeface="Open Sans"/>
            </a:endParaRPr>
          </a:p>
        </p:txBody>
      </p:sp>
      <p:cxnSp>
        <p:nvCxnSpPr>
          <p:cNvPr id="927" name="Google Shape;927;p50"/>
          <p:cNvCxnSpPr/>
          <p:nvPr/>
        </p:nvCxnSpPr>
        <p:spPr>
          <a:xfrm>
            <a:off x="4355500" y="2724150"/>
            <a:ext cx="519600" cy="0"/>
          </a:xfrm>
          <a:prstGeom prst="straightConnector1">
            <a:avLst/>
          </a:prstGeom>
          <a:noFill/>
          <a:ln cap="flat" cmpd="sng" w="19050">
            <a:solidFill>
              <a:srgbClr val="6B57FF"/>
            </a:solidFill>
            <a:prstDash val="solid"/>
            <a:round/>
            <a:headEnd len="med" w="med" type="none"/>
            <a:tailEnd len="med" w="med" type="triangle"/>
          </a:ln>
        </p:spPr>
      </p:cxnSp>
      <p:sp>
        <p:nvSpPr>
          <p:cNvPr id="928" name="Google Shape;928;p50"/>
          <p:cNvSpPr txBox="1"/>
          <p:nvPr/>
        </p:nvSpPr>
        <p:spPr>
          <a:xfrm>
            <a:off x="5552862" y="2442471"/>
            <a:ext cx="3148500" cy="646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rgbClr val="011480"/>
              </a:buClr>
              <a:buSzPts val="1300"/>
              <a:buFont typeface="Courier"/>
              <a:buNone/>
            </a:pPr>
            <a:r>
              <a:rPr lang="en">
                <a:solidFill>
                  <a:schemeClr val="dk1"/>
                </a:solidFill>
                <a:latin typeface="Open Sans"/>
                <a:ea typeface="Open Sans"/>
                <a:cs typeface="Open Sans"/>
                <a:sym typeface="Open Sans"/>
              </a:rPr>
              <a:t>Kotlin sources</a:t>
            </a:r>
            <a:br>
              <a:rPr lang="en">
                <a:solidFill>
                  <a:srgbClr val="011480"/>
                </a:solidFill>
                <a:latin typeface="Open Sans"/>
                <a:ea typeface="Open Sans"/>
                <a:cs typeface="Open Sans"/>
                <a:sym typeface="Open Sans"/>
              </a:rPr>
            </a:br>
            <a:br>
              <a:rPr b="1" lang="en">
                <a:solidFill>
                  <a:srgbClr val="011480"/>
                </a:solidFill>
                <a:latin typeface="JetBrains Mono"/>
                <a:ea typeface="JetBrains Mono"/>
                <a:cs typeface="JetBrains Mono"/>
                <a:sym typeface="JetBrains Mono"/>
              </a:rPr>
            </a:br>
            <a:r>
              <a:rPr b="1" lang="en">
                <a:solidFill>
                  <a:srgbClr val="011480"/>
                </a:solidFill>
                <a:latin typeface="JetBrains Mono"/>
                <a:ea typeface="JetBrains Mono"/>
                <a:cs typeface="JetBrains Mono"/>
                <a:sym typeface="JetBrains Mono"/>
              </a:rPr>
              <a:t>var </a:t>
            </a:r>
            <a:r>
              <a:rPr i="1" lang="en">
                <a:solidFill>
                  <a:srgbClr val="66187A"/>
                </a:solidFill>
                <a:latin typeface="JetBrains Mono"/>
                <a:ea typeface="JetBrains Mono"/>
                <a:cs typeface="JetBrains Mono"/>
                <a:sym typeface="JetBrains Mono"/>
              </a:rPr>
              <a:t>a</a:t>
            </a:r>
            <a:r>
              <a:rPr lang="en">
                <a:solidFill>
                  <a:schemeClr val="dk1"/>
                </a:solidFill>
                <a:latin typeface="JetBrains Mono"/>
                <a:ea typeface="JetBrains Mono"/>
                <a:cs typeface="JetBrains Mono"/>
                <a:sym typeface="JetBrains Mono"/>
              </a:rPr>
              <a:t>: ???? = foo()</a:t>
            </a:r>
            <a:endParaRPr b="1">
              <a:solidFill>
                <a:srgbClr val="011480"/>
              </a:solidFill>
              <a:latin typeface="JetBrains Mono"/>
              <a:ea typeface="JetBrains Mono"/>
              <a:cs typeface="JetBrains Mono"/>
              <a:sym typeface="JetBrains Mono"/>
            </a:endParaRPr>
          </a:p>
        </p:txBody>
      </p:sp>
      <p:sp>
        <p:nvSpPr>
          <p:cNvPr id="929" name="Google Shape;929;p50"/>
          <p:cNvSpPr txBox="1"/>
          <p:nvPr/>
        </p:nvSpPr>
        <p:spPr>
          <a:xfrm>
            <a:off x="5552862" y="3359146"/>
            <a:ext cx="31485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(Mutable)List&lt;String&gt;</a:t>
            </a:r>
            <a:endParaRPr>
              <a:solidFill>
                <a:schemeClr val="dk1"/>
              </a:solidFill>
              <a:latin typeface="JetBrains Mono"/>
              <a:ea typeface="JetBrains Mono"/>
              <a:cs typeface="JetBrains Mono"/>
              <a:sym typeface="JetBrains Mon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5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sz="3000"/>
              <a:t>Kotlin compiler: control- and data-flow analysis</a:t>
            </a:r>
            <a:endParaRPr sz="3000"/>
          </a:p>
        </p:txBody>
      </p:sp>
      <p:sp>
        <p:nvSpPr>
          <p:cNvPr id="935" name="Google Shape;935;p51"/>
          <p:cNvSpPr txBox="1"/>
          <p:nvPr/>
        </p:nvSpPr>
        <p:spPr>
          <a:xfrm>
            <a:off x="368800" y="892725"/>
            <a:ext cx="7815600" cy="1087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V</a:t>
            </a:r>
            <a:r>
              <a:rPr lang="en">
                <a:solidFill>
                  <a:schemeClr val="dk1"/>
                </a:solidFill>
                <a:latin typeface="Open Sans"/>
                <a:ea typeface="Open Sans"/>
                <a:cs typeface="Open Sans"/>
                <a:sym typeface="Open Sans"/>
              </a:rPr>
              <a:t>ariable initialization analysis</a:t>
            </a:r>
            <a:endParaRPr>
              <a:solidFill>
                <a:schemeClr val="dk1"/>
              </a:solidFill>
              <a:latin typeface="Open Sans"/>
              <a:ea typeface="Open Sans"/>
              <a:cs typeface="Open Sans"/>
              <a:sym typeface="Open Sans"/>
            </a:endParaRPr>
          </a:p>
          <a:p>
            <a:pPr indent="-317500" lvl="0" marL="457200" rtl="0" algn="l">
              <a:spcBef>
                <a:spcPts val="1000"/>
              </a:spcBef>
              <a:spcAft>
                <a:spcPts val="0"/>
              </a:spcAft>
              <a:buClr>
                <a:srgbClr val="8C8C8C"/>
              </a:buClr>
              <a:buSzPts val="1400"/>
              <a:buFont typeface="Open Sans"/>
              <a:buChar char="●"/>
            </a:pPr>
            <a:r>
              <a:rPr lang="en">
                <a:solidFill>
                  <a:srgbClr val="8C8C8C"/>
                </a:solidFill>
                <a:latin typeface="Open Sans"/>
                <a:ea typeface="Open Sans"/>
                <a:cs typeface="Open Sans"/>
                <a:sym typeface="Open Sans"/>
              </a:rPr>
              <a:t>R</a:t>
            </a:r>
            <a:r>
              <a:rPr lang="en">
                <a:solidFill>
                  <a:srgbClr val="8C8C8C"/>
                </a:solidFill>
                <a:latin typeface="Open Sans"/>
                <a:ea typeface="Open Sans"/>
                <a:cs typeface="Open Sans"/>
                <a:sym typeface="Open Sans"/>
              </a:rPr>
              <a:t>eturn analysis</a:t>
            </a:r>
            <a:endParaRPr>
              <a:solidFill>
                <a:srgbClr val="8C8C8C"/>
              </a:solidFill>
              <a:latin typeface="Open Sans"/>
              <a:ea typeface="Open Sans"/>
              <a:cs typeface="Open Sans"/>
              <a:sym typeface="Open Sans"/>
            </a:endParaRPr>
          </a:p>
          <a:p>
            <a:pPr indent="-317500" lvl="0" marL="457200" rtl="0" algn="l">
              <a:spcBef>
                <a:spcPts val="1000"/>
              </a:spcBef>
              <a:spcAft>
                <a:spcPts val="1000"/>
              </a:spcAft>
              <a:buClr>
                <a:srgbClr val="8C8C8C"/>
              </a:buClr>
              <a:buSzPts val="1400"/>
              <a:buFont typeface="Open Sans"/>
              <a:buChar char="●"/>
            </a:pPr>
            <a:r>
              <a:rPr lang="en">
                <a:solidFill>
                  <a:srgbClr val="8C8C8C"/>
                </a:solidFill>
                <a:latin typeface="Open Sans"/>
                <a:ea typeface="Open Sans"/>
                <a:cs typeface="Open Sans"/>
                <a:sym typeface="Open Sans"/>
              </a:rPr>
              <a:t>Smart cast analysis</a:t>
            </a:r>
            <a:endParaRPr>
              <a:solidFill>
                <a:srgbClr val="8C8C8C"/>
              </a:solidFill>
              <a:latin typeface="Open Sans"/>
              <a:ea typeface="Open Sans"/>
              <a:cs typeface="Open Sans"/>
              <a:sym typeface="Open Sans"/>
            </a:endParaRPr>
          </a:p>
        </p:txBody>
      </p:sp>
      <p:sp>
        <p:nvSpPr>
          <p:cNvPr id="936" name="Google Shape;936;p51"/>
          <p:cNvSpPr txBox="1"/>
          <p:nvPr/>
        </p:nvSpPr>
        <p:spPr>
          <a:xfrm>
            <a:off x="5091098" y="892725"/>
            <a:ext cx="3705300" cy="31248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chemeClr val="dk1"/>
              </a:buClr>
              <a:buSzPts val="1100"/>
              <a:buFont typeface="Arial"/>
              <a:buNone/>
            </a:pPr>
            <a:r>
              <a:rPr lang="en">
                <a:solidFill>
                  <a:srgbClr val="0033B3"/>
                </a:solidFill>
                <a:highlight>
                  <a:srgbClr val="FFFFFF"/>
                </a:highlight>
                <a:latin typeface="JetBrains Mono"/>
                <a:ea typeface="JetBrains Mono"/>
                <a:cs typeface="JetBrains Mono"/>
                <a:sym typeface="JetBrains Mono"/>
              </a:rPr>
              <a:t>val </a:t>
            </a:r>
            <a:r>
              <a:rPr lang="en">
                <a:solidFill>
                  <a:schemeClr val="dk1"/>
                </a:solidFill>
                <a:highlight>
                  <a:srgbClr val="FFFFFF"/>
                </a:highlight>
                <a:latin typeface="JetBrains Mono"/>
                <a:ea typeface="JetBrains Mono"/>
                <a:cs typeface="JetBrains Mono"/>
                <a:sym typeface="JetBrains Mono"/>
              </a:rPr>
              <a:t>a</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Int</a:t>
            </a:r>
            <a:endParaRPr>
              <a:solidFill>
                <a:schemeClr val="dk1"/>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t/>
            </a:r>
            <a:endParaRPr>
              <a:solidFill>
                <a:srgbClr val="0033B3"/>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0033B3"/>
                </a:solidFill>
                <a:highlight>
                  <a:srgbClr val="FFFFFF"/>
                </a:highlight>
                <a:latin typeface="JetBrains Mono"/>
                <a:ea typeface="JetBrains Mono"/>
                <a:cs typeface="JetBrains Mono"/>
                <a:sym typeface="JetBrains Mono"/>
              </a:rPr>
              <a:t>while</a:t>
            </a:r>
            <a:r>
              <a:rPr lang="en">
                <a:solidFill>
                  <a:srgbClr val="080808"/>
                </a:solidFill>
                <a:highlight>
                  <a:srgbClr val="FFFFFF"/>
                </a:highlight>
                <a:latin typeface="JetBrains Mono"/>
                <a:ea typeface="JetBrains Mono"/>
                <a:cs typeface="JetBrains Mono"/>
                <a:sym typeface="JetBrains Mono"/>
              </a:rPr>
              <a:t>(</a:t>
            </a:r>
            <a:r>
              <a:rPr lang="en">
                <a:solidFill>
                  <a:srgbClr val="0033B3"/>
                </a:solidFill>
                <a:highlight>
                  <a:srgbClr val="FFFFFF"/>
                </a:highlight>
                <a:latin typeface="JetBrains Mono"/>
                <a:ea typeface="JetBrains Mono"/>
                <a:cs typeface="JetBrains Mono"/>
                <a:sym typeface="JetBrains Mono"/>
              </a:rPr>
              <a:t>true</a:t>
            </a: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if </a:t>
            </a:r>
            <a:r>
              <a:rPr lang="en">
                <a:solidFill>
                  <a:srgbClr val="080808"/>
                </a:solidFill>
                <a:highlight>
                  <a:srgbClr val="FFFFFF"/>
                </a:highlight>
                <a:latin typeface="JetBrains Mono"/>
                <a:ea typeface="JetBrains Mono"/>
                <a:cs typeface="JetBrains Mono"/>
                <a:sym typeface="JetBrains Mono"/>
              </a:rPr>
              <a:t>(</a:t>
            </a:r>
            <a:r>
              <a:rPr lang="en">
                <a:solidFill>
                  <a:schemeClr val="dk1"/>
                </a:solidFill>
                <a:highlight>
                  <a:srgbClr val="FFFFFF"/>
                </a:highlight>
                <a:latin typeface="JetBrains Mono"/>
                <a:ea typeface="JetBrains Mono"/>
                <a:cs typeface="JetBrains Mono"/>
                <a:sym typeface="JetBrains Mono"/>
              </a:rPr>
              <a:t>Random</a:t>
            </a:r>
            <a:r>
              <a:rPr lang="en">
                <a:solidFill>
                  <a:srgbClr val="080808"/>
                </a:solidFill>
                <a:highlight>
                  <a:srgbClr val="FFFFFF"/>
                </a:highlight>
                <a:latin typeface="JetBrains Mono"/>
                <a:ea typeface="JetBrains Mono"/>
                <a:cs typeface="JetBrains Mono"/>
                <a:sym typeface="JetBrains Mono"/>
              </a:rPr>
              <a:t>.nextBoolean()) {</a:t>
            </a:r>
            <a:endParaRPr>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a </a:t>
            </a:r>
            <a:r>
              <a:rPr lang="en">
                <a:solidFill>
                  <a:srgbClr val="080808"/>
                </a:solidFill>
                <a:highlight>
                  <a:srgbClr val="FFFFFF"/>
                </a:highlight>
                <a:latin typeface="JetBrains Mono"/>
                <a:ea typeface="JetBrains Mono"/>
                <a:cs typeface="JetBrains Mono"/>
                <a:sym typeface="JetBrains Mono"/>
              </a:rPr>
              <a:t>= </a:t>
            </a:r>
            <a:r>
              <a:rPr lang="en">
                <a:solidFill>
                  <a:srgbClr val="1750EB"/>
                </a:solidFill>
                <a:highlight>
                  <a:srgbClr val="FFFFFF"/>
                </a:highlight>
                <a:latin typeface="JetBrains Mono"/>
                <a:ea typeface="JetBrains Mono"/>
                <a:cs typeface="JetBrains Mono"/>
                <a:sym typeface="JetBrains Mono"/>
              </a:rPr>
              <a:t>15</a:t>
            </a:r>
            <a:endParaRPr>
              <a:solidFill>
                <a:srgbClr val="1750EB"/>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1750EB"/>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break</a:t>
            </a:r>
            <a:endParaRPr>
              <a:solidFill>
                <a:srgbClr val="0033B3"/>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0033B3"/>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t/>
            </a:r>
            <a:endParaRPr i="1">
              <a:solidFill>
                <a:srgbClr val="00627A"/>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i="1" lang="en">
                <a:solidFill>
                  <a:srgbClr val="00627A"/>
                </a:solidFill>
                <a:highlight>
                  <a:srgbClr val="FFFFFF"/>
                </a:highlight>
                <a:latin typeface="JetBrains Mono"/>
                <a:ea typeface="JetBrains Mono"/>
                <a:cs typeface="JetBrains Mono"/>
                <a:sym typeface="JetBrains Mono"/>
              </a:rPr>
              <a:t>println</a:t>
            </a:r>
            <a:r>
              <a:rPr lang="en">
                <a:solidFill>
                  <a:srgbClr val="080808"/>
                </a:solidFill>
                <a:highlight>
                  <a:srgbClr val="FFFFFF"/>
                </a:highlight>
                <a:latin typeface="JetBrains Mono"/>
                <a:ea typeface="JetBrains Mono"/>
                <a:cs typeface="JetBrains Mono"/>
                <a:sym typeface="JetBrains Mono"/>
              </a:rPr>
              <a:t>(</a:t>
            </a:r>
            <a:r>
              <a:rPr lang="en">
                <a:solidFill>
                  <a:schemeClr val="dk1"/>
                </a:solidFill>
                <a:highlight>
                  <a:srgbClr val="FFFFFF"/>
                </a:highlight>
                <a:latin typeface="JetBrains Mono"/>
                <a:ea typeface="JetBrains Mono"/>
                <a:cs typeface="JetBrains Mono"/>
                <a:sym typeface="JetBrains Mono"/>
              </a:rPr>
              <a:t>a</a:t>
            </a:r>
            <a:r>
              <a:rPr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rgbClr val="FFFFFF"/>
                </a:highlight>
                <a:latin typeface="JetBrains Mono"/>
                <a:ea typeface="JetBrains Mono"/>
                <a:cs typeface="JetBrains Mono"/>
                <a:sym typeface="JetBrains Mono"/>
              </a:rPr>
              <a:t>// It compiles!</a:t>
            </a:r>
            <a:endParaRPr>
              <a:solidFill>
                <a:srgbClr val="080808"/>
              </a:solidFill>
              <a:highlight>
                <a:srgbClr val="FFFFFF"/>
              </a:highlight>
              <a:latin typeface="JetBrains Mono"/>
              <a:ea typeface="JetBrains Mono"/>
              <a:cs typeface="JetBrains Mono"/>
              <a:sym typeface="JetBrains Mono"/>
            </a:endParaRPr>
          </a:p>
        </p:txBody>
      </p:sp>
      <p:sp>
        <p:nvSpPr>
          <p:cNvPr id="937" name="Google Shape;937;p51"/>
          <p:cNvSpPr txBox="1"/>
          <p:nvPr/>
        </p:nvSpPr>
        <p:spPr>
          <a:xfrm>
            <a:off x="368800" y="2648225"/>
            <a:ext cx="3705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Each </a:t>
            </a:r>
            <a:r>
              <a:rPr lang="en">
                <a:latin typeface="Open Sans"/>
                <a:ea typeface="Open Sans"/>
                <a:cs typeface="Open Sans"/>
                <a:sym typeface="Open Sans"/>
              </a:rPr>
              <a:t>v</a:t>
            </a:r>
            <a:r>
              <a:rPr lang="en">
                <a:latin typeface="Open Sans"/>
                <a:ea typeface="Open Sans"/>
                <a:cs typeface="Open Sans"/>
                <a:sym typeface="Open Sans"/>
              </a:rPr>
              <a:t>ariable is initialized before being used.</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Each </a:t>
            </a:r>
            <a:r>
              <a:rPr lang="en">
                <a:latin typeface="Open Sans"/>
                <a:ea typeface="Open Sans"/>
                <a:cs typeface="Open Sans"/>
                <a:sym typeface="Open Sans"/>
              </a:rPr>
              <a:t>i</a:t>
            </a:r>
            <a:r>
              <a:rPr lang="en">
                <a:latin typeface="Open Sans"/>
                <a:ea typeface="Open Sans"/>
                <a:cs typeface="Open Sans"/>
                <a:sym typeface="Open Sans"/>
              </a:rPr>
              <a:t>mmutable </a:t>
            </a:r>
            <a:r>
              <a:rPr lang="en">
                <a:latin typeface="Open Sans"/>
                <a:ea typeface="Open Sans"/>
                <a:cs typeface="Open Sans"/>
                <a:sym typeface="Open Sans"/>
              </a:rPr>
              <a:t>v</a:t>
            </a:r>
            <a:r>
              <a:rPr lang="en">
                <a:latin typeface="Open Sans"/>
                <a:ea typeface="Open Sans"/>
                <a:cs typeface="Open Sans"/>
                <a:sym typeface="Open Sans"/>
              </a:rPr>
              <a:t>ariable is not reassigned after initialization.</a:t>
            </a:r>
            <a:endParaRPr>
              <a:latin typeface="Open Sans"/>
              <a:ea typeface="Open Sans"/>
              <a:cs typeface="Open Sans"/>
              <a:sym typeface="Open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5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sz="3000"/>
              <a:t>Kotlin compiler: control- and data-flow analysis</a:t>
            </a:r>
            <a:endParaRPr/>
          </a:p>
        </p:txBody>
      </p:sp>
      <p:sp>
        <p:nvSpPr>
          <p:cNvPr id="943" name="Google Shape;943;p52"/>
          <p:cNvSpPr txBox="1"/>
          <p:nvPr/>
        </p:nvSpPr>
        <p:spPr>
          <a:xfrm>
            <a:off x="368800" y="892725"/>
            <a:ext cx="7815600" cy="1087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8C8C8C"/>
              </a:buClr>
              <a:buSzPts val="1400"/>
              <a:buFont typeface="Open Sans"/>
              <a:buChar char="●"/>
            </a:pPr>
            <a:r>
              <a:rPr lang="en">
                <a:solidFill>
                  <a:srgbClr val="8C8C8C"/>
                </a:solidFill>
                <a:latin typeface="Open Sans"/>
                <a:ea typeface="Open Sans"/>
                <a:cs typeface="Open Sans"/>
                <a:sym typeface="Open Sans"/>
              </a:rPr>
              <a:t>V</a:t>
            </a:r>
            <a:r>
              <a:rPr lang="en">
                <a:solidFill>
                  <a:srgbClr val="8C8C8C"/>
                </a:solidFill>
                <a:latin typeface="Open Sans"/>
                <a:ea typeface="Open Sans"/>
                <a:cs typeface="Open Sans"/>
                <a:sym typeface="Open Sans"/>
              </a:rPr>
              <a:t>ariable initialization analysis</a:t>
            </a:r>
            <a:endParaRPr>
              <a:solidFill>
                <a:srgbClr val="8C8C8C"/>
              </a:solidFill>
              <a:latin typeface="Open Sans"/>
              <a:ea typeface="Open Sans"/>
              <a:cs typeface="Open Sans"/>
              <a:sym typeface="Open Sans"/>
            </a:endParaRPr>
          </a:p>
          <a:p>
            <a:pPr indent="-317500" lvl="0" marL="457200" rtl="0" algn="l">
              <a:spcBef>
                <a:spcPts val="100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a:t>
            </a:r>
            <a:r>
              <a:rPr lang="en">
                <a:solidFill>
                  <a:schemeClr val="dk1"/>
                </a:solidFill>
                <a:latin typeface="Open Sans"/>
                <a:ea typeface="Open Sans"/>
                <a:cs typeface="Open Sans"/>
                <a:sym typeface="Open Sans"/>
              </a:rPr>
              <a:t>eturn analysis</a:t>
            </a:r>
            <a:endParaRPr>
              <a:solidFill>
                <a:schemeClr val="dk1"/>
              </a:solidFill>
              <a:latin typeface="Open Sans"/>
              <a:ea typeface="Open Sans"/>
              <a:cs typeface="Open Sans"/>
              <a:sym typeface="Open Sans"/>
            </a:endParaRPr>
          </a:p>
          <a:p>
            <a:pPr indent="-317500" lvl="0" marL="457200" rtl="0" algn="l">
              <a:spcBef>
                <a:spcPts val="1000"/>
              </a:spcBef>
              <a:spcAft>
                <a:spcPts val="1000"/>
              </a:spcAft>
              <a:buClr>
                <a:srgbClr val="8C8C8C"/>
              </a:buClr>
              <a:buSzPts val="1400"/>
              <a:buFont typeface="Open Sans"/>
              <a:buChar char="●"/>
            </a:pPr>
            <a:r>
              <a:rPr lang="en">
                <a:solidFill>
                  <a:srgbClr val="8C8C8C"/>
                </a:solidFill>
                <a:latin typeface="Open Sans"/>
                <a:ea typeface="Open Sans"/>
                <a:cs typeface="Open Sans"/>
                <a:sym typeface="Open Sans"/>
              </a:rPr>
              <a:t>S</a:t>
            </a:r>
            <a:r>
              <a:rPr lang="en">
                <a:solidFill>
                  <a:srgbClr val="8C8C8C"/>
                </a:solidFill>
                <a:latin typeface="Open Sans"/>
                <a:ea typeface="Open Sans"/>
                <a:cs typeface="Open Sans"/>
                <a:sym typeface="Open Sans"/>
              </a:rPr>
              <a:t>mart cast analysis</a:t>
            </a:r>
            <a:endParaRPr>
              <a:solidFill>
                <a:srgbClr val="8C8C8C"/>
              </a:solidFill>
              <a:latin typeface="Open Sans"/>
              <a:ea typeface="Open Sans"/>
              <a:cs typeface="Open Sans"/>
              <a:sym typeface="Open Sans"/>
            </a:endParaRPr>
          </a:p>
        </p:txBody>
      </p:sp>
      <p:sp>
        <p:nvSpPr>
          <p:cNvPr id="944" name="Google Shape;944;p52"/>
          <p:cNvSpPr txBox="1"/>
          <p:nvPr/>
        </p:nvSpPr>
        <p:spPr>
          <a:xfrm>
            <a:off x="5091098" y="892725"/>
            <a:ext cx="3705300" cy="31248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chemeClr val="dk1"/>
              </a:buClr>
              <a:buSzPts val="1100"/>
              <a:buFont typeface="Arial"/>
              <a:buNone/>
            </a:pPr>
            <a:r>
              <a:rPr lang="en">
                <a:solidFill>
                  <a:srgbClr val="0033B3"/>
                </a:solidFill>
                <a:highlight>
                  <a:srgbClr val="FFFFFF"/>
                </a:highlight>
                <a:latin typeface="JetBrains Mono"/>
                <a:ea typeface="JetBrains Mono"/>
                <a:cs typeface="JetBrains Mono"/>
                <a:sym typeface="JetBrains Mono"/>
              </a:rPr>
              <a:t>fun </a:t>
            </a:r>
            <a:r>
              <a:rPr lang="en">
                <a:solidFill>
                  <a:srgbClr val="00627A"/>
                </a:solidFill>
                <a:highlight>
                  <a:srgbClr val="FFFFFF"/>
                </a:highlight>
                <a:latin typeface="JetBrains Mono"/>
                <a:ea typeface="JetBrains Mono"/>
                <a:cs typeface="JetBrains Mono"/>
                <a:sym typeface="JetBrains Mono"/>
              </a:rPr>
              <a:t>bar</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Int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   </a:t>
            </a:r>
            <a:r>
              <a:rPr i="1" lang="en">
                <a:solidFill>
                  <a:srgbClr val="00627A"/>
                </a:solidFill>
                <a:highlight>
                  <a:srgbClr val="FFFFFF"/>
                </a:highlight>
                <a:latin typeface="JetBrains Mono"/>
                <a:ea typeface="JetBrains Mono"/>
                <a:cs typeface="JetBrains Mono"/>
                <a:sym typeface="JetBrains Mono"/>
              </a:rPr>
              <a:t>print</a:t>
            </a:r>
            <a:r>
              <a:rPr lang="en">
                <a:solidFill>
                  <a:srgbClr val="080808"/>
                </a:solidFill>
                <a:highlight>
                  <a:srgbClr val="FFFFFF"/>
                </a:highlight>
                <a:latin typeface="JetBrains Mono"/>
                <a:ea typeface="JetBrains Mono"/>
                <a:cs typeface="JetBrains Mono"/>
                <a:sym typeface="JetBrains Mono"/>
              </a:rPr>
              <a:t>(</a:t>
            </a:r>
            <a:r>
              <a:rPr lang="en">
                <a:solidFill>
                  <a:srgbClr val="067D17"/>
                </a:solidFill>
                <a:highlight>
                  <a:srgbClr val="FFFFFF"/>
                </a:highlight>
                <a:latin typeface="JetBrains Mono"/>
                <a:ea typeface="JetBrains Mono"/>
                <a:cs typeface="JetBrains Mono"/>
                <a:sym typeface="JetBrains Mono"/>
              </a:rPr>
              <a:t>"Again"</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while </a:t>
            </a:r>
            <a:r>
              <a:rPr lang="en">
                <a:solidFill>
                  <a:srgbClr val="080808"/>
                </a:solidFill>
                <a:highlight>
                  <a:srgbClr val="FFFFFF"/>
                </a:highlight>
                <a:latin typeface="JetBrains Mono"/>
                <a:ea typeface="JetBrains Mono"/>
                <a:cs typeface="JetBrains Mono"/>
                <a:sym typeface="JetBrains Mono"/>
              </a:rPr>
              <a:t>(</a:t>
            </a:r>
            <a:r>
              <a:rPr lang="en">
                <a:solidFill>
                  <a:srgbClr val="0033B3"/>
                </a:solidFill>
                <a:highlight>
                  <a:srgbClr val="FFFFFF"/>
                </a:highlight>
                <a:latin typeface="JetBrains Mono"/>
                <a:ea typeface="JetBrains Mono"/>
                <a:cs typeface="JetBrains Mono"/>
                <a:sym typeface="JetBrains Mono"/>
              </a:rPr>
              <a:t>true</a:t>
            </a: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       </a:t>
            </a:r>
            <a:r>
              <a:rPr i="1" lang="en">
                <a:solidFill>
                  <a:srgbClr val="00627A"/>
                </a:solidFill>
                <a:highlight>
                  <a:srgbClr val="FFFFFF"/>
                </a:highlight>
                <a:latin typeface="JetBrains Mono"/>
                <a:ea typeface="JetBrains Mono"/>
                <a:cs typeface="JetBrains Mono"/>
                <a:sym typeface="JetBrains Mono"/>
              </a:rPr>
              <a:t>print</a:t>
            </a:r>
            <a:r>
              <a:rPr lang="en">
                <a:solidFill>
                  <a:srgbClr val="080808"/>
                </a:solidFill>
                <a:highlight>
                  <a:srgbClr val="FFFFFF"/>
                </a:highlight>
                <a:latin typeface="JetBrains Mono"/>
                <a:ea typeface="JetBrains Mono"/>
                <a:cs typeface="JetBrains Mono"/>
                <a:sym typeface="JetBrains Mono"/>
              </a:rPr>
              <a:t>(</a:t>
            </a:r>
            <a:r>
              <a:rPr lang="en">
                <a:solidFill>
                  <a:srgbClr val="067D17"/>
                </a:solidFill>
                <a:highlight>
                  <a:srgbClr val="FFFFFF"/>
                </a:highlight>
                <a:latin typeface="JetBrains Mono"/>
                <a:ea typeface="JetBrains Mono"/>
                <a:cs typeface="JetBrains Mono"/>
                <a:sym typeface="JetBrains Mono"/>
              </a:rPr>
              <a:t>" and again"</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rgbClr val="FFFFFF"/>
                </a:highlight>
                <a:latin typeface="JetBrains Mono"/>
                <a:ea typeface="JetBrains Mono"/>
                <a:cs typeface="JetBrains Mono"/>
                <a:sym typeface="JetBrains Mono"/>
              </a:rPr>
              <a:t>// It compiles!</a:t>
            </a:r>
            <a:endParaRPr i="1">
              <a:solidFill>
                <a:srgbClr val="8C8C8C"/>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t/>
            </a:r>
            <a:endParaRPr i="1">
              <a:solidFill>
                <a:srgbClr val="8C8C8C"/>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0033B3"/>
                </a:solidFill>
                <a:highlight>
                  <a:srgbClr val="FFFFFF"/>
                </a:highlight>
                <a:latin typeface="JetBrains Mono"/>
                <a:ea typeface="JetBrains Mono"/>
                <a:cs typeface="JetBrains Mono"/>
                <a:sym typeface="JetBrains Mono"/>
              </a:rPr>
              <a:t>fun </a:t>
            </a:r>
            <a:r>
              <a:rPr lang="en">
                <a:solidFill>
                  <a:srgbClr val="00627A"/>
                </a:solidFill>
                <a:highlight>
                  <a:srgbClr val="FFFFFF"/>
                </a:highlight>
                <a:latin typeface="JetBrains Mono"/>
                <a:ea typeface="JetBrains Mono"/>
                <a:cs typeface="JetBrains Mono"/>
                <a:sym typeface="JetBrains Mono"/>
              </a:rPr>
              <a:t>baz</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Long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   </a:t>
            </a:r>
            <a:r>
              <a:rPr i="1" lang="en">
                <a:solidFill>
                  <a:srgbClr val="00627A"/>
                </a:solidFill>
                <a:highlight>
                  <a:srgbClr val="FFFFFF"/>
                </a:highlight>
                <a:latin typeface="JetBrains Mono"/>
                <a:ea typeface="JetBrains Mono"/>
                <a:cs typeface="JetBrains Mono"/>
                <a:sym typeface="JetBrains Mono"/>
              </a:rPr>
              <a:t>error</a:t>
            </a:r>
            <a:r>
              <a:rPr lang="en">
                <a:solidFill>
                  <a:srgbClr val="080808"/>
                </a:solidFill>
                <a:highlight>
                  <a:srgbClr val="FFFFFF"/>
                </a:highlight>
                <a:latin typeface="JetBrains Mono"/>
                <a:ea typeface="JetBrains Mono"/>
                <a:cs typeface="JetBrains Mono"/>
                <a:sym typeface="JetBrains Mono"/>
              </a:rPr>
              <a:t>(</a:t>
            </a:r>
            <a:r>
              <a:rPr lang="en">
                <a:solidFill>
                  <a:srgbClr val="067D17"/>
                </a:solidFill>
                <a:highlight>
                  <a:srgbClr val="FFFFFF"/>
                </a:highlight>
                <a:latin typeface="JetBrains Mono"/>
                <a:ea typeface="JetBrains Mono"/>
                <a:cs typeface="JetBrains Mono"/>
                <a:sym typeface="JetBrains Mono"/>
              </a:rPr>
              <a:t>"YOLO!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a:t>
            </a:r>
            <a:r>
              <a:rPr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rgbClr val="FFFFFF"/>
                </a:highlight>
                <a:latin typeface="JetBrains Mono"/>
                <a:ea typeface="JetBrains Mono"/>
                <a:cs typeface="JetBrains Mono"/>
                <a:sym typeface="JetBrains Mono"/>
              </a:rPr>
              <a:t>// It compiles!</a:t>
            </a:r>
            <a:endParaRPr>
              <a:solidFill>
                <a:srgbClr val="0033B3"/>
              </a:solidFill>
              <a:highlight>
                <a:srgbClr val="FFFFFF"/>
              </a:highlight>
              <a:latin typeface="JetBrains Mono"/>
              <a:ea typeface="JetBrains Mono"/>
              <a:cs typeface="JetBrains Mono"/>
              <a:sym typeface="JetBrains Mono"/>
            </a:endParaRPr>
          </a:p>
        </p:txBody>
      </p:sp>
      <p:sp>
        <p:nvSpPr>
          <p:cNvPr id="945" name="Google Shape;945;p52"/>
          <p:cNvSpPr txBox="1"/>
          <p:nvPr/>
        </p:nvSpPr>
        <p:spPr>
          <a:xfrm>
            <a:off x="368800" y="2648225"/>
            <a:ext cx="370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a:t>
            </a:r>
            <a:r>
              <a:rPr lang="en">
                <a:latin typeface="Open Sans"/>
                <a:ea typeface="Open Sans"/>
                <a:cs typeface="Open Sans"/>
                <a:sym typeface="Open Sans"/>
              </a:rPr>
              <a:t>f the return type is not </a:t>
            </a:r>
            <a:r>
              <a:rPr lang="en">
                <a:solidFill>
                  <a:srgbClr val="080808"/>
                </a:solidFill>
                <a:highlight>
                  <a:srgbClr val="FFFFFF"/>
                </a:highlight>
                <a:latin typeface="JetBrains Mono"/>
                <a:ea typeface="JetBrains Mono"/>
                <a:cs typeface="JetBrains Mono"/>
                <a:sym typeface="JetBrains Mono"/>
              </a:rPr>
              <a:t>Unit</a:t>
            </a:r>
            <a:r>
              <a:rPr lang="en">
                <a:latin typeface="Open Sans"/>
                <a:ea typeface="Open Sans"/>
                <a:cs typeface="Open Sans"/>
                <a:sym typeface="Open Sans"/>
              </a:rPr>
              <a:t>, then the function won’t return control unless it returns something.</a:t>
            </a:r>
            <a:endParaRPr>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951" name="Google Shape;951;p53"/>
          <p:cNvSpPr txBox="1"/>
          <p:nvPr/>
        </p:nvSpPr>
        <p:spPr>
          <a:xfrm>
            <a:off x="368800" y="892725"/>
            <a:ext cx="7815600" cy="10878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8C8C8C"/>
              </a:buClr>
              <a:buSzPts val="1400"/>
              <a:buFont typeface="Open Sans"/>
              <a:buChar char="●"/>
            </a:pPr>
            <a:r>
              <a:rPr lang="en">
                <a:solidFill>
                  <a:srgbClr val="8C8C8C"/>
                </a:solidFill>
                <a:latin typeface="Open Sans"/>
                <a:ea typeface="Open Sans"/>
                <a:cs typeface="Open Sans"/>
                <a:sym typeface="Open Sans"/>
              </a:rPr>
              <a:t>V</a:t>
            </a:r>
            <a:r>
              <a:rPr lang="en">
                <a:solidFill>
                  <a:srgbClr val="8C8C8C"/>
                </a:solidFill>
                <a:latin typeface="Open Sans"/>
                <a:ea typeface="Open Sans"/>
                <a:cs typeface="Open Sans"/>
                <a:sym typeface="Open Sans"/>
              </a:rPr>
              <a:t>ariable initialization analysis</a:t>
            </a:r>
            <a:endParaRPr>
              <a:solidFill>
                <a:srgbClr val="8C8C8C"/>
              </a:solidFill>
              <a:latin typeface="Open Sans"/>
              <a:ea typeface="Open Sans"/>
              <a:cs typeface="Open Sans"/>
              <a:sym typeface="Open Sans"/>
            </a:endParaRPr>
          </a:p>
          <a:p>
            <a:pPr indent="-317500" lvl="0" marL="457200" rtl="0" algn="l">
              <a:spcBef>
                <a:spcPts val="1000"/>
              </a:spcBef>
              <a:spcAft>
                <a:spcPts val="0"/>
              </a:spcAft>
              <a:buClr>
                <a:srgbClr val="8C8C8C"/>
              </a:buClr>
              <a:buSzPts val="1400"/>
              <a:buFont typeface="Open Sans"/>
              <a:buChar char="●"/>
            </a:pPr>
            <a:r>
              <a:rPr lang="en">
                <a:solidFill>
                  <a:srgbClr val="8C8C8C"/>
                </a:solidFill>
                <a:latin typeface="Open Sans"/>
                <a:ea typeface="Open Sans"/>
                <a:cs typeface="Open Sans"/>
                <a:sym typeface="Open Sans"/>
              </a:rPr>
              <a:t>Return analysis</a:t>
            </a:r>
            <a:endParaRPr>
              <a:solidFill>
                <a:srgbClr val="8C8C8C"/>
              </a:solidFill>
              <a:latin typeface="Open Sans"/>
              <a:ea typeface="Open Sans"/>
              <a:cs typeface="Open Sans"/>
              <a:sym typeface="Open Sans"/>
            </a:endParaRPr>
          </a:p>
          <a:p>
            <a:pPr indent="-317500" lvl="0" marL="457200" rtl="0" algn="l">
              <a:spcBef>
                <a:spcPts val="1000"/>
              </a:spcBef>
              <a:spcAft>
                <a:spcPts val="1000"/>
              </a:spcAft>
              <a:buClr>
                <a:schemeClr val="dk1"/>
              </a:buClr>
              <a:buSzPts val="1400"/>
              <a:buFont typeface="Open Sans"/>
              <a:buChar char="●"/>
            </a:pPr>
            <a:r>
              <a:rPr lang="en">
                <a:solidFill>
                  <a:schemeClr val="dk1"/>
                </a:solidFill>
                <a:latin typeface="Open Sans"/>
                <a:ea typeface="Open Sans"/>
                <a:cs typeface="Open Sans"/>
                <a:sym typeface="Open Sans"/>
              </a:rPr>
              <a:t>S</a:t>
            </a:r>
            <a:r>
              <a:rPr lang="en">
                <a:solidFill>
                  <a:schemeClr val="dk1"/>
                </a:solidFill>
                <a:latin typeface="Open Sans"/>
                <a:ea typeface="Open Sans"/>
                <a:cs typeface="Open Sans"/>
                <a:sym typeface="Open Sans"/>
              </a:rPr>
              <a:t>mart cast analysis</a:t>
            </a:r>
            <a:endParaRPr>
              <a:solidFill>
                <a:schemeClr val="dk1"/>
              </a:solidFill>
              <a:latin typeface="Open Sans"/>
              <a:ea typeface="Open Sans"/>
              <a:cs typeface="Open Sans"/>
              <a:sym typeface="Open Sans"/>
            </a:endParaRPr>
          </a:p>
        </p:txBody>
      </p:sp>
      <p:sp>
        <p:nvSpPr>
          <p:cNvPr id="952" name="Google Shape;952;p53"/>
          <p:cNvSpPr txBox="1"/>
          <p:nvPr/>
        </p:nvSpPr>
        <p:spPr>
          <a:xfrm>
            <a:off x="4480000" y="892725"/>
            <a:ext cx="4316100" cy="38019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chemeClr val="dk1"/>
              </a:buClr>
              <a:buSzPts val="1100"/>
              <a:buFont typeface="Arial"/>
              <a:buNone/>
            </a:pPr>
            <a:r>
              <a:rPr lang="en" sz="1300">
                <a:solidFill>
                  <a:srgbClr val="0033B3"/>
                </a:solidFill>
                <a:highlight>
                  <a:srgbClr val="FFFFFF"/>
                </a:highlight>
                <a:latin typeface="JetBrains Mono"/>
                <a:ea typeface="JetBrains Mono"/>
                <a:cs typeface="JetBrains Mono"/>
                <a:sym typeface="JetBrains Mono"/>
              </a:rPr>
              <a:t>fun </a:t>
            </a:r>
            <a:r>
              <a:rPr lang="en" sz="1300">
                <a:solidFill>
                  <a:schemeClr val="dk1"/>
                </a:solidFill>
                <a:highlight>
                  <a:srgbClr val="FFFFFF"/>
                </a:highlight>
                <a:latin typeface="JetBrains Mono"/>
                <a:ea typeface="JetBrains Mono"/>
                <a:cs typeface="JetBrains Mono"/>
                <a:sym typeface="JetBrains Mono"/>
              </a:rPr>
              <a:t>Any</a:t>
            </a:r>
            <a:r>
              <a:rPr lang="en" sz="1300">
                <a:solidFill>
                  <a:srgbClr val="080808"/>
                </a:solidFill>
                <a:highlight>
                  <a:srgbClr val="FFFFFF"/>
                </a:highlight>
                <a:latin typeface="JetBrains Mono"/>
                <a:ea typeface="JetBrains Mono"/>
                <a:cs typeface="JetBrains Mono"/>
                <a:sym typeface="JetBrains Mono"/>
              </a:rPr>
              <a:t>?.</a:t>
            </a:r>
            <a:r>
              <a:rPr lang="en" sz="1300">
                <a:solidFill>
                  <a:srgbClr val="00627A"/>
                </a:solidFill>
                <a:highlight>
                  <a:srgbClr val="FFFFFF"/>
                </a:highlight>
                <a:latin typeface="JetBrains Mono"/>
                <a:ea typeface="JetBrains Mono"/>
                <a:cs typeface="JetBrains Mono"/>
                <a:sym typeface="JetBrains Mono"/>
              </a:rPr>
              <a:t>printFirstElement</a:t>
            </a:r>
            <a:r>
              <a:rPr lang="en"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sz="1300">
                <a:solidFill>
                  <a:srgbClr val="080808"/>
                </a:solidFill>
                <a:highlight>
                  <a:srgbClr val="FFFFFF"/>
                </a:highlight>
                <a:latin typeface="JetBrains Mono"/>
                <a:ea typeface="JetBrains Mono"/>
                <a:cs typeface="JetBrains Mono"/>
                <a:sym typeface="JetBrains Mono"/>
              </a:rPr>
              <a:t>   </a:t>
            </a:r>
            <a:r>
              <a:rPr lang="en" sz="1300">
                <a:solidFill>
                  <a:srgbClr val="0033B3"/>
                </a:solidFill>
                <a:highlight>
                  <a:srgbClr val="FFFFFF"/>
                </a:highlight>
                <a:latin typeface="JetBrains Mono"/>
                <a:ea typeface="JetBrains Mono"/>
                <a:cs typeface="JetBrains Mono"/>
                <a:sym typeface="JetBrains Mono"/>
              </a:rPr>
              <a:t>when </a:t>
            </a:r>
            <a:r>
              <a:rPr lang="en" sz="1300">
                <a:solidFill>
                  <a:srgbClr val="080808"/>
                </a:solidFill>
                <a:highlight>
                  <a:srgbClr val="FFFFFF"/>
                </a:highlight>
                <a:latin typeface="JetBrains Mono"/>
                <a:ea typeface="JetBrains Mono"/>
                <a:cs typeface="JetBrains Mono"/>
                <a:sym typeface="JetBrains Mono"/>
              </a:rPr>
              <a:t>(</a:t>
            </a:r>
            <a:r>
              <a:rPr lang="en" sz="1300">
                <a:solidFill>
                  <a:srgbClr val="0033B3"/>
                </a:solidFill>
                <a:highlight>
                  <a:srgbClr val="FFFFFF"/>
                </a:highlight>
                <a:latin typeface="JetBrains Mono"/>
                <a:ea typeface="JetBrains Mono"/>
                <a:cs typeface="JetBrains Mono"/>
                <a:sym typeface="JetBrains Mono"/>
              </a:rPr>
              <a:t>this</a:t>
            </a:r>
            <a:r>
              <a:rPr lang="en"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sz="1300">
                <a:solidFill>
                  <a:srgbClr val="080808"/>
                </a:solidFill>
                <a:highlight>
                  <a:srgbClr val="FFFFFF"/>
                </a:highlight>
                <a:latin typeface="JetBrains Mono"/>
                <a:ea typeface="JetBrains Mono"/>
                <a:cs typeface="JetBrains Mono"/>
                <a:sym typeface="JetBrains Mono"/>
              </a:rPr>
              <a:t>       </a:t>
            </a:r>
            <a:r>
              <a:rPr lang="en" sz="1300">
                <a:solidFill>
                  <a:srgbClr val="0033B3"/>
                </a:solidFill>
                <a:highlight>
                  <a:srgbClr val="FFFFFF"/>
                </a:highlight>
                <a:latin typeface="JetBrains Mono"/>
                <a:ea typeface="JetBrains Mono"/>
                <a:cs typeface="JetBrains Mono"/>
                <a:sym typeface="JetBrains Mono"/>
              </a:rPr>
              <a:t>is </a:t>
            </a:r>
            <a:r>
              <a:rPr lang="en" sz="1300">
                <a:solidFill>
                  <a:schemeClr val="dk1"/>
                </a:solidFill>
                <a:highlight>
                  <a:srgbClr val="FFFFFF"/>
                </a:highlight>
                <a:latin typeface="JetBrains Mono"/>
                <a:ea typeface="JetBrains Mono"/>
                <a:cs typeface="JetBrains Mono"/>
                <a:sym typeface="JetBrains Mono"/>
              </a:rPr>
              <a:t>List</a:t>
            </a:r>
            <a:r>
              <a:rPr lang="en" sz="1300">
                <a:solidFill>
                  <a:srgbClr val="080808"/>
                </a:solidFill>
                <a:highlight>
                  <a:srgbClr val="FFFFFF"/>
                </a:highlight>
                <a:latin typeface="JetBrains Mono"/>
                <a:ea typeface="JetBrains Mono"/>
                <a:cs typeface="JetBrains Mono"/>
                <a:sym typeface="JetBrains Mono"/>
              </a:rPr>
              <a:t>&lt;*&gt; -&gt; </a:t>
            </a:r>
            <a:r>
              <a:rPr lang="en" sz="1300">
                <a:solidFill>
                  <a:srgbClr val="080808"/>
                </a:solidFill>
                <a:highlight>
                  <a:srgbClr val="DBFFDB"/>
                </a:highlight>
                <a:latin typeface="JetBrains Mono"/>
                <a:ea typeface="JetBrains Mono"/>
                <a:cs typeface="JetBrains Mono"/>
                <a:sym typeface="JetBrains Mono"/>
              </a:rPr>
              <a:t>get</a:t>
            </a:r>
            <a:r>
              <a:rPr lang="en" sz="1300">
                <a:solidFill>
                  <a:srgbClr val="080808"/>
                </a:solidFill>
                <a:highlight>
                  <a:srgbClr val="FFFFFF"/>
                </a:highlight>
                <a:latin typeface="JetBrains Mono"/>
                <a:ea typeface="JetBrains Mono"/>
                <a:cs typeface="JetBrains Mono"/>
                <a:sym typeface="JetBrains Mono"/>
              </a:rPr>
              <a:t>(</a:t>
            </a:r>
            <a:r>
              <a:rPr lang="en" sz="1300">
                <a:solidFill>
                  <a:srgbClr val="1750EB"/>
                </a:solidFill>
                <a:highlight>
                  <a:srgbClr val="FFFFFF"/>
                </a:highlight>
                <a:latin typeface="JetBrains Mono"/>
                <a:ea typeface="JetBrains Mono"/>
                <a:cs typeface="JetBrains Mono"/>
                <a:sym typeface="JetBrains Mono"/>
              </a:rPr>
              <a:t>0</a:t>
            </a:r>
            <a:r>
              <a:rPr lang="en"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sz="1300">
                <a:solidFill>
                  <a:srgbClr val="080808"/>
                </a:solidFill>
                <a:highlight>
                  <a:srgbClr val="FFFFFF"/>
                </a:highlight>
                <a:latin typeface="JetBrains Mono"/>
                <a:ea typeface="JetBrains Mono"/>
                <a:cs typeface="JetBrains Mono"/>
                <a:sym typeface="JetBrains Mono"/>
              </a:rPr>
              <a:t>       </a:t>
            </a:r>
            <a:r>
              <a:rPr lang="en" sz="1300">
                <a:solidFill>
                  <a:srgbClr val="0033B3"/>
                </a:solidFill>
                <a:highlight>
                  <a:srgbClr val="FFFFFF"/>
                </a:highlight>
                <a:latin typeface="JetBrains Mono"/>
                <a:ea typeface="JetBrains Mono"/>
                <a:cs typeface="JetBrains Mono"/>
                <a:sym typeface="JetBrains Mono"/>
              </a:rPr>
              <a:t>is </a:t>
            </a:r>
            <a:r>
              <a:rPr lang="en" sz="1300">
                <a:solidFill>
                  <a:schemeClr val="dk1"/>
                </a:solidFill>
                <a:highlight>
                  <a:srgbClr val="FFFFFF"/>
                </a:highlight>
                <a:latin typeface="JetBrains Mono"/>
                <a:ea typeface="JetBrains Mono"/>
                <a:cs typeface="JetBrains Mono"/>
                <a:sym typeface="JetBrains Mono"/>
              </a:rPr>
              <a:t>Iterable</a:t>
            </a:r>
            <a:r>
              <a:rPr lang="en" sz="1300">
                <a:solidFill>
                  <a:srgbClr val="080808"/>
                </a:solidFill>
                <a:highlight>
                  <a:srgbClr val="FFFFFF"/>
                </a:highlight>
                <a:latin typeface="JetBrains Mono"/>
                <a:ea typeface="JetBrains Mono"/>
                <a:cs typeface="JetBrains Mono"/>
                <a:sym typeface="JetBrains Mono"/>
              </a:rPr>
              <a:t>&lt;*&gt; -&gt; </a:t>
            </a:r>
            <a:r>
              <a:rPr lang="en" sz="1300">
                <a:solidFill>
                  <a:srgbClr val="080808"/>
                </a:solidFill>
                <a:highlight>
                  <a:srgbClr val="DBFFDB"/>
                </a:highlight>
                <a:latin typeface="JetBrains Mono"/>
                <a:ea typeface="JetBrains Mono"/>
                <a:cs typeface="JetBrains Mono"/>
                <a:sym typeface="JetBrains Mono"/>
              </a:rPr>
              <a:t>iterator</a:t>
            </a:r>
            <a:r>
              <a:rPr lang="en" sz="1300">
                <a:solidFill>
                  <a:srgbClr val="080808"/>
                </a:solidFill>
                <a:highlight>
                  <a:srgbClr val="FFFFFF"/>
                </a:highlight>
                <a:latin typeface="JetBrains Mono"/>
                <a:ea typeface="JetBrains Mono"/>
                <a:cs typeface="JetBrains Mono"/>
                <a:sym typeface="JetBrains Mono"/>
              </a:rPr>
              <a:t>().next()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sz="1300">
                <a:solidFill>
                  <a:srgbClr val="080808"/>
                </a:solidFill>
                <a:highlight>
                  <a:srgbClr val="FFFFFF"/>
                </a:highlight>
                <a:latin typeface="JetBrains Mono"/>
                <a:ea typeface="JetBrains Mono"/>
                <a:cs typeface="JetBrains Mono"/>
                <a:sym typeface="JetBrains Mono"/>
              </a:rPr>
              <a:t>   }</a:t>
            </a:r>
            <a:endParaRPr sz="1300">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t/>
            </a:r>
            <a:endParaRPr sz="1300">
              <a:solidFill>
                <a:srgbClr val="0033B3"/>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sz="1300">
                <a:solidFill>
                  <a:srgbClr val="0033B3"/>
                </a:solidFill>
                <a:highlight>
                  <a:srgbClr val="FFFFFF"/>
                </a:highlight>
                <a:latin typeface="JetBrains Mono"/>
                <a:ea typeface="JetBrains Mono"/>
                <a:cs typeface="JetBrains Mono"/>
                <a:sym typeface="JetBrains Mono"/>
              </a:rPr>
              <a:t>fun </a:t>
            </a:r>
            <a:r>
              <a:rPr lang="en" sz="1300">
                <a:solidFill>
                  <a:schemeClr val="dk1"/>
                </a:solidFill>
                <a:highlight>
                  <a:srgbClr val="FFFFFF"/>
                </a:highlight>
                <a:latin typeface="JetBrains Mono"/>
                <a:ea typeface="JetBrains Mono"/>
                <a:cs typeface="JetBrains Mono"/>
                <a:sym typeface="JetBrains Mono"/>
              </a:rPr>
              <a:t>String</a:t>
            </a:r>
            <a:r>
              <a:rPr lang="en" sz="1300">
                <a:solidFill>
                  <a:srgbClr val="080808"/>
                </a:solidFill>
                <a:highlight>
                  <a:srgbClr val="FFFFFF"/>
                </a:highlight>
                <a:latin typeface="JetBrains Mono"/>
                <a:ea typeface="JetBrains Mono"/>
                <a:cs typeface="JetBrains Mono"/>
                <a:sym typeface="JetBrains Mono"/>
              </a:rPr>
              <a:t>?.</a:t>
            </a:r>
            <a:r>
              <a:rPr lang="en" sz="1300">
                <a:solidFill>
                  <a:srgbClr val="00627A"/>
                </a:solidFill>
                <a:highlight>
                  <a:srgbClr val="FFFFFF"/>
                </a:highlight>
                <a:latin typeface="JetBrains Mono"/>
                <a:ea typeface="JetBrains Mono"/>
                <a:cs typeface="JetBrains Mono"/>
                <a:sym typeface="JetBrains Mono"/>
              </a:rPr>
              <a:t>length</a:t>
            </a:r>
            <a:r>
              <a:rPr lang="en" sz="1300">
                <a:solidFill>
                  <a:srgbClr val="080808"/>
                </a:solidFill>
                <a:highlight>
                  <a:srgbClr val="FFFFFF"/>
                </a:highlight>
                <a:latin typeface="JetBrains Mono"/>
                <a:ea typeface="JetBrains Mono"/>
                <a:cs typeface="JetBrains Mono"/>
                <a:sym typeface="JetBrains Mono"/>
              </a:rPr>
              <a:t>(): </a:t>
            </a:r>
            <a:r>
              <a:rPr lang="en" sz="1300">
                <a:solidFill>
                  <a:schemeClr val="dk1"/>
                </a:solidFill>
                <a:highlight>
                  <a:srgbClr val="FFFFFF"/>
                </a:highlight>
                <a:latin typeface="JetBrains Mono"/>
                <a:ea typeface="JetBrains Mono"/>
                <a:cs typeface="JetBrains Mono"/>
                <a:sym typeface="JetBrains Mono"/>
              </a:rPr>
              <a:t>Int </a:t>
            </a:r>
            <a:r>
              <a:rPr lang="en"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sz="1300">
                <a:solidFill>
                  <a:srgbClr val="080808"/>
                </a:solidFill>
                <a:highlight>
                  <a:srgbClr val="FFFFFF"/>
                </a:highlight>
                <a:latin typeface="JetBrains Mono"/>
                <a:ea typeface="JetBrains Mono"/>
                <a:cs typeface="JetBrains Mono"/>
                <a:sym typeface="JetBrains Mono"/>
              </a:rPr>
              <a:t>   </a:t>
            </a:r>
            <a:r>
              <a:rPr lang="en" sz="1300">
                <a:solidFill>
                  <a:srgbClr val="0033B3"/>
                </a:solidFill>
                <a:highlight>
                  <a:srgbClr val="FFFFFF"/>
                </a:highlight>
                <a:latin typeface="JetBrains Mono"/>
                <a:ea typeface="JetBrains Mono"/>
                <a:cs typeface="JetBrains Mono"/>
                <a:sym typeface="JetBrains Mono"/>
              </a:rPr>
              <a:t>if </a:t>
            </a:r>
            <a:r>
              <a:rPr lang="en" sz="1300">
                <a:solidFill>
                  <a:srgbClr val="080808"/>
                </a:solidFill>
                <a:highlight>
                  <a:srgbClr val="FFFFFF"/>
                </a:highlight>
                <a:latin typeface="JetBrains Mono"/>
                <a:ea typeface="JetBrains Mono"/>
                <a:cs typeface="JetBrains Mono"/>
                <a:sym typeface="JetBrains Mono"/>
              </a:rPr>
              <a:t>(</a:t>
            </a:r>
            <a:r>
              <a:rPr lang="en" sz="1300">
                <a:solidFill>
                  <a:srgbClr val="0033B3"/>
                </a:solidFill>
                <a:highlight>
                  <a:srgbClr val="FFFFFF"/>
                </a:highlight>
                <a:latin typeface="JetBrains Mono"/>
                <a:ea typeface="JetBrains Mono"/>
                <a:cs typeface="JetBrains Mono"/>
                <a:sym typeface="JetBrains Mono"/>
              </a:rPr>
              <a:t>this </a:t>
            </a:r>
            <a:r>
              <a:rPr lang="en" sz="1300">
                <a:solidFill>
                  <a:srgbClr val="080808"/>
                </a:solidFill>
                <a:highlight>
                  <a:srgbClr val="FFFFFF"/>
                </a:highlight>
                <a:latin typeface="JetBrains Mono"/>
                <a:ea typeface="JetBrains Mono"/>
                <a:cs typeface="JetBrains Mono"/>
                <a:sym typeface="JetBrains Mono"/>
              </a:rPr>
              <a:t>== </a:t>
            </a:r>
            <a:r>
              <a:rPr lang="en" sz="1300">
                <a:solidFill>
                  <a:srgbClr val="0033B3"/>
                </a:solidFill>
                <a:highlight>
                  <a:srgbClr val="FFFFFF"/>
                </a:highlight>
                <a:latin typeface="JetBrains Mono"/>
                <a:ea typeface="JetBrains Mono"/>
                <a:cs typeface="JetBrains Mono"/>
                <a:sym typeface="JetBrains Mono"/>
              </a:rPr>
              <a:t>null</a:t>
            </a:r>
            <a:r>
              <a:rPr lang="en" sz="1300">
                <a:solidFill>
                  <a:srgbClr val="080808"/>
                </a:solidFill>
                <a:highlight>
                  <a:srgbClr val="FFFFFF"/>
                </a:highlight>
                <a:latin typeface="JetBrains Mono"/>
                <a:ea typeface="JetBrains Mono"/>
                <a:cs typeface="JetBrains Mono"/>
                <a:sym typeface="JetBrains Mono"/>
              </a:rPr>
              <a:t>) </a:t>
            </a:r>
            <a:r>
              <a:rPr lang="en" sz="1300">
                <a:solidFill>
                  <a:srgbClr val="1750EB"/>
                </a:solidFill>
                <a:highlight>
                  <a:srgbClr val="FFFFFF"/>
                </a:highlight>
                <a:latin typeface="JetBrains Mono"/>
                <a:ea typeface="JetBrains Mono"/>
                <a:cs typeface="JetBrains Mono"/>
                <a:sym typeface="JetBrains Mono"/>
              </a:rPr>
              <a:t>0</a:t>
            </a:r>
            <a:endParaRPr sz="1300">
              <a:solidFill>
                <a:srgbClr val="1750EB"/>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sz="1300">
                <a:solidFill>
                  <a:srgbClr val="1750EB"/>
                </a:solidFill>
                <a:highlight>
                  <a:srgbClr val="FFFFFF"/>
                </a:highlight>
                <a:latin typeface="JetBrains Mono"/>
                <a:ea typeface="JetBrains Mono"/>
                <a:cs typeface="JetBrains Mono"/>
                <a:sym typeface="JetBrains Mono"/>
              </a:rPr>
              <a:t>   </a:t>
            </a:r>
            <a:r>
              <a:rPr lang="en" sz="1300">
                <a:solidFill>
                  <a:srgbClr val="0033B3"/>
                </a:solidFill>
                <a:highlight>
                  <a:srgbClr val="FFFFFF"/>
                </a:highlight>
                <a:latin typeface="JetBrains Mono"/>
                <a:ea typeface="JetBrains Mono"/>
                <a:cs typeface="JetBrains Mono"/>
                <a:sym typeface="JetBrains Mono"/>
              </a:rPr>
              <a:t>else </a:t>
            </a:r>
            <a:r>
              <a:rPr lang="en" sz="1300">
                <a:solidFill>
                  <a:srgbClr val="871094"/>
                </a:solidFill>
                <a:highlight>
                  <a:srgbClr val="DBFFDB"/>
                </a:highlight>
                <a:latin typeface="JetBrains Mono"/>
                <a:ea typeface="JetBrains Mono"/>
                <a:cs typeface="JetBrains Mono"/>
                <a:sym typeface="JetBrains Mono"/>
              </a:rPr>
              <a:t>length</a:t>
            </a:r>
            <a:endParaRPr sz="1300">
              <a:solidFill>
                <a:srgbClr val="871094"/>
              </a:solidFill>
              <a:highlight>
                <a:srgbClr val="DBFFDB"/>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t/>
            </a:r>
            <a:endParaRPr sz="1300">
              <a:solidFill>
                <a:srgbClr val="871094"/>
              </a:solidFill>
              <a:highlight>
                <a:srgbClr val="DBFFDB"/>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sz="1300">
                <a:solidFill>
                  <a:srgbClr val="0033B3"/>
                </a:solidFill>
                <a:highlight>
                  <a:srgbClr val="FFFFFF"/>
                </a:highlight>
                <a:latin typeface="JetBrains Mono"/>
                <a:ea typeface="JetBrains Mono"/>
                <a:cs typeface="JetBrains Mono"/>
                <a:sym typeface="JetBrains Mono"/>
              </a:rPr>
              <a:t>fun </a:t>
            </a:r>
            <a:r>
              <a:rPr lang="en" sz="1300">
                <a:solidFill>
                  <a:schemeClr val="dk1"/>
                </a:solidFill>
                <a:highlight>
                  <a:srgbClr val="FFFFFF"/>
                </a:highlight>
                <a:latin typeface="JetBrains Mono"/>
                <a:ea typeface="JetBrains Mono"/>
                <a:cs typeface="JetBrains Mono"/>
                <a:sym typeface="JetBrains Mono"/>
              </a:rPr>
              <a:t>Int</a:t>
            </a:r>
            <a:r>
              <a:rPr lang="en" sz="1300">
                <a:solidFill>
                  <a:srgbClr val="080808"/>
                </a:solidFill>
                <a:highlight>
                  <a:srgbClr val="FFFFFF"/>
                </a:highlight>
                <a:latin typeface="JetBrains Mono"/>
                <a:ea typeface="JetBrains Mono"/>
                <a:cs typeface="JetBrains Mono"/>
                <a:sym typeface="JetBrains Mono"/>
              </a:rPr>
              <a:t>?.</a:t>
            </a:r>
            <a:r>
              <a:rPr lang="en" sz="1300">
                <a:solidFill>
                  <a:srgbClr val="00627A"/>
                </a:solidFill>
                <a:highlight>
                  <a:srgbClr val="FFFFFF"/>
                </a:highlight>
                <a:latin typeface="JetBrains Mono"/>
                <a:ea typeface="JetBrains Mono"/>
                <a:cs typeface="JetBrains Mono"/>
                <a:sym typeface="JetBrains Mono"/>
              </a:rPr>
              <a:t>isEven</a:t>
            </a:r>
            <a:r>
              <a:rPr lang="en" sz="1300">
                <a:solidFill>
                  <a:srgbClr val="080808"/>
                </a:solidFill>
                <a:highlight>
                  <a:srgbClr val="FFFFFF"/>
                </a:highlight>
                <a:latin typeface="JetBrains Mono"/>
                <a:ea typeface="JetBrains Mono"/>
                <a:cs typeface="JetBrains Mono"/>
                <a:sym typeface="JetBrains Mono"/>
              </a:rPr>
              <a:t>(): </a:t>
            </a:r>
            <a:r>
              <a:rPr lang="en" sz="1300">
                <a:solidFill>
                  <a:schemeClr val="dk1"/>
                </a:solidFill>
                <a:highlight>
                  <a:srgbClr val="FFFFFF"/>
                </a:highlight>
                <a:latin typeface="JetBrains Mono"/>
                <a:ea typeface="JetBrains Mono"/>
                <a:cs typeface="JetBrains Mono"/>
                <a:sym typeface="JetBrains Mono"/>
              </a:rPr>
              <a:t>Boolean </a:t>
            </a:r>
            <a:r>
              <a:rPr lang="en" sz="1300">
                <a:solidFill>
                  <a:srgbClr val="080808"/>
                </a:solidFill>
                <a:highlight>
                  <a:srgbClr val="FFFFFF"/>
                </a:highlight>
                <a:latin typeface="JetBrains Mono"/>
                <a:ea typeface="JetBrains Mono"/>
                <a:cs typeface="JetBrains Mono"/>
                <a:sym typeface="JetBrains Mono"/>
              </a:rPr>
              <a:t>=</a:t>
            </a:r>
            <a:endParaRPr sz="1300">
              <a:solidFill>
                <a:srgbClr val="080808"/>
              </a:solidFill>
              <a:highlight>
                <a:srgbClr val="FFFFFF"/>
              </a:highlight>
              <a:latin typeface="JetBrains Mono"/>
              <a:ea typeface="JetBrains Mono"/>
              <a:cs typeface="JetBrains Mono"/>
              <a:sym typeface="JetBrains Mono"/>
            </a:endParaRPr>
          </a:p>
          <a:p>
            <a:pPr indent="0" lvl="0" marL="0" marR="0" rtl="0" algn="l">
              <a:lnSpc>
                <a:spcPct val="150000"/>
              </a:lnSpc>
              <a:spcBef>
                <a:spcPts val="0"/>
              </a:spcBef>
              <a:spcAft>
                <a:spcPts val="0"/>
              </a:spcAft>
              <a:buClr>
                <a:schemeClr val="dk1"/>
              </a:buClr>
              <a:buSzPts val="1100"/>
              <a:buFont typeface="Arial"/>
              <a:buNone/>
            </a:pPr>
            <a:r>
              <a:rPr lang="en" sz="1300">
                <a:solidFill>
                  <a:srgbClr val="080808"/>
                </a:solidFill>
                <a:highlight>
                  <a:srgbClr val="FFFFFF"/>
                </a:highlight>
                <a:latin typeface="JetBrains Mono"/>
                <a:ea typeface="JetBrains Mono"/>
                <a:cs typeface="JetBrains Mono"/>
                <a:sym typeface="JetBrains Mono"/>
              </a:rPr>
              <a:t>   </a:t>
            </a:r>
            <a:r>
              <a:rPr lang="en" sz="1300">
                <a:solidFill>
                  <a:srgbClr val="0033B3"/>
                </a:solidFill>
                <a:highlight>
                  <a:srgbClr val="FFFFFF"/>
                </a:highlight>
                <a:latin typeface="JetBrains Mono"/>
                <a:ea typeface="JetBrains Mono"/>
                <a:cs typeface="JetBrains Mono"/>
                <a:sym typeface="JetBrains Mono"/>
              </a:rPr>
              <a:t>this </a:t>
            </a:r>
            <a:r>
              <a:rPr lang="en" sz="1300">
                <a:solidFill>
                  <a:srgbClr val="080808"/>
                </a:solidFill>
                <a:highlight>
                  <a:srgbClr val="FFFFFF"/>
                </a:highlight>
                <a:latin typeface="JetBrains Mono"/>
                <a:ea typeface="JetBrains Mono"/>
                <a:cs typeface="JetBrains Mono"/>
                <a:sym typeface="JetBrains Mono"/>
              </a:rPr>
              <a:t>!= </a:t>
            </a:r>
            <a:r>
              <a:rPr lang="en" sz="1300">
                <a:solidFill>
                  <a:srgbClr val="0033B3"/>
                </a:solidFill>
                <a:highlight>
                  <a:srgbClr val="FFFFFF"/>
                </a:highlight>
                <a:latin typeface="JetBrains Mono"/>
                <a:ea typeface="JetBrains Mono"/>
                <a:cs typeface="JetBrains Mono"/>
                <a:sym typeface="JetBrains Mono"/>
              </a:rPr>
              <a:t>null </a:t>
            </a:r>
            <a:r>
              <a:rPr lang="en" sz="1300">
                <a:solidFill>
                  <a:srgbClr val="080808"/>
                </a:solidFill>
                <a:highlight>
                  <a:srgbClr val="FFFFFF"/>
                </a:highlight>
                <a:latin typeface="JetBrains Mono"/>
                <a:ea typeface="JetBrains Mono"/>
                <a:cs typeface="JetBrains Mono"/>
                <a:sym typeface="JetBrains Mono"/>
              </a:rPr>
              <a:t>&amp;&amp; </a:t>
            </a:r>
            <a:r>
              <a:rPr lang="en" sz="1300">
                <a:solidFill>
                  <a:srgbClr val="0033B3"/>
                </a:solidFill>
                <a:highlight>
                  <a:srgbClr val="DBFFDB"/>
                </a:highlight>
                <a:latin typeface="JetBrains Mono"/>
                <a:ea typeface="JetBrains Mono"/>
                <a:cs typeface="JetBrains Mono"/>
                <a:sym typeface="JetBrains Mono"/>
              </a:rPr>
              <a:t>this</a:t>
            </a:r>
            <a:r>
              <a:rPr lang="en" sz="1300">
                <a:solidFill>
                  <a:srgbClr val="0033B3"/>
                </a:solidFill>
                <a:highlight>
                  <a:srgbClr val="FFFFFF"/>
                </a:highlight>
                <a:latin typeface="JetBrains Mono"/>
                <a:ea typeface="JetBrains Mono"/>
                <a:cs typeface="JetBrains Mono"/>
                <a:sym typeface="JetBrains Mono"/>
              </a:rPr>
              <a:t> </a:t>
            </a:r>
            <a:r>
              <a:rPr lang="en" sz="1300">
                <a:solidFill>
                  <a:srgbClr val="080808"/>
                </a:solidFill>
                <a:highlight>
                  <a:srgbClr val="FFFFFF"/>
                </a:highlight>
                <a:latin typeface="JetBrains Mono"/>
                <a:ea typeface="JetBrains Mono"/>
                <a:cs typeface="JetBrains Mono"/>
                <a:sym typeface="JetBrains Mono"/>
              </a:rPr>
              <a:t>% </a:t>
            </a:r>
            <a:r>
              <a:rPr lang="en" sz="1300">
                <a:solidFill>
                  <a:srgbClr val="1750EB"/>
                </a:solidFill>
                <a:highlight>
                  <a:srgbClr val="FFFFFF"/>
                </a:highlight>
                <a:latin typeface="JetBrains Mono"/>
                <a:ea typeface="JetBrains Mono"/>
                <a:cs typeface="JetBrains Mono"/>
                <a:sym typeface="JetBrains Mono"/>
              </a:rPr>
              <a:t>2 </a:t>
            </a:r>
            <a:r>
              <a:rPr lang="en" sz="1300">
                <a:solidFill>
                  <a:srgbClr val="080808"/>
                </a:solidFill>
                <a:highlight>
                  <a:srgbClr val="FFFFFF"/>
                </a:highlight>
                <a:latin typeface="JetBrains Mono"/>
                <a:ea typeface="JetBrains Mono"/>
                <a:cs typeface="JetBrains Mono"/>
                <a:sym typeface="JetBrains Mono"/>
              </a:rPr>
              <a:t>== </a:t>
            </a:r>
            <a:r>
              <a:rPr lang="en" sz="1300">
                <a:solidFill>
                  <a:srgbClr val="1750EB"/>
                </a:solidFill>
                <a:highlight>
                  <a:srgbClr val="FFFFFF"/>
                </a:highlight>
                <a:latin typeface="JetBrains Mono"/>
                <a:ea typeface="JetBrains Mono"/>
                <a:cs typeface="JetBrains Mono"/>
                <a:sym typeface="JetBrains Mono"/>
              </a:rPr>
              <a:t>0</a:t>
            </a:r>
            <a:endParaRPr sz="1300">
              <a:solidFill>
                <a:srgbClr val="871094"/>
              </a:solidFill>
              <a:highlight>
                <a:srgbClr val="DBFFDB"/>
              </a:highlight>
              <a:latin typeface="JetBrains Mono"/>
              <a:ea typeface="JetBrains Mono"/>
              <a:cs typeface="JetBrains Mono"/>
              <a:sym typeface="JetBrains Mono"/>
            </a:endParaRPr>
          </a:p>
        </p:txBody>
      </p:sp>
      <p:sp>
        <p:nvSpPr>
          <p:cNvPr id="953" name="Google Shape;953;p53"/>
          <p:cNvSpPr txBox="1"/>
          <p:nvPr/>
        </p:nvSpPr>
        <p:spPr>
          <a:xfrm>
            <a:off x="368800" y="2648225"/>
            <a:ext cx="370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If type check is </a:t>
            </a:r>
            <a:r>
              <a:rPr lang="en">
                <a:latin typeface="Open Sans"/>
                <a:ea typeface="Open Sans"/>
                <a:cs typeface="Open Sans"/>
                <a:sym typeface="Open Sans"/>
              </a:rPr>
              <a:t>successful, then the checked value is automatically casted to the corresponding type.</a:t>
            </a:r>
            <a:endParaRPr>
              <a:latin typeface="Open Sans"/>
              <a:ea typeface="Open Sans"/>
              <a:cs typeface="Open Sans"/>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5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959" name="Google Shape;959;p54"/>
          <p:cNvSpPr/>
          <p:nvPr/>
        </p:nvSpPr>
        <p:spPr>
          <a:xfrm>
            <a:off x="7366909" y="87462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960" name="Google Shape;960;p54"/>
          <p:cNvSpPr/>
          <p:nvPr/>
        </p:nvSpPr>
        <p:spPr>
          <a:xfrm>
            <a:off x="7366909" y="13727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961" name="Google Shape;961;p54"/>
          <p:cNvSpPr/>
          <p:nvPr/>
        </p:nvSpPr>
        <p:spPr>
          <a:xfrm>
            <a:off x="6434603" y="1870806"/>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962" name="Google Shape;962;p54"/>
          <p:cNvCxnSpPr>
            <a:stCxn id="960" idx="2"/>
            <a:endCxn id="961"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963" name="Google Shape;963;p54"/>
          <p:cNvSpPr/>
          <p:nvPr/>
        </p:nvSpPr>
        <p:spPr>
          <a:xfrm>
            <a:off x="7367194" y="2526551"/>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964" name="Google Shape;964;p54"/>
          <p:cNvSpPr/>
          <p:nvPr/>
        </p:nvSpPr>
        <p:spPr>
          <a:xfrm>
            <a:off x="5502500" y="2535168"/>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965" name="Google Shape;965;p54"/>
          <p:cNvCxnSpPr>
            <a:stCxn id="961" idx="2"/>
            <a:endCxn id="963"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966" name="Google Shape;966;p54"/>
          <p:cNvCxnSpPr>
            <a:stCxn id="961" idx="2"/>
            <a:endCxn id="964"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967" name="Google Shape;967;p54"/>
          <p:cNvSpPr/>
          <p:nvPr/>
        </p:nvSpPr>
        <p:spPr>
          <a:xfrm>
            <a:off x="5501929" y="3525532"/>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968" name="Google Shape;968;p54"/>
          <p:cNvSpPr/>
          <p:nvPr/>
        </p:nvSpPr>
        <p:spPr>
          <a:xfrm>
            <a:off x="5502500" y="302603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969" name="Google Shape;969;p54"/>
          <p:cNvSpPr/>
          <p:nvPr/>
        </p:nvSpPr>
        <p:spPr>
          <a:xfrm>
            <a:off x="5502810" y="402501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sp>
        <p:nvSpPr>
          <p:cNvPr id="970" name="Google Shape;970;p54"/>
          <p:cNvSpPr/>
          <p:nvPr/>
        </p:nvSpPr>
        <p:spPr>
          <a:xfrm>
            <a:off x="3637774" y="302602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971" name="Google Shape;971;p54"/>
          <p:cNvSpPr/>
          <p:nvPr/>
        </p:nvSpPr>
        <p:spPr>
          <a:xfrm>
            <a:off x="3637784" y="253516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dk1"/>
                </a:solidFill>
                <a:latin typeface="Open Sans"/>
                <a:ea typeface="Open Sans"/>
                <a:cs typeface="Open Sans"/>
                <a:sym typeface="Open Sans"/>
              </a:rPr>
              <a:t>Exit loop block</a:t>
            </a:r>
            <a:endParaRPr sz="900">
              <a:solidFill>
                <a:srgbClr val="0033B3"/>
              </a:solidFill>
              <a:latin typeface="JetBrains Mono"/>
              <a:ea typeface="JetBrains Mono"/>
              <a:cs typeface="JetBrains Mono"/>
              <a:sym typeface="JetBrains Mono"/>
            </a:endParaRPr>
          </a:p>
        </p:txBody>
      </p:sp>
      <p:cxnSp>
        <p:nvCxnSpPr>
          <p:cNvPr id="972" name="Google Shape;972;p54"/>
          <p:cNvCxnSpPr>
            <a:stCxn id="964" idx="2"/>
            <a:endCxn id="968"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973" name="Google Shape;973;p54"/>
          <p:cNvCxnSpPr>
            <a:stCxn id="968" idx="2"/>
            <a:endCxn id="967"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974" name="Google Shape;974;p54"/>
          <p:cNvCxnSpPr>
            <a:stCxn id="967" idx="1"/>
            <a:endCxn id="975" idx="0"/>
          </p:cNvCxnSpPr>
          <p:nvPr/>
        </p:nvCxnSpPr>
        <p:spPr>
          <a:xfrm flipH="1">
            <a:off x="4352329" y="3680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976" name="Google Shape;976;p54"/>
          <p:cNvCxnSpPr>
            <a:stCxn id="967" idx="1"/>
            <a:endCxn id="970"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977" name="Google Shape;977;p54"/>
          <p:cNvCxnSpPr>
            <a:stCxn id="970" idx="0"/>
            <a:endCxn id="971"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978" name="Google Shape;978;p54"/>
          <p:cNvCxnSpPr>
            <a:stCxn id="971" idx="0"/>
            <a:endCxn id="961"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979" name="Google Shape;979;p54"/>
          <p:cNvSpPr/>
          <p:nvPr/>
        </p:nvSpPr>
        <p:spPr>
          <a:xfrm>
            <a:off x="5502810" y="45245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a:t>
            </a:r>
            <a:r>
              <a:rPr lang="en" sz="900">
                <a:latin typeface="Open Sans"/>
                <a:ea typeface="Open Sans"/>
                <a:cs typeface="Open Sans"/>
                <a:sym typeface="Open Sans"/>
              </a:rPr>
              <a:t>: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980" name="Google Shape;980;p54"/>
          <p:cNvCxnSpPr>
            <a:stCxn id="969" idx="2"/>
            <a:endCxn id="979" idx="0"/>
          </p:cNvCxnSpPr>
          <p:nvPr/>
        </p:nvCxnSpPr>
        <p:spPr>
          <a:xfrm flipH="1" rot="-5400000">
            <a:off x="6122460" y="4428966"/>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981" name="Google Shape;981;p54"/>
          <p:cNvCxnSpPr>
            <a:stCxn id="979" idx="3"/>
            <a:endCxn id="963" idx="1"/>
          </p:cNvCxnSpPr>
          <p:nvPr/>
        </p:nvCxnSpPr>
        <p:spPr>
          <a:xfrm flipH="1" rot="10800000">
            <a:off x="6932010" y="2681013"/>
            <a:ext cx="435300" cy="1998000"/>
          </a:xfrm>
          <a:prstGeom prst="curvedConnector3">
            <a:avLst>
              <a:gd fmla="val 49987" name="adj1"/>
            </a:avLst>
          </a:prstGeom>
          <a:noFill/>
          <a:ln cap="flat" cmpd="sng" w="9525">
            <a:solidFill>
              <a:schemeClr val="dk2"/>
            </a:solidFill>
            <a:prstDash val="solid"/>
            <a:round/>
            <a:headEnd len="med" w="med" type="none"/>
            <a:tailEnd len="med" w="med" type="triangle"/>
          </a:ln>
        </p:spPr>
      </p:cxnSp>
      <p:sp>
        <p:nvSpPr>
          <p:cNvPr id="982" name="Google Shape;982;p54"/>
          <p:cNvSpPr/>
          <p:nvPr/>
        </p:nvSpPr>
        <p:spPr>
          <a:xfrm>
            <a:off x="7367194" y="302603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983" name="Google Shape;983;p54"/>
          <p:cNvSpPr/>
          <p:nvPr/>
        </p:nvSpPr>
        <p:spPr>
          <a:xfrm>
            <a:off x="7366909" y="3525522"/>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a:t>
            </a:r>
            <a:r>
              <a:rPr lang="en" sz="900">
                <a:latin typeface="Open Sans"/>
                <a:ea typeface="Open Sans"/>
                <a:cs typeface="Open Sans"/>
                <a:sym typeface="Open Sans"/>
              </a:rPr>
              <a: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984" name="Google Shape;984;p54"/>
          <p:cNvCxnSpPr>
            <a:stCxn id="982" idx="2"/>
            <a:endCxn id="983"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985" name="Google Shape;985;p54"/>
          <p:cNvCxnSpPr>
            <a:stCxn id="963" idx="2"/>
            <a:endCxn id="982" idx="0"/>
          </p:cNvCxnSpPr>
          <p:nvPr/>
        </p:nvCxnSpPr>
        <p:spPr>
          <a:xfrm flipH="1" rot="-5400000">
            <a:off x="7986844" y="2930501"/>
            <a:ext cx="190500" cy="6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986" name="Google Shape;986;p54"/>
          <p:cNvCxnSpPr>
            <a:stCxn id="959" idx="2"/>
            <a:endCxn id="960"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987" name="Google Shape;987;p54"/>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988" name="Google Shape;988;p54"/>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989" name="Google Shape;989;p54"/>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990" name="Google Shape;990;p54"/>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991" name="Google Shape;991;p54"/>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DBFFDB"/>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975" name="Google Shape;975;p54"/>
          <p:cNvSpPr/>
          <p:nvPr/>
        </p:nvSpPr>
        <p:spPr>
          <a:xfrm>
            <a:off x="3637774" y="4025037"/>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992" name="Google Shape;992;p54"/>
          <p:cNvCxnSpPr>
            <a:stCxn id="975" idx="3"/>
            <a:endCxn id="969"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5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998" name="Google Shape;998;p55"/>
          <p:cNvSpPr/>
          <p:nvPr/>
        </p:nvSpPr>
        <p:spPr>
          <a:xfrm>
            <a:off x="7366909" y="874625"/>
            <a:ext cx="1429200" cy="30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999" name="Google Shape;999;p55"/>
          <p:cNvSpPr/>
          <p:nvPr/>
        </p:nvSpPr>
        <p:spPr>
          <a:xfrm>
            <a:off x="7366909" y="13727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1000" name="Google Shape;1000;p55"/>
          <p:cNvSpPr/>
          <p:nvPr/>
        </p:nvSpPr>
        <p:spPr>
          <a:xfrm>
            <a:off x="6434603" y="1870806"/>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1001" name="Google Shape;1001;p55"/>
          <p:cNvCxnSpPr>
            <a:stCxn id="999" idx="2"/>
            <a:endCxn id="1000"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1002" name="Google Shape;1002;p55"/>
          <p:cNvSpPr/>
          <p:nvPr/>
        </p:nvSpPr>
        <p:spPr>
          <a:xfrm>
            <a:off x="7367194" y="2526551"/>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1003" name="Google Shape;1003;p55"/>
          <p:cNvSpPr/>
          <p:nvPr/>
        </p:nvSpPr>
        <p:spPr>
          <a:xfrm>
            <a:off x="5502500" y="2535168"/>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1004" name="Google Shape;1004;p55"/>
          <p:cNvCxnSpPr>
            <a:stCxn id="1000" idx="2"/>
            <a:endCxn id="1002"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1005" name="Google Shape;1005;p55"/>
          <p:cNvCxnSpPr>
            <a:stCxn id="1000" idx="2"/>
            <a:endCxn id="1003"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1006" name="Google Shape;1006;p55"/>
          <p:cNvSpPr/>
          <p:nvPr/>
        </p:nvSpPr>
        <p:spPr>
          <a:xfrm>
            <a:off x="5501929" y="3525532"/>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1007" name="Google Shape;1007;p55"/>
          <p:cNvSpPr/>
          <p:nvPr/>
        </p:nvSpPr>
        <p:spPr>
          <a:xfrm>
            <a:off x="5502500" y="302603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008" name="Google Shape;1008;p55"/>
          <p:cNvSpPr/>
          <p:nvPr/>
        </p:nvSpPr>
        <p:spPr>
          <a:xfrm>
            <a:off x="3637774" y="302602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009" name="Google Shape;1009;p55"/>
          <p:cNvSpPr/>
          <p:nvPr/>
        </p:nvSpPr>
        <p:spPr>
          <a:xfrm>
            <a:off x="3637784" y="253516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dk1"/>
                </a:solidFill>
                <a:latin typeface="Open Sans"/>
                <a:ea typeface="Open Sans"/>
                <a:cs typeface="Open Sans"/>
                <a:sym typeface="Open Sans"/>
              </a:rPr>
              <a:t>Exit loop block</a:t>
            </a:r>
            <a:endParaRPr sz="900">
              <a:solidFill>
                <a:srgbClr val="0033B3"/>
              </a:solidFill>
              <a:latin typeface="JetBrains Mono"/>
              <a:ea typeface="JetBrains Mono"/>
              <a:cs typeface="JetBrains Mono"/>
              <a:sym typeface="JetBrains Mono"/>
            </a:endParaRPr>
          </a:p>
        </p:txBody>
      </p:sp>
      <p:cxnSp>
        <p:nvCxnSpPr>
          <p:cNvPr id="1010" name="Google Shape;1010;p55"/>
          <p:cNvCxnSpPr>
            <a:stCxn id="1003" idx="2"/>
            <a:endCxn id="1007"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1011" name="Google Shape;1011;p55"/>
          <p:cNvCxnSpPr>
            <a:stCxn id="1007" idx="2"/>
            <a:endCxn id="1006"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012" name="Google Shape;1012;p55"/>
          <p:cNvCxnSpPr>
            <a:stCxn id="1006" idx="1"/>
            <a:endCxn id="1008"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013" name="Google Shape;1013;p55"/>
          <p:cNvCxnSpPr>
            <a:stCxn id="1008" idx="0"/>
            <a:endCxn id="1009"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1014" name="Google Shape;1014;p55"/>
          <p:cNvCxnSpPr>
            <a:stCxn id="1009" idx="0"/>
            <a:endCxn id="1000"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1015" name="Google Shape;1015;p55"/>
          <p:cNvSpPr/>
          <p:nvPr/>
        </p:nvSpPr>
        <p:spPr>
          <a:xfrm>
            <a:off x="7367194" y="302603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1016" name="Google Shape;1016;p55"/>
          <p:cNvSpPr/>
          <p:nvPr/>
        </p:nvSpPr>
        <p:spPr>
          <a:xfrm>
            <a:off x="7366909" y="3525522"/>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1017" name="Google Shape;1017;p55"/>
          <p:cNvCxnSpPr>
            <a:stCxn id="1015" idx="2"/>
            <a:endCxn id="1016"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1018" name="Google Shape;1018;p55"/>
          <p:cNvCxnSpPr>
            <a:stCxn id="1002" idx="2"/>
            <a:endCxn id="1015" idx="0"/>
          </p:cNvCxnSpPr>
          <p:nvPr/>
        </p:nvCxnSpPr>
        <p:spPr>
          <a:xfrm flipH="1" rot="-5400000">
            <a:off x="7986844" y="2930501"/>
            <a:ext cx="190500" cy="6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1019" name="Google Shape;1019;p55"/>
          <p:cNvCxnSpPr>
            <a:stCxn id="998" idx="2"/>
            <a:endCxn id="999"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1020" name="Google Shape;1020;p55"/>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021" name="Google Shape;1021;p55"/>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022" name="Google Shape;1022;p55"/>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DBFFDB"/>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1023" name="Google Shape;1023;p55"/>
          <p:cNvSpPr/>
          <p:nvPr/>
        </p:nvSpPr>
        <p:spPr>
          <a:xfrm>
            <a:off x="2943575" y="2069800"/>
            <a:ext cx="120300" cy="1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4" name="Google Shape;1024;p55"/>
          <p:cNvCxnSpPr>
            <a:stCxn id="1023" idx="3"/>
            <a:endCxn id="998" idx="1"/>
          </p:cNvCxnSpPr>
          <p:nvPr/>
        </p:nvCxnSpPr>
        <p:spPr>
          <a:xfrm flipH="1" rot="10800000">
            <a:off x="3063875" y="1029100"/>
            <a:ext cx="4302900" cy="1137600"/>
          </a:xfrm>
          <a:prstGeom prst="curvedConnector3">
            <a:avLst>
              <a:gd fmla="val 50002" name="adj1"/>
            </a:avLst>
          </a:prstGeom>
          <a:noFill/>
          <a:ln cap="flat" cmpd="sng" w="9525">
            <a:solidFill>
              <a:schemeClr val="accent2"/>
            </a:solidFill>
            <a:prstDash val="solid"/>
            <a:round/>
            <a:headEnd len="med" w="med" type="none"/>
            <a:tailEnd len="med" w="med" type="none"/>
          </a:ln>
        </p:spPr>
      </p:cxnSp>
      <p:sp>
        <p:nvSpPr>
          <p:cNvPr id="1025" name="Google Shape;1025;p55"/>
          <p:cNvSpPr/>
          <p:nvPr/>
        </p:nvSpPr>
        <p:spPr>
          <a:xfrm>
            <a:off x="5502810" y="402501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cxnSp>
        <p:nvCxnSpPr>
          <p:cNvPr id="1026" name="Google Shape;1026;p55"/>
          <p:cNvCxnSpPr>
            <a:endCxn id="1027" idx="0"/>
          </p:cNvCxnSpPr>
          <p:nvPr/>
        </p:nvCxnSpPr>
        <p:spPr>
          <a:xfrm flipH="1">
            <a:off x="4352374" y="3680037"/>
            <a:ext cx="1149600" cy="345000"/>
          </a:xfrm>
          <a:prstGeom prst="curvedConnector2">
            <a:avLst/>
          </a:prstGeom>
          <a:noFill/>
          <a:ln cap="flat" cmpd="sng" w="9525">
            <a:solidFill>
              <a:schemeClr val="dk2"/>
            </a:solidFill>
            <a:prstDash val="solid"/>
            <a:round/>
            <a:headEnd len="med" w="med" type="none"/>
            <a:tailEnd len="med" w="med" type="triangle"/>
          </a:ln>
        </p:spPr>
      </p:cxnSp>
      <p:sp>
        <p:nvSpPr>
          <p:cNvPr id="1028" name="Google Shape;1028;p55"/>
          <p:cNvSpPr/>
          <p:nvPr/>
        </p:nvSpPr>
        <p:spPr>
          <a:xfrm>
            <a:off x="5502810" y="45245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1029" name="Google Shape;1029;p55"/>
          <p:cNvCxnSpPr>
            <a:stCxn id="1025" idx="2"/>
            <a:endCxn id="1028" idx="0"/>
          </p:cNvCxnSpPr>
          <p:nvPr/>
        </p:nvCxnSpPr>
        <p:spPr>
          <a:xfrm flipH="1" rot="-5400000">
            <a:off x="6122460" y="4428966"/>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030" name="Google Shape;1030;p55"/>
          <p:cNvCxnSpPr>
            <a:stCxn id="1028" idx="3"/>
            <a:endCxn id="1002" idx="1"/>
          </p:cNvCxnSpPr>
          <p:nvPr/>
        </p:nvCxnSpPr>
        <p:spPr>
          <a:xfrm flipH="1" rot="10800000">
            <a:off x="6932010" y="2681013"/>
            <a:ext cx="435300" cy="1998000"/>
          </a:xfrm>
          <a:prstGeom prst="curvedConnector3">
            <a:avLst>
              <a:gd fmla="val 49987" name="adj1"/>
            </a:avLst>
          </a:prstGeom>
          <a:noFill/>
          <a:ln cap="flat" cmpd="sng" w="9525">
            <a:solidFill>
              <a:schemeClr val="dk2"/>
            </a:solidFill>
            <a:prstDash val="solid"/>
            <a:round/>
            <a:headEnd len="med" w="med" type="none"/>
            <a:tailEnd len="med" w="med" type="triangle"/>
          </a:ln>
        </p:spPr>
      </p:cxnSp>
      <p:sp>
        <p:nvSpPr>
          <p:cNvPr id="1031" name="Google Shape;1031;p55"/>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032" name="Google Shape;1032;p55"/>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027" name="Google Shape;1027;p55"/>
          <p:cNvSpPr/>
          <p:nvPr/>
        </p:nvSpPr>
        <p:spPr>
          <a:xfrm>
            <a:off x="3637774" y="4025037"/>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1033" name="Google Shape;1033;p55"/>
          <p:cNvCxnSpPr>
            <a:stCxn id="1027" idx="3"/>
            <a:endCxn id="1025"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5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1039" name="Google Shape;1039;p56"/>
          <p:cNvSpPr/>
          <p:nvPr/>
        </p:nvSpPr>
        <p:spPr>
          <a:xfrm>
            <a:off x="7366909" y="87462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1040" name="Google Shape;1040;p56"/>
          <p:cNvSpPr/>
          <p:nvPr/>
        </p:nvSpPr>
        <p:spPr>
          <a:xfrm>
            <a:off x="7366909" y="1372713"/>
            <a:ext cx="1429200" cy="30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1041" name="Google Shape;1041;p56"/>
          <p:cNvSpPr/>
          <p:nvPr/>
        </p:nvSpPr>
        <p:spPr>
          <a:xfrm>
            <a:off x="6434603" y="1870806"/>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1042" name="Google Shape;1042;p56"/>
          <p:cNvCxnSpPr>
            <a:stCxn id="1040" idx="2"/>
            <a:endCxn id="1041"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1043" name="Google Shape;1043;p56"/>
          <p:cNvSpPr/>
          <p:nvPr/>
        </p:nvSpPr>
        <p:spPr>
          <a:xfrm>
            <a:off x="7367194" y="2526551"/>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1044" name="Google Shape;1044;p56"/>
          <p:cNvSpPr/>
          <p:nvPr/>
        </p:nvSpPr>
        <p:spPr>
          <a:xfrm>
            <a:off x="5502500" y="2535168"/>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1045" name="Google Shape;1045;p56"/>
          <p:cNvCxnSpPr>
            <a:stCxn id="1041" idx="2"/>
            <a:endCxn id="1043"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1046" name="Google Shape;1046;p56"/>
          <p:cNvCxnSpPr>
            <a:stCxn id="1041" idx="2"/>
            <a:endCxn id="1044"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1047" name="Google Shape;1047;p56"/>
          <p:cNvSpPr/>
          <p:nvPr/>
        </p:nvSpPr>
        <p:spPr>
          <a:xfrm>
            <a:off x="5501929" y="3525532"/>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1048" name="Google Shape;1048;p56"/>
          <p:cNvSpPr/>
          <p:nvPr/>
        </p:nvSpPr>
        <p:spPr>
          <a:xfrm>
            <a:off x="5502500" y="302603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049" name="Google Shape;1049;p56"/>
          <p:cNvSpPr/>
          <p:nvPr/>
        </p:nvSpPr>
        <p:spPr>
          <a:xfrm>
            <a:off x="3637774" y="302602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050" name="Google Shape;1050;p56"/>
          <p:cNvSpPr/>
          <p:nvPr/>
        </p:nvSpPr>
        <p:spPr>
          <a:xfrm>
            <a:off x="3637784" y="253516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dk1"/>
                </a:solidFill>
                <a:latin typeface="Open Sans"/>
                <a:ea typeface="Open Sans"/>
                <a:cs typeface="Open Sans"/>
                <a:sym typeface="Open Sans"/>
              </a:rPr>
              <a:t>Exit loop block</a:t>
            </a:r>
            <a:endParaRPr sz="900">
              <a:solidFill>
                <a:srgbClr val="0033B3"/>
              </a:solidFill>
              <a:latin typeface="JetBrains Mono"/>
              <a:ea typeface="JetBrains Mono"/>
              <a:cs typeface="JetBrains Mono"/>
              <a:sym typeface="JetBrains Mono"/>
            </a:endParaRPr>
          </a:p>
        </p:txBody>
      </p:sp>
      <p:cxnSp>
        <p:nvCxnSpPr>
          <p:cNvPr id="1051" name="Google Shape;1051;p56"/>
          <p:cNvCxnSpPr>
            <a:stCxn id="1044" idx="2"/>
            <a:endCxn id="1048"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1052" name="Google Shape;1052;p56"/>
          <p:cNvCxnSpPr>
            <a:stCxn id="1048" idx="2"/>
            <a:endCxn id="1047"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053" name="Google Shape;1053;p56"/>
          <p:cNvCxnSpPr>
            <a:stCxn id="1047" idx="1"/>
            <a:endCxn id="1049"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054" name="Google Shape;1054;p56"/>
          <p:cNvCxnSpPr>
            <a:stCxn id="1049" idx="0"/>
            <a:endCxn id="1050"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1055" name="Google Shape;1055;p56"/>
          <p:cNvCxnSpPr>
            <a:stCxn id="1050" idx="0"/>
            <a:endCxn id="1041"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1056" name="Google Shape;1056;p56"/>
          <p:cNvSpPr/>
          <p:nvPr/>
        </p:nvSpPr>
        <p:spPr>
          <a:xfrm>
            <a:off x="7367194" y="302603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1057" name="Google Shape;1057;p56"/>
          <p:cNvSpPr/>
          <p:nvPr/>
        </p:nvSpPr>
        <p:spPr>
          <a:xfrm>
            <a:off x="7366909" y="3525522"/>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1058" name="Google Shape;1058;p56"/>
          <p:cNvCxnSpPr>
            <a:stCxn id="1056" idx="2"/>
            <a:endCxn id="1057"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1059" name="Google Shape;1059;p56"/>
          <p:cNvCxnSpPr>
            <a:stCxn id="1043" idx="2"/>
            <a:endCxn id="1056" idx="0"/>
          </p:cNvCxnSpPr>
          <p:nvPr/>
        </p:nvCxnSpPr>
        <p:spPr>
          <a:xfrm flipH="1" rot="-5400000">
            <a:off x="7986844" y="2930501"/>
            <a:ext cx="190500" cy="6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1060" name="Google Shape;1060;p56"/>
          <p:cNvCxnSpPr>
            <a:stCxn id="1039" idx="2"/>
            <a:endCxn id="1040"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1061" name="Google Shape;1061;p56"/>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062" name="Google Shape;1062;p56"/>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063" name="Google Shape;1063;p56"/>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DBFFDB"/>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1064" name="Google Shape;1064;p56"/>
          <p:cNvSpPr/>
          <p:nvPr/>
        </p:nvSpPr>
        <p:spPr>
          <a:xfrm>
            <a:off x="638300" y="2349500"/>
            <a:ext cx="483300" cy="1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5" name="Google Shape;1065;p56"/>
          <p:cNvCxnSpPr>
            <a:stCxn id="1064" idx="3"/>
            <a:endCxn id="1040" idx="1"/>
          </p:cNvCxnSpPr>
          <p:nvPr/>
        </p:nvCxnSpPr>
        <p:spPr>
          <a:xfrm flipH="1" rot="10800000">
            <a:off x="1121600" y="1527200"/>
            <a:ext cx="6245400" cy="919200"/>
          </a:xfrm>
          <a:prstGeom prst="curvedConnector3">
            <a:avLst>
              <a:gd fmla="val 49999" name="adj1"/>
            </a:avLst>
          </a:prstGeom>
          <a:noFill/>
          <a:ln cap="flat" cmpd="sng" w="9525">
            <a:solidFill>
              <a:schemeClr val="accent2"/>
            </a:solidFill>
            <a:prstDash val="solid"/>
            <a:round/>
            <a:headEnd len="med" w="med" type="none"/>
            <a:tailEnd len="med" w="med" type="none"/>
          </a:ln>
        </p:spPr>
      </p:cxnSp>
      <p:sp>
        <p:nvSpPr>
          <p:cNvPr id="1066" name="Google Shape;1066;p56"/>
          <p:cNvSpPr/>
          <p:nvPr/>
        </p:nvSpPr>
        <p:spPr>
          <a:xfrm>
            <a:off x="5502810" y="402501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cxnSp>
        <p:nvCxnSpPr>
          <p:cNvPr id="1067" name="Google Shape;1067;p56"/>
          <p:cNvCxnSpPr>
            <a:endCxn id="1068" idx="0"/>
          </p:cNvCxnSpPr>
          <p:nvPr/>
        </p:nvCxnSpPr>
        <p:spPr>
          <a:xfrm flipH="1">
            <a:off x="4352374" y="3680037"/>
            <a:ext cx="1149600" cy="345000"/>
          </a:xfrm>
          <a:prstGeom prst="curvedConnector2">
            <a:avLst/>
          </a:prstGeom>
          <a:noFill/>
          <a:ln cap="flat" cmpd="sng" w="9525">
            <a:solidFill>
              <a:schemeClr val="dk2"/>
            </a:solidFill>
            <a:prstDash val="solid"/>
            <a:round/>
            <a:headEnd len="med" w="med" type="none"/>
            <a:tailEnd len="med" w="med" type="triangle"/>
          </a:ln>
        </p:spPr>
      </p:cxnSp>
      <p:sp>
        <p:nvSpPr>
          <p:cNvPr id="1069" name="Google Shape;1069;p56"/>
          <p:cNvSpPr/>
          <p:nvPr/>
        </p:nvSpPr>
        <p:spPr>
          <a:xfrm>
            <a:off x="5502810" y="45245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1070" name="Google Shape;1070;p56"/>
          <p:cNvCxnSpPr>
            <a:stCxn id="1066" idx="2"/>
            <a:endCxn id="1069" idx="0"/>
          </p:cNvCxnSpPr>
          <p:nvPr/>
        </p:nvCxnSpPr>
        <p:spPr>
          <a:xfrm flipH="1" rot="-5400000">
            <a:off x="6122460" y="4428966"/>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071" name="Google Shape;1071;p56"/>
          <p:cNvCxnSpPr>
            <a:stCxn id="1069" idx="3"/>
            <a:endCxn id="1043" idx="1"/>
          </p:cNvCxnSpPr>
          <p:nvPr/>
        </p:nvCxnSpPr>
        <p:spPr>
          <a:xfrm flipH="1" rot="10800000">
            <a:off x="6932010" y="2681013"/>
            <a:ext cx="435300" cy="1998000"/>
          </a:xfrm>
          <a:prstGeom prst="curvedConnector3">
            <a:avLst>
              <a:gd fmla="val 49987" name="adj1"/>
            </a:avLst>
          </a:prstGeom>
          <a:noFill/>
          <a:ln cap="flat" cmpd="sng" w="9525">
            <a:solidFill>
              <a:schemeClr val="dk2"/>
            </a:solidFill>
            <a:prstDash val="solid"/>
            <a:round/>
            <a:headEnd len="med" w="med" type="none"/>
            <a:tailEnd len="med" w="med" type="triangle"/>
          </a:ln>
        </p:spPr>
      </p:cxnSp>
      <p:sp>
        <p:nvSpPr>
          <p:cNvPr id="1072" name="Google Shape;1072;p56"/>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073" name="Google Shape;1073;p56"/>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068" name="Google Shape;1068;p56"/>
          <p:cNvSpPr/>
          <p:nvPr/>
        </p:nvSpPr>
        <p:spPr>
          <a:xfrm>
            <a:off x="3637774" y="4025037"/>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1074" name="Google Shape;1074;p56"/>
          <p:cNvCxnSpPr>
            <a:stCxn id="1068" idx="3"/>
            <a:endCxn id="1066"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5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1080" name="Google Shape;1080;p57"/>
          <p:cNvSpPr/>
          <p:nvPr/>
        </p:nvSpPr>
        <p:spPr>
          <a:xfrm>
            <a:off x="7366909" y="87462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1081" name="Google Shape;1081;p57"/>
          <p:cNvSpPr/>
          <p:nvPr/>
        </p:nvSpPr>
        <p:spPr>
          <a:xfrm>
            <a:off x="7366909" y="13727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1082" name="Google Shape;1082;p57"/>
          <p:cNvSpPr/>
          <p:nvPr/>
        </p:nvSpPr>
        <p:spPr>
          <a:xfrm>
            <a:off x="6434603" y="1870806"/>
            <a:ext cx="1429200" cy="309000"/>
          </a:xfrm>
          <a:prstGeom prst="roundRect">
            <a:avLst>
              <a:gd fmla="val 3189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1083" name="Google Shape;1083;p57"/>
          <p:cNvCxnSpPr>
            <a:stCxn id="1081" idx="2"/>
            <a:endCxn id="1082"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1084" name="Google Shape;1084;p57"/>
          <p:cNvSpPr/>
          <p:nvPr/>
        </p:nvSpPr>
        <p:spPr>
          <a:xfrm>
            <a:off x="7367194" y="2526551"/>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1085" name="Google Shape;1085;p57"/>
          <p:cNvSpPr/>
          <p:nvPr/>
        </p:nvSpPr>
        <p:spPr>
          <a:xfrm>
            <a:off x="5502500" y="2535168"/>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1086" name="Google Shape;1086;p57"/>
          <p:cNvCxnSpPr>
            <a:stCxn id="1082" idx="2"/>
            <a:endCxn id="1084"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1087" name="Google Shape;1087;p57"/>
          <p:cNvCxnSpPr>
            <a:stCxn id="1082" idx="2"/>
            <a:endCxn id="1085"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1088" name="Google Shape;1088;p57"/>
          <p:cNvSpPr/>
          <p:nvPr/>
        </p:nvSpPr>
        <p:spPr>
          <a:xfrm>
            <a:off x="5501929" y="3525532"/>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1089" name="Google Shape;1089;p57"/>
          <p:cNvSpPr/>
          <p:nvPr/>
        </p:nvSpPr>
        <p:spPr>
          <a:xfrm>
            <a:off x="5502500" y="302603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090" name="Google Shape;1090;p57"/>
          <p:cNvSpPr/>
          <p:nvPr/>
        </p:nvSpPr>
        <p:spPr>
          <a:xfrm>
            <a:off x="3637774" y="302602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091" name="Google Shape;1091;p57"/>
          <p:cNvSpPr/>
          <p:nvPr/>
        </p:nvSpPr>
        <p:spPr>
          <a:xfrm>
            <a:off x="3637784" y="253516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dk1"/>
                </a:solidFill>
                <a:latin typeface="Open Sans"/>
                <a:ea typeface="Open Sans"/>
                <a:cs typeface="Open Sans"/>
                <a:sym typeface="Open Sans"/>
              </a:rPr>
              <a:t>Exit loop block</a:t>
            </a:r>
            <a:endParaRPr sz="900">
              <a:solidFill>
                <a:srgbClr val="0033B3"/>
              </a:solidFill>
              <a:latin typeface="JetBrains Mono"/>
              <a:ea typeface="JetBrains Mono"/>
              <a:cs typeface="JetBrains Mono"/>
              <a:sym typeface="JetBrains Mono"/>
            </a:endParaRPr>
          </a:p>
        </p:txBody>
      </p:sp>
      <p:cxnSp>
        <p:nvCxnSpPr>
          <p:cNvPr id="1092" name="Google Shape;1092;p57"/>
          <p:cNvCxnSpPr>
            <a:stCxn id="1085" idx="2"/>
            <a:endCxn id="1089"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1093" name="Google Shape;1093;p57"/>
          <p:cNvCxnSpPr>
            <a:stCxn id="1089" idx="2"/>
            <a:endCxn id="1088"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094" name="Google Shape;1094;p57"/>
          <p:cNvCxnSpPr>
            <a:stCxn id="1088" idx="1"/>
            <a:endCxn id="1090"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095" name="Google Shape;1095;p57"/>
          <p:cNvCxnSpPr>
            <a:stCxn id="1090" idx="0"/>
            <a:endCxn id="1091"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1096" name="Google Shape;1096;p57"/>
          <p:cNvCxnSpPr>
            <a:stCxn id="1091" idx="0"/>
            <a:endCxn id="1082"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1097" name="Google Shape;1097;p57"/>
          <p:cNvSpPr/>
          <p:nvPr/>
        </p:nvSpPr>
        <p:spPr>
          <a:xfrm>
            <a:off x="7367194" y="302603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1098" name="Google Shape;1098;p57"/>
          <p:cNvSpPr/>
          <p:nvPr/>
        </p:nvSpPr>
        <p:spPr>
          <a:xfrm>
            <a:off x="7366909" y="3525522"/>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1099" name="Google Shape;1099;p57"/>
          <p:cNvCxnSpPr>
            <a:stCxn id="1097" idx="2"/>
            <a:endCxn id="1098"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1100" name="Google Shape;1100;p57"/>
          <p:cNvCxnSpPr>
            <a:stCxn id="1084" idx="2"/>
            <a:endCxn id="1097" idx="0"/>
          </p:cNvCxnSpPr>
          <p:nvPr/>
        </p:nvCxnSpPr>
        <p:spPr>
          <a:xfrm flipH="1" rot="-5400000">
            <a:off x="7986844" y="2930501"/>
            <a:ext cx="190500" cy="6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1101" name="Google Shape;1101;p57"/>
          <p:cNvCxnSpPr>
            <a:stCxn id="1080" idx="2"/>
            <a:endCxn id="1081"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1102" name="Google Shape;1102;p57"/>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103" name="Google Shape;1103;p57"/>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104" name="Google Shape;1104;p57"/>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DBFFDB"/>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1105" name="Google Shape;1105;p57"/>
          <p:cNvSpPr/>
          <p:nvPr/>
        </p:nvSpPr>
        <p:spPr>
          <a:xfrm>
            <a:off x="1220800" y="2349500"/>
            <a:ext cx="526800" cy="1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6" name="Google Shape;1106;p57"/>
          <p:cNvCxnSpPr>
            <a:stCxn id="1105" idx="3"/>
            <a:endCxn id="1082" idx="0"/>
          </p:cNvCxnSpPr>
          <p:nvPr/>
        </p:nvCxnSpPr>
        <p:spPr>
          <a:xfrm flipH="1" rot="10800000">
            <a:off x="1747600" y="1870700"/>
            <a:ext cx="5401500" cy="575700"/>
          </a:xfrm>
          <a:prstGeom prst="curvedConnector4">
            <a:avLst>
              <a:gd fmla="val 43386" name="adj1"/>
              <a:gd fmla="val 141344" name="adj2"/>
            </a:avLst>
          </a:prstGeom>
          <a:noFill/>
          <a:ln cap="flat" cmpd="sng" w="9525">
            <a:solidFill>
              <a:schemeClr val="accent2"/>
            </a:solidFill>
            <a:prstDash val="solid"/>
            <a:round/>
            <a:headEnd len="med" w="med" type="none"/>
            <a:tailEnd len="med" w="med" type="none"/>
          </a:ln>
        </p:spPr>
      </p:cxnSp>
      <p:sp>
        <p:nvSpPr>
          <p:cNvPr id="1107" name="Google Shape;1107;p57"/>
          <p:cNvSpPr/>
          <p:nvPr/>
        </p:nvSpPr>
        <p:spPr>
          <a:xfrm>
            <a:off x="5502810" y="402501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cxnSp>
        <p:nvCxnSpPr>
          <p:cNvPr id="1108" name="Google Shape;1108;p57"/>
          <p:cNvCxnSpPr>
            <a:endCxn id="1109" idx="0"/>
          </p:cNvCxnSpPr>
          <p:nvPr/>
        </p:nvCxnSpPr>
        <p:spPr>
          <a:xfrm flipH="1">
            <a:off x="4352374" y="3680037"/>
            <a:ext cx="1149600" cy="345000"/>
          </a:xfrm>
          <a:prstGeom prst="curvedConnector2">
            <a:avLst/>
          </a:prstGeom>
          <a:noFill/>
          <a:ln cap="flat" cmpd="sng" w="9525">
            <a:solidFill>
              <a:schemeClr val="dk2"/>
            </a:solidFill>
            <a:prstDash val="solid"/>
            <a:round/>
            <a:headEnd len="med" w="med" type="none"/>
            <a:tailEnd len="med" w="med" type="triangle"/>
          </a:ln>
        </p:spPr>
      </p:cxnSp>
      <p:sp>
        <p:nvSpPr>
          <p:cNvPr id="1110" name="Google Shape;1110;p57"/>
          <p:cNvSpPr/>
          <p:nvPr/>
        </p:nvSpPr>
        <p:spPr>
          <a:xfrm>
            <a:off x="5502810" y="45245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1111" name="Google Shape;1111;p57"/>
          <p:cNvCxnSpPr>
            <a:stCxn id="1107" idx="2"/>
            <a:endCxn id="1110" idx="0"/>
          </p:cNvCxnSpPr>
          <p:nvPr/>
        </p:nvCxnSpPr>
        <p:spPr>
          <a:xfrm flipH="1" rot="-5400000">
            <a:off x="6122460" y="4428966"/>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112" name="Google Shape;1112;p57"/>
          <p:cNvCxnSpPr>
            <a:stCxn id="1110" idx="3"/>
            <a:endCxn id="1084" idx="1"/>
          </p:cNvCxnSpPr>
          <p:nvPr/>
        </p:nvCxnSpPr>
        <p:spPr>
          <a:xfrm flipH="1" rot="10800000">
            <a:off x="6932010" y="2681013"/>
            <a:ext cx="435300" cy="1998000"/>
          </a:xfrm>
          <a:prstGeom prst="curvedConnector3">
            <a:avLst>
              <a:gd fmla="val 49987" name="adj1"/>
            </a:avLst>
          </a:prstGeom>
          <a:noFill/>
          <a:ln cap="flat" cmpd="sng" w="9525">
            <a:solidFill>
              <a:schemeClr val="dk2"/>
            </a:solidFill>
            <a:prstDash val="solid"/>
            <a:round/>
            <a:headEnd len="med" w="med" type="none"/>
            <a:tailEnd len="med" w="med" type="triangle"/>
          </a:ln>
        </p:spPr>
      </p:cxnSp>
      <p:sp>
        <p:nvSpPr>
          <p:cNvPr id="1113" name="Google Shape;1113;p57"/>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114" name="Google Shape;1114;p57"/>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109" name="Google Shape;1109;p57"/>
          <p:cNvSpPr/>
          <p:nvPr/>
        </p:nvSpPr>
        <p:spPr>
          <a:xfrm>
            <a:off x="3637774" y="4025037"/>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1115" name="Google Shape;1115;p57"/>
          <p:cNvCxnSpPr>
            <a:stCxn id="1109" idx="3"/>
            <a:endCxn id="1107"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5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1121" name="Google Shape;1121;p58"/>
          <p:cNvSpPr/>
          <p:nvPr/>
        </p:nvSpPr>
        <p:spPr>
          <a:xfrm>
            <a:off x="7366909" y="87462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1122" name="Google Shape;1122;p58"/>
          <p:cNvSpPr/>
          <p:nvPr/>
        </p:nvSpPr>
        <p:spPr>
          <a:xfrm>
            <a:off x="7366909" y="13727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1123" name="Google Shape;1123;p58"/>
          <p:cNvSpPr/>
          <p:nvPr/>
        </p:nvSpPr>
        <p:spPr>
          <a:xfrm>
            <a:off x="6434603" y="1870806"/>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1124" name="Google Shape;1124;p58"/>
          <p:cNvCxnSpPr>
            <a:stCxn id="1122" idx="2"/>
            <a:endCxn id="1123"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1125" name="Google Shape;1125;p58"/>
          <p:cNvSpPr/>
          <p:nvPr/>
        </p:nvSpPr>
        <p:spPr>
          <a:xfrm>
            <a:off x="7367194" y="2526551"/>
            <a:ext cx="1429200" cy="30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1126" name="Google Shape;1126;p58"/>
          <p:cNvSpPr/>
          <p:nvPr/>
        </p:nvSpPr>
        <p:spPr>
          <a:xfrm>
            <a:off x="5502500" y="2535168"/>
            <a:ext cx="1429200" cy="30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1127" name="Google Shape;1127;p58"/>
          <p:cNvCxnSpPr>
            <a:stCxn id="1123" idx="2"/>
            <a:endCxn id="1125"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1128" name="Google Shape;1128;p58"/>
          <p:cNvCxnSpPr>
            <a:stCxn id="1123" idx="2"/>
            <a:endCxn id="1126"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1129" name="Google Shape;1129;p58"/>
          <p:cNvSpPr/>
          <p:nvPr/>
        </p:nvSpPr>
        <p:spPr>
          <a:xfrm>
            <a:off x="5501929" y="3525532"/>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1130" name="Google Shape;1130;p58"/>
          <p:cNvSpPr/>
          <p:nvPr/>
        </p:nvSpPr>
        <p:spPr>
          <a:xfrm>
            <a:off x="5502500" y="302603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131" name="Google Shape;1131;p58"/>
          <p:cNvSpPr/>
          <p:nvPr/>
        </p:nvSpPr>
        <p:spPr>
          <a:xfrm>
            <a:off x="3637774" y="302602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132" name="Google Shape;1132;p58"/>
          <p:cNvSpPr/>
          <p:nvPr/>
        </p:nvSpPr>
        <p:spPr>
          <a:xfrm>
            <a:off x="3637784" y="253516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dk1"/>
                </a:solidFill>
                <a:latin typeface="Open Sans"/>
                <a:ea typeface="Open Sans"/>
                <a:cs typeface="Open Sans"/>
                <a:sym typeface="Open Sans"/>
              </a:rPr>
              <a:t>Exit loop block</a:t>
            </a:r>
            <a:endParaRPr sz="900">
              <a:solidFill>
                <a:srgbClr val="0033B3"/>
              </a:solidFill>
              <a:latin typeface="JetBrains Mono"/>
              <a:ea typeface="JetBrains Mono"/>
              <a:cs typeface="JetBrains Mono"/>
              <a:sym typeface="JetBrains Mono"/>
            </a:endParaRPr>
          </a:p>
        </p:txBody>
      </p:sp>
      <p:cxnSp>
        <p:nvCxnSpPr>
          <p:cNvPr id="1133" name="Google Shape;1133;p58"/>
          <p:cNvCxnSpPr>
            <a:stCxn id="1126" idx="2"/>
            <a:endCxn id="1130"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1134" name="Google Shape;1134;p58"/>
          <p:cNvCxnSpPr>
            <a:stCxn id="1130" idx="2"/>
            <a:endCxn id="1129"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135" name="Google Shape;1135;p58"/>
          <p:cNvCxnSpPr>
            <a:stCxn id="1129" idx="1"/>
            <a:endCxn id="1131"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136" name="Google Shape;1136;p58"/>
          <p:cNvCxnSpPr>
            <a:stCxn id="1131" idx="0"/>
            <a:endCxn id="1132"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1137" name="Google Shape;1137;p58"/>
          <p:cNvCxnSpPr>
            <a:stCxn id="1132" idx="0"/>
            <a:endCxn id="1123"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1138" name="Google Shape;1138;p58"/>
          <p:cNvSpPr/>
          <p:nvPr/>
        </p:nvSpPr>
        <p:spPr>
          <a:xfrm>
            <a:off x="7367194" y="302603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1139" name="Google Shape;1139;p58"/>
          <p:cNvSpPr/>
          <p:nvPr/>
        </p:nvSpPr>
        <p:spPr>
          <a:xfrm>
            <a:off x="7366909" y="3525522"/>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1140" name="Google Shape;1140;p58"/>
          <p:cNvCxnSpPr>
            <a:stCxn id="1138" idx="2"/>
            <a:endCxn id="1139"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1141" name="Google Shape;1141;p58"/>
          <p:cNvCxnSpPr>
            <a:stCxn id="1125" idx="2"/>
            <a:endCxn id="1138" idx="0"/>
          </p:cNvCxnSpPr>
          <p:nvPr/>
        </p:nvCxnSpPr>
        <p:spPr>
          <a:xfrm flipH="1" rot="-5400000">
            <a:off x="7986844" y="2930501"/>
            <a:ext cx="190500" cy="6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1142" name="Google Shape;1142;p58"/>
          <p:cNvCxnSpPr>
            <a:stCxn id="1121" idx="2"/>
            <a:endCxn id="1122"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1143" name="Google Shape;1143;p58"/>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144" name="Google Shape;1144;p58"/>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145" name="Google Shape;1145;p58"/>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DBFFDB"/>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1146" name="Google Shape;1146;p58"/>
          <p:cNvSpPr/>
          <p:nvPr/>
        </p:nvSpPr>
        <p:spPr>
          <a:xfrm>
            <a:off x="1828800" y="2349500"/>
            <a:ext cx="123300" cy="1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7" name="Google Shape;1147;p58"/>
          <p:cNvCxnSpPr>
            <a:stCxn id="1146" idx="3"/>
            <a:endCxn id="1126" idx="1"/>
          </p:cNvCxnSpPr>
          <p:nvPr/>
        </p:nvCxnSpPr>
        <p:spPr>
          <a:xfrm>
            <a:off x="1952100" y="2446400"/>
            <a:ext cx="3550500" cy="243300"/>
          </a:xfrm>
          <a:prstGeom prst="curvedConnector3">
            <a:avLst>
              <a:gd fmla="val 49999" name="adj1"/>
            </a:avLst>
          </a:prstGeom>
          <a:noFill/>
          <a:ln cap="flat" cmpd="sng" w="9525">
            <a:solidFill>
              <a:schemeClr val="accent2"/>
            </a:solidFill>
            <a:prstDash val="solid"/>
            <a:round/>
            <a:headEnd len="med" w="med" type="none"/>
            <a:tailEnd len="med" w="med" type="none"/>
          </a:ln>
        </p:spPr>
      </p:cxnSp>
      <p:sp>
        <p:nvSpPr>
          <p:cNvPr id="1148" name="Google Shape;1148;p58"/>
          <p:cNvSpPr/>
          <p:nvPr/>
        </p:nvSpPr>
        <p:spPr>
          <a:xfrm>
            <a:off x="753550" y="3716975"/>
            <a:ext cx="123300" cy="1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9" name="Google Shape;1149;p58"/>
          <p:cNvCxnSpPr>
            <a:stCxn id="1148" idx="3"/>
            <a:endCxn id="1125" idx="1"/>
          </p:cNvCxnSpPr>
          <p:nvPr/>
        </p:nvCxnSpPr>
        <p:spPr>
          <a:xfrm flipH="1" rot="10800000">
            <a:off x="876850" y="2681075"/>
            <a:ext cx="6490200" cy="1132800"/>
          </a:xfrm>
          <a:prstGeom prst="curvedConnector3">
            <a:avLst>
              <a:gd fmla="val 50001" name="adj1"/>
            </a:avLst>
          </a:prstGeom>
          <a:noFill/>
          <a:ln cap="flat" cmpd="sng" w="9525">
            <a:solidFill>
              <a:schemeClr val="accent2"/>
            </a:solidFill>
            <a:prstDash val="solid"/>
            <a:round/>
            <a:headEnd len="med" w="med" type="none"/>
            <a:tailEnd len="med" w="med" type="none"/>
          </a:ln>
        </p:spPr>
      </p:cxnSp>
      <p:sp>
        <p:nvSpPr>
          <p:cNvPr id="1150" name="Google Shape;1150;p58"/>
          <p:cNvSpPr/>
          <p:nvPr/>
        </p:nvSpPr>
        <p:spPr>
          <a:xfrm>
            <a:off x="5502810" y="402501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cxnSp>
        <p:nvCxnSpPr>
          <p:cNvPr id="1151" name="Google Shape;1151;p58"/>
          <p:cNvCxnSpPr>
            <a:endCxn id="1152" idx="0"/>
          </p:cNvCxnSpPr>
          <p:nvPr/>
        </p:nvCxnSpPr>
        <p:spPr>
          <a:xfrm flipH="1">
            <a:off x="4352374" y="3680037"/>
            <a:ext cx="1149600" cy="345000"/>
          </a:xfrm>
          <a:prstGeom prst="curvedConnector2">
            <a:avLst/>
          </a:prstGeom>
          <a:noFill/>
          <a:ln cap="flat" cmpd="sng" w="9525">
            <a:solidFill>
              <a:schemeClr val="dk2"/>
            </a:solidFill>
            <a:prstDash val="solid"/>
            <a:round/>
            <a:headEnd len="med" w="med" type="none"/>
            <a:tailEnd len="med" w="med" type="triangle"/>
          </a:ln>
        </p:spPr>
      </p:cxnSp>
      <p:sp>
        <p:nvSpPr>
          <p:cNvPr id="1153" name="Google Shape;1153;p58"/>
          <p:cNvSpPr/>
          <p:nvPr/>
        </p:nvSpPr>
        <p:spPr>
          <a:xfrm>
            <a:off x="5502810" y="45245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1154" name="Google Shape;1154;p58"/>
          <p:cNvCxnSpPr>
            <a:stCxn id="1150" idx="2"/>
            <a:endCxn id="1153" idx="0"/>
          </p:cNvCxnSpPr>
          <p:nvPr/>
        </p:nvCxnSpPr>
        <p:spPr>
          <a:xfrm flipH="1" rot="-5400000">
            <a:off x="6122460" y="4428966"/>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155" name="Google Shape;1155;p58"/>
          <p:cNvCxnSpPr>
            <a:stCxn id="1153" idx="3"/>
            <a:endCxn id="1125" idx="1"/>
          </p:cNvCxnSpPr>
          <p:nvPr/>
        </p:nvCxnSpPr>
        <p:spPr>
          <a:xfrm flipH="1" rot="10800000">
            <a:off x="6932010" y="2681013"/>
            <a:ext cx="435300" cy="1998000"/>
          </a:xfrm>
          <a:prstGeom prst="curvedConnector3">
            <a:avLst>
              <a:gd fmla="val 49987" name="adj1"/>
            </a:avLst>
          </a:prstGeom>
          <a:noFill/>
          <a:ln cap="flat" cmpd="sng" w="9525">
            <a:solidFill>
              <a:schemeClr val="dk2"/>
            </a:solidFill>
            <a:prstDash val="solid"/>
            <a:round/>
            <a:headEnd len="med" w="med" type="none"/>
            <a:tailEnd len="med" w="med" type="triangle"/>
          </a:ln>
        </p:spPr>
      </p:cxnSp>
      <p:sp>
        <p:nvSpPr>
          <p:cNvPr id="1156" name="Google Shape;1156;p58"/>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157" name="Google Shape;1157;p58"/>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152" name="Google Shape;1152;p58"/>
          <p:cNvSpPr/>
          <p:nvPr/>
        </p:nvSpPr>
        <p:spPr>
          <a:xfrm>
            <a:off x="3637774" y="4025037"/>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1158" name="Google Shape;1158;p58"/>
          <p:cNvCxnSpPr>
            <a:stCxn id="1152" idx="3"/>
            <a:endCxn id="1150"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p:nvPr/>
        </p:nvSpPr>
        <p:spPr>
          <a:xfrm>
            <a:off x="2409275" y="1892300"/>
            <a:ext cx="5345100" cy="2259900"/>
          </a:xfrm>
          <a:prstGeom prst="rect">
            <a:avLst/>
          </a:prstGeom>
          <a:noFill/>
          <a:ln cap="flat" cmpd="sng" w="9525">
            <a:solidFill>
              <a:srgbClr val="ADAD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t>
            </a:r>
            <a:r>
              <a:rPr lang="en"/>
              <a:t>JVM under the hood</a:t>
            </a:r>
            <a:endParaRPr/>
          </a:p>
        </p:txBody>
      </p:sp>
      <p:grpSp>
        <p:nvGrpSpPr>
          <p:cNvPr id="67" name="Google Shape;67;p14"/>
          <p:cNvGrpSpPr/>
          <p:nvPr/>
        </p:nvGrpSpPr>
        <p:grpSpPr>
          <a:xfrm>
            <a:off x="1052277" y="2604503"/>
            <a:ext cx="1052400" cy="1075986"/>
            <a:chOff x="1356602" y="1271664"/>
            <a:chExt cx="1052400" cy="1075986"/>
          </a:xfrm>
        </p:grpSpPr>
        <p:pic>
          <p:nvPicPr>
            <p:cNvPr id="68" name="Google Shape;68;p14"/>
            <p:cNvPicPr preferRelativeResize="0"/>
            <p:nvPr/>
          </p:nvPicPr>
          <p:blipFill rotWithShape="1">
            <a:blip r:embed="rId3">
              <a:alphaModFix/>
            </a:blip>
            <a:srcRect b="11966" l="0" r="51345" t="18944"/>
            <a:stretch/>
          </p:blipFill>
          <p:spPr>
            <a:xfrm>
              <a:off x="1645724" y="1271664"/>
              <a:ext cx="474150" cy="673275"/>
            </a:xfrm>
            <a:prstGeom prst="rect">
              <a:avLst/>
            </a:prstGeom>
            <a:noFill/>
            <a:ln>
              <a:noFill/>
            </a:ln>
          </p:spPr>
        </p:pic>
        <p:sp>
          <p:nvSpPr>
            <p:cNvPr id="69" name="Google Shape;69;p14"/>
            <p:cNvSpPr txBox="1"/>
            <p:nvPr/>
          </p:nvSpPr>
          <p:spPr>
            <a:xfrm>
              <a:off x="1356602" y="1935150"/>
              <a:ext cx="1052400" cy="4125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.сlass files</a:t>
              </a:r>
              <a:br>
                <a:rPr lang="en" sz="1100">
                  <a:solidFill>
                    <a:schemeClr val="dk1"/>
                  </a:solidFill>
                  <a:latin typeface="Open Sans"/>
                  <a:ea typeface="Open Sans"/>
                  <a:cs typeface="Open Sans"/>
                  <a:sym typeface="Open Sans"/>
                </a:rPr>
              </a:br>
              <a:r>
                <a:rPr lang="en" sz="1100">
                  <a:solidFill>
                    <a:schemeClr val="dk1"/>
                  </a:solidFill>
                  <a:latin typeface="Open Sans"/>
                  <a:ea typeface="Open Sans"/>
                  <a:cs typeface="Open Sans"/>
                  <a:sym typeface="Open Sans"/>
                </a:rPr>
                <a:t>with bytecodes</a:t>
              </a:r>
              <a:endParaRPr sz="1100">
                <a:solidFill>
                  <a:schemeClr val="dk1"/>
                </a:solidFill>
                <a:latin typeface="Open Sans"/>
                <a:ea typeface="Open Sans"/>
                <a:cs typeface="Open Sans"/>
                <a:sym typeface="Open Sans"/>
              </a:endParaRPr>
            </a:p>
          </p:txBody>
        </p:sp>
      </p:grpSp>
      <p:sp>
        <p:nvSpPr>
          <p:cNvPr id="70" name="Google Shape;70;p14"/>
          <p:cNvSpPr/>
          <p:nvPr/>
        </p:nvSpPr>
        <p:spPr>
          <a:xfrm>
            <a:off x="2680650" y="2225826"/>
            <a:ext cx="1720800" cy="6516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Class loading</a:t>
            </a:r>
            <a:br>
              <a:rPr lang="en" sz="1100">
                <a:solidFill>
                  <a:srgbClr val="FFFFFF"/>
                </a:solidFill>
                <a:latin typeface="Open Sans"/>
                <a:ea typeface="Open Sans"/>
                <a:cs typeface="Open Sans"/>
                <a:sym typeface="Open Sans"/>
              </a:rPr>
            </a:br>
            <a:r>
              <a:rPr lang="en" sz="1100">
                <a:solidFill>
                  <a:srgbClr val="FFFFFF"/>
                </a:solidFill>
                <a:latin typeface="Open Sans"/>
                <a:ea typeface="Open Sans"/>
                <a:cs typeface="Open Sans"/>
                <a:sym typeface="Open Sans"/>
              </a:rPr>
              <a:t>services</a:t>
            </a:r>
            <a:endParaRPr sz="1100">
              <a:solidFill>
                <a:srgbClr val="FFFFFF"/>
              </a:solidFill>
              <a:latin typeface="Open Sans"/>
              <a:ea typeface="Open Sans"/>
              <a:cs typeface="Open Sans"/>
              <a:sym typeface="Open Sans"/>
            </a:endParaRPr>
          </a:p>
        </p:txBody>
      </p:sp>
      <p:cxnSp>
        <p:nvCxnSpPr>
          <p:cNvPr id="71" name="Google Shape;71;p14"/>
          <p:cNvCxnSpPr/>
          <p:nvPr/>
        </p:nvCxnSpPr>
        <p:spPr>
          <a:xfrm>
            <a:off x="1828788" y="3021951"/>
            <a:ext cx="550500" cy="600"/>
          </a:xfrm>
          <a:prstGeom prst="curvedConnector3">
            <a:avLst>
              <a:gd fmla="val 50000" name="adj1"/>
            </a:avLst>
          </a:prstGeom>
          <a:noFill/>
          <a:ln cap="flat" cmpd="sng" w="9525">
            <a:solidFill>
              <a:srgbClr val="27282C"/>
            </a:solidFill>
            <a:prstDash val="solid"/>
            <a:round/>
            <a:headEnd len="med" w="med" type="none"/>
            <a:tailEnd len="med" w="med" type="triangle"/>
          </a:ln>
        </p:spPr>
      </p:cxnSp>
      <p:sp>
        <p:nvSpPr>
          <p:cNvPr id="72" name="Google Shape;72;p14"/>
          <p:cNvSpPr/>
          <p:nvPr/>
        </p:nvSpPr>
        <p:spPr>
          <a:xfrm>
            <a:off x="2680650" y="3173876"/>
            <a:ext cx="1720800" cy="6516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Memory management</a:t>
            </a:r>
            <a:br>
              <a:rPr lang="en" sz="1100">
                <a:solidFill>
                  <a:srgbClr val="FFFFFF"/>
                </a:solidFill>
                <a:latin typeface="Open Sans"/>
                <a:ea typeface="Open Sans"/>
                <a:cs typeface="Open Sans"/>
                <a:sym typeface="Open Sans"/>
              </a:rPr>
            </a:br>
            <a:r>
              <a:rPr lang="en" sz="1100">
                <a:solidFill>
                  <a:srgbClr val="FFFFFF"/>
                </a:solidFill>
                <a:latin typeface="Open Sans"/>
                <a:ea typeface="Open Sans"/>
                <a:cs typeface="Open Sans"/>
                <a:sym typeface="Open Sans"/>
              </a:rPr>
              <a:t>(heap, GC)</a:t>
            </a:r>
            <a:endParaRPr sz="1100">
              <a:solidFill>
                <a:srgbClr val="FFFFFF"/>
              </a:solidFill>
              <a:latin typeface="Open Sans"/>
              <a:ea typeface="Open Sans"/>
              <a:cs typeface="Open Sans"/>
              <a:sym typeface="Open Sans"/>
            </a:endParaRPr>
          </a:p>
        </p:txBody>
      </p:sp>
      <p:sp>
        <p:nvSpPr>
          <p:cNvPr id="73" name="Google Shape;73;p14"/>
          <p:cNvSpPr/>
          <p:nvPr/>
        </p:nvSpPr>
        <p:spPr>
          <a:xfrm>
            <a:off x="2409275" y="1593793"/>
            <a:ext cx="569700" cy="29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Open Sans"/>
                <a:ea typeface="Open Sans"/>
                <a:cs typeface="Open Sans"/>
                <a:sym typeface="Open Sans"/>
              </a:rPr>
              <a:t>JVM</a:t>
            </a:r>
            <a:endParaRPr sz="1100">
              <a:solidFill>
                <a:schemeClr val="lt1"/>
              </a:solidFill>
              <a:latin typeface="Open Sans"/>
              <a:ea typeface="Open Sans"/>
              <a:cs typeface="Open Sans"/>
              <a:sym typeface="Open Sans"/>
            </a:endParaRPr>
          </a:p>
        </p:txBody>
      </p:sp>
      <p:sp>
        <p:nvSpPr>
          <p:cNvPr id="74" name="Google Shape;74;p14"/>
          <p:cNvSpPr/>
          <p:nvPr/>
        </p:nvSpPr>
        <p:spPr>
          <a:xfrm>
            <a:off x="4902425" y="2225825"/>
            <a:ext cx="2548800" cy="1702200"/>
          </a:xfrm>
          <a:prstGeom prst="rect">
            <a:avLst/>
          </a:prstGeom>
          <a:noFill/>
          <a:ln cap="flat" cmpd="sng" w="9525">
            <a:solidFill>
              <a:srgbClr val="ADADA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14"/>
          <p:cNvCxnSpPr>
            <a:stCxn id="70" idx="3"/>
          </p:cNvCxnSpPr>
          <p:nvPr/>
        </p:nvCxnSpPr>
        <p:spPr>
          <a:xfrm>
            <a:off x="4401450" y="2551626"/>
            <a:ext cx="512400" cy="600"/>
          </a:xfrm>
          <a:prstGeom prst="curvedConnector3">
            <a:avLst>
              <a:gd fmla="val 50000" name="adj1"/>
            </a:avLst>
          </a:prstGeom>
          <a:noFill/>
          <a:ln cap="flat" cmpd="sng" w="9525">
            <a:solidFill>
              <a:srgbClr val="27282C"/>
            </a:solidFill>
            <a:prstDash val="solid"/>
            <a:round/>
            <a:headEnd len="med" w="med" type="none"/>
            <a:tailEnd len="med" w="med" type="triangle"/>
          </a:ln>
        </p:spPr>
      </p:cxnSp>
      <p:sp>
        <p:nvSpPr>
          <p:cNvPr id="76" name="Google Shape;76;p14"/>
          <p:cNvSpPr txBox="1"/>
          <p:nvPr/>
        </p:nvSpPr>
        <p:spPr>
          <a:xfrm>
            <a:off x="5046400" y="3319471"/>
            <a:ext cx="2260800" cy="600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Open Sans"/>
                <a:ea typeface="Open Sans"/>
                <a:cs typeface="Open Sans"/>
                <a:sym typeface="Open Sans"/>
              </a:rPr>
              <a:t>bytecode </a:t>
            </a:r>
            <a:r>
              <a:rPr lang="en" sz="1100">
                <a:solidFill>
                  <a:schemeClr val="dk1"/>
                </a:solidFill>
                <a:latin typeface="JetBrains Mono"/>
                <a:ea typeface="JetBrains Mono"/>
                <a:cs typeface="JetBrains Mono"/>
                <a:sym typeface="JetBrains Mono"/>
              </a:rPr>
              <a:t>-&gt; </a:t>
            </a:r>
            <a:r>
              <a:rPr lang="en" sz="1100">
                <a:solidFill>
                  <a:schemeClr val="dk1"/>
                </a:solidFill>
                <a:latin typeface="Open Sans"/>
                <a:ea typeface="Open Sans"/>
                <a:cs typeface="Open Sans"/>
                <a:sym typeface="Open Sans"/>
              </a:rPr>
              <a:t>machine code</a:t>
            </a:r>
            <a:endParaRPr sz="1100">
              <a:solidFill>
                <a:schemeClr val="dk1"/>
              </a:solidFill>
              <a:latin typeface="Open Sans"/>
              <a:ea typeface="Open Sans"/>
              <a:cs typeface="Open Sans"/>
              <a:sym typeface="Open Sans"/>
            </a:endParaRPr>
          </a:p>
          <a:p>
            <a:pPr indent="0" lvl="0" marL="0" rtl="0" algn="ctr">
              <a:lnSpc>
                <a:spcPct val="100000"/>
              </a:lnSpc>
              <a:spcBef>
                <a:spcPts val="600"/>
              </a:spcBef>
              <a:spcAft>
                <a:spcPts val="600"/>
              </a:spcAft>
              <a:buNone/>
            </a:pPr>
            <a:r>
              <a:rPr lang="en" sz="1100">
                <a:solidFill>
                  <a:schemeClr val="dk1"/>
                </a:solidFill>
                <a:latin typeface="Open Sans"/>
                <a:ea typeface="Open Sans"/>
                <a:cs typeface="Open Sans"/>
                <a:sym typeface="Open Sans"/>
              </a:rPr>
              <a:t>translation services</a:t>
            </a:r>
            <a:r>
              <a:rPr lang="en" sz="1100">
                <a:solidFill>
                  <a:schemeClr val="dk1"/>
                </a:solidFill>
                <a:latin typeface="JetBrains Mono"/>
                <a:ea typeface="JetBrains Mono"/>
                <a:cs typeface="JetBrains Mono"/>
                <a:sym typeface="JetBrains Mono"/>
              </a:rPr>
              <a:t> </a:t>
            </a:r>
            <a:endParaRPr sz="1100">
              <a:solidFill>
                <a:schemeClr val="dk1"/>
              </a:solidFill>
              <a:latin typeface="Open Sans"/>
              <a:ea typeface="Open Sans"/>
              <a:cs typeface="Open Sans"/>
              <a:sym typeface="Open Sans"/>
            </a:endParaRPr>
          </a:p>
        </p:txBody>
      </p:sp>
      <p:grpSp>
        <p:nvGrpSpPr>
          <p:cNvPr id="77" name="Google Shape;77;p14"/>
          <p:cNvGrpSpPr/>
          <p:nvPr/>
        </p:nvGrpSpPr>
        <p:grpSpPr>
          <a:xfrm>
            <a:off x="5454250" y="2398625"/>
            <a:ext cx="1445700" cy="914542"/>
            <a:chOff x="5521000" y="2855825"/>
            <a:chExt cx="1445700" cy="914542"/>
          </a:xfrm>
        </p:grpSpPr>
        <p:sp>
          <p:nvSpPr>
            <p:cNvPr id="78" name="Google Shape;78;p14"/>
            <p:cNvSpPr/>
            <p:nvPr/>
          </p:nvSpPr>
          <p:spPr>
            <a:xfrm>
              <a:off x="5521000" y="2855825"/>
              <a:ext cx="1445100" cy="408900"/>
            </a:xfrm>
            <a:prstGeom prst="roundRect">
              <a:avLst>
                <a:gd fmla="val 16667" name="adj"/>
              </a:avLst>
            </a:prstGeom>
            <a:solidFill>
              <a:schemeClr val="lt1"/>
            </a:solidFill>
            <a:ln cap="flat" cmpd="sng" w="9525">
              <a:solidFill>
                <a:srgbClr val="ADADA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Interpreter</a:t>
              </a:r>
              <a:endParaRPr sz="1100"/>
            </a:p>
          </p:txBody>
        </p:sp>
        <p:sp>
          <p:nvSpPr>
            <p:cNvPr id="79" name="Google Shape;79;p14"/>
            <p:cNvSpPr/>
            <p:nvPr/>
          </p:nvSpPr>
          <p:spPr>
            <a:xfrm>
              <a:off x="5521000" y="3361467"/>
              <a:ext cx="1445100" cy="408900"/>
            </a:xfrm>
            <a:prstGeom prst="roundRect">
              <a:avLst>
                <a:gd fmla="val 16667" name="adj"/>
              </a:avLst>
            </a:prstGeom>
            <a:solidFill>
              <a:schemeClr val="lt1"/>
            </a:solidFill>
            <a:ln cap="flat" cmpd="sng" w="9525">
              <a:solidFill>
                <a:srgbClr val="ADADA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JIT-compiler</a:t>
              </a:r>
              <a:endParaRPr sz="1100"/>
            </a:p>
          </p:txBody>
        </p:sp>
        <p:cxnSp>
          <p:nvCxnSpPr>
            <p:cNvPr id="80" name="Google Shape;80;p14"/>
            <p:cNvCxnSpPr>
              <a:stCxn id="78" idx="3"/>
              <a:endCxn id="79" idx="3"/>
            </p:cNvCxnSpPr>
            <p:nvPr/>
          </p:nvCxnSpPr>
          <p:spPr>
            <a:xfrm>
              <a:off x="6966100" y="3060275"/>
              <a:ext cx="600" cy="505500"/>
            </a:xfrm>
            <a:prstGeom prst="bentConnector3">
              <a:avLst>
                <a:gd fmla="val 39687500" name="adj1"/>
              </a:avLst>
            </a:prstGeom>
            <a:noFill/>
            <a:ln cap="flat" cmpd="sng" w="9525">
              <a:solidFill>
                <a:schemeClr val="dk1"/>
              </a:solidFill>
              <a:prstDash val="dash"/>
              <a:round/>
              <a:headEnd len="med" w="med" type="none"/>
              <a:tailEnd len="med" w="med" type="triangle"/>
            </a:ln>
          </p:spPr>
        </p:cxnSp>
        <p:cxnSp>
          <p:nvCxnSpPr>
            <p:cNvPr id="81" name="Google Shape;81;p14"/>
            <p:cNvCxnSpPr>
              <a:stCxn id="79" idx="1"/>
              <a:endCxn id="78" idx="1"/>
            </p:cNvCxnSpPr>
            <p:nvPr/>
          </p:nvCxnSpPr>
          <p:spPr>
            <a:xfrm flipH="1" rot="10800000">
              <a:off x="5521000" y="3060417"/>
              <a:ext cx="600" cy="505500"/>
            </a:xfrm>
            <a:prstGeom prst="bentConnector3">
              <a:avLst>
                <a:gd fmla="val -39687500" name="adj1"/>
              </a:avLst>
            </a:prstGeom>
            <a:noFill/>
            <a:ln cap="flat" cmpd="sng" w="9525">
              <a:solidFill>
                <a:schemeClr val="dk1"/>
              </a:solidFill>
              <a:prstDash val="dash"/>
              <a:round/>
              <a:headEnd len="med" w="med" type="none"/>
              <a:tailEnd len="med" w="med" type="triangle"/>
            </a:ln>
          </p:spPr>
        </p:cxn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5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1164" name="Google Shape;1164;p59"/>
          <p:cNvSpPr/>
          <p:nvPr/>
        </p:nvSpPr>
        <p:spPr>
          <a:xfrm>
            <a:off x="7366909" y="87462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1165" name="Google Shape;1165;p59"/>
          <p:cNvSpPr/>
          <p:nvPr/>
        </p:nvSpPr>
        <p:spPr>
          <a:xfrm>
            <a:off x="7366909" y="13727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1166" name="Google Shape;1166;p59"/>
          <p:cNvSpPr/>
          <p:nvPr/>
        </p:nvSpPr>
        <p:spPr>
          <a:xfrm>
            <a:off x="6434603" y="1870806"/>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1167" name="Google Shape;1167;p59"/>
          <p:cNvCxnSpPr>
            <a:stCxn id="1165" idx="2"/>
            <a:endCxn id="1166"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1168" name="Google Shape;1168;p59"/>
          <p:cNvSpPr/>
          <p:nvPr/>
        </p:nvSpPr>
        <p:spPr>
          <a:xfrm>
            <a:off x="7367194" y="2526551"/>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1169" name="Google Shape;1169;p59"/>
          <p:cNvSpPr/>
          <p:nvPr/>
        </p:nvSpPr>
        <p:spPr>
          <a:xfrm>
            <a:off x="5502500" y="2535168"/>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1170" name="Google Shape;1170;p59"/>
          <p:cNvCxnSpPr>
            <a:stCxn id="1166" idx="2"/>
            <a:endCxn id="1168"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1171" name="Google Shape;1171;p59"/>
          <p:cNvCxnSpPr>
            <a:stCxn id="1166" idx="2"/>
            <a:endCxn id="1169"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1172" name="Google Shape;1172;p59"/>
          <p:cNvSpPr/>
          <p:nvPr/>
        </p:nvSpPr>
        <p:spPr>
          <a:xfrm>
            <a:off x="5501929" y="3525532"/>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1173" name="Google Shape;1173;p59"/>
          <p:cNvSpPr/>
          <p:nvPr/>
        </p:nvSpPr>
        <p:spPr>
          <a:xfrm>
            <a:off x="5502500" y="3026035"/>
            <a:ext cx="1429200" cy="30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174" name="Google Shape;1174;p59"/>
          <p:cNvSpPr/>
          <p:nvPr/>
        </p:nvSpPr>
        <p:spPr>
          <a:xfrm>
            <a:off x="3637774" y="302602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175" name="Google Shape;1175;p59"/>
          <p:cNvSpPr/>
          <p:nvPr/>
        </p:nvSpPr>
        <p:spPr>
          <a:xfrm>
            <a:off x="3637784" y="253516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dk1"/>
                </a:solidFill>
                <a:latin typeface="Open Sans"/>
                <a:ea typeface="Open Sans"/>
                <a:cs typeface="Open Sans"/>
                <a:sym typeface="Open Sans"/>
              </a:rPr>
              <a:t>Exit loop block</a:t>
            </a:r>
            <a:endParaRPr sz="900">
              <a:solidFill>
                <a:srgbClr val="0033B3"/>
              </a:solidFill>
              <a:latin typeface="JetBrains Mono"/>
              <a:ea typeface="JetBrains Mono"/>
              <a:cs typeface="JetBrains Mono"/>
              <a:sym typeface="JetBrains Mono"/>
            </a:endParaRPr>
          </a:p>
        </p:txBody>
      </p:sp>
      <p:cxnSp>
        <p:nvCxnSpPr>
          <p:cNvPr id="1176" name="Google Shape;1176;p59"/>
          <p:cNvCxnSpPr>
            <a:stCxn id="1169" idx="2"/>
            <a:endCxn id="1173"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1177" name="Google Shape;1177;p59"/>
          <p:cNvCxnSpPr>
            <a:stCxn id="1173" idx="2"/>
            <a:endCxn id="1172"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178" name="Google Shape;1178;p59"/>
          <p:cNvCxnSpPr>
            <a:stCxn id="1172" idx="1"/>
            <a:endCxn id="1174"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179" name="Google Shape;1179;p59"/>
          <p:cNvCxnSpPr>
            <a:stCxn id="1174" idx="0"/>
            <a:endCxn id="1175"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1180" name="Google Shape;1180;p59"/>
          <p:cNvCxnSpPr>
            <a:stCxn id="1175" idx="0"/>
            <a:endCxn id="1166"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1181" name="Google Shape;1181;p59"/>
          <p:cNvSpPr/>
          <p:nvPr/>
        </p:nvSpPr>
        <p:spPr>
          <a:xfrm>
            <a:off x="7367194" y="302603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1182" name="Google Shape;1182;p59"/>
          <p:cNvSpPr/>
          <p:nvPr/>
        </p:nvSpPr>
        <p:spPr>
          <a:xfrm>
            <a:off x="7366909" y="3525522"/>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1183" name="Google Shape;1183;p59"/>
          <p:cNvCxnSpPr>
            <a:stCxn id="1181" idx="2"/>
            <a:endCxn id="1182"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1184" name="Google Shape;1184;p59"/>
          <p:cNvCxnSpPr>
            <a:stCxn id="1168" idx="2"/>
            <a:endCxn id="1181" idx="0"/>
          </p:cNvCxnSpPr>
          <p:nvPr/>
        </p:nvCxnSpPr>
        <p:spPr>
          <a:xfrm flipH="1" rot="-5400000">
            <a:off x="7986844" y="2930501"/>
            <a:ext cx="190500" cy="6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1185" name="Google Shape;1185;p59"/>
          <p:cNvCxnSpPr>
            <a:stCxn id="1164" idx="2"/>
            <a:endCxn id="1165"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1186" name="Google Shape;1186;p59"/>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187" name="Google Shape;1187;p59"/>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188" name="Google Shape;1188;p59"/>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DBFFDB"/>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1189" name="Google Shape;1189;p59"/>
          <p:cNvSpPr/>
          <p:nvPr/>
        </p:nvSpPr>
        <p:spPr>
          <a:xfrm>
            <a:off x="1010800" y="2616025"/>
            <a:ext cx="217800" cy="1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0" name="Google Shape;1190;p59"/>
          <p:cNvCxnSpPr>
            <a:stCxn id="1189" idx="3"/>
            <a:endCxn id="1173" idx="1"/>
          </p:cNvCxnSpPr>
          <p:nvPr/>
        </p:nvCxnSpPr>
        <p:spPr>
          <a:xfrm>
            <a:off x="1228600" y="2712925"/>
            <a:ext cx="4273800" cy="467700"/>
          </a:xfrm>
          <a:prstGeom prst="curvedConnector3">
            <a:avLst>
              <a:gd fmla="val 50001" name="adj1"/>
            </a:avLst>
          </a:prstGeom>
          <a:noFill/>
          <a:ln cap="flat" cmpd="sng" w="9525">
            <a:solidFill>
              <a:schemeClr val="accent2"/>
            </a:solidFill>
            <a:prstDash val="solid"/>
            <a:round/>
            <a:headEnd len="med" w="med" type="none"/>
            <a:tailEnd len="med" w="med" type="none"/>
          </a:ln>
        </p:spPr>
      </p:cxnSp>
      <p:sp>
        <p:nvSpPr>
          <p:cNvPr id="1191" name="Google Shape;1191;p59"/>
          <p:cNvSpPr/>
          <p:nvPr/>
        </p:nvSpPr>
        <p:spPr>
          <a:xfrm>
            <a:off x="5502810" y="402501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cxnSp>
        <p:nvCxnSpPr>
          <p:cNvPr id="1192" name="Google Shape;1192;p59"/>
          <p:cNvCxnSpPr>
            <a:endCxn id="1193" idx="0"/>
          </p:cNvCxnSpPr>
          <p:nvPr/>
        </p:nvCxnSpPr>
        <p:spPr>
          <a:xfrm flipH="1">
            <a:off x="4352374" y="3680037"/>
            <a:ext cx="1149600" cy="345000"/>
          </a:xfrm>
          <a:prstGeom prst="curvedConnector2">
            <a:avLst/>
          </a:prstGeom>
          <a:noFill/>
          <a:ln cap="flat" cmpd="sng" w="9525">
            <a:solidFill>
              <a:schemeClr val="dk2"/>
            </a:solidFill>
            <a:prstDash val="solid"/>
            <a:round/>
            <a:headEnd len="med" w="med" type="none"/>
            <a:tailEnd len="med" w="med" type="triangle"/>
          </a:ln>
        </p:spPr>
      </p:cxnSp>
      <p:sp>
        <p:nvSpPr>
          <p:cNvPr id="1194" name="Google Shape;1194;p59"/>
          <p:cNvSpPr/>
          <p:nvPr/>
        </p:nvSpPr>
        <p:spPr>
          <a:xfrm>
            <a:off x="5502810" y="45245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1195" name="Google Shape;1195;p59"/>
          <p:cNvCxnSpPr>
            <a:stCxn id="1191" idx="2"/>
            <a:endCxn id="1194" idx="0"/>
          </p:cNvCxnSpPr>
          <p:nvPr/>
        </p:nvCxnSpPr>
        <p:spPr>
          <a:xfrm flipH="1" rot="-5400000">
            <a:off x="6122460" y="4428966"/>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196" name="Google Shape;1196;p59"/>
          <p:cNvCxnSpPr>
            <a:stCxn id="1194" idx="3"/>
            <a:endCxn id="1168" idx="1"/>
          </p:cNvCxnSpPr>
          <p:nvPr/>
        </p:nvCxnSpPr>
        <p:spPr>
          <a:xfrm flipH="1" rot="10800000">
            <a:off x="6932010" y="2681013"/>
            <a:ext cx="435300" cy="1998000"/>
          </a:xfrm>
          <a:prstGeom prst="curvedConnector3">
            <a:avLst>
              <a:gd fmla="val 49987" name="adj1"/>
            </a:avLst>
          </a:prstGeom>
          <a:noFill/>
          <a:ln cap="flat" cmpd="sng" w="9525">
            <a:solidFill>
              <a:schemeClr val="dk2"/>
            </a:solidFill>
            <a:prstDash val="solid"/>
            <a:round/>
            <a:headEnd len="med" w="med" type="none"/>
            <a:tailEnd len="med" w="med" type="triangle"/>
          </a:ln>
        </p:spPr>
      </p:cxnSp>
      <p:sp>
        <p:nvSpPr>
          <p:cNvPr id="1197" name="Google Shape;1197;p59"/>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198" name="Google Shape;1198;p59"/>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193" name="Google Shape;1193;p59"/>
          <p:cNvSpPr/>
          <p:nvPr/>
        </p:nvSpPr>
        <p:spPr>
          <a:xfrm>
            <a:off x="3637774" y="4025037"/>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1199" name="Google Shape;1199;p59"/>
          <p:cNvCxnSpPr>
            <a:stCxn id="1193" idx="3"/>
            <a:endCxn id="1191"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6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1205" name="Google Shape;1205;p60"/>
          <p:cNvSpPr/>
          <p:nvPr/>
        </p:nvSpPr>
        <p:spPr>
          <a:xfrm>
            <a:off x="7366909" y="87462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1206" name="Google Shape;1206;p60"/>
          <p:cNvSpPr/>
          <p:nvPr/>
        </p:nvSpPr>
        <p:spPr>
          <a:xfrm>
            <a:off x="7366909" y="13727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1207" name="Google Shape;1207;p60"/>
          <p:cNvSpPr/>
          <p:nvPr/>
        </p:nvSpPr>
        <p:spPr>
          <a:xfrm>
            <a:off x="6434603" y="1870806"/>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1208" name="Google Shape;1208;p60"/>
          <p:cNvCxnSpPr>
            <a:stCxn id="1206" idx="2"/>
            <a:endCxn id="1207"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1209" name="Google Shape;1209;p60"/>
          <p:cNvSpPr/>
          <p:nvPr/>
        </p:nvSpPr>
        <p:spPr>
          <a:xfrm>
            <a:off x="7367194" y="2526551"/>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1210" name="Google Shape;1210;p60"/>
          <p:cNvSpPr/>
          <p:nvPr/>
        </p:nvSpPr>
        <p:spPr>
          <a:xfrm>
            <a:off x="5502500" y="2535168"/>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1211" name="Google Shape;1211;p60"/>
          <p:cNvCxnSpPr>
            <a:stCxn id="1207" idx="2"/>
            <a:endCxn id="1209"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1212" name="Google Shape;1212;p60"/>
          <p:cNvCxnSpPr>
            <a:stCxn id="1207" idx="2"/>
            <a:endCxn id="1210"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1213" name="Google Shape;1213;p60"/>
          <p:cNvSpPr/>
          <p:nvPr/>
        </p:nvSpPr>
        <p:spPr>
          <a:xfrm>
            <a:off x="5501929" y="3525532"/>
            <a:ext cx="1429200" cy="309000"/>
          </a:xfrm>
          <a:prstGeom prst="roundRect">
            <a:avLst>
              <a:gd fmla="val 3189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1214" name="Google Shape;1214;p60"/>
          <p:cNvSpPr/>
          <p:nvPr/>
        </p:nvSpPr>
        <p:spPr>
          <a:xfrm>
            <a:off x="5502500" y="302603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215" name="Google Shape;1215;p60"/>
          <p:cNvSpPr/>
          <p:nvPr/>
        </p:nvSpPr>
        <p:spPr>
          <a:xfrm>
            <a:off x="3637774" y="302602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216" name="Google Shape;1216;p60"/>
          <p:cNvSpPr/>
          <p:nvPr/>
        </p:nvSpPr>
        <p:spPr>
          <a:xfrm>
            <a:off x="3637784" y="253516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900">
                <a:solidFill>
                  <a:schemeClr val="dk1"/>
                </a:solidFill>
                <a:latin typeface="Open Sans"/>
                <a:ea typeface="Open Sans"/>
                <a:cs typeface="Open Sans"/>
                <a:sym typeface="Open Sans"/>
              </a:rPr>
              <a:t>Exit loop block</a:t>
            </a:r>
            <a:endParaRPr sz="900">
              <a:solidFill>
                <a:srgbClr val="0033B3"/>
              </a:solidFill>
              <a:latin typeface="JetBrains Mono"/>
              <a:ea typeface="JetBrains Mono"/>
              <a:cs typeface="JetBrains Mono"/>
              <a:sym typeface="JetBrains Mono"/>
            </a:endParaRPr>
          </a:p>
        </p:txBody>
      </p:sp>
      <p:cxnSp>
        <p:nvCxnSpPr>
          <p:cNvPr id="1217" name="Google Shape;1217;p60"/>
          <p:cNvCxnSpPr>
            <a:stCxn id="1210" idx="2"/>
            <a:endCxn id="1214"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1218" name="Google Shape;1218;p60"/>
          <p:cNvCxnSpPr>
            <a:stCxn id="1214" idx="2"/>
            <a:endCxn id="1213"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219" name="Google Shape;1219;p60"/>
          <p:cNvCxnSpPr>
            <a:stCxn id="1213" idx="1"/>
            <a:endCxn id="1215"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220" name="Google Shape;1220;p60"/>
          <p:cNvCxnSpPr>
            <a:stCxn id="1215" idx="0"/>
            <a:endCxn id="1216"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1221" name="Google Shape;1221;p60"/>
          <p:cNvCxnSpPr>
            <a:stCxn id="1216" idx="0"/>
            <a:endCxn id="1207"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1222" name="Google Shape;1222;p60"/>
          <p:cNvSpPr/>
          <p:nvPr/>
        </p:nvSpPr>
        <p:spPr>
          <a:xfrm>
            <a:off x="7367194" y="302603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1223" name="Google Shape;1223;p60"/>
          <p:cNvSpPr/>
          <p:nvPr/>
        </p:nvSpPr>
        <p:spPr>
          <a:xfrm>
            <a:off x="7366909" y="3525522"/>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1224" name="Google Shape;1224;p60"/>
          <p:cNvCxnSpPr>
            <a:stCxn id="1222" idx="2"/>
            <a:endCxn id="1223"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1225" name="Google Shape;1225;p60"/>
          <p:cNvCxnSpPr>
            <a:stCxn id="1209" idx="2"/>
            <a:endCxn id="1222" idx="0"/>
          </p:cNvCxnSpPr>
          <p:nvPr/>
        </p:nvCxnSpPr>
        <p:spPr>
          <a:xfrm flipH="1" rot="-5400000">
            <a:off x="7986844" y="2930501"/>
            <a:ext cx="190500" cy="6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1226" name="Google Shape;1226;p60"/>
          <p:cNvCxnSpPr>
            <a:stCxn id="1205" idx="2"/>
            <a:endCxn id="1206"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1227" name="Google Shape;1227;p60"/>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228" name="Google Shape;1228;p60"/>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229" name="Google Shape;1229;p60"/>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DBFFDB"/>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1230" name="Google Shape;1230;p60"/>
          <p:cNvSpPr/>
          <p:nvPr/>
        </p:nvSpPr>
        <p:spPr>
          <a:xfrm>
            <a:off x="1307575" y="2616025"/>
            <a:ext cx="261900" cy="1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1" name="Google Shape;1231;p60"/>
          <p:cNvCxnSpPr>
            <a:stCxn id="1230" idx="3"/>
            <a:endCxn id="1213" idx="2"/>
          </p:cNvCxnSpPr>
          <p:nvPr/>
        </p:nvCxnSpPr>
        <p:spPr>
          <a:xfrm>
            <a:off x="1569475" y="2712925"/>
            <a:ext cx="4647000" cy="1121700"/>
          </a:xfrm>
          <a:prstGeom prst="curvedConnector4">
            <a:avLst>
              <a:gd fmla="val 42312" name="adj1"/>
              <a:gd fmla="val 121221" name="adj2"/>
            </a:avLst>
          </a:prstGeom>
          <a:noFill/>
          <a:ln cap="flat" cmpd="sng" w="9525">
            <a:solidFill>
              <a:schemeClr val="accent2"/>
            </a:solidFill>
            <a:prstDash val="solid"/>
            <a:round/>
            <a:headEnd len="med" w="med" type="none"/>
            <a:tailEnd len="med" w="med" type="none"/>
          </a:ln>
        </p:spPr>
      </p:cxnSp>
      <p:sp>
        <p:nvSpPr>
          <p:cNvPr id="1232" name="Google Shape;1232;p60"/>
          <p:cNvSpPr/>
          <p:nvPr/>
        </p:nvSpPr>
        <p:spPr>
          <a:xfrm>
            <a:off x="5502810" y="402501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cxnSp>
        <p:nvCxnSpPr>
          <p:cNvPr id="1233" name="Google Shape;1233;p60"/>
          <p:cNvCxnSpPr>
            <a:endCxn id="1234" idx="0"/>
          </p:cNvCxnSpPr>
          <p:nvPr/>
        </p:nvCxnSpPr>
        <p:spPr>
          <a:xfrm flipH="1">
            <a:off x="4352374" y="3680037"/>
            <a:ext cx="1149600" cy="345000"/>
          </a:xfrm>
          <a:prstGeom prst="curvedConnector2">
            <a:avLst/>
          </a:prstGeom>
          <a:noFill/>
          <a:ln cap="flat" cmpd="sng" w="9525">
            <a:solidFill>
              <a:schemeClr val="dk2"/>
            </a:solidFill>
            <a:prstDash val="solid"/>
            <a:round/>
            <a:headEnd len="med" w="med" type="none"/>
            <a:tailEnd len="med" w="med" type="triangle"/>
          </a:ln>
        </p:spPr>
      </p:cxnSp>
      <p:sp>
        <p:nvSpPr>
          <p:cNvPr id="1235" name="Google Shape;1235;p60"/>
          <p:cNvSpPr/>
          <p:nvPr/>
        </p:nvSpPr>
        <p:spPr>
          <a:xfrm>
            <a:off x="5502810" y="45245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1236" name="Google Shape;1236;p60"/>
          <p:cNvCxnSpPr>
            <a:stCxn id="1232" idx="2"/>
            <a:endCxn id="1235" idx="0"/>
          </p:cNvCxnSpPr>
          <p:nvPr/>
        </p:nvCxnSpPr>
        <p:spPr>
          <a:xfrm flipH="1" rot="-5400000">
            <a:off x="6122460" y="4428966"/>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237" name="Google Shape;1237;p60"/>
          <p:cNvCxnSpPr>
            <a:stCxn id="1235" idx="3"/>
            <a:endCxn id="1209" idx="1"/>
          </p:cNvCxnSpPr>
          <p:nvPr/>
        </p:nvCxnSpPr>
        <p:spPr>
          <a:xfrm flipH="1" rot="10800000">
            <a:off x="6932010" y="2681013"/>
            <a:ext cx="435300" cy="1998000"/>
          </a:xfrm>
          <a:prstGeom prst="curvedConnector3">
            <a:avLst>
              <a:gd fmla="val 49987" name="adj1"/>
            </a:avLst>
          </a:prstGeom>
          <a:noFill/>
          <a:ln cap="flat" cmpd="sng" w="9525">
            <a:solidFill>
              <a:schemeClr val="dk2"/>
            </a:solidFill>
            <a:prstDash val="solid"/>
            <a:round/>
            <a:headEnd len="med" w="med" type="none"/>
            <a:tailEnd len="med" w="med" type="triangle"/>
          </a:ln>
        </p:spPr>
      </p:cxnSp>
      <p:sp>
        <p:nvSpPr>
          <p:cNvPr id="1238" name="Google Shape;1238;p60"/>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239" name="Google Shape;1239;p60"/>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234" name="Google Shape;1234;p60"/>
          <p:cNvSpPr/>
          <p:nvPr/>
        </p:nvSpPr>
        <p:spPr>
          <a:xfrm>
            <a:off x="3637774" y="4025037"/>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1240" name="Google Shape;1240;p60"/>
          <p:cNvCxnSpPr>
            <a:stCxn id="1234" idx="3"/>
            <a:endCxn id="1232"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6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1246" name="Google Shape;1246;p61"/>
          <p:cNvSpPr/>
          <p:nvPr/>
        </p:nvSpPr>
        <p:spPr>
          <a:xfrm>
            <a:off x="7366909" y="87462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1247" name="Google Shape;1247;p61"/>
          <p:cNvSpPr/>
          <p:nvPr/>
        </p:nvSpPr>
        <p:spPr>
          <a:xfrm>
            <a:off x="7366909" y="13727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1248" name="Google Shape;1248;p61"/>
          <p:cNvSpPr/>
          <p:nvPr/>
        </p:nvSpPr>
        <p:spPr>
          <a:xfrm>
            <a:off x="6434603" y="1870806"/>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1249" name="Google Shape;1249;p61"/>
          <p:cNvCxnSpPr>
            <a:stCxn id="1247" idx="2"/>
            <a:endCxn id="1248"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1250" name="Google Shape;1250;p61"/>
          <p:cNvSpPr/>
          <p:nvPr/>
        </p:nvSpPr>
        <p:spPr>
          <a:xfrm>
            <a:off x="7367194" y="2526551"/>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1251" name="Google Shape;1251;p61"/>
          <p:cNvSpPr/>
          <p:nvPr/>
        </p:nvSpPr>
        <p:spPr>
          <a:xfrm>
            <a:off x="5502500" y="2535168"/>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1252" name="Google Shape;1252;p61"/>
          <p:cNvCxnSpPr>
            <a:stCxn id="1248" idx="2"/>
            <a:endCxn id="1250"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1253" name="Google Shape;1253;p61"/>
          <p:cNvCxnSpPr>
            <a:stCxn id="1248" idx="2"/>
            <a:endCxn id="1251"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1254" name="Google Shape;1254;p61"/>
          <p:cNvSpPr/>
          <p:nvPr/>
        </p:nvSpPr>
        <p:spPr>
          <a:xfrm>
            <a:off x="5501929" y="3525532"/>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1255" name="Google Shape;1255;p61"/>
          <p:cNvSpPr/>
          <p:nvPr/>
        </p:nvSpPr>
        <p:spPr>
          <a:xfrm>
            <a:off x="5502500" y="302603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256" name="Google Shape;1256;p61"/>
          <p:cNvSpPr/>
          <p:nvPr/>
        </p:nvSpPr>
        <p:spPr>
          <a:xfrm>
            <a:off x="3637774" y="3026024"/>
            <a:ext cx="1429200" cy="30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257" name="Google Shape;1257;p61"/>
          <p:cNvSpPr/>
          <p:nvPr/>
        </p:nvSpPr>
        <p:spPr>
          <a:xfrm>
            <a:off x="3637784" y="253516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chemeClr val="dk1"/>
                </a:solidFill>
                <a:latin typeface="Open Sans"/>
                <a:ea typeface="Open Sans"/>
                <a:cs typeface="Open Sans"/>
                <a:sym typeface="Open Sans"/>
              </a:rPr>
              <a:t>loop block</a:t>
            </a:r>
            <a:endParaRPr sz="900">
              <a:solidFill>
                <a:srgbClr val="0033B3"/>
              </a:solidFill>
              <a:latin typeface="JetBrains Mono"/>
              <a:ea typeface="JetBrains Mono"/>
              <a:cs typeface="JetBrains Mono"/>
              <a:sym typeface="JetBrains Mono"/>
            </a:endParaRPr>
          </a:p>
        </p:txBody>
      </p:sp>
      <p:cxnSp>
        <p:nvCxnSpPr>
          <p:cNvPr id="1258" name="Google Shape;1258;p61"/>
          <p:cNvCxnSpPr>
            <a:stCxn id="1251" idx="2"/>
            <a:endCxn id="1255"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1259" name="Google Shape;1259;p61"/>
          <p:cNvCxnSpPr>
            <a:stCxn id="1255" idx="2"/>
            <a:endCxn id="1254"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260" name="Google Shape;1260;p61"/>
          <p:cNvCxnSpPr>
            <a:stCxn id="1254" idx="1"/>
            <a:endCxn id="1256"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261" name="Google Shape;1261;p61"/>
          <p:cNvCxnSpPr>
            <a:stCxn id="1256" idx="0"/>
            <a:endCxn id="1257"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1262" name="Google Shape;1262;p61"/>
          <p:cNvCxnSpPr>
            <a:stCxn id="1257" idx="0"/>
            <a:endCxn id="1248"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1263" name="Google Shape;1263;p61"/>
          <p:cNvSpPr/>
          <p:nvPr/>
        </p:nvSpPr>
        <p:spPr>
          <a:xfrm>
            <a:off x="7367194" y="302603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1264" name="Google Shape;1264;p61"/>
          <p:cNvSpPr/>
          <p:nvPr/>
        </p:nvSpPr>
        <p:spPr>
          <a:xfrm>
            <a:off x="7366909" y="3525522"/>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1265" name="Google Shape;1265;p61"/>
          <p:cNvCxnSpPr>
            <a:stCxn id="1263" idx="2"/>
            <a:endCxn id="1264"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1266" name="Google Shape;1266;p61"/>
          <p:cNvCxnSpPr>
            <a:stCxn id="1250" idx="2"/>
            <a:endCxn id="1263" idx="0"/>
          </p:cNvCxnSpPr>
          <p:nvPr/>
        </p:nvCxnSpPr>
        <p:spPr>
          <a:xfrm flipH="1" rot="-5400000">
            <a:off x="7986844" y="2930501"/>
            <a:ext cx="190500" cy="6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1267" name="Google Shape;1267;p61"/>
          <p:cNvCxnSpPr>
            <a:stCxn id="1246" idx="2"/>
            <a:endCxn id="1247"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1268" name="Google Shape;1268;p61"/>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269" name="Google Shape;1269;p61"/>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270" name="Google Shape;1270;p61"/>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DBFFDB"/>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1271" name="Google Shape;1271;p61"/>
          <p:cNvSpPr/>
          <p:nvPr/>
        </p:nvSpPr>
        <p:spPr>
          <a:xfrm>
            <a:off x="1646250" y="2616025"/>
            <a:ext cx="127500" cy="1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2" name="Google Shape;1272;p61"/>
          <p:cNvCxnSpPr>
            <a:stCxn id="1271" idx="3"/>
            <a:endCxn id="1273" idx="1"/>
          </p:cNvCxnSpPr>
          <p:nvPr/>
        </p:nvCxnSpPr>
        <p:spPr>
          <a:xfrm>
            <a:off x="1773750" y="2712925"/>
            <a:ext cx="1863900" cy="1466700"/>
          </a:xfrm>
          <a:prstGeom prst="curvedConnector3">
            <a:avLst>
              <a:gd fmla="val 50003" name="adj1"/>
            </a:avLst>
          </a:prstGeom>
          <a:noFill/>
          <a:ln cap="flat" cmpd="sng" w="9525">
            <a:solidFill>
              <a:schemeClr val="accent2"/>
            </a:solidFill>
            <a:prstDash val="solid"/>
            <a:round/>
            <a:headEnd len="med" w="med" type="none"/>
            <a:tailEnd len="med" w="med" type="none"/>
          </a:ln>
        </p:spPr>
      </p:cxnSp>
      <p:sp>
        <p:nvSpPr>
          <p:cNvPr id="1274" name="Google Shape;1274;p61"/>
          <p:cNvSpPr/>
          <p:nvPr/>
        </p:nvSpPr>
        <p:spPr>
          <a:xfrm>
            <a:off x="1129400" y="3441650"/>
            <a:ext cx="127500" cy="1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5" name="Google Shape;1275;p61"/>
          <p:cNvCxnSpPr>
            <a:stCxn id="1274" idx="3"/>
            <a:endCxn id="1256" idx="1"/>
          </p:cNvCxnSpPr>
          <p:nvPr/>
        </p:nvCxnSpPr>
        <p:spPr>
          <a:xfrm flipH="1" rot="10800000">
            <a:off x="1256900" y="3180650"/>
            <a:ext cx="2380800" cy="357900"/>
          </a:xfrm>
          <a:prstGeom prst="curvedConnector3">
            <a:avLst>
              <a:gd fmla="val 50002" name="adj1"/>
            </a:avLst>
          </a:prstGeom>
          <a:noFill/>
          <a:ln cap="flat" cmpd="sng" w="9525">
            <a:solidFill>
              <a:schemeClr val="accent2"/>
            </a:solidFill>
            <a:prstDash val="solid"/>
            <a:round/>
            <a:headEnd len="med" w="med" type="none"/>
            <a:tailEnd len="med" w="med" type="none"/>
          </a:ln>
        </p:spPr>
      </p:cxnSp>
      <p:sp>
        <p:nvSpPr>
          <p:cNvPr id="1276" name="Google Shape;1276;p61"/>
          <p:cNvSpPr/>
          <p:nvPr/>
        </p:nvSpPr>
        <p:spPr>
          <a:xfrm>
            <a:off x="5502810" y="402501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cxnSp>
        <p:nvCxnSpPr>
          <p:cNvPr id="1277" name="Google Shape;1277;p61"/>
          <p:cNvCxnSpPr>
            <a:endCxn id="1273" idx="0"/>
          </p:cNvCxnSpPr>
          <p:nvPr/>
        </p:nvCxnSpPr>
        <p:spPr>
          <a:xfrm flipH="1">
            <a:off x="4352374" y="3680037"/>
            <a:ext cx="1149600" cy="345000"/>
          </a:xfrm>
          <a:prstGeom prst="curvedConnector2">
            <a:avLst/>
          </a:prstGeom>
          <a:noFill/>
          <a:ln cap="flat" cmpd="sng" w="9525">
            <a:solidFill>
              <a:schemeClr val="dk2"/>
            </a:solidFill>
            <a:prstDash val="solid"/>
            <a:round/>
            <a:headEnd len="med" w="med" type="none"/>
            <a:tailEnd len="med" w="med" type="triangle"/>
          </a:ln>
        </p:spPr>
      </p:cxnSp>
      <p:sp>
        <p:nvSpPr>
          <p:cNvPr id="1278" name="Google Shape;1278;p61"/>
          <p:cNvSpPr/>
          <p:nvPr/>
        </p:nvSpPr>
        <p:spPr>
          <a:xfrm>
            <a:off x="5502810" y="45245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1279" name="Google Shape;1279;p61"/>
          <p:cNvCxnSpPr>
            <a:stCxn id="1276" idx="2"/>
            <a:endCxn id="1278" idx="0"/>
          </p:cNvCxnSpPr>
          <p:nvPr/>
        </p:nvCxnSpPr>
        <p:spPr>
          <a:xfrm flipH="1" rot="-5400000">
            <a:off x="6122460" y="4428966"/>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280" name="Google Shape;1280;p61"/>
          <p:cNvCxnSpPr>
            <a:stCxn id="1278" idx="3"/>
            <a:endCxn id="1250" idx="1"/>
          </p:cNvCxnSpPr>
          <p:nvPr/>
        </p:nvCxnSpPr>
        <p:spPr>
          <a:xfrm flipH="1" rot="10800000">
            <a:off x="6932010" y="2681013"/>
            <a:ext cx="435300" cy="1998000"/>
          </a:xfrm>
          <a:prstGeom prst="curvedConnector3">
            <a:avLst>
              <a:gd fmla="val 49987" name="adj1"/>
            </a:avLst>
          </a:prstGeom>
          <a:noFill/>
          <a:ln cap="flat" cmpd="sng" w="9525">
            <a:solidFill>
              <a:schemeClr val="dk2"/>
            </a:solidFill>
            <a:prstDash val="solid"/>
            <a:round/>
            <a:headEnd len="med" w="med" type="none"/>
            <a:tailEnd len="med" w="med" type="triangle"/>
          </a:ln>
        </p:spPr>
      </p:cxnSp>
      <p:sp>
        <p:nvSpPr>
          <p:cNvPr id="1281" name="Google Shape;1281;p61"/>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282" name="Google Shape;1282;p61"/>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273" name="Google Shape;1273;p61"/>
          <p:cNvSpPr/>
          <p:nvPr/>
        </p:nvSpPr>
        <p:spPr>
          <a:xfrm>
            <a:off x="3637774" y="4025037"/>
            <a:ext cx="1429200" cy="30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1283" name="Google Shape;1283;p61"/>
          <p:cNvCxnSpPr>
            <a:stCxn id="1273" idx="3"/>
            <a:endCxn id="1276"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6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1289" name="Google Shape;1289;p62"/>
          <p:cNvSpPr/>
          <p:nvPr/>
        </p:nvSpPr>
        <p:spPr>
          <a:xfrm>
            <a:off x="7366909" y="87462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1290" name="Google Shape;1290;p62"/>
          <p:cNvSpPr/>
          <p:nvPr/>
        </p:nvSpPr>
        <p:spPr>
          <a:xfrm>
            <a:off x="7366909" y="13727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1291" name="Google Shape;1291;p62"/>
          <p:cNvSpPr/>
          <p:nvPr/>
        </p:nvSpPr>
        <p:spPr>
          <a:xfrm>
            <a:off x="6434603" y="1870806"/>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1292" name="Google Shape;1292;p62"/>
          <p:cNvCxnSpPr>
            <a:stCxn id="1290" idx="2"/>
            <a:endCxn id="1291"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1293" name="Google Shape;1293;p62"/>
          <p:cNvSpPr/>
          <p:nvPr/>
        </p:nvSpPr>
        <p:spPr>
          <a:xfrm>
            <a:off x="7367194" y="2526551"/>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1294" name="Google Shape;1294;p62"/>
          <p:cNvSpPr/>
          <p:nvPr/>
        </p:nvSpPr>
        <p:spPr>
          <a:xfrm>
            <a:off x="5502500" y="2535168"/>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1295" name="Google Shape;1295;p62"/>
          <p:cNvCxnSpPr>
            <a:stCxn id="1291" idx="2"/>
            <a:endCxn id="1293"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1296" name="Google Shape;1296;p62"/>
          <p:cNvCxnSpPr>
            <a:stCxn id="1291" idx="2"/>
            <a:endCxn id="1294"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1297" name="Google Shape;1297;p62"/>
          <p:cNvSpPr/>
          <p:nvPr/>
        </p:nvSpPr>
        <p:spPr>
          <a:xfrm>
            <a:off x="5501929" y="3525532"/>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1298" name="Google Shape;1298;p62"/>
          <p:cNvSpPr/>
          <p:nvPr/>
        </p:nvSpPr>
        <p:spPr>
          <a:xfrm>
            <a:off x="5502500" y="302603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299" name="Google Shape;1299;p62"/>
          <p:cNvSpPr/>
          <p:nvPr/>
        </p:nvSpPr>
        <p:spPr>
          <a:xfrm>
            <a:off x="5502810" y="4025016"/>
            <a:ext cx="1429200" cy="30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sp>
        <p:nvSpPr>
          <p:cNvPr id="1300" name="Google Shape;1300;p62"/>
          <p:cNvSpPr/>
          <p:nvPr/>
        </p:nvSpPr>
        <p:spPr>
          <a:xfrm>
            <a:off x="3637774" y="302602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301" name="Google Shape;1301;p62"/>
          <p:cNvSpPr/>
          <p:nvPr/>
        </p:nvSpPr>
        <p:spPr>
          <a:xfrm>
            <a:off x="3637784" y="253516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Open Sans"/>
                <a:ea typeface="Open Sans"/>
                <a:cs typeface="Open Sans"/>
                <a:sym typeface="Open Sans"/>
              </a:rPr>
              <a:t>Exit loop block</a:t>
            </a:r>
            <a:endParaRPr sz="900">
              <a:solidFill>
                <a:srgbClr val="0033B3"/>
              </a:solidFill>
              <a:latin typeface="JetBrains Mono"/>
              <a:ea typeface="JetBrains Mono"/>
              <a:cs typeface="JetBrains Mono"/>
              <a:sym typeface="JetBrains Mono"/>
            </a:endParaRPr>
          </a:p>
        </p:txBody>
      </p:sp>
      <p:cxnSp>
        <p:nvCxnSpPr>
          <p:cNvPr id="1302" name="Google Shape;1302;p62"/>
          <p:cNvCxnSpPr>
            <a:stCxn id="1294" idx="2"/>
            <a:endCxn id="1298"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1303" name="Google Shape;1303;p62"/>
          <p:cNvCxnSpPr>
            <a:stCxn id="1298" idx="2"/>
            <a:endCxn id="1297"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304" name="Google Shape;1304;p62"/>
          <p:cNvCxnSpPr>
            <a:stCxn id="1297" idx="1"/>
            <a:endCxn id="1305" idx="0"/>
          </p:cNvCxnSpPr>
          <p:nvPr/>
        </p:nvCxnSpPr>
        <p:spPr>
          <a:xfrm flipH="1">
            <a:off x="4352329" y="3680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306" name="Google Shape;1306;p62"/>
          <p:cNvCxnSpPr>
            <a:stCxn id="1297" idx="1"/>
            <a:endCxn id="1300"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307" name="Google Shape;1307;p62"/>
          <p:cNvCxnSpPr>
            <a:stCxn id="1300" idx="0"/>
            <a:endCxn id="1301"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1308" name="Google Shape;1308;p62"/>
          <p:cNvCxnSpPr>
            <a:stCxn id="1301" idx="0"/>
            <a:endCxn id="1291"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1309" name="Google Shape;1309;p62"/>
          <p:cNvSpPr/>
          <p:nvPr/>
        </p:nvSpPr>
        <p:spPr>
          <a:xfrm>
            <a:off x="5502810" y="45245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1310" name="Google Shape;1310;p62"/>
          <p:cNvCxnSpPr>
            <a:stCxn id="1299" idx="2"/>
            <a:endCxn id="1309" idx="0"/>
          </p:cNvCxnSpPr>
          <p:nvPr/>
        </p:nvCxnSpPr>
        <p:spPr>
          <a:xfrm flipH="1" rot="-5400000">
            <a:off x="6122460" y="4428966"/>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311" name="Google Shape;1311;p62"/>
          <p:cNvCxnSpPr>
            <a:stCxn id="1309" idx="3"/>
            <a:endCxn id="1293" idx="1"/>
          </p:cNvCxnSpPr>
          <p:nvPr/>
        </p:nvCxnSpPr>
        <p:spPr>
          <a:xfrm flipH="1" rot="10800000">
            <a:off x="6932010" y="2681013"/>
            <a:ext cx="435300" cy="1998000"/>
          </a:xfrm>
          <a:prstGeom prst="curvedConnector3">
            <a:avLst>
              <a:gd fmla="val 49987" name="adj1"/>
            </a:avLst>
          </a:prstGeom>
          <a:noFill/>
          <a:ln cap="flat" cmpd="sng" w="9525">
            <a:solidFill>
              <a:schemeClr val="dk2"/>
            </a:solidFill>
            <a:prstDash val="solid"/>
            <a:round/>
            <a:headEnd len="med" w="med" type="none"/>
            <a:tailEnd len="med" w="med" type="triangle"/>
          </a:ln>
        </p:spPr>
      </p:cxnSp>
      <p:sp>
        <p:nvSpPr>
          <p:cNvPr id="1312" name="Google Shape;1312;p62"/>
          <p:cNvSpPr/>
          <p:nvPr/>
        </p:nvSpPr>
        <p:spPr>
          <a:xfrm>
            <a:off x="7367194" y="302603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1313" name="Google Shape;1313;p62"/>
          <p:cNvSpPr/>
          <p:nvPr/>
        </p:nvSpPr>
        <p:spPr>
          <a:xfrm>
            <a:off x="7366909" y="3525522"/>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1314" name="Google Shape;1314;p62"/>
          <p:cNvCxnSpPr>
            <a:stCxn id="1312" idx="2"/>
            <a:endCxn id="1313"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1315" name="Google Shape;1315;p62"/>
          <p:cNvCxnSpPr>
            <a:stCxn id="1293" idx="2"/>
            <a:endCxn id="1312" idx="0"/>
          </p:cNvCxnSpPr>
          <p:nvPr/>
        </p:nvCxnSpPr>
        <p:spPr>
          <a:xfrm flipH="1" rot="-5400000">
            <a:off x="7986844" y="2930501"/>
            <a:ext cx="190500" cy="6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1316" name="Google Shape;1316;p62"/>
          <p:cNvCxnSpPr>
            <a:stCxn id="1289" idx="2"/>
            <a:endCxn id="1290"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1317" name="Google Shape;1317;p62"/>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318" name="Google Shape;1318;p62"/>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319" name="Google Shape;1319;p62"/>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320" name="Google Shape;1320;p62"/>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321" name="Google Shape;1321;p62"/>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DBFFDB"/>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1305" name="Google Shape;1305;p62"/>
          <p:cNvSpPr/>
          <p:nvPr/>
        </p:nvSpPr>
        <p:spPr>
          <a:xfrm>
            <a:off x="3637774" y="4025037"/>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1322" name="Google Shape;1322;p62"/>
          <p:cNvCxnSpPr>
            <a:stCxn id="1305" idx="3"/>
            <a:endCxn id="1299"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
        <p:nvSpPr>
          <p:cNvPr id="1323" name="Google Shape;1323;p62"/>
          <p:cNvSpPr/>
          <p:nvPr/>
        </p:nvSpPr>
        <p:spPr>
          <a:xfrm>
            <a:off x="1372550" y="2907275"/>
            <a:ext cx="597000" cy="1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4" name="Google Shape;1324;p62"/>
          <p:cNvCxnSpPr>
            <a:endCxn id="1299" idx="0"/>
          </p:cNvCxnSpPr>
          <p:nvPr/>
        </p:nvCxnSpPr>
        <p:spPr>
          <a:xfrm>
            <a:off x="1969410" y="3004116"/>
            <a:ext cx="4248000" cy="1020900"/>
          </a:xfrm>
          <a:prstGeom prst="curvedConnector2">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8" name="Shape 1328"/>
        <p:cNvGrpSpPr/>
        <p:nvPr/>
      </p:nvGrpSpPr>
      <p:grpSpPr>
        <a:xfrm>
          <a:off x="0" y="0"/>
          <a:ext cx="0" cy="0"/>
          <a:chOff x="0" y="0"/>
          <a:chExt cx="0" cy="0"/>
        </a:xfrm>
      </p:grpSpPr>
      <p:sp>
        <p:nvSpPr>
          <p:cNvPr id="1329" name="Google Shape;1329;p6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1330" name="Google Shape;1330;p63"/>
          <p:cNvSpPr/>
          <p:nvPr/>
        </p:nvSpPr>
        <p:spPr>
          <a:xfrm>
            <a:off x="7366909" y="87462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1331" name="Google Shape;1331;p63"/>
          <p:cNvSpPr/>
          <p:nvPr/>
        </p:nvSpPr>
        <p:spPr>
          <a:xfrm>
            <a:off x="7366909" y="13727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1332" name="Google Shape;1332;p63"/>
          <p:cNvSpPr/>
          <p:nvPr/>
        </p:nvSpPr>
        <p:spPr>
          <a:xfrm>
            <a:off x="6434603" y="1870806"/>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1333" name="Google Shape;1333;p63"/>
          <p:cNvCxnSpPr>
            <a:stCxn id="1331" idx="2"/>
            <a:endCxn id="1332"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1334" name="Google Shape;1334;p63"/>
          <p:cNvSpPr/>
          <p:nvPr/>
        </p:nvSpPr>
        <p:spPr>
          <a:xfrm>
            <a:off x="7367194" y="2526551"/>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1335" name="Google Shape;1335;p63"/>
          <p:cNvSpPr/>
          <p:nvPr/>
        </p:nvSpPr>
        <p:spPr>
          <a:xfrm>
            <a:off x="5502500" y="2535168"/>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1336" name="Google Shape;1336;p63"/>
          <p:cNvCxnSpPr>
            <a:stCxn id="1332" idx="2"/>
            <a:endCxn id="1334"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1337" name="Google Shape;1337;p63"/>
          <p:cNvCxnSpPr>
            <a:stCxn id="1332" idx="2"/>
            <a:endCxn id="1335"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1338" name="Google Shape;1338;p63"/>
          <p:cNvSpPr/>
          <p:nvPr/>
        </p:nvSpPr>
        <p:spPr>
          <a:xfrm>
            <a:off x="5501929" y="3525532"/>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1339" name="Google Shape;1339;p63"/>
          <p:cNvSpPr/>
          <p:nvPr/>
        </p:nvSpPr>
        <p:spPr>
          <a:xfrm>
            <a:off x="5502500" y="302603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340" name="Google Shape;1340;p63"/>
          <p:cNvSpPr/>
          <p:nvPr/>
        </p:nvSpPr>
        <p:spPr>
          <a:xfrm>
            <a:off x="5502810" y="402501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sp>
        <p:nvSpPr>
          <p:cNvPr id="1341" name="Google Shape;1341;p63"/>
          <p:cNvSpPr/>
          <p:nvPr/>
        </p:nvSpPr>
        <p:spPr>
          <a:xfrm>
            <a:off x="3637774" y="302602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342" name="Google Shape;1342;p63"/>
          <p:cNvSpPr/>
          <p:nvPr/>
        </p:nvSpPr>
        <p:spPr>
          <a:xfrm>
            <a:off x="3637784" y="253516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Open Sans"/>
                <a:ea typeface="Open Sans"/>
                <a:cs typeface="Open Sans"/>
                <a:sym typeface="Open Sans"/>
              </a:rPr>
              <a:t>Exit loop block</a:t>
            </a:r>
            <a:endParaRPr sz="900">
              <a:solidFill>
                <a:srgbClr val="0033B3"/>
              </a:solidFill>
              <a:latin typeface="JetBrains Mono"/>
              <a:ea typeface="JetBrains Mono"/>
              <a:cs typeface="JetBrains Mono"/>
              <a:sym typeface="JetBrains Mono"/>
            </a:endParaRPr>
          </a:p>
        </p:txBody>
      </p:sp>
      <p:cxnSp>
        <p:nvCxnSpPr>
          <p:cNvPr id="1343" name="Google Shape;1343;p63"/>
          <p:cNvCxnSpPr>
            <a:stCxn id="1335" idx="2"/>
            <a:endCxn id="1339"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1344" name="Google Shape;1344;p63"/>
          <p:cNvCxnSpPr>
            <a:stCxn id="1339" idx="2"/>
            <a:endCxn id="1338"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345" name="Google Shape;1345;p63"/>
          <p:cNvCxnSpPr>
            <a:stCxn id="1338" idx="1"/>
            <a:endCxn id="1346" idx="0"/>
          </p:cNvCxnSpPr>
          <p:nvPr/>
        </p:nvCxnSpPr>
        <p:spPr>
          <a:xfrm flipH="1">
            <a:off x="4352329" y="3680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347" name="Google Shape;1347;p63"/>
          <p:cNvCxnSpPr>
            <a:stCxn id="1338" idx="1"/>
            <a:endCxn id="1341"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348" name="Google Shape;1348;p63"/>
          <p:cNvCxnSpPr>
            <a:stCxn id="1341" idx="0"/>
            <a:endCxn id="1342"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1349" name="Google Shape;1349;p63"/>
          <p:cNvCxnSpPr>
            <a:stCxn id="1342" idx="0"/>
            <a:endCxn id="1332"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1350" name="Google Shape;1350;p63"/>
          <p:cNvSpPr/>
          <p:nvPr/>
        </p:nvSpPr>
        <p:spPr>
          <a:xfrm>
            <a:off x="5502810" y="4524513"/>
            <a:ext cx="1429200" cy="30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1351" name="Google Shape;1351;p63"/>
          <p:cNvCxnSpPr>
            <a:stCxn id="1340" idx="2"/>
            <a:endCxn id="1350" idx="0"/>
          </p:cNvCxnSpPr>
          <p:nvPr/>
        </p:nvCxnSpPr>
        <p:spPr>
          <a:xfrm flipH="1" rot="-5400000">
            <a:off x="6122460" y="4428966"/>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352" name="Google Shape;1352;p63"/>
          <p:cNvCxnSpPr>
            <a:stCxn id="1350" idx="3"/>
            <a:endCxn id="1334" idx="1"/>
          </p:cNvCxnSpPr>
          <p:nvPr/>
        </p:nvCxnSpPr>
        <p:spPr>
          <a:xfrm flipH="1" rot="10800000">
            <a:off x="6932010" y="2681013"/>
            <a:ext cx="435300" cy="1998000"/>
          </a:xfrm>
          <a:prstGeom prst="curvedConnector3">
            <a:avLst>
              <a:gd fmla="val 49987" name="adj1"/>
            </a:avLst>
          </a:prstGeom>
          <a:noFill/>
          <a:ln cap="flat" cmpd="sng" w="9525">
            <a:solidFill>
              <a:schemeClr val="dk2"/>
            </a:solidFill>
            <a:prstDash val="solid"/>
            <a:round/>
            <a:headEnd len="med" w="med" type="none"/>
            <a:tailEnd len="med" w="med" type="triangle"/>
          </a:ln>
        </p:spPr>
      </p:cxnSp>
      <p:sp>
        <p:nvSpPr>
          <p:cNvPr id="1353" name="Google Shape;1353;p63"/>
          <p:cNvSpPr/>
          <p:nvPr/>
        </p:nvSpPr>
        <p:spPr>
          <a:xfrm>
            <a:off x="7367194" y="302603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1354" name="Google Shape;1354;p63"/>
          <p:cNvSpPr/>
          <p:nvPr/>
        </p:nvSpPr>
        <p:spPr>
          <a:xfrm>
            <a:off x="7366909" y="3525522"/>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1355" name="Google Shape;1355;p63"/>
          <p:cNvCxnSpPr>
            <a:stCxn id="1353" idx="2"/>
            <a:endCxn id="1354"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1356" name="Google Shape;1356;p63"/>
          <p:cNvCxnSpPr>
            <a:stCxn id="1334" idx="2"/>
            <a:endCxn id="1353" idx="0"/>
          </p:cNvCxnSpPr>
          <p:nvPr/>
        </p:nvCxnSpPr>
        <p:spPr>
          <a:xfrm flipH="1" rot="-5400000">
            <a:off x="7986844" y="2930501"/>
            <a:ext cx="190500" cy="6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1357" name="Google Shape;1357;p63"/>
          <p:cNvCxnSpPr>
            <a:stCxn id="1330" idx="2"/>
            <a:endCxn id="1331"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1358" name="Google Shape;1358;p63"/>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359" name="Google Shape;1359;p63"/>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360" name="Google Shape;1360;p63"/>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361" name="Google Shape;1361;p63"/>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362" name="Google Shape;1362;p63"/>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DBFFDB"/>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1346" name="Google Shape;1346;p63"/>
          <p:cNvSpPr/>
          <p:nvPr/>
        </p:nvSpPr>
        <p:spPr>
          <a:xfrm>
            <a:off x="3637774" y="4025037"/>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1363" name="Google Shape;1363;p63"/>
          <p:cNvCxnSpPr>
            <a:stCxn id="1346" idx="3"/>
            <a:endCxn id="1340"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
        <p:nvSpPr>
          <p:cNvPr id="1364" name="Google Shape;1364;p63"/>
          <p:cNvSpPr/>
          <p:nvPr/>
        </p:nvSpPr>
        <p:spPr>
          <a:xfrm>
            <a:off x="1356500" y="3173750"/>
            <a:ext cx="517500" cy="1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5" name="Google Shape;1365;p63"/>
          <p:cNvCxnSpPr>
            <a:stCxn id="1364" idx="3"/>
            <a:endCxn id="1350" idx="1"/>
          </p:cNvCxnSpPr>
          <p:nvPr/>
        </p:nvCxnSpPr>
        <p:spPr>
          <a:xfrm>
            <a:off x="1874000" y="3270650"/>
            <a:ext cx="3628800" cy="1408500"/>
          </a:xfrm>
          <a:prstGeom prst="curvedConnector3">
            <a:avLst>
              <a:gd fmla="val 50000" name="adj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6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1371" name="Google Shape;1371;p64"/>
          <p:cNvSpPr/>
          <p:nvPr/>
        </p:nvSpPr>
        <p:spPr>
          <a:xfrm>
            <a:off x="7366909" y="87462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1372" name="Google Shape;1372;p64"/>
          <p:cNvSpPr/>
          <p:nvPr/>
        </p:nvSpPr>
        <p:spPr>
          <a:xfrm>
            <a:off x="7366909" y="13727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1373" name="Google Shape;1373;p64"/>
          <p:cNvSpPr/>
          <p:nvPr/>
        </p:nvSpPr>
        <p:spPr>
          <a:xfrm>
            <a:off x="6434603" y="1870806"/>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1374" name="Google Shape;1374;p64"/>
          <p:cNvCxnSpPr>
            <a:stCxn id="1372" idx="2"/>
            <a:endCxn id="1373"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1375" name="Google Shape;1375;p64"/>
          <p:cNvSpPr/>
          <p:nvPr/>
        </p:nvSpPr>
        <p:spPr>
          <a:xfrm>
            <a:off x="7367194" y="2526551"/>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1376" name="Google Shape;1376;p64"/>
          <p:cNvSpPr/>
          <p:nvPr/>
        </p:nvSpPr>
        <p:spPr>
          <a:xfrm>
            <a:off x="5502500" y="2535168"/>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1377" name="Google Shape;1377;p64"/>
          <p:cNvCxnSpPr>
            <a:stCxn id="1373" idx="2"/>
            <a:endCxn id="1375"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1378" name="Google Shape;1378;p64"/>
          <p:cNvCxnSpPr>
            <a:stCxn id="1373" idx="2"/>
            <a:endCxn id="1376"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1379" name="Google Shape;1379;p64"/>
          <p:cNvSpPr/>
          <p:nvPr/>
        </p:nvSpPr>
        <p:spPr>
          <a:xfrm>
            <a:off x="5501929" y="3525532"/>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1380" name="Google Shape;1380;p64"/>
          <p:cNvSpPr/>
          <p:nvPr/>
        </p:nvSpPr>
        <p:spPr>
          <a:xfrm>
            <a:off x="5502500" y="302603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381" name="Google Shape;1381;p64"/>
          <p:cNvSpPr/>
          <p:nvPr/>
        </p:nvSpPr>
        <p:spPr>
          <a:xfrm>
            <a:off x="5502810" y="402501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sp>
        <p:nvSpPr>
          <p:cNvPr id="1382" name="Google Shape;1382;p64"/>
          <p:cNvSpPr/>
          <p:nvPr/>
        </p:nvSpPr>
        <p:spPr>
          <a:xfrm>
            <a:off x="3637774" y="302602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383" name="Google Shape;1383;p64"/>
          <p:cNvSpPr/>
          <p:nvPr/>
        </p:nvSpPr>
        <p:spPr>
          <a:xfrm>
            <a:off x="3637784" y="2535166"/>
            <a:ext cx="1429200" cy="30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Open Sans"/>
                <a:ea typeface="Open Sans"/>
                <a:cs typeface="Open Sans"/>
                <a:sym typeface="Open Sans"/>
              </a:rPr>
              <a:t>Exit loop block</a:t>
            </a:r>
            <a:endParaRPr sz="900">
              <a:solidFill>
                <a:srgbClr val="0033B3"/>
              </a:solidFill>
              <a:latin typeface="JetBrains Mono"/>
              <a:ea typeface="JetBrains Mono"/>
              <a:cs typeface="JetBrains Mono"/>
              <a:sym typeface="JetBrains Mono"/>
            </a:endParaRPr>
          </a:p>
        </p:txBody>
      </p:sp>
      <p:cxnSp>
        <p:nvCxnSpPr>
          <p:cNvPr id="1384" name="Google Shape;1384;p64"/>
          <p:cNvCxnSpPr>
            <a:stCxn id="1376" idx="2"/>
            <a:endCxn id="1380"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1385" name="Google Shape;1385;p64"/>
          <p:cNvCxnSpPr>
            <a:stCxn id="1380" idx="2"/>
            <a:endCxn id="1379"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386" name="Google Shape;1386;p64"/>
          <p:cNvCxnSpPr>
            <a:stCxn id="1379" idx="1"/>
            <a:endCxn id="1387" idx="0"/>
          </p:cNvCxnSpPr>
          <p:nvPr/>
        </p:nvCxnSpPr>
        <p:spPr>
          <a:xfrm flipH="1">
            <a:off x="4352329" y="3680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388" name="Google Shape;1388;p64"/>
          <p:cNvCxnSpPr>
            <a:stCxn id="1379" idx="1"/>
            <a:endCxn id="1382"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389" name="Google Shape;1389;p64"/>
          <p:cNvCxnSpPr>
            <a:stCxn id="1382" idx="0"/>
            <a:endCxn id="1383"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1390" name="Google Shape;1390;p64"/>
          <p:cNvCxnSpPr>
            <a:stCxn id="1383" idx="0"/>
            <a:endCxn id="1373"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1391" name="Google Shape;1391;p64"/>
          <p:cNvSpPr/>
          <p:nvPr/>
        </p:nvSpPr>
        <p:spPr>
          <a:xfrm>
            <a:off x="5502810" y="45245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1392" name="Google Shape;1392;p64"/>
          <p:cNvCxnSpPr>
            <a:stCxn id="1381" idx="2"/>
            <a:endCxn id="1391" idx="0"/>
          </p:cNvCxnSpPr>
          <p:nvPr/>
        </p:nvCxnSpPr>
        <p:spPr>
          <a:xfrm flipH="1" rot="-5400000">
            <a:off x="6122460" y="4428966"/>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393" name="Google Shape;1393;p64"/>
          <p:cNvCxnSpPr>
            <a:stCxn id="1391" idx="3"/>
            <a:endCxn id="1375" idx="1"/>
          </p:cNvCxnSpPr>
          <p:nvPr/>
        </p:nvCxnSpPr>
        <p:spPr>
          <a:xfrm flipH="1" rot="10800000">
            <a:off x="6932010" y="2681013"/>
            <a:ext cx="435300" cy="1998000"/>
          </a:xfrm>
          <a:prstGeom prst="curvedConnector3">
            <a:avLst>
              <a:gd fmla="val 49987" name="adj1"/>
            </a:avLst>
          </a:prstGeom>
          <a:noFill/>
          <a:ln cap="flat" cmpd="sng" w="9525">
            <a:solidFill>
              <a:schemeClr val="dk2"/>
            </a:solidFill>
            <a:prstDash val="solid"/>
            <a:round/>
            <a:headEnd len="med" w="med" type="none"/>
            <a:tailEnd len="med" w="med" type="triangle"/>
          </a:ln>
        </p:spPr>
      </p:cxnSp>
      <p:sp>
        <p:nvSpPr>
          <p:cNvPr id="1394" name="Google Shape;1394;p64"/>
          <p:cNvSpPr/>
          <p:nvPr/>
        </p:nvSpPr>
        <p:spPr>
          <a:xfrm>
            <a:off x="7367194" y="302603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1395" name="Google Shape;1395;p64"/>
          <p:cNvSpPr/>
          <p:nvPr/>
        </p:nvSpPr>
        <p:spPr>
          <a:xfrm>
            <a:off x="7366909" y="3525522"/>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1396" name="Google Shape;1396;p64"/>
          <p:cNvCxnSpPr>
            <a:stCxn id="1394" idx="2"/>
            <a:endCxn id="1395"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1397" name="Google Shape;1397;p64"/>
          <p:cNvCxnSpPr>
            <a:stCxn id="1375" idx="2"/>
            <a:endCxn id="1394" idx="0"/>
          </p:cNvCxnSpPr>
          <p:nvPr/>
        </p:nvCxnSpPr>
        <p:spPr>
          <a:xfrm flipH="1" rot="-5400000">
            <a:off x="7986844" y="2930501"/>
            <a:ext cx="190500" cy="6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1398" name="Google Shape;1398;p64"/>
          <p:cNvCxnSpPr>
            <a:stCxn id="1371" idx="2"/>
            <a:endCxn id="1372"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1399" name="Google Shape;1399;p64"/>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400" name="Google Shape;1400;p64"/>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401" name="Google Shape;1401;p64"/>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402" name="Google Shape;1402;p64"/>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403" name="Google Shape;1403;p64"/>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DBFFDB"/>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1387" name="Google Shape;1387;p64"/>
          <p:cNvSpPr/>
          <p:nvPr/>
        </p:nvSpPr>
        <p:spPr>
          <a:xfrm>
            <a:off x="3637774" y="4025037"/>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1404" name="Google Shape;1404;p64"/>
          <p:cNvCxnSpPr>
            <a:stCxn id="1387" idx="3"/>
            <a:endCxn id="1381"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
        <p:nvSpPr>
          <p:cNvPr id="1405" name="Google Shape;1405;p64"/>
          <p:cNvSpPr/>
          <p:nvPr/>
        </p:nvSpPr>
        <p:spPr>
          <a:xfrm>
            <a:off x="627450" y="3708100"/>
            <a:ext cx="127500" cy="1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6" name="Google Shape;1406;p64"/>
          <p:cNvCxnSpPr>
            <a:stCxn id="1405" idx="3"/>
            <a:endCxn id="1383" idx="1"/>
          </p:cNvCxnSpPr>
          <p:nvPr/>
        </p:nvCxnSpPr>
        <p:spPr>
          <a:xfrm flipH="1" rot="10800000">
            <a:off x="754950" y="2689600"/>
            <a:ext cx="2882700" cy="1115400"/>
          </a:xfrm>
          <a:prstGeom prst="curvedConnector3">
            <a:avLst>
              <a:gd fmla="val 50002" name="adj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6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1412" name="Google Shape;1412;p65"/>
          <p:cNvSpPr/>
          <p:nvPr/>
        </p:nvSpPr>
        <p:spPr>
          <a:xfrm>
            <a:off x="7366909" y="87462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1413" name="Google Shape;1413;p65"/>
          <p:cNvSpPr/>
          <p:nvPr/>
        </p:nvSpPr>
        <p:spPr>
          <a:xfrm>
            <a:off x="7366909" y="13727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1414" name="Google Shape;1414;p65"/>
          <p:cNvSpPr/>
          <p:nvPr/>
        </p:nvSpPr>
        <p:spPr>
          <a:xfrm>
            <a:off x="6434603" y="1870806"/>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1415" name="Google Shape;1415;p65"/>
          <p:cNvCxnSpPr>
            <a:stCxn id="1413" idx="2"/>
            <a:endCxn id="1414"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1416" name="Google Shape;1416;p65"/>
          <p:cNvSpPr/>
          <p:nvPr/>
        </p:nvSpPr>
        <p:spPr>
          <a:xfrm>
            <a:off x="7367194" y="2526551"/>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1417" name="Google Shape;1417;p65"/>
          <p:cNvSpPr/>
          <p:nvPr/>
        </p:nvSpPr>
        <p:spPr>
          <a:xfrm>
            <a:off x="5502500" y="2535168"/>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1418" name="Google Shape;1418;p65"/>
          <p:cNvCxnSpPr>
            <a:stCxn id="1414" idx="2"/>
            <a:endCxn id="1416"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1419" name="Google Shape;1419;p65"/>
          <p:cNvCxnSpPr>
            <a:stCxn id="1414" idx="2"/>
            <a:endCxn id="1417"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1420" name="Google Shape;1420;p65"/>
          <p:cNvSpPr/>
          <p:nvPr/>
        </p:nvSpPr>
        <p:spPr>
          <a:xfrm>
            <a:off x="5501929" y="3525532"/>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1421" name="Google Shape;1421;p65"/>
          <p:cNvSpPr/>
          <p:nvPr/>
        </p:nvSpPr>
        <p:spPr>
          <a:xfrm>
            <a:off x="5502500" y="302603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422" name="Google Shape;1422;p65"/>
          <p:cNvSpPr/>
          <p:nvPr/>
        </p:nvSpPr>
        <p:spPr>
          <a:xfrm>
            <a:off x="5502810" y="402501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sp>
        <p:nvSpPr>
          <p:cNvPr id="1423" name="Google Shape;1423;p65"/>
          <p:cNvSpPr/>
          <p:nvPr/>
        </p:nvSpPr>
        <p:spPr>
          <a:xfrm>
            <a:off x="3637774" y="302602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424" name="Google Shape;1424;p65"/>
          <p:cNvSpPr/>
          <p:nvPr/>
        </p:nvSpPr>
        <p:spPr>
          <a:xfrm>
            <a:off x="3637784" y="253516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Open Sans"/>
                <a:ea typeface="Open Sans"/>
                <a:cs typeface="Open Sans"/>
                <a:sym typeface="Open Sans"/>
              </a:rPr>
              <a:t>Exit loop block</a:t>
            </a:r>
            <a:endParaRPr sz="900">
              <a:solidFill>
                <a:srgbClr val="0033B3"/>
              </a:solidFill>
              <a:latin typeface="JetBrains Mono"/>
              <a:ea typeface="JetBrains Mono"/>
              <a:cs typeface="JetBrains Mono"/>
              <a:sym typeface="JetBrains Mono"/>
            </a:endParaRPr>
          </a:p>
        </p:txBody>
      </p:sp>
      <p:cxnSp>
        <p:nvCxnSpPr>
          <p:cNvPr id="1425" name="Google Shape;1425;p65"/>
          <p:cNvCxnSpPr>
            <a:stCxn id="1417" idx="2"/>
            <a:endCxn id="1421"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1426" name="Google Shape;1426;p65"/>
          <p:cNvCxnSpPr>
            <a:stCxn id="1421" idx="2"/>
            <a:endCxn id="1420"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427" name="Google Shape;1427;p65"/>
          <p:cNvCxnSpPr>
            <a:stCxn id="1420" idx="1"/>
            <a:endCxn id="1428" idx="0"/>
          </p:cNvCxnSpPr>
          <p:nvPr/>
        </p:nvCxnSpPr>
        <p:spPr>
          <a:xfrm flipH="1">
            <a:off x="4352329" y="3680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429" name="Google Shape;1429;p65"/>
          <p:cNvCxnSpPr>
            <a:stCxn id="1420" idx="1"/>
            <a:endCxn id="1423"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430" name="Google Shape;1430;p65"/>
          <p:cNvCxnSpPr>
            <a:stCxn id="1423" idx="0"/>
            <a:endCxn id="1424"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1431" name="Google Shape;1431;p65"/>
          <p:cNvCxnSpPr>
            <a:stCxn id="1424" idx="0"/>
            <a:endCxn id="1414"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1432" name="Google Shape;1432;p65"/>
          <p:cNvSpPr/>
          <p:nvPr/>
        </p:nvSpPr>
        <p:spPr>
          <a:xfrm>
            <a:off x="5502810" y="45245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1433" name="Google Shape;1433;p65"/>
          <p:cNvCxnSpPr>
            <a:stCxn id="1422" idx="2"/>
            <a:endCxn id="1432" idx="0"/>
          </p:cNvCxnSpPr>
          <p:nvPr/>
        </p:nvCxnSpPr>
        <p:spPr>
          <a:xfrm flipH="1" rot="-5400000">
            <a:off x="6122460" y="4428966"/>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434" name="Google Shape;1434;p65"/>
          <p:cNvCxnSpPr>
            <a:stCxn id="1432" idx="3"/>
            <a:endCxn id="1416" idx="1"/>
          </p:cNvCxnSpPr>
          <p:nvPr/>
        </p:nvCxnSpPr>
        <p:spPr>
          <a:xfrm flipH="1" rot="10800000">
            <a:off x="6932010" y="2681013"/>
            <a:ext cx="435300" cy="1998000"/>
          </a:xfrm>
          <a:prstGeom prst="curvedConnector3">
            <a:avLst>
              <a:gd fmla="val 49987" name="adj1"/>
            </a:avLst>
          </a:prstGeom>
          <a:noFill/>
          <a:ln cap="flat" cmpd="sng" w="9525">
            <a:solidFill>
              <a:schemeClr val="dk2"/>
            </a:solidFill>
            <a:prstDash val="solid"/>
            <a:round/>
            <a:headEnd len="med" w="med" type="none"/>
            <a:tailEnd len="med" w="med" type="triangle"/>
          </a:ln>
        </p:spPr>
      </p:cxnSp>
      <p:sp>
        <p:nvSpPr>
          <p:cNvPr id="1435" name="Google Shape;1435;p65"/>
          <p:cNvSpPr/>
          <p:nvPr/>
        </p:nvSpPr>
        <p:spPr>
          <a:xfrm>
            <a:off x="7367194" y="3026034"/>
            <a:ext cx="1429200" cy="30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1436" name="Google Shape;1436;p65"/>
          <p:cNvSpPr/>
          <p:nvPr/>
        </p:nvSpPr>
        <p:spPr>
          <a:xfrm>
            <a:off x="7366909" y="3525522"/>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1437" name="Google Shape;1437;p65"/>
          <p:cNvCxnSpPr>
            <a:stCxn id="1435" idx="2"/>
            <a:endCxn id="1436"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1438" name="Google Shape;1438;p65"/>
          <p:cNvCxnSpPr>
            <a:stCxn id="1416" idx="2"/>
            <a:endCxn id="1435" idx="0"/>
          </p:cNvCxnSpPr>
          <p:nvPr/>
        </p:nvCxnSpPr>
        <p:spPr>
          <a:xfrm flipH="1" rot="-5400000">
            <a:off x="7986844" y="2930501"/>
            <a:ext cx="190500" cy="6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1439" name="Google Shape;1439;p65"/>
          <p:cNvCxnSpPr>
            <a:stCxn id="1412" idx="2"/>
            <a:endCxn id="1413"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1440" name="Google Shape;1440;p65"/>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441" name="Google Shape;1441;p65"/>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442" name="Google Shape;1442;p65"/>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443" name="Google Shape;1443;p65"/>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444" name="Google Shape;1444;p65"/>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DBFFDB"/>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1428" name="Google Shape;1428;p65"/>
          <p:cNvSpPr/>
          <p:nvPr/>
        </p:nvSpPr>
        <p:spPr>
          <a:xfrm>
            <a:off x="3637774" y="4025037"/>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1445" name="Google Shape;1445;p65"/>
          <p:cNvCxnSpPr>
            <a:stCxn id="1428" idx="3"/>
            <a:endCxn id="1422"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
        <p:nvSpPr>
          <p:cNvPr id="1446" name="Google Shape;1446;p65"/>
          <p:cNvSpPr/>
          <p:nvPr/>
        </p:nvSpPr>
        <p:spPr>
          <a:xfrm>
            <a:off x="650025" y="3985725"/>
            <a:ext cx="645000" cy="1938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7" name="Google Shape;1447;p65"/>
          <p:cNvCxnSpPr>
            <a:stCxn id="1446" idx="3"/>
            <a:endCxn id="1435" idx="1"/>
          </p:cNvCxnSpPr>
          <p:nvPr/>
        </p:nvCxnSpPr>
        <p:spPr>
          <a:xfrm flipH="1" rot="10800000">
            <a:off x="1295025" y="3180525"/>
            <a:ext cx="6072300" cy="902100"/>
          </a:xfrm>
          <a:prstGeom prst="curvedConnector3">
            <a:avLst>
              <a:gd fmla="val 49999" name="adj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6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1453" name="Google Shape;1453;p66"/>
          <p:cNvSpPr/>
          <p:nvPr/>
        </p:nvSpPr>
        <p:spPr>
          <a:xfrm>
            <a:off x="7366909" y="87462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1454" name="Google Shape;1454;p66"/>
          <p:cNvSpPr/>
          <p:nvPr/>
        </p:nvSpPr>
        <p:spPr>
          <a:xfrm>
            <a:off x="7366909" y="13727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1455" name="Google Shape;1455;p66"/>
          <p:cNvSpPr/>
          <p:nvPr/>
        </p:nvSpPr>
        <p:spPr>
          <a:xfrm>
            <a:off x="6434603" y="1870806"/>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1456" name="Google Shape;1456;p66"/>
          <p:cNvCxnSpPr>
            <a:stCxn id="1454" idx="2"/>
            <a:endCxn id="1455"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1457" name="Google Shape;1457;p66"/>
          <p:cNvSpPr/>
          <p:nvPr/>
        </p:nvSpPr>
        <p:spPr>
          <a:xfrm>
            <a:off x="7367194" y="2526551"/>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1458" name="Google Shape;1458;p66"/>
          <p:cNvSpPr/>
          <p:nvPr/>
        </p:nvSpPr>
        <p:spPr>
          <a:xfrm>
            <a:off x="5502500" y="2535168"/>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1459" name="Google Shape;1459;p66"/>
          <p:cNvCxnSpPr>
            <a:stCxn id="1455" idx="2"/>
            <a:endCxn id="1457"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solid"/>
            <a:round/>
            <a:headEnd len="med" w="med" type="none"/>
            <a:tailEnd len="med" w="med" type="triangle"/>
          </a:ln>
        </p:spPr>
      </p:cxnSp>
      <p:cxnSp>
        <p:nvCxnSpPr>
          <p:cNvPr id="1460" name="Google Shape;1460;p66"/>
          <p:cNvCxnSpPr>
            <a:stCxn id="1455" idx="2"/>
            <a:endCxn id="1458"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1461" name="Google Shape;1461;p66"/>
          <p:cNvSpPr/>
          <p:nvPr/>
        </p:nvSpPr>
        <p:spPr>
          <a:xfrm>
            <a:off x="5501929" y="3525532"/>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1462" name="Google Shape;1462;p66"/>
          <p:cNvSpPr/>
          <p:nvPr/>
        </p:nvSpPr>
        <p:spPr>
          <a:xfrm>
            <a:off x="5502500" y="302603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463" name="Google Shape;1463;p66"/>
          <p:cNvSpPr/>
          <p:nvPr/>
        </p:nvSpPr>
        <p:spPr>
          <a:xfrm>
            <a:off x="5502810" y="402501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sp>
        <p:nvSpPr>
          <p:cNvPr id="1464" name="Google Shape;1464;p66"/>
          <p:cNvSpPr/>
          <p:nvPr/>
        </p:nvSpPr>
        <p:spPr>
          <a:xfrm>
            <a:off x="3637774" y="302602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465" name="Google Shape;1465;p66"/>
          <p:cNvSpPr/>
          <p:nvPr/>
        </p:nvSpPr>
        <p:spPr>
          <a:xfrm>
            <a:off x="3637784" y="253516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Open Sans"/>
                <a:ea typeface="Open Sans"/>
                <a:cs typeface="Open Sans"/>
                <a:sym typeface="Open Sans"/>
              </a:rPr>
              <a:t>Exit loop block</a:t>
            </a:r>
            <a:endParaRPr sz="900">
              <a:solidFill>
                <a:srgbClr val="0033B3"/>
              </a:solidFill>
              <a:latin typeface="JetBrains Mono"/>
              <a:ea typeface="JetBrains Mono"/>
              <a:cs typeface="JetBrains Mono"/>
              <a:sym typeface="JetBrains Mono"/>
            </a:endParaRPr>
          </a:p>
        </p:txBody>
      </p:sp>
      <p:cxnSp>
        <p:nvCxnSpPr>
          <p:cNvPr id="1466" name="Google Shape;1466;p66"/>
          <p:cNvCxnSpPr>
            <a:stCxn id="1458" idx="2"/>
            <a:endCxn id="1462"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1467" name="Google Shape;1467;p66"/>
          <p:cNvCxnSpPr>
            <a:stCxn id="1462" idx="2"/>
            <a:endCxn id="1461"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468" name="Google Shape;1468;p66"/>
          <p:cNvCxnSpPr>
            <a:stCxn id="1461" idx="1"/>
            <a:endCxn id="1469" idx="0"/>
          </p:cNvCxnSpPr>
          <p:nvPr/>
        </p:nvCxnSpPr>
        <p:spPr>
          <a:xfrm flipH="1">
            <a:off x="4352329" y="3680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470" name="Google Shape;1470;p66"/>
          <p:cNvCxnSpPr>
            <a:stCxn id="1461" idx="1"/>
            <a:endCxn id="1464"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471" name="Google Shape;1471;p66"/>
          <p:cNvCxnSpPr>
            <a:stCxn id="1464" idx="0"/>
            <a:endCxn id="1465"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1472" name="Google Shape;1472;p66"/>
          <p:cNvCxnSpPr>
            <a:stCxn id="1465" idx="0"/>
            <a:endCxn id="1455"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1473" name="Google Shape;1473;p66"/>
          <p:cNvSpPr/>
          <p:nvPr/>
        </p:nvSpPr>
        <p:spPr>
          <a:xfrm>
            <a:off x="5502810" y="45245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1474" name="Google Shape;1474;p66"/>
          <p:cNvCxnSpPr>
            <a:stCxn id="1463" idx="2"/>
            <a:endCxn id="1473" idx="0"/>
          </p:cNvCxnSpPr>
          <p:nvPr/>
        </p:nvCxnSpPr>
        <p:spPr>
          <a:xfrm flipH="1" rot="-5400000">
            <a:off x="6122460" y="4428966"/>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475" name="Google Shape;1475;p66"/>
          <p:cNvCxnSpPr>
            <a:stCxn id="1473" idx="3"/>
            <a:endCxn id="1457" idx="1"/>
          </p:cNvCxnSpPr>
          <p:nvPr/>
        </p:nvCxnSpPr>
        <p:spPr>
          <a:xfrm flipH="1" rot="10800000">
            <a:off x="6932010" y="2681013"/>
            <a:ext cx="435300" cy="1998000"/>
          </a:xfrm>
          <a:prstGeom prst="curvedConnector3">
            <a:avLst>
              <a:gd fmla="val 49987" name="adj1"/>
            </a:avLst>
          </a:prstGeom>
          <a:noFill/>
          <a:ln cap="flat" cmpd="sng" w="9525">
            <a:solidFill>
              <a:schemeClr val="dk2"/>
            </a:solidFill>
            <a:prstDash val="solid"/>
            <a:round/>
            <a:headEnd len="med" w="med" type="none"/>
            <a:tailEnd len="med" w="med" type="triangle"/>
          </a:ln>
        </p:spPr>
      </p:cxnSp>
      <p:sp>
        <p:nvSpPr>
          <p:cNvPr id="1476" name="Google Shape;1476;p66"/>
          <p:cNvSpPr/>
          <p:nvPr/>
        </p:nvSpPr>
        <p:spPr>
          <a:xfrm>
            <a:off x="7367194" y="302603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1477" name="Google Shape;1477;p66"/>
          <p:cNvSpPr/>
          <p:nvPr/>
        </p:nvSpPr>
        <p:spPr>
          <a:xfrm>
            <a:off x="7366909" y="3525522"/>
            <a:ext cx="1429200" cy="309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1478" name="Google Shape;1478;p66"/>
          <p:cNvCxnSpPr>
            <a:stCxn id="1476" idx="2"/>
            <a:endCxn id="1477"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1479" name="Google Shape;1479;p66"/>
          <p:cNvCxnSpPr>
            <a:stCxn id="1457" idx="2"/>
            <a:endCxn id="1476" idx="0"/>
          </p:cNvCxnSpPr>
          <p:nvPr/>
        </p:nvCxnSpPr>
        <p:spPr>
          <a:xfrm flipH="1" rot="-5400000">
            <a:off x="7986844" y="2930501"/>
            <a:ext cx="190500" cy="600"/>
          </a:xfrm>
          <a:prstGeom prst="curvedConnector3">
            <a:avLst>
              <a:gd fmla="val 49996" name="adj1"/>
            </a:avLst>
          </a:prstGeom>
          <a:noFill/>
          <a:ln cap="flat" cmpd="sng" w="9525">
            <a:solidFill>
              <a:schemeClr val="dk2"/>
            </a:solidFill>
            <a:prstDash val="solid"/>
            <a:round/>
            <a:headEnd len="med" w="med" type="none"/>
            <a:tailEnd len="med" w="med" type="triangle"/>
          </a:ln>
        </p:spPr>
      </p:cxnSp>
      <p:cxnSp>
        <p:nvCxnSpPr>
          <p:cNvPr id="1480" name="Google Shape;1480;p66"/>
          <p:cNvCxnSpPr>
            <a:stCxn id="1453" idx="2"/>
            <a:endCxn id="1454"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1481" name="Google Shape;1481;p66"/>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482" name="Google Shape;1482;p66"/>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483" name="Google Shape;1483;p66"/>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484" name="Google Shape;1484;p66"/>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485" name="Google Shape;1485;p66"/>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DBFFDB"/>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1469" name="Google Shape;1469;p66"/>
          <p:cNvSpPr/>
          <p:nvPr/>
        </p:nvSpPr>
        <p:spPr>
          <a:xfrm>
            <a:off x="3637774" y="4025037"/>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1486" name="Google Shape;1486;p66"/>
          <p:cNvCxnSpPr>
            <a:stCxn id="1469" idx="3"/>
            <a:endCxn id="1463"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
        <p:nvSpPr>
          <p:cNvPr id="1487" name="Google Shape;1487;p66"/>
          <p:cNvSpPr/>
          <p:nvPr/>
        </p:nvSpPr>
        <p:spPr>
          <a:xfrm>
            <a:off x="347425" y="4251325"/>
            <a:ext cx="127500" cy="2214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8" name="Google Shape;1488;p66"/>
          <p:cNvCxnSpPr>
            <a:stCxn id="1487" idx="3"/>
            <a:endCxn id="1477" idx="1"/>
          </p:cNvCxnSpPr>
          <p:nvPr/>
        </p:nvCxnSpPr>
        <p:spPr>
          <a:xfrm flipH="1" rot="10800000">
            <a:off x="474925" y="3680125"/>
            <a:ext cx="6891900" cy="681900"/>
          </a:xfrm>
          <a:prstGeom prst="curvedConnector3">
            <a:avLst>
              <a:gd fmla="val 50001" name="adj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6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sz="3000"/>
              <a:t>Kotlin compiler: control- and data-flow analysis</a:t>
            </a:r>
            <a:endParaRPr/>
          </a:p>
        </p:txBody>
      </p:sp>
      <p:sp>
        <p:nvSpPr>
          <p:cNvPr id="1494" name="Google Shape;1494;p67"/>
          <p:cNvSpPr/>
          <p:nvPr/>
        </p:nvSpPr>
        <p:spPr>
          <a:xfrm>
            <a:off x="7366909" y="87462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sp>
        <p:nvSpPr>
          <p:cNvPr id="1495" name="Google Shape;1495;p67"/>
          <p:cNvSpPr/>
          <p:nvPr/>
        </p:nvSpPr>
        <p:spPr>
          <a:xfrm>
            <a:off x="7366909" y="1372713"/>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while</a:t>
            </a:r>
            <a:r>
              <a:rPr lang="en" sz="900">
                <a:latin typeface="Open Sans"/>
                <a:ea typeface="Open Sans"/>
                <a:cs typeface="Open Sans"/>
                <a:sym typeface="Open Sans"/>
              </a:rPr>
              <a:t> loop</a:t>
            </a:r>
            <a:endParaRPr sz="900">
              <a:latin typeface="Open Sans"/>
              <a:ea typeface="Open Sans"/>
              <a:cs typeface="Open Sans"/>
              <a:sym typeface="Open Sans"/>
            </a:endParaRPr>
          </a:p>
        </p:txBody>
      </p:sp>
      <p:sp>
        <p:nvSpPr>
          <p:cNvPr id="1496" name="Google Shape;1496;p67"/>
          <p:cNvSpPr/>
          <p:nvPr/>
        </p:nvSpPr>
        <p:spPr>
          <a:xfrm>
            <a:off x="6434603" y="1870806"/>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loop condition</a:t>
            </a:r>
            <a:endParaRPr sz="900">
              <a:latin typeface="Open Sans"/>
              <a:ea typeface="Open Sans"/>
              <a:cs typeface="Open Sans"/>
              <a:sym typeface="Open Sans"/>
            </a:endParaRPr>
          </a:p>
        </p:txBody>
      </p:sp>
      <p:cxnSp>
        <p:nvCxnSpPr>
          <p:cNvPr id="1497" name="Google Shape;1497;p67"/>
          <p:cNvCxnSpPr>
            <a:stCxn id="1495" idx="2"/>
            <a:endCxn id="1496" idx="3"/>
          </p:cNvCxnSpPr>
          <p:nvPr/>
        </p:nvCxnSpPr>
        <p:spPr>
          <a:xfrm rot="5400000">
            <a:off x="7800859" y="1744563"/>
            <a:ext cx="343500" cy="217800"/>
          </a:xfrm>
          <a:prstGeom prst="curvedConnector2">
            <a:avLst/>
          </a:prstGeom>
          <a:noFill/>
          <a:ln cap="flat" cmpd="sng" w="9525">
            <a:solidFill>
              <a:schemeClr val="dk2"/>
            </a:solidFill>
            <a:prstDash val="solid"/>
            <a:round/>
            <a:headEnd len="med" w="med" type="none"/>
            <a:tailEnd len="med" w="med" type="triangle"/>
          </a:ln>
        </p:spPr>
      </p:cxnSp>
      <p:sp>
        <p:nvSpPr>
          <p:cNvPr id="1498" name="Google Shape;1498;p67"/>
          <p:cNvSpPr/>
          <p:nvPr/>
        </p:nvSpPr>
        <p:spPr>
          <a:xfrm>
            <a:off x="7367194" y="2526551"/>
            <a:ext cx="1429200" cy="309000"/>
          </a:xfrm>
          <a:prstGeom prst="rect">
            <a:avLst/>
          </a:prstGeom>
          <a:noFill/>
          <a:ln cap="flat" cmpd="sng" w="19050">
            <a:solidFill>
              <a:srgbClr val="28B85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loop</a:t>
            </a:r>
            <a:endParaRPr sz="900">
              <a:latin typeface="Open Sans"/>
              <a:ea typeface="Open Sans"/>
              <a:cs typeface="Open Sans"/>
              <a:sym typeface="Open Sans"/>
            </a:endParaRPr>
          </a:p>
        </p:txBody>
      </p:sp>
      <p:sp>
        <p:nvSpPr>
          <p:cNvPr id="1499" name="Google Shape;1499;p67"/>
          <p:cNvSpPr/>
          <p:nvPr/>
        </p:nvSpPr>
        <p:spPr>
          <a:xfrm>
            <a:off x="5502500" y="2535168"/>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loop block</a:t>
            </a:r>
            <a:endParaRPr sz="900">
              <a:latin typeface="Open Sans"/>
              <a:ea typeface="Open Sans"/>
              <a:cs typeface="Open Sans"/>
              <a:sym typeface="Open Sans"/>
            </a:endParaRPr>
          </a:p>
        </p:txBody>
      </p:sp>
      <p:cxnSp>
        <p:nvCxnSpPr>
          <p:cNvPr id="1500" name="Google Shape;1500;p67"/>
          <p:cNvCxnSpPr>
            <a:stCxn id="1496" idx="2"/>
            <a:endCxn id="1498" idx="0"/>
          </p:cNvCxnSpPr>
          <p:nvPr/>
        </p:nvCxnSpPr>
        <p:spPr>
          <a:xfrm flipH="1" rot="-5400000">
            <a:off x="7442153" y="1886856"/>
            <a:ext cx="346800" cy="932700"/>
          </a:xfrm>
          <a:prstGeom prst="curvedConnector3">
            <a:avLst>
              <a:gd fmla="val 49992" name="adj1"/>
            </a:avLst>
          </a:prstGeom>
          <a:noFill/>
          <a:ln cap="flat" cmpd="sng" w="9525">
            <a:solidFill>
              <a:schemeClr val="dk2"/>
            </a:solidFill>
            <a:prstDash val="dot"/>
            <a:round/>
            <a:headEnd len="med" w="med" type="none"/>
            <a:tailEnd len="med" w="med" type="triangle"/>
          </a:ln>
        </p:spPr>
      </p:cxnSp>
      <p:cxnSp>
        <p:nvCxnSpPr>
          <p:cNvPr id="1501" name="Google Shape;1501;p67"/>
          <p:cNvCxnSpPr>
            <a:stCxn id="1496" idx="2"/>
            <a:endCxn id="1499" idx="0"/>
          </p:cNvCxnSpPr>
          <p:nvPr/>
        </p:nvCxnSpPr>
        <p:spPr>
          <a:xfrm rot="5400000">
            <a:off x="6505403" y="1891506"/>
            <a:ext cx="355500" cy="932100"/>
          </a:xfrm>
          <a:prstGeom prst="curvedConnector3">
            <a:avLst>
              <a:gd fmla="val 49981" name="adj1"/>
            </a:avLst>
          </a:prstGeom>
          <a:noFill/>
          <a:ln cap="flat" cmpd="sng" w="9525">
            <a:solidFill>
              <a:schemeClr val="dk2"/>
            </a:solidFill>
            <a:prstDash val="solid"/>
            <a:round/>
            <a:headEnd len="med" w="med" type="none"/>
            <a:tailEnd len="med" w="med" type="triangle"/>
          </a:ln>
        </p:spPr>
      </p:cxnSp>
      <p:sp>
        <p:nvSpPr>
          <p:cNvPr id="1502" name="Google Shape;1502;p67"/>
          <p:cNvSpPr/>
          <p:nvPr/>
        </p:nvSpPr>
        <p:spPr>
          <a:xfrm>
            <a:off x="5501929" y="3525532"/>
            <a:ext cx="1429200" cy="309000"/>
          </a:xfrm>
          <a:prstGeom prst="roundRect">
            <a:avLst>
              <a:gd fmla="val 3189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Evaluate </a:t>
            </a:r>
            <a:r>
              <a:rPr lang="en" sz="900">
                <a:solidFill>
                  <a:srgbClr val="0033B3"/>
                </a:solidFill>
                <a:latin typeface="JetBrains Mono"/>
                <a:ea typeface="JetBrains Mono"/>
                <a:cs typeface="JetBrains Mono"/>
                <a:sym typeface="JetBrains Mono"/>
              </a:rPr>
              <a:t>if</a:t>
            </a:r>
            <a:r>
              <a:rPr lang="en" sz="900">
                <a:latin typeface="Open Sans"/>
                <a:ea typeface="Open Sans"/>
                <a:cs typeface="Open Sans"/>
                <a:sym typeface="Open Sans"/>
              </a:rPr>
              <a:t> condition</a:t>
            </a:r>
            <a:endParaRPr sz="900">
              <a:latin typeface="Open Sans"/>
              <a:ea typeface="Open Sans"/>
              <a:cs typeface="Open Sans"/>
              <a:sym typeface="Open Sans"/>
            </a:endParaRPr>
          </a:p>
        </p:txBody>
      </p:sp>
      <p:sp>
        <p:nvSpPr>
          <p:cNvPr id="1503" name="Google Shape;1503;p67"/>
          <p:cNvSpPr/>
          <p:nvPr/>
        </p:nvSpPr>
        <p:spPr>
          <a:xfrm>
            <a:off x="5502500" y="3026035"/>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504" name="Google Shape;1504;p67"/>
          <p:cNvSpPr/>
          <p:nvPr/>
        </p:nvSpPr>
        <p:spPr>
          <a:xfrm>
            <a:off x="5502810" y="4025016"/>
            <a:ext cx="1429200" cy="309000"/>
          </a:xfrm>
          <a:prstGeom prst="rect">
            <a:avLst/>
          </a:prstGeom>
          <a:noFill/>
          <a:ln cap="flat" cmpd="sng" w="19050">
            <a:solidFill>
              <a:srgbClr val="28B85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Type operator: </a:t>
            </a:r>
            <a:r>
              <a:rPr lang="en" sz="900">
                <a:solidFill>
                  <a:srgbClr val="080808"/>
                </a:solidFill>
                <a:latin typeface="JetBrains Mono"/>
                <a:ea typeface="JetBrains Mono"/>
                <a:cs typeface="JetBrains Mono"/>
                <a:sym typeface="JetBrains Mono"/>
              </a:rPr>
              <a:t>x </a:t>
            </a:r>
            <a:r>
              <a:rPr lang="en" sz="900">
                <a:solidFill>
                  <a:srgbClr val="0033B3"/>
                </a:solidFill>
                <a:latin typeface="JetBrains Mono"/>
                <a:ea typeface="JetBrains Mono"/>
                <a:cs typeface="JetBrains Mono"/>
                <a:sym typeface="JetBrains Mono"/>
              </a:rPr>
              <a:t>as </a:t>
            </a:r>
            <a:r>
              <a:rPr lang="en" sz="900">
                <a:solidFill>
                  <a:schemeClr val="dk1"/>
                </a:solidFill>
                <a:latin typeface="JetBrains Mono"/>
                <a:ea typeface="JetBrains Mono"/>
                <a:cs typeface="JetBrains Mono"/>
                <a:sym typeface="JetBrains Mono"/>
              </a:rPr>
              <a:t>A</a:t>
            </a:r>
            <a:endParaRPr sz="900">
              <a:latin typeface="Open Sans"/>
              <a:ea typeface="Open Sans"/>
              <a:cs typeface="Open Sans"/>
              <a:sym typeface="Open Sans"/>
            </a:endParaRPr>
          </a:p>
        </p:txBody>
      </p:sp>
      <p:sp>
        <p:nvSpPr>
          <p:cNvPr id="1505" name="Google Shape;1505;p67"/>
          <p:cNvSpPr/>
          <p:nvPr/>
        </p:nvSpPr>
        <p:spPr>
          <a:xfrm>
            <a:off x="3637774" y="3026024"/>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a:t>
            </a:r>
            <a:r>
              <a:rPr lang="en" sz="900">
                <a:solidFill>
                  <a:srgbClr val="0033B3"/>
                </a:solidFill>
                <a:latin typeface="JetBrains Mono"/>
                <a:ea typeface="JetBrains Mono"/>
                <a:cs typeface="JetBrains Mono"/>
                <a:sym typeface="JetBrains Mono"/>
              </a:rPr>
              <a:t>if</a:t>
            </a:r>
            <a:endParaRPr sz="900">
              <a:latin typeface="Open Sans"/>
              <a:ea typeface="Open Sans"/>
              <a:cs typeface="Open Sans"/>
              <a:sym typeface="Open Sans"/>
            </a:endParaRPr>
          </a:p>
        </p:txBody>
      </p:sp>
      <p:sp>
        <p:nvSpPr>
          <p:cNvPr id="1506" name="Google Shape;1506;p67"/>
          <p:cNvSpPr/>
          <p:nvPr/>
        </p:nvSpPr>
        <p:spPr>
          <a:xfrm>
            <a:off x="3637784" y="2535166"/>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Open Sans"/>
                <a:ea typeface="Open Sans"/>
                <a:cs typeface="Open Sans"/>
                <a:sym typeface="Open Sans"/>
              </a:rPr>
              <a:t>Exit loop block</a:t>
            </a:r>
            <a:endParaRPr sz="900">
              <a:solidFill>
                <a:srgbClr val="0033B3"/>
              </a:solidFill>
              <a:latin typeface="JetBrains Mono"/>
              <a:ea typeface="JetBrains Mono"/>
              <a:cs typeface="JetBrains Mono"/>
              <a:sym typeface="JetBrains Mono"/>
            </a:endParaRPr>
          </a:p>
        </p:txBody>
      </p:sp>
      <p:cxnSp>
        <p:nvCxnSpPr>
          <p:cNvPr id="1507" name="Google Shape;1507;p67"/>
          <p:cNvCxnSpPr>
            <a:stCxn id="1499" idx="2"/>
            <a:endCxn id="1503" idx="0"/>
          </p:cNvCxnSpPr>
          <p:nvPr/>
        </p:nvCxnSpPr>
        <p:spPr>
          <a:xfrm flipH="1" rot="-5400000">
            <a:off x="6126500" y="2934768"/>
            <a:ext cx="181800" cy="600"/>
          </a:xfrm>
          <a:prstGeom prst="curvedConnector3">
            <a:avLst>
              <a:gd fmla="val 50018" name="adj1"/>
            </a:avLst>
          </a:prstGeom>
          <a:noFill/>
          <a:ln cap="flat" cmpd="sng" w="9525">
            <a:solidFill>
              <a:schemeClr val="dk2"/>
            </a:solidFill>
            <a:prstDash val="solid"/>
            <a:round/>
            <a:headEnd len="med" w="med" type="none"/>
            <a:tailEnd len="med" w="med" type="triangle"/>
          </a:ln>
        </p:spPr>
      </p:cxnSp>
      <p:cxnSp>
        <p:nvCxnSpPr>
          <p:cNvPr id="1508" name="Google Shape;1508;p67"/>
          <p:cNvCxnSpPr>
            <a:stCxn id="1503" idx="2"/>
            <a:endCxn id="1502" idx="0"/>
          </p:cNvCxnSpPr>
          <p:nvPr/>
        </p:nvCxnSpPr>
        <p:spPr>
          <a:xfrm rot="5400000">
            <a:off x="6121550" y="3429985"/>
            <a:ext cx="190500" cy="600"/>
          </a:xfrm>
          <a:prstGeom prst="curvedConnector3">
            <a:avLst>
              <a:gd fmla="val 49999" name="adj1"/>
            </a:avLst>
          </a:prstGeom>
          <a:noFill/>
          <a:ln cap="flat" cmpd="sng" w="9525">
            <a:solidFill>
              <a:schemeClr val="dk2"/>
            </a:solidFill>
            <a:prstDash val="solid"/>
            <a:round/>
            <a:headEnd len="med" w="med" type="none"/>
            <a:tailEnd len="med" w="med" type="triangle"/>
          </a:ln>
        </p:spPr>
      </p:cxnSp>
      <p:cxnSp>
        <p:nvCxnSpPr>
          <p:cNvPr id="1509" name="Google Shape;1509;p67"/>
          <p:cNvCxnSpPr>
            <a:stCxn id="1502" idx="1"/>
            <a:endCxn id="1510" idx="0"/>
          </p:cNvCxnSpPr>
          <p:nvPr/>
        </p:nvCxnSpPr>
        <p:spPr>
          <a:xfrm flipH="1">
            <a:off x="4352329" y="3680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511" name="Google Shape;1511;p67"/>
          <p:cNvCxnSpPr>
            <a:stCxn id="1502" idx="1"/>
            <a:endCxn id="1505" idx="2"/>
          </p:cNvCxnSpPr>
          <p:nvPr/>
        </p:nvCxnSpPr>
        <p:spPr>
          <a:xfrm rot="10800000">
            <a:off x="4352329" y="3335032"/>
            <a:ext cx="1149600" cy="345000"/>
          </a:xfrm>
          <a:prstGeom prst="curvedConnector2">
            <a:avLst/>
          </a:prstGeom>
          <a:noFill/>
          <a:ln cap="flat" cmpd="sng" w="9525">
            <a:solidFill>
              <a:schemeClr val="dk2"/>
            </a:solidFill>
            <a:prstDash val="solid"/>
            <a:round/>
            <a:headEnd len="med" w="med" type="none"/>
            <a:tailEnd len="med" w="med" type="triangle"/>
          </a:ln>
        </p:spPr>
      </p:cxnSp>
      <p:cxnSp>
        <p:nvCxnSpPr>
          <p:cNvPr id="1512" name="Google Shape;1512;p67"/>
          <p:cNvCxnSpPr>
            <a:stCxn id="1505" idx="0"/>
            <a:endCxn id="1506" idx="2"/>
          </p:cNvCxnSpPr>
          <p:nvPr/>
        </p:nvCxnSpPr>
        <p:spPr>
          <a:xfrm rot="-5400000">
            <a:off x="4261774" y="2934824"/>
            <a:ext cx="181800" cy="600"/>
          </a:xfrm>
          <a:prstGeom prst="curvedConnector3">
            <a:avLst>
              <a:gd fmla="val 50016" name="adj1"/>
            </a:avLst>
          </a:prstGeom>
          <a:noFill/>
          <a:ln cap="flat" cmpd="sng" w="9525">
            <a:solidFill>
              <a:schemeClr val="dk2"/>
            </a:solidFill>
            <a:prstDash val="solid"/>
            <a:round/>
            <a:headEnd len="med" w="med" type="none"/>
            <a:tailEnd len="med" w="med" type="triangle"/>
          </a:ln>
        </p:spPr>
      </p:cxnSp>
      <p:cxnSp>
        <p:nvCxnSpPr>
          <p:cNvPr id="1513" name="Google Shape;1513;p67"/>
          <p:cNvCxnSpPr>
            <a:stCxn id="1506" idx="0"/>
            <a:endCxn id="1496" idx="1"/>
          </p:cNvCxnSpPr>
          <p:nvPr/>
        </p:nvCxnSpPr>
        <p:spPr>
          <a:xfrm rot="-5400000">
            <a:off x="5138534" y="1239016"/>
            <a:ext cx="510000" cy="2082300"/>
          </a:xfrm>
          <a:prstGeom prst="curvedConnector2">
            <a:avLst/>
          </a:prstGeom>
          <a:noFill/>
          <a:ln cap="flat" cmpd="sng" w="9525">
            <a:solidFill>
              <a:schemeClr val="dk2"/>
            </a:solidFill>
            <a:prstDash val="solid"/>
            <a:round/>
            <a:headEnd len="med" w="med" type="none"/>
            <a:tailEnd len="med" w="med" type="triangle"/>
          </a:ln>
        </p:spPr>
      </p:cxnSp>
      <p:sp>
        <p:nvSpPr>
          <p:cNvPr id="1514" name="Google Shape;1514;p67"/>
          <p:cNvSpPr/>
          <p:nvPr/>
        </p:nvSpPr>
        <p:spPr>
          <a:xfrm>
            <a:off x="5502810" y="4524513"/>
            <a:ext cx="1429200" cy="309000"/>
          </a:xfrm>
          <a:prstGeom prst="rect">
            <a:avLst/>
          </a:prstGeom>
          <a:noFill/>
          <a:ln cap="flat" cmpd="sng" w="19050">
            <a:solidFill>
              <a:srgbClr val="28B85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Jump: </a:t>
            </a:r>
            <a:r>
              <a:rPr lang="en" sz="900">
                <a:solidFill>
                  <a:srgbClr val="0033B3"/>
                </a:solidFill>
                <a:latin typeface="JetBrains Mono"/>
                <a:ea typeface="JetBrains Mono"/>
                <a:cs typeface="JetBrains Mono"/>
                <a:sym typeface="JetBrains Mono"/>
              </a:rPr>
              <a:t>break</a:t>
            </a:r>
            <a:endParaRPr sz="900">
              <a:latin typeface="Open Sans"/>
              <a:ea typeface="Open Sans"/>
              <a:cs typeface="Open Sans"/>
              <a:sym typeface="Open Sans"/>
            </a:endParaRPr>
          </a:p>
        </p:txBody>
      </p:sp>
      <p:cxnSp>
        <p:nvCxnSpPr>
          <p:cNvPr id="1515" name="Google Shape;1515;p67"/>
          <p:cNvCxnSpPr>
            <a:stCxn id="1504" idx="2"/>
            <a:endCxn id="1514" idx="0"/>
          </p:cNvCxnSpPr>
          <p:nvPr/>
        </p:nvCxnSpPr>
        <p:spPr>
          <a:xfrm flipH="1" rot="-5400000">
            <a:off x="6122460" y="4428966"/>
            <a:ext cx="190500" cy="600"/>
          </a:xfrm>
          <a:prstGeom prst="curvedConnector3">
            <a:avLst>
              <a:gd fmla="val 49999" name="adj1"/>
            </a:avLst>
          </a:prstGeom>
          <a:noFill/>
          <a:ln cap="flat" cmpd="sng" w="19050">
            <a:solidFill>
              <a:srgbClr val="28B85B"/>
            </a:solidFill>
            <a:prstDash val="solid"/>
            <a:round/>
            <a:headEnd len="med" w="med" type="none"/>
            <a:tailEnd len="med" w="med" type="triangle"/>
          </a:ln>
        </p:spPr>
      </p:cxnSp>
      <p:cxnSp>
        <p:nvCxnSpPr>
          <p:cNvPr id="1516" name="Google Shape;1516;p67"/>
          <p:cNvCxnSpPr>
            <a:stCxn id="1514" idx="3"/>
            <a:endCxn id="1498" idx="1"/>
          </p:cNvCxnSpPr>
          <p:nvPr/>
        </p:nvCxnSpPr>
        <p:spPr>
          <a:xfrm flipH="1" rot="10800000">
            <a:off x="6932010" y="2681013"/>
            <a:ext cx="435300" cy="1998000"/>
          </a:xfrm>
          <a:prstGeom prst="curvedConnector3">
            <a:avLst>
              <a:gd fmla="val 49987" name="adj1"/>
            </a:avLst>
          </a:prstGeom>
          <a:noFill/>
          <a:ln cap="flat" cmpd="sng" w="19050">
            <a:solidFill>
              <a:srgbClr val="28B85B"/>
            </a:solidFill>
            <a:prstDash val="solid"/>
            <a:round/>
            <a:headEnd len="med" w="med" type="none"/>
            <a:tailEnd len="med" w="med" type="triangle"/>
          </a:ln>
        </p:spPr>
      </p:cxnSp>
      <p:sp>
        <p:nvSpPr>
          <p:cNvPr id="1517" name="Google Shape;1517;p67"/>
          <p:cNvSpPr/>
          <p:nvPr/>
        </p:nvSpPr>
        <p:spPr>
          <a:xfrm>
            <a:off x="7367194" y="3026034"/>
            <a:ext cx="1429200" cy="309000"/>
          </a:xfrm>
          <a:prstGeom prst="rect">
            <a:avLst/>
          </a:prstGeom>
          <a:noFill/>
          <a:ln cap="flat" cmpd="sng" w="19050">
            <a:solidFill>
              <a:srgbClr val="28B85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Function call: </a:t>
            </a:r>
            <a:r>
              <a:rPr lang="en" sz="900">
                <a:solidFill>
                  <a:srgbClr val="080808"/>
                </a:solidFill>
                <a:latin typeface="JetBrains Mono"/>
                <a:ea typeface="JetBrains Mono"/>
                <a:cs typeface="JetBrains Mono"/>
                <a:sym typeface="JetBrains Mono"/>
              </a:rPr>
              <a:t>x.foo()</a:t>
            </a:r>
            <a:endParaRPr sz="900">
              <a:latin typeface="Open Sans"/>
              <a:ea typeface="Open Sans"/>
              <a:cs typeface="Open Sans"/>
              <a:sym typeface="Open Sans"/>
            </a:endParaRPr>
          </a:p>
        </p:txBody>
      </p:sp>
      <p:sp>
        <p:nvSpPr>
          <p:cNvPr id="1518" name="Google Shape;1518;p67"/>
          <p:cNvSpPr/>
          <p:nvPr/>
        </p:nvSpPr>
        <p:spPr>
          <a:xfrm>
            <a:off x="7366909" y="3525522"/>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Exit function </a:t>
            </a:r>
            <a:r>
              <a:rPr lang="en" sz="900">
                <a:solidFill>
                  <a:srgbClr val="00627A"/>
                </a:solidFill>
                <a:latin typeface="JetBrains Mono"/>
                <a:ea typeface="JetBrains Mono"/>
                <a:cs typeface="JetBrains Mono"/>
                <a:sym typeface="JetBrains Mono"/>
              </a:rPr>
              <a:t>bar</a:t>
            </a:r>
            <a:endParaRPr sz="900">
              <a:latin typeface="Open Sans"/>
              <a:ea typeface="Open Sans"/>
              <a:cs typeface="Open Sans"/>
              <a:sym typeface="Open Sans"/>
            </a:endParaRPr>
          </a:p>
        </p:txBody>
      </p:sp>
      <p:cxnSp>
        <p:nvCxnSpPr>
          <p:cNvPr id="1519" name="Google Shape;1519;p67"/>
          <p:cNvCxnSpPr>
            <a:stCxn id="1517" idx="2"/>
            <a:endCxn id="1518" idx="0"/>
          </p:cNvCxnSpPr>
          <p:nvPr/>
        </p:nvCxnSpPr>
        <p:spPr>
          <a:xfrm flipH="1" rot="-5400000">
            <a:off x="7986844" y="3429984"/>
            <a:ext cx="190500" cy="600"/>
          </a:xfrm>
          <a:prstGeom prst="curvedConnector3">
            <a:avLst>
              <a:gd fmla="val 49997" name="adj1"/>
            </a:avLst>
          </a:prstGeom>
          <a:noFill/>
          <a:ln cap="flat" cmpd="sng" w="9525">
            <a:solidFill>
              <a:schemeClr val="dk2"/>
            </a:solidFill>
            <a:prstDash val="solid"/>
            <a:round/>
            <a:headEnd len="med" w="med" type="none"/>
            <a:tailEnd len="med" w="med" type="triangle"/>
          </a:ln>
        </p:spPr>
      </p:cxnSp>
      <p:cxnSp>
        <p:nvCxnSpPr>
          <p:cNvPr id="1520" name="Google Shape;1520;p67"/>
          <p:cNvCxnSpPr>
            <a:stCxn id="1498" idx="2"/>
            <a:endCxn id="1517" idx="0"/>
          </p:cNvCxnSpPr>
          <p:nvPr/>
        </p:nvCxnSpPr>
        <p:spPr>
          <a:xfrm flipH="1" rot="-5400000">
            <a:off x="7986844" y="2930501"/>
            <a:ext cx="190500" cy="600"/>
          </a:xfrm>
          <a:prstGeom prst="curvedConnector3">
            <a:avLst>
              <a:gd fmla="val 49996" name="adj1"/>
            </a:avLst>
          </a:prstGeom>
          <a:noFill/>
          <a:ln cap="flat" cmpd="sng" w="19050">
            <a:solidFill>
              <a:srgbClr val="28B85B"/>
            </a:solidFill>
            <a:prstDash val="solid"/>
            <a:round/>
            <a:headEnd len="med" w="med" type="none"/>
            <a:tailEnd len="med" w="med" type="triangle"/>
          </a:ln>
        </p:spPr>
      </p:cxnSp>
      <p:cxnSp>
        <p:nvCxnSpPr>
          <p:cNvPr id="1521" name="Google Shape;1521;p67"/>
          <p:cNvCxnSpPr>
            <a:stCxn id="1494" idx="2"/>
            <a:endCxn id="1495" idx="0"/>
          </p:cNvCxnSpPr>
          <p:nvPr/>
        </p:nvCxnSpPr>
        <p:spPr>
          <a:xfrm flipH="1" rot="-5400000">
            <a:off x="7987309" y="1277825"/>
            <a:ext cx="189000" cy="600"/>
          </a:xfrm>
          <a:prstGeom prst="curvedConnector3">
            <a:avLst>
              <a:gd fmla="val 50023" name="adj1"/>
            </a:avLst>
          </a:prstGeom>
          <a:noFill/>
          <a:ln cap="flat" cmpd="sng" w="9525">
            <a:solidFill>
              <a:schemeClr val="dk2"/>
            </a:solidFill>
            <a:prstDash val="solid"/>
            <a:round/>
            <a:headEnd len="med" w="med" type="none"/>
            <a:tailEnd len="med" w="med" type="triangle"/>
          </a:ln>
        </p:spPr>
      </p:cxnSp>
      <p:sp>
        <p:nvSpPr>
          <p:cNvPr id="1522" name="Google Shape;1522;p67"/>
          <p:cNvSpPr txBox="1"/>
          <p:nvPr/>
        </p:nvSpPr>
        <p:spPr>
          <a:xfrm>
            <a:off x="6465500" y="21959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523" name="Google Shape;1523;p67"/>
          <p:cNvSpPr txBox="1"/>
          <p:nvPr/>
        </p:nvSpPr>
        <p:spPr>
          <a:xfrm>
            <a:off x="4550950" y="3615113"/>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true</a:t>
            </a:r>
            <a:endParaRPr sz="900">
              <a:highlight>
                <a:schemeClr val="lt1"/>
              </a:highlight>
              <a:latin typeface="Open Sans"/>
              <a:ea typeface="Open Sans"/>
              <a:cs typeface="Open Sans"/>
              <a:sym typeface="Open Sans"/>
            </a:endParaRPr>
          </a:p>
        </p:txBody>
      </p:sp>
      <p:sp>
        <p:nvSpPr>
          <p:cNvPr id="1524" name="Google Shape;1524;p67"/>
          <p:cNvSpPr txBox="1"/>
          <p:nvPr/>
        </p:nvSpPr>
        <p:spPr>
          <a:xfrm>
            <a:off x="7397900" y="2191625"/>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525" name="Google Shape;1525;p67"/>
          <p:cNvSpPr txBox="1"/>
          <p:nvPr/>
        </p:nvSpPr>
        <p:spPr>
          <a:xfrm>
            <a:off x="4550950" y="3416400"/>
            <a:ext cx="435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highlight>
                  <a:schemeClr val="lt1"/>
                </a:highlight>
                <a:latin typeface="Open Sans"/>
                <a:ea typeface="Open Sans"/>
                <a:cs typeface="Open Sans"/>
                <a:sym typeface="Open Sans"/>
              </a:rPr>
              <a:t>false</a:t>
            </a:r>
            <a:endParaRPr sz="900">
              <a:highlight>
                <a:schemeClr val="lt1"/>
              </a:highlight>
              <a:latin typeface="Open Sans"/>
              <a:ea typeface="Open Sans"/>
              <a:cs typeface="Open Sans"/>
              <a:sym typeface="Open Sans"/>
            </a:endParaRPr>
          </a:p>
        </p:txBody>
      </p:sp>
      <p:sp>
        <p:nvSpPr>
          <p:cNvPr id="1526" name="Google Shape;1526;p67"/>
          <p:cNvSpPr txBox="1"/>
          <p:nvPr/>
        </p:nvSpPr>
        <p:spPr>
          <a:xfrm>
            <a:off x="292600" y="889075"/>
            <a:ext cx="3309000" cy="3694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rgbClr val="0033B3"/>
                </a:solidFill>
                <a:latin typeface="JetBrains Mono"/>
                <a:ea typeface="JetBrains Mono"/>
                <a:cs typeface="JetBrains Mono"/>
                <a:sym typeface="JetBrains Mono"/>
              </a:rPr>
              <a:t>interface </a:t>
            </a:r>
            <a:r>
              <a:rPr lang="en" sz="1200">
                <a:solidFill>
                  <a:schemeClr val="dk1"/>
                </a:solidFill>
                <a:latin typeface="JetBrains Mono"/>
                <a:ea typeface="JetBrains Mono"/>
                <a:cs typeface="JetBrains Mono"/>
                <a:sym typeface="JetBrains Mono"/>
              </a:rPr>
              <a:t>A </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   </a:t>
            </a:r>
            <a:r>
              <a:rPr lang="en" sz="1200">
                <a:solidFill>
                  <a:srgbClr val="0033B3"/>
                </a:solidFill>
                <a:latin typeface="JetBrains Mono"/>
                <a:ea typeface="JetBrains Mono"/>
                <a:cs typeface="JetBrains Mono"/>
                <a:sym typeface="JetBrains Mono"/>
              </a:rPr>
              <a:t>fun </a:t>
            </a:r>
            <a:r>
              <a:rPr lang="en" sz="1200">
                <a:solidFill>
                  <a:srgbClr val="00627A"/>
                </a:solidFill>
                <a:latin typeface="JetBrains Mono"/>
                <a:ea typeface="JetBrains Mono"/>
                <a:cs typeface="JetBrains Mono"/>
                <a:sym typeface="JetBrains Mono"/>
              </a:rPr>
              <a:t>foo</a:t>
            </a: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latin typeface="JetBrains Mono"/>
                <a:ea typeface="JetBrains Mono"/>
                <a:cs typeface="JetBrains Mono"/>
                <a:sym typeface="JetBrains Mono"/>
              </a:rPr>
              <a:t>}</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200">
              <a:solidFill>
                <a:srgbClr val="080808"/>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fun </a:t>
            </a:r>
            <a:r>
              <a:rPr lang="en" sz="1200">
                <a:solidFill>
                  <a:srgbClr val="00627A"/>
                </a:solidFill>
                <a:highlight>
                  <a:srgbClr val="FFFFFF"/>
                </a:highlight>
                <a:latin typeface="JetBrains Mono"/>
                <a:ea typeface="JetBrains Mono"/>
                <a:cs typeface="JetBrains Mono"/>
                <a:sym typeface="JetBrains Mono"/>
              </a:rPr>
              <a:t>bar</a:t>
            </a:r>
            <a:r>
              <a:rPr lang="en" sz="1200">
                <a:solidFill>
                  <a:srgbClr val="080808"/>
                </a:solidFill>
                <a:highlight>
                  <a:srgbClr val="FFFFFF"/>
                </a:highlight>
                <a:latin typeface="JetBrains Mono"/>
                <a:ea typeface="JetBrains Mono"/>
                <a:cs typeface="JetBrains Mono"/>
                <a:sym typeface="JetBrains Mono"/>
              </a:rPr>
              <a:t>(x: </a:t>
            </a:r>
            <a:r>
              <a:rPr lang="en" sz="1200">
                <a:solidFill>
                  <a:schemeClr val="dk1"/>
                </a:solidFill>
                <a:highlight>
                  <a:srgbClr val="FFFFFF"/>
                </a:highlight>
                <a:latin typeface="JetBrains Mono"/>
                <a:ea typeface="JetBrains Mono"/>
                <a:cs typeface="JetBrains Mono"/>
                <a:sym typeface="JetBrains Mono"/>
              </a:rPr>
              <a:t>Any</a:t>
            </a:r>
            <a:r>
              <a:rPr lang="en" sz="1200">
                <a:solidFill>
                  <a:srgbClr val="080808"/>
                </a:solidFill>
                <a:highlight>
                  <a:srgbClr val="FFFFFF"/>
                </a:highlight>
                <a:latin typeface="JetBrains Mono"/>
                <a:ea typeface="JetBrains Mono"/>
                <a:cs typeface="JetBrains Mono"/>
                <a:sym typeface="JetBrains Mono"/>
              </a:rPr>
              <a:t>, b: </a:t>
            </a:r>
            <a:r>
              <a:rPr lang="en" sz="1200">
                <a:solidFill>
                  <a:schemeClr val="dk1"/>
                </a:solidFill>
                <a:highlight>
                  <a:srgbClr val="FFFFFF"/>
                </a:highlight>
                <a:latin typeface="JetBrains Mono"/>
                <a:ea typeface="JetBrains Mono"/>
                <a:cs typeface="JetBrains Mono"/>
                <a:sym typeface="JetBrains Mono"/>
              </a:rPr>
              <a:t>Boolean</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while </a:t>
            </a:r>
            <a:r>
              <a:rPr lang="en" sz="1200">
                <a:solidFill>
                  <a:srgbClr val="080808"/>
                </a:solidFill>
                <a:highlight>
                  <a:srgbClr val="FFFFFF"/>
                </a:highlight>
                <a:latin typeface="JetBrains Mono"/>
                <a:ea typeface="JetBrains Mono"/>
                <a:cs typeface="JetBrains Mono"/>
                <a:sym typeface="JetBrains Mono"/>
              </a:rPr>
              <a:t>(</a:t>
            </a:r>
            <a:r>
              <a:rPr lang="en" sz="1200">
                <a:solidFill>
                  <a:srgbClr val="0033B3"/>
                </a:solidFill>
                <a:highlight>
                  <a:srgbClr val="FFFFFF"/>
                </a:highlight>
                <a:latin typeface="JetBrains Mono"/>
                <a:ea typeface="JetBrains Mono"/>
                <a:cs typeface="JetBrains Mono"/>
                <a:sym typeface="JetBrains Mono"/>
              </a:rPr>
              <a:t>true</a:t>
            </a: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if </a:t>
            </a:r>
            <a:r>
              <a:rPr lang="en" sz="1200">
                <a:solidFill>
                  <a:srgbClr val="080808"/>
                </a:solidFill>
                <a:highlight>
                  <a:srgbClr val="FFFFFF"/>
                </a:highlight>
                <a:latin typeface="JetBrains Mono"/>
                <a:ea typeface="JetBrains Mono"/>
                <a:cs typeface="JetBrains Mono"/>
                <a:sym typeface="JetBrains Mono"/>
              </a:rPr>
              <a:t>(b)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x </a:t>
            </a:r>
            <a:r>
              <a:rPr lang="en" sz="1200">
                <a:solidFill>
                  <a:srgbClr val="0033B3"/>
                </a:solidFill>
                <a:highlight>
                  <a:srgbClr val="FFFFFF"/>
                </a:highlight>
                <a:latin typeface="JetBrains Mono"/>
                <a:ea typeface="JetBrains Mono"/>
                <a:cs typeface="JetBrains Mono"/>
                <a:sym typeface="JetBrains Mono"/>
              </a:rPr>
              <a:t>as </a:t>
            </a:r>
            <a:r>
              <a:rPr lang="en" sz="1200">
                <a:solidFill>
                  <a:schemeClr val="dk1"/>
                </a:solidFill>
                <a:highlight>
                  <a:srgbClr val="FFFFFF"/>
                </a:highlight>
                <a:latin typeface="JetBrains Mono"/>
                <a:ea typeface="JetBrains Mono"/>
                <a:cs typeface="JetBrains Mono"/>
                <a:sym typeface="JetBrains Mono"/>
              </a:rPr>
              <a:t>A</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033B3"/>
                </a:solidFill>
                <a:highlight>
                  <a:srgbClr val="FFFFFF"/>
                </a:highlight>
                <a:latin typeface="JetBrains Mono"/>
                <a:ea typeface="JetBrains Mono"/>
                <a:cs typeface="JetBrains Mono"/>
                <a:sym typeface="JetBrains Mono"/>
              </a:rPr>
              <a:t>break</a:t>
            </a:r>
            <a:endParaRPr sz="1200">
              <a:solidFill>
                <a:srgbClr val="0033B3"/>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033B3"/>
                </a:solidFill>
                <a:highlight>
                  <a:srgbClr val="FFFFFF"/>
                </a:highlight>
                <a:latin typeface="JetBrains Mono"/>
                <a:ea typeface="JetBrains Mono"/>
                <a:cs typeface="JetBrains Mono"/>
                <a:sym typeface="JetBrains Mono"/>
              </a:rPr>
              <a:t>       </a:t>
            </a:r>
            <a:r>
              <a:rPr lang="en" sz="1200">
                <a:solidFill>
                  <a:srgbClr val="080808"/>
                </a:solidFill>
                <a:highlight>
                  <a:srgbClr val="FFFFFF"/>
                </a:highlight>
                <a:latin typeface="JetBrains Mono"/>
                <a:ea typeface="JetBrains Mono"/>
                <a:cs typeface="JetBrains Mono"/>
                <a:sym typeface="JetBrains Mono"/>
              </a:rPr>
              <a:t>}</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   </a:t>
            </a:r>
            <a:r>
              <a:rPr lang="en" sz="1200">
                <a:solidFill>
                  <a:srgbClr val="080808"/>
                </a:solidFill>
                <a:highlight>
                  <a:srgbClr val="B8EDB8"/>
                </a:highlight>
                <a:latin typeface="JetBrains Mono"/>
                <a:ea typeface="JetBrains Mono"/>
                <a:cs typeface="JetBrains Mono"/>
                <a:sym typeface="JetBrains Mono"/>
              </a:rPr>
              <a:t>x</a:t>
            </a:r>
            <a:r>
              <a:rPr lang="en" sz="1200">
                <a:solidFill>
                  <a:srgbClr val="080808"/>
                </a:solidFill>
                <a:highlight>
                  <a:srgbClr val="FFFFFF"/>
                </a:highlight>
                <a:latin typeface="JetBrains Mono"/>
                <a:ea typeface="JetBrains Mono"/>
                <a:cs typeface="JetBrains Mono"/>
                <a:sym typeface="JetBrains Mono"/>
              </a:rPr>
              <a:t>.foo()</a:t>
            </a:r>
            <a:endParaRPr sz="1200">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200">
                <a:solidFill>
                  <a:srgbClr val="080808"/>
                </a:solidFill>
                <a:highlight>
                  <a:srgbClr val="FFFFFF"/>
                </a:highlight>
                <a:latin typeface="JetBrains Mono"/>
                <a:ea typeface="JetBrains Mono"/>
                <a:cs typeface="JetBrains Mono"/>
                <a:sym typeface="JetBrains Mono"/>
              </a:rPr>
              <a:t>}</a:t>
            </a:r>
            <a:endParaRPr sz="1200">
              <a:solidFill>
                <a:srgbClr val="0033B3"/>
              </a:solidFill>
              <a:latin typeface="JetBrains Mono"/>
              <a:ea typeface="JetBrains Mono"/>
              <a:cs typeface="JetBrains Mono"/>
              <a:sym typeface="JetBrains Mono"/>
            </a:endParaRPr>
          </a:p>
        </p:txBody>
      </p:sp>
      <p:sp>
        <p:nvSpPr>
          <p:cNvPr id="1510" name="Google Shape;1510;p67"/>
          <p:cNvSpPr/>
          <p:nvPr/>
        </p:nvSpPr>
        <p:spPr>
          <a:xfrm>
            <a:off x="3637774" y="4025037"/>
            <a:ext cx="1429200" cy="30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Open Sans"/>
                <a:ea typeface="Open Sans"/>
                <a:cs typeface="Open Sans"/>
                <a:sym typeface="Open Sans"/>
              </a:rPr>
              <a:t>Enter </a:t>
            </a:r>
            <a:r>
              <a:rPr lang="en" sz="900">
                <a:solidFill>
                  <a:srgbClr val="0033B3"/>
                </a:solidFill>
                <a:latin typeface="JetBrains Mono"/>
                <a:ea typeface="JetBrains Mono"/>
                <a:cs typeface="JetBrains Mono"/>
                <a:sym typeface="JetBrains Mono"/>
              </a:rPr>
              <a:t>if</a:t>
            </a:r>
            <a:r>
              <a:rPr lang="en" sz="900">
                <a:solidFill>
                  <a:srgbClr val="0033B3"/>
                </a:solidFill>
                <a:latin typeface="Open Sans"/>
                <a:ea typeface="Open Sans"/>
                <a:cs typeface="Open Sans"/>
                <a:sym typeface="Open Sans"/>
              </a:rPr>
              <a:t> </a:t>
            </a:r>
            <a:r>
              <a:rPr lang="en" sz="900">
                <a:latin typeface="Open Sans"/>
                <a:ea typeface="Open Sans"/>
                <a:cs typeface="Open Sans"/>
                <a:sym typeface="Open Sans"/>
              </a:rPr>
              <a:t>branch</a:t>
            </a:r>
            <a:endParaRPr sz="900">
              <a:latin typeface="Open Sans"/>
              <a:ea typeface="Open Sans"/>
              <a:cs typeface="Open Sans"/>
              <a:sym typeface="Open Sans"/>
            </a:endParaRPr>
          </a:p>
        </p:txBody>
      </p:sp>
      <p:cxnSp>
        <p:nvCxnSpPr>
          <p:cNvPr id="1527" name="Google Shape;1527;p67"/>
          <p:cNvCxnSpPr>
            <a:stCxn id="1510" idx="3"/>
            <a:endCxn id="1504" idx="1"/>
          </p:cNvCxnSpPr>
          <p:nvPr/>
        </p:nvCxnSpPr>
        <p:spPr>
          <a:xfrm>
            <a:off x="5066974" y="4179537"/>
            <a:ext cx="435900" cy="0"/>
          </a:xfrm>
          <a:prstGeom prst="straightConnector1">
            <a:avLst/>
          </a:prstGeom>
          <a:noFill/>
          <a:ln cap="flat" cmpd="sng" w="9525">
            <a:solidFill>
              <a:schemeClr val="dk2"/>
            </a:solidFill>
            <a:prstDash val="solid"/>
            <a:round/>
            <a:headEnd len="med" w="med" type="none"/>
            <a:tailEnd len="med" w="med" type="triangle"/>
          </a:ln>
        </p:spPr>
      </p:cxnSp>
      <p:sp>
        <p:nvSpPr>
          <p:cNvPr id="1528" name="Google Shape;1528;p67"/>
          <p:cNvSpPr txBox="1"/>
          <p:nvPr/>
        </p:nvSpPr>
        <p:spPr>
          <a:xfrm>
            <a:off x="1872175" y="3896075"/>
            <a:ext cx="932100" cy="400200"/>
          </a:xfrm>
          <a:prstGeom prst="rect">
            <a:avLst/>
          </a:prstGeom>
          <a:noFill/>
          <a:ln cap="flat" cmpd="sng" w="19050">
            <a:solidFill>
              <a:srgbClr val="28B85B"/>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JetBrains Mono"/>
                <a:ea typeface="JetBrains Mono"/>
                <a:cs typeface="JetBrains Mono"/>
                <a:sym typeface="JetBrains Mono"/>
              </a:rPr>
              <a:t>x</a:t>
            </a:r>
            <a:r>
              <a:rPr lang="en">
                <a:solidFill>
                  <a:srgbClr val="37474F"/>
                </a:solidFill>
                <a:latin typeface="JetBrains Mono"/>
                <a:ea typeface="JetBrains Mono"/>
                <a:cs typeface="JetBrains Mono"/>
                <a:sym typeface="JetBrains Mono"/>
              </a:rPr>
              <a:t> </a:t>
            </a:r>
            <a:r>
              <a:rPr lang="en">
                <a:solidFill>
                  <a:srgbClr val="3F51B5"/>
                </a:solidFill>
                <a:latin typeface="JetBrains Mono"/>
                <a:ea typeface="JetBrains Mono"/>
                <a:cs typeface="JetBrains Mono"/>
                <a:sym typeface="JetBrains Mono"/>
              </a:rPr>
              <a:t>is</a:t>
            </a:r>
            <a:r>
              <a:rPr lang="en">
                <a:solidFill>
                  <a:srgbClr val="37474F"/>
                </a:solidFill>
                <a:latin typeface="JetBrains Mono"/>
                <a:ea typeface="JetBrains Mono"/>
                <a:cs typeface="JetBrains Mono"/>
                <a:sym typeface="JetBrains Mono"/>
              </a:rPr>
              <a:t> </a:t>
            </a:r>
            <a:r>
              <a:rPr lang="en">
                <a:latin typeface="JetBrains Mono"/>
                <a:ea typeface="JetBrains Mono"/>
                <a:cs typeface="JetBrains Mono"/>
                <a:sym typeface="JetBrains Mono"/>
              </a:rPr>
              <a:t>A</a:t>
            </a:r>
            <a:endParaRPr>
              <a:latin typeface="JetBrains Mono"/>
              <a:ea typeface="JetBrains Mono"/>
              <a:cs typeface="JetBrains Mono"/>
              <a:sym typeface="JetBrains Mono"/>
            </a:endParaRPr>
          </a:p>
        </p:txBody>
      </p:sp>
      <p:sp>
        <p:nvSpPr>
          <p:cNvPr id="1529" name="Google Shape;1529;p67"/>
          <p:cNvSpPr/>
          <p:nvPr/>
        </p:nvSpPr>
        <p:spPr>
          <a:xfrm>
            <a:off x="607300" y="3972275"/>
            <a:ext cx="718800" cy="24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0" name="Google Shape;1530;p67"/>
          <p:cNvCxnSpPr>
            <a:stCxn id="1528" idx="1"/>
            <a:endCxn id="1529" idx="3"/>
          </p:cNvCxnSpPr>
          <p:nvPr/>
        </p:nvCxnSpPr>
        <p:spPr>
          <a:xfrm flipH="1">
            <a:off x="1326175" y="4096175"/>
            <a:ext cx="546000" cy="600"/>
          </a:xfrm>
          <a:prstGeom prst="curvedConnector3">
            <a:avLst>
              <a:gd fmla="val 50007" name="adj1"/>
            </a:avLst>
          </a:prstGeom>
          <a:noFill/>
          <a:ln cap="flat" cmpd="sng" w="19050">
            <a:solidFill>
              <a:srgbClr val="28B85B"/>
            </a:solidFill>
            <a:prstDash val="solid"/>
            <a:round/>
            <a:headEnd len="med" w="med"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6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a:t>
            </a:r>
            <a:endParaRPr/>
          </a:p>
        </p:txBody>
      </p:sp>
      <p:sp>
        <p:nvSpPr>
          <p:cNvPr id="1536" name="Google Shape;1536;p68"/>
          <p:cNvSpPr txBox="1"/>
          <p:nvPr/>
        </p:nvSpPr>
        <p:spPr>
          <a:xfrm>
            <a:off x="194950" y="3782275"/>
            <a:ext cx="1710000" cy="743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Almost all checks you've ever seen in IntelliJ IDEA.</a:t>
            </a:r>
            <a:endParaRPr sz="1100">
              <a:solidFill>
                <a:schemeClr val="dk1"/>
              </a:solidFill>
              <a:latin typeface="Open Sans"/>
              <a:ea typeface="Open Sans"/>
              <a:cs typeface="Open Sans"/>
              <a:sym typeface="Open Sans"/>
            </a:endParaRPr>
          </a:p>
        </p:txBody>
      </p:sp>
      <p:sp>
        <p:nvSpPr>
          <p:cNvPr id="1537" name="Google Shape;1537;p68"/>
          <p:cNvSpPr/>
          <p:nvPr/>
        </p:nvSpPr>
        <p:spPr>
          <a:xfrm>
            <a:off x="2843161" y="1338000"/>
            <a:ext cx="5889300" cy="673200"/>
          </a:xfrm>
          <a:prstGeom prst="roundRect">
            <a:avLst>
              <a:gd fmla="val 16667"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8"/>
          <p:cNvSpPr/>
          <p:nvPr/>
        </p:nvSpPr>
        <p:spPr>
          <a:xfrm>
            <a:off x="2972362" y="1513838"/>
            <a:ext cx="10524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Lexer</a:t>
            </a:r>
            <a:endParaRPr sz="1100">
              <a:solidFill>
                <a:srgbClr val="FFFFFF"/>
              </a:solidFill>
              <a:latin typeface="Open Sans"/>
              <a:ea typeface="Open Sans"/>
              <a:cs typeface="Open Sans"/>
              <a:sym typeface="Open Sans"/>
            </a:endParaRPr>
          </a:p>
        </p:txBody>
      </p:sp>
      <p:grpSp>
        <p:nvGrpSpPr>
          <p:cNvPr id="1539" name="Google Shape;1539;p68"/>
          <p:cNvGrpSpPr/>
          <p:nvPr/>
        </p:nvGrpSpPr>
        <p:grpSpPr>
          <a:xfrm>
            <a:off x="1489946" y="1271664"/>
            <a:ext cx="677700" cy="906795"/>
            <a:chOff x="1543946" y="1271664"/>
            <a:chExt cx="677700" cy="906795"/>
          </a:xfrm>
        </p:grpSpPr>
        <p:pic>
          <p:nvPicPr>
            <p:cNvPr id="1540" name="Google Shape;1540;p68"/>
            <p:cNvPicPr preferRelativeResize="0"/>
            <p:nvPr/>
          </p:nvPicPr>
          <p:blipFill rotWithShape="1">
            <a:blip r:embed="rId3">
              <a:alphaModFix/>
            </a:blip>
            <a:srcRect b="11966" l="0" r="51345" t="18944"/>
            <a:stretch/>
          </p:blipFill>
          <p:spPr>
            <a:xfrm>
              <a:off x="1645724" y="1271664"/>
              <a:ext cx="474150" cy="673275"/>
            </a:xfrm>
            <a:prstGeom prst="rect">
              <a:avLst/>
            </a:prstGeom>
            <a:noFill/>
            <a:ln>
              <a:noFill/>
            </a:ln>
          </p:spPr>
        </p:pic>
        <p:sp>
          <p:nvSpPr>
            <p:cNvPr id="1541" name="Google Shape;1541;p68"/>
            <p:cNvSpPr txBox="1"/>
            <p:nvPr/>
          </p:nvSpPr>
          <p:spPr>
            <a:xfrm>
              <a:off x="1543946" y="1935159"/>
              <a:ext cx="677700" cy="2433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.kt files</a:t>
              </a:r>
              <a:endParaRPr sz="1100">
                <a:solidFill>
                  <a:schemeClr val="dk1"/>
                </a:solidFill>
                <a:latin typeface="Open Sans"/>
                <a:ea typeface="Open Sans"/>
                <a:cs typeface="Open Sans"/>
                <a:sym typeface="Open Sans"/>
              </a:endParaRPr>
            </a:p>
          </p:txBody>
        </p:sp>
      </p:grpSp>
      <p:cxnSp>
        <p:nvCxnSpPr>
          <p:cNvPr id="1542" name="Google Shape;1542;p68"/>
          <p:cNvCxnSpPr/>
          <p:nvPr/>
        </p:nvCxnSpPr>
        <p:spPr>
          <a:xfrm>
            <a:off x="2119861" y="1668000"/>
            <a:ext cx="723300" cy="6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1543" name="Google Shape;1543;p68"/>
          <p:cNvSpPr/>
          <p:nvPr/>
        </p:nvSpPr>
        <p:spPr>
          <a:xfrm>
            <a:off x="4877236" y="1513850"/>
            <a:ext cx="25290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PSI or </a:t>
            </a:r>
            <a:r>
              <a:rPr lang="en" sz="1100">
                <a:solidFill>
                  <a:srgbClr val="FFFFFF"/>
                </a:solidFill>
                <a:latin typeface="Open Sans"/>
                <a:ea typeface="Open Sans"/>
                <a:cs typeface="Open Sans"/>
                <a:sym typeface="Open Sans"/>
              </a:rPr>
              <a:t>Lighter </a:t>
            </a:r>
            <a:r>
              <a:rPr lang="en" sz="1100">
                <a:solidFill>
                  <a:srgbClr val="FFFFFF"/>
                </a:solidFill>
                <a:latin typeface="Open Sans"/>
                <a:ea typeface="Open Sans"/>
                <a:cs typeface="Open Sans"/>
                <a:sym typeface="Open Sans"/>
              </a:rPr>
              <a:t>AST builder</a:t>
            </a:r>
            <a:endParaRPr sz="1100">
              <a:solidFill>
                <a:srgbClr val="FFFFFF"/>
              </a:solidFill>
              <a:latin typeface="Open Sans"/>
              <a:ea typeface="Open Sans"/>
              <a:cs typeface="Open Sans"/>
              <a:sym typeface="Open Sans"/>
            </a:endParaRPr>
          </a:p>
        </p:txBody>
      </p:sp>
      <p:cxnSp>
        <p:nvCxnSpPr>
          <p:cNvPr id="1544" name="Google Shape;1544;p68"/>
          <p:cNvCxnSpPr>
            <a:stCxn id="1538" idx="3"/>
            <a:endCxn id="1543" idx="1"/>
          </p:cNvCxnSpPr>
          <p:nvPr/>
        </p:nvCxnSpPr>
        <p:spPr>
          <a:xfrm>
            <a:off x="4024762" y="1667888"/>
            <a:ext cx="852600" cy="600"/>
          </a:xfrm>
          <a:prstGeom prst="curvedConnector3">
            <a:avLst>
              <a:gd fmla="val 49993" name="adj1"/>
            </a:avLst>
          </a:prstGeom>
          <a:noFill/>
          <a:ln cap="flat" cmpd="sng" w="19050">
            <a:solidFill>
              <a:srgbClr val="27282C"/>
            </a:solidFill>
            <a:prstDash val="solid"/>
            <a:round/>
            <a:headEnd len="med" w="med" type="none"/>
            <a:tailEnd len="med" w="med" type="triangle"/>
          </a:ln>
        </p:spPr>
      </p:cxnSp>
      <p:sp>
        <p:nvSpPr>
          <p:cNvPr id="1545" name="Google Shape;1545;p68"/>
          <p:cNvSpPr/>
          <p:nvPr/>
        </p:nvSpPr>
        <p:spPr>
          <a:xfrm>
            <a:off x="2670374" y="2197100"/>
            <a:ext cx="6062400" cy="673200"/>
          </a:xfrm>
          <a:prstGeom prst="roundRect">
            <a:avLst>
              <a:gd fmla="val 16667" name="adj"/>
            </a:avLst>
          </a:prstGeom>
          <a:solidFill>
            <a:srgbClr val="28B8A0">
              <a:alpha val="22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8"/>
          <p:cNvSpPr/>
          <p:nvPr/>
        </p:nvSpPr>
        <p:spPr>
          <a:xfrm>
            <a:off x="2808287" y="2372950"/>
            <a:ext cx="1216500" cy="308100"/>
          </a:xfrm>
          <a:prstGeom prst="roundRect">
            <a:avLst>
              <a:gd fmla="val 16667"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Diagnostics</a:t>
            </a:r>
            <a:endParaRPr sz="1100">
              <a:solidFill>
                <a:srgbClr val="FFFFFF"/>
              </a:solidFill>
              <a:latin typeface="Open Sans"/>
              <a:ea typeface="Open Sans"/>
              <a:cs typeface="Open Sans"/>
              <a:sym typeface="Open Sans"/>
            </a:endParaRPr>
          </a:p>
        </p:txBody>
      </p:sp>
      <p:sp>
        <p:nvSpPr>
          <p:cNvPr id="1547" name="Google Shape;1547;p68"/>
          <p:cNvSpPr/>
          <p:nvPr/>
        </p:nvSpPr>
        <p:spPr>
          <a:xfrm>
            <a:off x="4575261" y="2372950"/>
            <a:ext cx="14148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Type inference</a:t>
            </a:r>
            <a:endParaRPr sz="1100">
              <a:solidFill>
                <a:srgbClr val="FFFFFF"/>
              </a:solidFill>
              <a:latin typeface="Open Sans"/>
              <a:ea typeface="Open Sans"/>
              <a:cs typeface="Open Sans"/>
              <a:sym typeface="Open Sans"/>
            </a:endParaRPr>
          </a:p>
        </p:txBody>
      </p:sp>
      <p:cxnSp>
        <p:nvCxnSpPr>
          <p:cNvPr id="1548" name="Google Shape;1548;p68"/>
          <p:cNvCxnSpPr>
            <a:stCxn id="1547" idx="1"/>
            <a:endCxn id="1546" idx="3"/>
          </p:cNvCxnSpPr>
          <p:nvPr/>
        </p:nvCxnSpPr>
        <p:spPr>
          <a:xfrm flipH="1">
            <a:off x="4024761" y="2527000"/>
            <a:ext cx="550500" cy="600"/>
          </a:xfrm>
          <a:prstGeom prst="curvedConnector3">
            <a:avLst>
              <a:gd fmla="val 49998" name="adj1"/>
            </a:avLst>
          </a:prstGeom>
          <a:noFill/>
          <a:ln cap="flat" cmpd="sng" w="19050">
            <a:solidFill>
              <a:srgbClr val="27282C"/>
            </a:solidFill>
            <a:prstDash val="solid"/>
            <a:round/>
            <a:headEnd len="med" w="med" type="none"/>
            <a:tailEnd len="med" w="med" type="triangle"/>
          </a:ln>
        </p:spPr>
      </p:cxnSp>
      <p:sp>
        <p:nvSpPr>
          <p:cNvPr id="1549" name="Google Shape;1549;p68"/>
          <p:cNvSpPr/>
          <p:nvPr/>
        </p:nvSpPr>
        <p:spPr>
          <a:xfrm>
            <a:off x="6482725" y="2379650"/>
            <a:ext cx="9237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Resolution</a:t>
            </a:r>
            <a:endParaRPr sz="1100">
              <a:solidFill>
                <a:srgbClr val="FFFFFF"/>
              </a:solidFill>
              <a:latin typeface="Open Sans"/>
              <a:ea typeface="Open Sans"/>
              <a:cs typeface="Open Sans"/>
              <a:sym typeface="Open Sans"/>
            </a:endParaRPr>
          </a:p>
        </p:txBody>
      </p:sp>
      <p:cxnSp>
        <p:nvCxnSpPr>
          <p:cNvPr id="1550" name="Google Shape;1550;p68"/>
          <p:cNvCxnSpPr>
            <a:stCxn id="1549" idx="1"/>
            <a:endCxn id="1547" idx="3"/>
          </p:cNvCxnSpPr>
          <p:nvPr/>
        </p:nvCxnSpPr>
        <p:spPr>
          <a:xfrm rot="10800000">
            <a:off x="5990125" y="2527100"/>
            <a:ext cx="492600" cy="6600"/>
          </a:xfrm>
          <a:prstGeom prst="curvedConnector3">
            <a:avLst>
              <a:gd fmla="val 50006" name="adj1"/>
            </a:avLst>
          </a:prstGeom>
          <a:noFill/>
          <a:ln cap="flat" cmpd="sng" w="19050">
            <a:solidFill>
              <a:srgbClr val="27282C"/>
            </a:solidFill>
            <a:prstDash val="solid"/>
            <a:round/>
            <a:headEnd len="med" w="med" type="none"/>
            <a:tailEnd len="med" w="med" type="triangle"/>
          </a:ln>
        </p:spPr>
      </p:cxnSp>
      <p:cxnSp>
        <p:nvCxnSpPr>
          <p:cNvPr id="1551" name="Google Shape;1551;p68"/>
          <p:cNvCxnSpPr>
            <a:stCxn id="1543" idx="3"/>
            <a:endCxn id="1549" idx="3"/>
          </p:cNvCxnSpPr>
          <p:nvPr/>
        </p:nvCxnSpPr>
        <p:spPr>
          <a:xfrm>
            <a:off x="7406236" y="1667900"/>
            <a:ext cx="600" cy="865800"/>
          </a:xfrm>
          <a:prstGeom prst="bentConnector3">
            <a:avLst>
              <a:gd fmla="val 39718964" name="adj1"/>
            </a:avLst>
          </a:prstGeom>
          <a:noFill/>
          <a:ln cap="flat" cmpd="sng" w="19050">
            <a:solidFill>
              <a:srgbClr val="27282C"/>
            </a:solidFill>
            <a:prstDash val="solid"/>
            <a:round/>
            <a:headEnd len="med" w="med" type="none"/>
            <a:tailEnd len="med" w="med" type="triangle"/>
          </a:ln>
        </p:spPr>
      </p:cxnSp>
      <p:sp>
        <p:nvSpPr>
          <p:cNvPr id="1552" name="Google Shape;1552;p68"/>
          <p:cNvSpPr/>
          <p:nvPr/>
        </p:nvSpPr>
        <p:spPr>
          <a:xfrm>
            <a:off x="2670374" y="3056200"/>
            <a:ext cx="6062400" cy="673200"/>
          </a:xfrm>
          <a:prstGeom prst="roundRect">
            <a:avLst>
              <a:gd fmla="val 16667" name="adj"/>
            </a:avLst>
          </a:prstGeom>
          <a:solidFill>
            <a:srgbClr val="FC801D">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8"/>
          <p:cNvSpPr/>
          <p:nvPr/>
        </p:nvSpPr>
        <p:spPr>
          <a:xfrm>
            <a:off x="2808287" y="3232050"/>
            <a:ext cx="15873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generator</a:t>
            </a:r>
            <a:endParaRPr sz="1100">
              <a:solidFill>
                <a:srgbClr val="FFFFFF"/>
              </a:solidFill>
              <a:latin typeface="Open Sans"/>
              <a:ea typeface="Open Sans"/>
              <a:cs typeface="Open Sans"/>
              <a:sym typeface="Open Sans"/>
            </a:endParaRPr>
          </a:p>
        </p:txBody>
      </p:sp>
      <p:sp>
        <p:nvSpPr>
          <p:cNvPr id="1554" name="Google Shape;1554;p68"/>
          <p:cNvSpPr/>
          <p:nvPr/>
        </p:nvSpPr>
        <p:spPr>
          <a:xfrm>
            <a:off x="5059236" y="3232050"/>
            <a:ext cx="14148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optimizer</a:t>
            </a:r>
            <a:endParaRPr sz="1100">
              <a:solidFill>
                <a:srgbClr val="FFFFFF"/>
              </a:solidFill>
              <a:latin typeface="Open Sans"/>
              <a:ea typeface="Open Sans"/>
              <a:cs typeface="Open Sans"/>
              <a:sym typeface="Open Sans"/>
            </a:endParaRPr>
          </a:p>
        </p:txBody>
      </p:sp>
      <p:cxnSp>
        <p:nvCxnSpPr>
          <p:cNvPr id="1555" name="Google Shape;1555;p68"/>
          <p:cNvCxnSpPr>
            <a:stCxn id="1553" idx="3"/>
            <a:endCxn id="1554" idx="1"/>
          </p:cNvCxnSpPr>
          <p:nvPr/>
        </p:nvCxnSpPr>
        <p:spPr>
          <a:xfrm>
            <a:off x="4395587" y="3386100"/>
            <a:ext cx="663600" cy="600"/>
          </a:xfrm>
          <a:prstGeom prst="curvedConnector3">
            <a:avLst>
              <a:gd fmla="val 50004" name="adj1"/>
            </a:avLst>
          </a:prstGeom>
          <a:noFill/>
          <a:ln cap="flat" cmpd="sng" w="19050">
            <a:solidFill>
              <a:srgbClr val="27282C"/>
            </a:solidFill>
            <a:prstDash val="solid"/>
            <a:round/>
            <a:headEnd len="med" w="med" type="none"/>
            <a:tailEnd len="med" w="med" type="triangle"/>
          </a:ln>
        </p:spPr>
      </p:cxnSp>
      <p:cxnSp>
        <p:nvCxnSpPr>
          <p:cNvPr id="1556" name="Google Shape;1556;p68"/>
          <p:cNvCxnSpPr>
            <a:stCxn id="1546" idx="1"/>
            <a:endCxn id="1553" idx="1"/>
          </p:cNvCxnSpPr>
          <p:nvPr/>
        </p:nvCxnSpPr>
        <p:spPr>
          <a:xfrm>
            <a:off x="2808287" y="2527000"/>
            <a:ext cx="600" cy="8592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1557" name="Google Shape;1557;p68"/>
          <p:cNvSpPr txBox="1"/>
          <p:nvPr/>
        </p:nvSpPr>
        <p:spPr>
          <a:xfrm>
            <a:off x="8127075" y="1351800"/>
            <a:ext cx="5505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Parser</a:t>
            </a:r>
            <a:endParaRPr sz="1100">
              <a:solidFill>
                <a:schemeClr val="dk1"/>
              </a:solidFill>
              <a:latin typeface="Open Sans"/>
              <a:ea typeface="Open Sans"/>
              <a:cs typeface="Open Sans"/>
              <a:sym typeface="Open Sans"/>
            </a:endParaRPr>
          </a:p>
        </p:txBody>
      </p:sp>
      <p:sp>
        <p:nvSpPr>
          <p:cNvPr id="1558" name="Google Shape;1558;p68"/>
          <p:cNvSpPr txBox="1"/>
          <p:nvPr/>
        </p:nvSpPr>
        <p:spPr>
          <a:xfrm>
            <a:off x="7891875" y="22040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Frontend</a:t>
            </a:r>
            <a:endParaRPr sz="1100">
              <a:solidFill>
                <a:schemeClr val="dk1"/>
              </a:solidFill>
              <a:latin typeface="Open Sans"/>
              <a:ea typeface="Open Sans"/>
              <a:cs typeface="Open Sans"/>
              <a:sym typeface="Open Sans"/>
            </a:endParaRPr>
          </a:p>
        </p:txBody>
      </p:sp>
      <p:sp>
        <p:nvSpPr>
          <p:cNvPr id="1559" name="Google Shape;1559;p68"/>
          <p:cNvSpPr txBox="1"/>
          <p:nvPr/>
        </p:nvSpPr>
        <p:spPr>
          <a:xfrm>
            <a:off x="7891875" y="30562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Backend</a:t>
            </a:r>
            <a:endParaRPr sz="1100">
              <a:solidFill>
                <a:schemeClr val="dk1"/>
              </a:solidFill>
              <a:latin typeface="Open Sans"/>
              <a:ea typeface="Open Sans"/>
              <a:cs typeface="Open Sans"/>
              <a:sym typeface="Open Sans"/>
            </a:endParaRPr>
          </a:p>
        </p:txBody>
      </p:sp>
      <p:sp>
        <p:nvSpPr>
          <p:cNvPr id="1560" name="Google Shape;1560;p68"/>
          <p:cNvSpPr/>
          <p:nvPr/>
        </p:nvSpPr>
        <p:spPr>
          <a:xfrm>
            <a:off x="3305262" y="41045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JVM</a:t>
            </a:r>
            <a:endParaRPr sz="1100">
              <a:solidFill>
                <a:srgbClr val="FFFFFF"/>
              </a:solidFill>
              <a:latin typeface="Open Sans"/>
              <a:ea typeface="Open Sans"/>
              <a:cs typeface="Open Sans"/>
              <a:sym typeface="Open Sans"/>
            </a:endParaRPr>
          </a:p>
        </p:txBody>
      </p:sp>
      <p:sp>
        <p:nvSpPr>
          <p:cNvPr id="1561" name="Google Shape;1561;p68"/>
          <p:cNvSpPr/>
          <p:nvPr/>
        </p:nvSpPr>
        <p:spPr>
          <a:xfrm>
            <a:off x="4630837" y="40917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JavaScript</a:t>
            </a:r>
            <a:endParaRPr sz="1100">
              <a:solidFill>
                <a:srgbClr val="FFFFFF"/>
              </a:solidFill>
              <a:latin typeface="Open Sans"/>
              <a:ea typeface="Open Sans"/>
              <a:cs typeface="Open Sans"/>
              <a:sym typeface="Open Sans"/>
            </a:endParaRPr>
          </a:p>
        </p:txBody>
      </p:sp>
      <p:sp>
        <p:nvSpPr>
          <p:cNvPr id="1562" name="Google Shape;1562;p68"/>
          <p:cNvSpPr/>
          <p:nvPr/>
        </p:nvSpPr>
        <p:spPr>
          <a:xfrm>
            <a:off x="5956412" y="40978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Native</a:t>
            </a:r>
            <a:endParaRPr sz="1100">
              <a:solidFill>
                <a:srgbClr val="FFFFFF"/>
              </a:solidFill>
              <a:latin typeface="Open Sans"/>
              <a:ea typeface="Open Sans"/>
              <a:cs typeface="Open Sans"/>
              <a:sym typeface="Open Sans"/>
            </a:endParaRPr>
          </a:p>
        </p:txBody>
      </p:sp>
      <p:cxnSp>
        <p:nvCxnSpPr>
          <p:cNvPr id="1563" name="Google Shape;1563;p68"/>
          <p:cNvCxnSpPr>
            <a:stCxn id="1554" idx="2"/>
            <a:endCxn id="1562" idx="0"/>
          </p:cNvCxnSpPr>
          <p:nvPr/>
        </p:nvCxnSpPr>
        <p:spPr>
          <a:xfrm flipH="1" rot="-5400000">
            <a:off x="5845836" y="3460950"/>
            <a:ext cx="557700" cy="7161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1564" name="Google Shape;1564;p68"/>
          <p:cNvCxnSpPr>
            <a:stCxn id="1560" idx="0"/>
            <a:endCxn id="1554" idx="2"/>
          </p:cNvCxnSpPr>
          <p:nvPr/>
        </p:nvCxnSpPr>
        <p:spPr>
          <a:xfrm rot="-5400000">
            <a:off x="4516962" y="2854738"/>
            <a:ext cx="564300" cy="1935300"/>
          </a:xfrm>
          <a:prstGeom prst="curvedConnector3">
            <a:avLst>
              <a:gd fmla="val 50008" name="adj1"/>
            </a:avLst>
          </a:prstGeom>
          <a:noFill/>
          <a:ln cap="flat" cmpd="sng" w="19050">
            <a:solidFill>
              <a:schemeClr val="dk2"/>
            </a:solidFill>
            <a:prstDash val="solid"/>
            <a:round/>
            <a:headEnd len="med" w="med" type="triangle"/>
            <a:tailEnd len="med" w="med" type="none"/>
          </a:ln>
        </p:spPr>
      </p:cxnSp>
      <p:sp>
        <p:nvSpPr>
          <p:cNvPr id="1565" name="Google Shape;1565;p68"/>
          <p:cNvSpPr/>
          <p:nvPr/>
        </p:nvSpPr>
        <p:spPr>
          <a:xfrm>
            <a:off x="7274650" y="4097850"/>
            <a:ext cx="1458300" cy="551700"/>
          </a:xfrm>
          <a:prstGeom prst="roundRect">
            <a:avLst>
              <a:gd fmla="val 16667" name="adj"/>
            </a:avLst>
          </a:prstGeom>
          <a:noFill/>
          <a:ln cap="flat" cmpd="sng" w="19050">
            <a:solidFill>
              <a:srgbClr val="ADADA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Other</a:t>
            </a:r>
            <a:endParaRPr sz="1100">
              <a:solidFill>
                <a:schemeClr val="dk1"/>
              </a:solidFill>
              <a:latin typeface="Open Sans"/>
              <a:ea typeface="Open Sans"/>
              <a:cs typeface="Open Sans"/>
              <a:sym typeface="Open Sans"/>
            </a:endParaRPr>
          </a:p>
          <a:p>
            <a:pPr indent="0" lvl="0" marL="0" rtl="0" algn="ctr">
              <a:spcBef>
                <a:spcPts val="0"/>
              </a:spcBef>
              <a:spcAft>
                <a:spcPts val="0"/>
              </a:spcAft>
              <a:buNone/>
            </a:pPr>
            <a:r>
              <a:rPr lang="en" sz="900">
                <a:solidFill>
                  <a:schemeClr val="dk1"/>
                </a:solidFill>
                <a:latin typeface="Open Sans"/>
                <a:ea typeface="Open Sans"/>
                <a:cs typeface="Open Sans"/>
                <a:sym typeface="Open Sans"/>
              </a:rPr>
              <a:t>(WASM, Python, etc.?)</a:t>
            </a:r>
            <a:endParaRPr sz="900">
              <a:solidFill>
                <a:schemeClr val="dk1"/>
              </a:solidFill>
              <a:latin typeface="Open Sans"/>
              <a:ea typeface="Open Sans"/>
              <a:cs typeface="Open Sans"/>
              <a:sym typeface="Open Sans"/>
            </a:endParaRPr>
          </a:p>
        </p:txBody>
      </p:sp>
      <p:cxnSp>
        <p:nvCxnSpPr>
          <p:cNvPr id="1566" name="Google Shape;1566;p68"/>
          <p:cNvCxnSpPr>
            <a:stCxn id="1554" idx="2"/>
            <a:endCxn id="1561" idx="0"/>
          </p:cNvCxnSpPr>
          <p:nvPr/>
        </p:nvCxnSpPr>
        <p:spPr>
          <a:xfrm rot="5400000">
            <a:off x="5185986" y="3511200"/>
            <a:ext cx="551700" cy="609600"/>
          </a:xfrm>
          <a:prstGeom prst="curvedConnector3">
            <a:avLst>
              <a:gd fmla="val 49990" name="adj1"/>
            </a:avLst>
          </a:prstGeom>
          <a:noFill/>
          <a:ln cap="flat" cmpd="sng" w="19050">
            <a:solidFill>
              <a:schemeClr val="dk2"/>
            </a:solidFill>
            <a:prstDash val="solid"/>
            <a:round/>
            <a:headEnd len="med" w="med" type="none"/>
            <a:tailEnd len="med" w="med" type="triangle"/>
          </a:ln>
        </p:spPr>
      </p:cxnSp>
      <p:cxnSp>
        <p:nvCxnSpPr>
          <p:cNvPr id="1567" name="Google Shape;1567;p68"/>
          <p:cNvCxnSpPr>
            <a:stCxn id="1554" idx="2"/>
            <a:endCxn id="1565" idx="0"/>
          </p:cNvCxnSpPr>
          <p:nvPr/>
        </p:nvCxnSpPr>
        <p:spPr>
          <a:xfrm flipH="1" rot="-5400000">
            <a:off x="6606336" y="2700450"/>
            <a:ext cx="557700" cy="22371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lnSpc>
                <a:spcPct val="85000"/>
              </a:lnSpc>
              <a:spcBef>
                <a:spcPts val="0"/>
              </a:spcBef>
              <a:spcAft>
                <a:spcPts val="0"/>
              </a:spcAft>
              <a:buSzPts val="1100"/>
              <a:buNone/>
            </a:pPr>
            <a:r>
              <a:rPr lang="en"/>
              <a:t>Just-in-time compilation</a:t>
            </a:r>
            <a:endParaRPr/>
          </a:p>
        </p:txBody>
      </p:sp>
      <p:pic>
        <p:nvPicPr>
          <p:cNvPr id="87" name="Google Shape;87;p15"/>
          <p:cNvPicPr preferRelativeResize="0"/>
          <p:nvPr/>
        </p:nvPicPr>
        <p:blipFill rotWithShape="1">
          <a:blip r:embed="rId3">
            <a:alphaModFix/>
          </a:blip>
          <a:srcRect b="7828" l="0" r="0" t="51164"/>
          <a:stretch/>
        </p:blipFill>
        <p:spPr>
          <a:xfrm>
            <a:off x="179900" y="1199075"/>
            <a:ext cx="7633603" cy="1814300"/>
          </a:xfrm>
          <a:prstGeom prst="rect">
            <a:avLst/>
          </a:prstGeom>
          <a:noFill/>
          <a:ln>
            <a:noFill/>
          </a:ln>
        </p:spPr>
      </p:pic>
      <p:sp>
        <p:nvSpPr>
          <p:cNvPr id="88" name="Google Shape;88;p15"/>
          <p:cNvSpPr txBox="1"/>
          <p:nvPr>
            <p:ph idx="1" type="body"/>
          </p:nvPr>
        </p:nvSpPr>
        <p:spPr>
          <a:xfrm>
            <a:off x="292600" y="3202999"/>
            <a:ext cx="8419800" cy="1005900"/>
          </a:xfrm>
          <a:prstGeom prst="rect">
            <a:avLst/>
          </a:prstGeom>
        </p:spPr>
        <p:txBody>
          <a:bodyPr anchorCtr="0" anchor="t" bIns="0" lIns="0" spcFirstLastPara="1" rIns="0" wrap="square" tIns="73150">
            <a:noAutofit/>
          </a:bodyPr>
          <a:lstStyle/>
          <a:p>
            <a:pPr indent="-298450" lvl="0" marL="457200" rtl="0" algn="l">
              <a:spcBef>
                <a:spcPts val="0"/>
              </a:spcBef>
              <a:spcAft>
                <a:spcPts val="0"/>
              </a:spcAft>
              <a:buSzPts val="1100"/>
              <a:buChar char="●"/>
            </a:pPr>
            <a:r>
              <a:rPr lang="en" sz="1100"/>
              <a:t>Program </a:t>
            </a:r>
            <a:r>
              <a:rPr lang="en" sz="1100"/>
              <a:t>profiling occurs at runtime.</a:t>
            </a:r>
            <a:endParaRPr sz="1100"/>
          </a:p>
          <a:p>
            <a:pPr indent="-298450" lvl="0" marL="457200" rtl="0" algn="l">
              <a:spcBef>
                <a:spcPts val="1000"/>
              </a:spcBef>
              <a:spcAft>
                <a:spcPts val="0"/>
              </a:spcAft>
              <a:buSzPts val="1100"/>
              <a:buChar char="●"/>
            </a:pPr>
            <a:r>
              <a:rPr lang="en" sz="1100"/>
              <a:t>Pieces of code are compiled for a specific platform to optimize the execution time.</a:t>
            </a:r>
            <a:endParaRPr sz="1100"/>
          </a:p>
          <a:p>
            <a:pPr indent="0" lvl="0" marL="0" rtl="0" algn="l">
              <a:spcBef>
                <a:spcPts val="1000"/>
              </a:spcBef>
              <a:spcAft>
                <a:spcPts val="0"/>
              </a:spcAft>
              <a:buClr>
                <a:schemeClr val="dk1"/>
              </a:buClr>
              <a:buSzPts val="1100"/>
              <a:buFont typeface="Arial"/>
              <a:buNone/>
            </a:pPr>
            <a:r>
              <a:rPr i="1" lang="en" sz="1100"/>
              <a:t>Interpreting a command is much slower than executing it directly on the processor.</a:t>
            </a:r>
            <a:endParaRPr i="1" sz="1100"/>
          </a:p>
          <a:p>
            <a:pPr indent="0" lvl="0" marL="0" rtl="0" algn="l">
              <a:spcBef>
                <a:spcPts val="1000"/>
              </a:spcBef>
              <a:spcAft>
                <a:spcPts val="0"/>
              </a:spcAft>
              <a:buClr>
                <a:schemeClr val="dk1"/>
              </a:buClr>
              <a:buSzPts val="1100"/>
              <a:buFont typeface="Arial"/>
              <a:buNone/>
            </a:pPr>
            <a:r>
              <a:t/>
            </a:r>
            <a:endParaRPr sz="1100"/>
          </a:p>
          <a:p>
            <a:pPr indent="0" lvl="0" marL="0" rtl="0" algn="l">
              <a:spcBef>
                <a:spcPts val="1000"/>
              </a:spcBef>
              <a:spcAft>
                <a:spcPts val="0"/>
              </a:spcAft>
              <a:buClr>
                <a:schemeClr val="dk1"/>
              </a:buClr>
              <a:buSzPts val="1100"/>
              <a:buFont typeface="Arial"/>
              <a:buNone/>
            </a:pPr>
            <a:r>
              <a:t/>
            </a:r>
            <a:endParaRPr sz="1100"/>
          </a:p>
          <a:p>
            <a:pPr indent="0" lvl="0" marL="0" rtl="0" algn="l">
              <a:spcBef>
                <a:spcPts val="1000"/>
              </a:spcBef>
              <a:spcAft>
                <a:spcPts val="1000"/>
              </a:spcAft>
              <a:buNone/>
            </a:pPr>
            <a:r>
              <a:t/>
            </a:r>
            <a:endParaRPr sz="1100"/>
          </a:p>
        </p:txBody>
      </p:sp>
      <p:sp>
        <p:nvSpPr>
          <p:cNvPr id="89" name="Google Shape;89;p15"/>
          <p:cNvSpPr txBox="1"/>
          <p:nvPr/>
        </p:nvSpPr>
        <p:spPr>
          <a:xfrm>
            <a:off x="982275" y="4369251"/>
            <a:ext cx="5231100" cy="354000"/>
          </a:xfrm>
          <a:prstGeom prst="rect">
            <a:avLst/>
          </a:prstGeom>
          <a:noFill/>
          <a:ln>
            <a:noFill/>
          </a:ln>
        </p:spPr>
        <p:txBody>
          <a:bodyPr anchorCtr="0" anchor="t" bIns="91425" lIns="0" spcFirstLastPara="1" rIns="0" wrap="square" tIns="91425">
            <a:spAutoFit/>
          </a:bodyPr>
          <a:lstStyle/>
          <a:p>
            <a:pPr indent="0" lvl="0" marL="0" rtl="0" algn="l">
              <a:lnSpc>
                <a:spcPct val="115000"/>
              </a:lnSpc>
              <a:spcBef>
                <a:spcPts val="0"/>
              </a:spcBef>
              <a:spcAft>
                <a:spcPts val="600"/>
              </a:spcAft>
              <a:buNone/>
            </a:pPr>
            <a:r>
              <a:rPr lang="en" sz="1100">
                <a:latin typeface="Open Sans"/>
                <a:ea typeface="Open Sans"/>
                <a:cs typeface="Open Sans"/>
                <a:sym typeface="Open Sans"/>
              </a:rPr>
              <a:t>Why, then, do we need the interpreter?</a:t>
            </a:r>
            <a:endParaRPr sz="1100">
              <a:latin typeface="Open Sans"/>
              <a:ea typeface="Open Sans"/>
              <a:cs typeface="Open Sans"/>
              <a:sym typeface="Open Sans"/>
            </a:endParaRPr>
          </a:p>
        </p:txBody>
      </p:sp>
      <p:pic>
        <p:nvPicPr>
          <p:cNvPr id="90" name="Google Shape;90;p15"/>
          <p:cNvPicPr preferRelativeResize="0"/>
          <p:nvPr/>
        </p:nvPicPr>
        <p:blipFill rotWithShape="1">
          <a:blip r:embed="rId4">
            <a:alphaModFix/>
          </a:blip>
          <a:srcRect b="0" l="0" r="32331" t="22618"/>
          <a:stretch/>
        </p:blipFill>
        <p:spPr>
          <a:xfrm>
            <a:off x="286675" y="4290574"/>
            <a:ext cx="569801" cy="6516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sp>
        <p:nvSpPr>
          <p:cNvPr id="1572" name="Google Shape;1572;p6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diagnostics</a:t>
            </a:r>
            <a:endParaRPr/>
          </a:p>
        </p:txBody>
      </p:sp>
      <p:pic>
        <p:nvPicPr>
          <p:cNvPr id="1573" name="Google Shape;1573;p69"/>
          <p:cNvPicPr preferRelativeResize="0"/>
          <p:nvPr/>
        </p:nvPicPr>
        <p:blipFill>
          <a:blip r:embed="rId3">
            <a:alphaModFix/>
          </a:blip>
          <a:stretch>
            <a:fillRect/>
          </a:stretch>
        </p:blipFill>
        <p:spPr>
          <a:xfrm>
            <a:off x="1328738" y="1366846"/>
            <a:ext cx="6486525" cy="24098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7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a:t>
            </a:r>
            <a:endParaRPr/>
          </a:p>
        </p:txBody>
      </p:sp>
      <p:sp>
        <p:nvSpPr>
          <p:cNvPr id="1579" name="Google Shape;1579;p70"/>
          <p:cNvSpPr txBox="1"/>
          <p:nvPr/>
        </p:nvSpPr>
        <p:spPr>
          <a:xfrm>
            <a:off x="194950" y="3782275"/>
            <a:ext cx="1710000" cy="938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On the </a:t>
            </a:r>
            <a:r>
              <a:rPr lang="en" sz="1100">
                <a:solidFill>
                  <a:schemeClr val="dk1"/>
                </a:solidFill>
                <a:latin typeface="Open Sans"/>
                <a:ea typeface="Open Sans"/>
                <a:cs typeface="Open Sans"/>
                <a:sym typeface="Open Sans"/>
              </a:rPr>
              <a:t>backend</a:t>
            </a:r>
            <a:r>
              <a:rPr lang="en" sz="1100">
                <a:solidFill>
                  <a:schemeClr val="dk1"/>
                </a:solidFill>
                <a:latin typeface="Open Sans"/>
                <a:ea typeface="Open Sans"/>
                <a:cs typeface="Open Sans"/>
                <a:sym typeface="Open Sans"/>
              </a:rPr>
              <a:t>, we </a:t>
            </a:r>
            <a:r>
              <a:rPr b="1" lang="en" sz="1100">
                <a:solidFill>
                  <a:schemeClr val="dk1"/>
                </a:solidFill>
                <a:latin typeface="Open Sans"/>
                <a:ea typeface="Open Sans"/>
                <a:cs typeface="Open Sans"/>
                <a:sym typeface="Open Sans"/>
              </a:rPr>
              <a:t>DO NOT resolve</a:t>
            </a:r>
            <a:r>
              <a:rPr lang="en" sz="1100">
                <a:solidFill>
                  <a:schemeClr val="dk1"/>
                </a:solidFill>
                <a:latin typeface="Open Sans"/>
                <a:ea typeface="Open Sans"/>
                <a:cs typeface="Open Sans"/>
                <a:sym typeface="Open Sans"/>
              </a:rPr>
              <a:t>, but only use the received information</a:t>
            </a:r>
            <a:endParaRPr sz="1100">
              <a:solidFill>
                <a:schemeClr val="dk1"/>
              </a:solidFill>
              <a:latin typeface="Open Sans"/>
              <a:ea typeface="Open Sans"/>
              <a:cs typeface="Open Sans"/>
              <a:sym typeface="Open Sans"/>
            </a:endParaRPr>
          </a:p>
        </p:txBody>
      </p:sp>
      <p:sp>
        <p:nvSpPr>
          <p:cNvPr id="1580" name="Google Shape;1580;p70"/>
          <p:cNvSpPr/>
          <p:nvPr/>
        </p:nvSpPr>
        <p:spPr>
          <a:xfrm>
            <a:off x="2843161" y="1338000"/>
            <a:ext cx="5889300" cy="673200"/>
          </a:xfrm>
          <a:prstGeom prst="roundRect">
            <a:avLst>
              <a:gd fmla="val 16667"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70"/>
          <p:cNvSpPr/>
          <p:nvPr/>
        </p:nvSpPr>
        <p:spPr>
          <a:xfrm>
            <a:off x="2972362" y="1513838"/>
            <a:ext cx="10524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Lexer</a:t>
            </a:r>
            <a:endParaRPr sz="1100">
              <a:solidFill>
                <a:srgbClr val="FFFFFF"/>
              </a:solidFill>
              <a:latin typeface="Open Sans"/>
              <a:ea typeface="Open Sans"/>
              <a:cs typeface="Open Sans"/>
              <a:sym typeface="Open Sans"/>
            </a:endParaRPr>
          </a:p>
        </p:txBody>
      </p:sp>
      <p:grpSp>
        <p:nvGrpSpPr>
          <p:cNvPr id="1582" name="Google Shape;1582;p70"/>
          <p:cNvGrpSpPr/>
          <p:nvPr/>
        </p:nvGrpSpPr>
        <p:grpSpPr>
          <a:xfrm>
            <a:off x="1489946" y="1271664"/>
            <a:ext cx="677700" cy="906795"/>
            <a:chOff x="1543946" y="1271664"/>
            <a:chExt cx="677700" cy="906795"/>
          </a:xfrm>
        </p:grpSpPr>
        <p:pic>
          <p:nvPicPr>
            <p:cNvPr id="1583" name="Google Shape;1583;p70"/>
            <p:cNvPicPr preferRelativeResize="0"/>
            <p:nvPr/>
          </p:nvPicPr>
          <p:blipFill rotWithShape="1">
            <a:blip r:embed="rId3">
              <a:alphaModFix/>
            </a:blip>
            <a:srcRect b="11966" l="0" r="51345" t="18944"/>
            <a:stretch/>
          </p:blipFill>
          <p:spPr>
            <a:xfrm>
              <a:off x="1645724" y="1271664"/>
              <a:ext cx="474150" cy="673275"/>
            </a:xfrm>
            <a:prstGeom prst="rect">
              <a:avLst/>
            </a:prstGeom>
            <a:noFill/>
            <a:ln>
              <a:noFill/>
            </a:ln>
          </p:spPr>
        </p:pic>
        <p:sp>
          <p:nvSpPr>
            <p:cNvPr id="1584" name="Google Shape;1584;p70"/>
            <p:cNvSpPr txBox="1"/>
            <p:nvPr/>
          </p:nvSpPr>
          <p:spPr>
            <a:xfrm>
              <a:off x="1543946" y="1935159"/>
              <a:ext cx="677700" cy="2433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.kt files</a:t>
              </a:r>
              <a:endParaRPr sz="1100">
                <a:solidFill>
                  <a:schemeClr val="dk1"/>
                </a:solidFill>
                <a:latin typeface="Open Sans"/>
                <a:ea typeface="Open Sans"/>
                <a:cs typeface="Open Sans"/>
                <a:sym typeface="Open Sans"/>
              </a:endParaRPr>
            </a:p>
          </p:txBody>
        </p:sp>
      </p:grpSp>
      <p:cxnSp>
        <p:nvCxnSpPr>
          <p:cNvPr id="1585" name="Google Shape;1585;p70"/>
          <p:cNvCxnSpPr/>
          <p:nvPr/>
        </p:nvCxnSpPr>
        <p:spPr>
          <a:xfrm>
            <a:off x="2119861" y="1668000"/>
            <a:ext cx="723300" cy="6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1586" name="Google Shape;1586;p70"/>
          <p:cNvSpPr/>
          <p:nvPr/>
        </p:nvSpPr>
        <p:spPr>
          <a:xfrm>
            <a:off x="4877236" y="1513850"/>
            <a:ext cx="25290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PSI or </a:t>
            </a:r>
            <a:r>
              <a:rPr lang="en" sz="1100">
                <a:solidFill>
                  <a:srgbClr val="FFFFFF"/>
                </a:solidFill>
                <a:latin typeface="Open Sans"/>
                <a:ea typeface="Open Sans"/>
                <a:cs typeface="Open Sans"/>
                <a:sym typeface="Open Sans"/>
              </a:rPr>
              <a:t>Lighter </a:t>
            </a:r>
            <a:r>
              <a:rPr lang="en" sz="1100">
                <a:solidFill>
                  <a:srgbClr val="FFFFFF"/>
                </a:solidFill>
                <a:latin typeface="Open Sans"/>
                <a:ea typeface="Open Sans"/>
                <a:cs typeface="Open Sans"/>
                <a:sym typeface="Open Sans"/>
              </a:rPr>
              <a:t>AST builder</a:t>
            </a:r>
            <a:endParaRPr sz="1100">
              <a:solidFill>
                <a:srgbClr val="FFFFFF"/>
              </a:solidFill>
              <a:latin typeface="Open Sans"/>
              <a:ea typeface="Open Sans"/>
              <a:cs typeface="Open Sans"/>
              <a:sym typeface="Open Sans"/>
            </a:endParaRPr>
          </a:p>
        </p:txBody>
      </p:sp>
      <p:cxnSp>
        <p:nvCxnSpPr>
          <p:cNvPr id="1587" name="Google Shape;1587;p70"/>
          <p:cNvCxnSpPr>
            <a:stCxn id="1581" idx="3"/>
            <a:endCxn id="1586" idx="1"/>
          </p:cNvCxnSpPr>
          <p:nvPr/>
        </p:nvCxnSpPr>
        <p:spPr>
          <a:xfrm>
            <a:off x="4024762" y="1667888"/>
            <a:ext cx="852600" cy="600"/>
          </a:xfrm>
          <a:prstGeom prst="curvedConnector3">
            <a:avLst>
              <a:gd fmla="val 49993" name="adj1"/>
            </a:avLst>
          </a:prstGeom>
          <a:noFill/>
          <a:ln cap="flat" cmpd="sng" w="19050">
            <a:solidFill>
              <a:srgbClr val="27282C"/>
            </a:solidFill>
            <a:prstDash val="solid"/>
            <a:round/>
            <a:headEnd len="med" w="med" type="none"/>
            <a:tailEnd len="med" w="med" type="triangle"/>
          </a:ln>
        </p:spPr>
      </p:cxnSp>
      <p:sp>
        <p:nvSpPr>
          <p:cNvPr id="1588" name="Google Shape;1588;p70"/>
          <p:cNvSpPr/>
          <p:nvPr/>
        </p:nvSpPr>
        <p:spPr>
          <a:xfrm>
            <a:off x="2670374" y="2197100"/>
            <a:ext cx="6062400" cy="673200"/>
          </a:xfrm>
          <a:prstGeom prst="roundRect">
            <a:avLst>
              <a:gd fmla="val 16667" name="adj"/>
            </a:avLst>
          </a:prstGeom>
          <a:solidFill>
            <a:srgbClr val="28B8A0">
              <a:alpha val="22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70"/>
          <p:cNvSpPr/>
          <p:nvPr/>
        </p:nvSpPr>
        <p:spPr>
          <a:xfrm>
            <a:off x="2808287" y="2372950"/>
            <a:ext cx="12165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Diagnostics</a:t>
            </a:r>
            <a:endParaRPr sz="1100">
              <a:solidFill>
                <a:srgbClr val="FFFFFF"/>
              </a:solidFill>
              <a:latin typeface="Open Sans"/>
              <a:ea typeface="Open Sans"/>
              <a:cs typeface="Open Sans"/>
              <a:sym typeface="Open Sans"/>
            </a:endParaRPr>
          </a:p>
        </p:txBody>
      </p:sp>
      <p:sp>
        <p:nvSpPr>
          <p:cNvPr id="1590" name="Google Shape;1590;p70"/>
          <p:cNvSpPr/>
          <p:nvPr/>
        </p:nvSpPr>
        <p:spPr>
          <a:xfrm>
            <a:off x="4575261" y="2372950"/>
            <a:ext cx="14148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Type inference</a:t>
            </a:r>
            <a:endParaRPr sz="1100">
              <a:solidFill>
                <a:srgbClr val="FFFFFF"/>
              </a:solidFill>
              <a:latin typeface="Open Sans"/>
              <a:ea typeface="Open Sans"/>
              <a:cs typeface="Open Sans"/>
              <a:sym typeface="Open Sans"/>
            </a:endParaRPr>
          </a:p>
        </p:txBody>
      </p:sp>
      <p:cxnSp>
        <p:nvCxnSpPr>
          <p:cNvPr id="1591" name="Google Shape;1591;p70"/>
          <p:cNvCxnSpPr>
            <a:stCxn id="1590" idx="1"/>
            <a:endCxn id="1589" idx="3"/>
          </p:cNvCxnSpPr>
          <p:nvPr/>
        </p:nvCxnSpPr>
        <p:spPr>
          <a:xfrm flipH="1">
            <a:off x="4024761" y="2527000"/>
            <a:ext cx="550500" cy="600"/>
          </a:xfrm>
          <a:prstGeom prst="curvedConnector3">
            <a:avLst>
              <a:gd fmla="val 49998" name="adj1"/>
            </a:avLst>
          </a:prstGeom>
          <a:noFill/>
          <a:ln cap="flat" cmpd="sng" w="19050">
            <a:solidFill>
              <a:srgbClr val="27282C"/>
            </a:solidFill>
            <a:prstDash val="solid"/>
            <a:round/>
            <a:headEnd len="med" w="med" type="none"/>
            <a:tailEnd len="med" w="med" type="triangle"/>
          </a:ln>
        </p:spPr>
      </p:cxnSp>
      <p:sp>
        <p:nvSpPr>
          <p:cNvPr id="1592" name="Google Shape;1592;p70"/>
          <p:cNvSpPr/>
          <p:nvPr/>
        </p:nvSpPr>
        <p:spPr>
          <a:xfrm>
            <a:off x="6482725" y="2379650"/>
            <a:ext cx="9237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Resolution</a:t>
            </a:r>
            <a:endParaRPr sz="1100">
              <a:solidFill>
                <a:srgbClr val="FFFFFF"/>
              </a:solidFill>
              <a:latin typeface="Open Sans"/>
              <a:ea typeface="Open Sans"/>
              <a:cs typeface="Open Sans"/>
              <a:sym typeface="Open Sans"/>
            </a:endParaRPr>
          </a:p>
        </p:txBody>
      </p:sp>
      <p:cxnSp>
        <p:nvCxnSpPr>
          <p:cNvPr id="1593" name="Google Shape;1593;p70"/>
          <p:cNvCxnSpPr>
            <a:stCxn id="1592" idx="1"/>
            <a:endCxn id="1590" idx="3"/>
          </p:cNvCxnSpPr>
          <p:nvPr/>
        </p:nvCxnSpPr>
        <p:spPr>
          <a:xfrm rot="10800000">
            <a:off x="5990125" y="2527100"/>
            <a:ext cx="492600" cy="6600"/>
          </a:xfrm>
          <a:prstGeom prst="curvedConnector3">
            <a:avLst>
              <a:gd fmla="val 50006" name="adj1"/>
            </a:avLst>
          </a:prstGeom>
          <a:noFill/>
          <a:ln cap="flat" cmpd="sng" w="19050">
            <a:solidFill>
              <a:srgbClr val="27282C"/>
            </a:solidFill>
            <a:prstDash val="solid"/>
            <a:round/>
            <a:headEnd len="med" w="med" type="none"/>
            <a:tailEnd len="med" w="med" type="triangle"/>
          </a:ln>
        </p:spPr>
      </p:cxnSp>
      <p:cxnSp>
        <p:nvCxnSpPr>
          <p:cNvPr id="1594" name="Google Shape;1594;p70"/>
          <p:cNvCxnSpPr>
            <a:stCxn id="1586" idx="3"/>
            <a:endCxn id="1592" idx="3"/>
          </p:cNvCxnSpPr>
          <p:nvPr/>
        </p:nvCxnSpPr>
        <p:spPr>
          <a:xfrm>
            <a:off x="7406236" y="1667900"/>
            <a:ext cx="600" cy="865800"/>
          </a:xfrm>
          <a:prstGeom prst="bentConnector3">
            <a:avLst>
              <a:gd fmla="val 39718964" name="adj1"/>
            </a:avLst>
          </a:prstGeom>
          <a:noFill/>
          <a:ln cap="flat" cmpd="sng" w="19050">
            <a:solidFill>
              <a:srgbClr val="27282C"/>
            </a:solidFill>
            <a:prstDash val="solid"/>
            <a:round/>
            <a:headEnd len="med" w="med" type="none"/>
            <a:tailEnd len="med" w="med" type="triangle"/>
          </a:ln>
        </p:spPr>
      </p:cxnSp>
      <p:sp>
        <p:nvSpPr>
          <p:cNvPr id="1595" name="Google Shape;1595;p70"/>
          <p:cNvSpPr/>
          <p:nvPr/>
        </p:nvSpPr>
        <p:spPr>
          <a:xfrm>
            <a:off x="2670374" y="3056200"/>
            <a:ext cx="6062400" cy="673200"/>
          </a:xfrm>
          <a:prstGeom prst="roundRect">
            <a:avLst>
              <a:gd fmla="val 16667" name="adj"/>
            </a:avLst>
          </a:prstGeom>
          <a:solidFill>
            <a:srgbClr val="FC801D">
              <a:alpha val="27379"/>
            </a:srgbClr>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70"/>
          <p:cNvSpPr/>
          <p:nvPr/>
        </p:nvSpPr>
        <p:spPr>
          <a:xfrm>
            <a:off x="2808287" y="3232050"/>
            <a:ext cx="15873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generator</a:t>
            </a:r>
            <a:endParaRPr sz="1100">
              <a:solidFill>
                <a:srgbClr val="FFFFFF"/>
              </a:solidFill>
              <a:latin typeface="Open Sans"/>
              <a:ea typeface="Open Sans"/>
              <a:cs typeface="Open Sans"/>
              <a:sym typeface="Open Sans"/>
            </a:endParaRPr>
          </a:p>
        </p:txBody>
      </p:sp>
      <p:sp>
        <p:nvSpPr>
          <p:cNvPr id="1597" name="Google Shape;1597;p70"/>
          <p:cNvSpPr/>
          <p:nvPr/>
        </p:nvSpPr>
        <p:spPr>
          <a:xfrm>
            <a:off x="5059236" y="3232050"/>
            <a:ext cx="14148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optimizer</a:t>
            </a:r>
            <a:endParaRPr sz="1100">
              <a:solidFill>
                <a:srgbClr val="FFFFFF"/>
              </a:solidFill>
              <a:latin typeface="Open Sans"/>
              <a:ea typeface="Open Sans"/>
              <a:cs typeface="Open Sans"/>
              <a:sym typeface="Open Sans"/>
            </a:endParaRPr>
          </a:p>
        </p:txBody>
      </p:sp>
      <p:cxnSp>
        <p:nvCxnSpPr>
          <p:cNvPr id="1598" name="Google Shape;1598;p70"/>
          <p:cNvCxnSpPr>
            <a:stCxn id="1596" idx="3"/>
            <a:endCxn id="1597" idx="1"/>
          </p:cNvCxnSpPr>
          <p:nvPr/>
        </p:nvCxnSpPr>
        <p:spPr>
          <a:xfrm>
            <a:off x="4395587" y="3386100"/>
            <a:ext cx="663600" cy="600"/>
          </a:xfrm>
          <a:prstGeom prst="curvedConnector3">
            <a:avLst>
              <a:gd fmla="val 50004" name="adj1"/>
            </a:avLst>
          </a:prstGeom>
          <a:noFill/>
          <a:ln cap="flat" cmpd="sng" w="19050">
            <a:solidFill>
              <a:srgbClr val="27282C"/>
            </a:solidFill>
            <a:prstDash val="solid"/>
            <a:round/>
            <a:headEnd len="med" w="med" type="none"/>
            <a:tailEnd len="med" w="med" type="triangle"/>
          </a:ln>
        </p:spPr>
      </p:cxnSp>
      <p:cxnSp>
        <p:nvCxnSpPr>
          <p:cNvPr id="1599" name="Google Shape;1599;p70"/>
          <p:cNvCxnSpPr>
            <a:stCxn id="1589" idx="1"/>
            <a:endCxn id="1596" idx="1"/>
          </p:cNvCxnSpPr>
          <p:nvPr/>
        </p:nvCxnSpPr>
        <p:spPr>
          <a:xfrm>
            <a:off x="2808287" y="2527000"/>
            <a:ext cx="600" cy="8592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1600" name="Google Shape;1600;p70"/>
          <p:cNvSpPr txBox="1"/>
          <p:nvPr/>
        </p:nvSpPr>
        <p:spPr>
          <a:xfrm>
            <a:off x="8127075" y="1351800"/>
            <a:ext cx="5505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Parser</a:t>
            </a:r>
            <a:endParaRPr sz="1100">
              <a:solidFill>
                <a:schemeClr val="dk1"/>
              </a:solidFill>
              <a:latin typeface="Open Sans"/>
              <a:ea typeface="Open Sans"/>
              <a:cs typeface="Open Sans"/>
              <a:sym typeface="Open Sans"/>
            </a:endParaRPr>
          </a:p>
        </p:txBody>
      </p:sp>
      <p:sp>
        <p:nvSpPr>
          <p:cNvPr id="1601" name="Google Shape;1601;p70"/>
          <p:cNvSpPr txBox="1"/>
          <p:nvPr/>
        </p:nvSpPr>
        <p:spPr>
          <a:xfrm>
            <a:off x="7891875" y="22040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Frontend</a:t>
            </a:r>
            <a:endParaRPr sz="1100">
              <a:solidFill>
                <a:schemeClr val="dk1"/>
              </a:solidFill>
              <a:latin typeface="Open Sans"/>
              <a:ea typeface="Open Sans"/>
              <a:cs typeface="Open Sans"/>
              <a:sym typeface="Open Sans"/>
            </a:endParaRPr>
          </a:p>
        </p:txBody>
      </p:sp>
      <p:sp>
        <p:nvSpPr>
          <p:cNvPr id="1602" name="Google Shape;1602;p70"/>
          <p:cNvSpPr txBox="1"/>
          <p:nvPr/>
        </p:nvSpPr>
        <p:spPr>
          <a:xfrm>
            <a:off x="7891875" y="30562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Backend</a:t>
            </a:r>
            <a:endParaRPr sz="1100">
              <a:solidFill>
                <a:schemeClr val="dk1"/>
              </a:solidFill>
              <a:latin typeface="Open Sans"/>
              <a:ea typeface="Open Sans"/>
              <a:cs typeface="Open Sans"/>
              <a:sym typeface="Open Sans"/>
            </a:endParaRPr>
          </a:p>
        </p:txBody>
      </p:sp>
      <p:sp>
        <p:nvSpPr>
          <p:cNvPr id="1603" name="Google Shape;1603;p70"/>
          <p:cNvSpPr/>
          <p:nvPr/>
        </p:nvSpPr>
        <p:spPr>
          <a:xfrm>
            <a:off x="3305262" y="41045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JVM</a:t>
            </a:r>
            <a:endParaRPr sz="1100">
              <a:solidFill>
                <a:srgbClr val="FFFFFF"/>
              </a:solidFill>
              <a:latin typeface="Open Sans"/>
              <a:ea typeface="Open Sans"/>
              <a:cs typeface="Open Sans"/>
              <a:sym typeface="Open Sans"/>
            </a:endParaRPr>
          </a:p>
        </p:txBody>
      </p:sp>
      <p:sp>
        <p:nvSpPr>
          <p:cNvPr id="1604" name="Google Shape;1604;p70"/>
          <p:cNvSpPr/>
          <p:nvPr/>
        </p:nvSpPr>
        <p:spPr>
          <a:xfrm>
            <a:off x="4630837" y="40917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JavaScript</a:t>
            </a:r>
            <a:endParaRPr sz="1100">
              <a:solidFill>
                <a:srgbClr val="FFFFFF"/>
              </a:solidFill>
              <a:latin typeface="Open Sans"/>
              <a:ea typeface="Open Sans"/>
              <a:cs typeface="Open Sans"/>
              <a:sym typeface="Open Sans"/>
            </a:endParaRPr>
          </a:p>
        </p:txBody>
      </p:sp>
      <p:sp>
        <p:nvSpPr>
          <p:cNvPr id="1605" name="Google Shape;1605;p70"/>
          <p:cNvSpPr/>
          <p:nvPr/>
        </p:nvSpPr>
        <p:spPr>
          <a:xfrm>
            <a:off x="5956412" y="40978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Native</a:t>
            </a:r>
            <a:endParaRPr sz="1100">
              <a:solidFill>
                <a:srgbClr val="FFFFFF"/>
              </a:solidFill>
              <a:latin typeface="Open Sans"/>
              <a:ea typeface="Open Sans"/>
              <a:cs typeface="Open Sans"/>
              <a:sym typeface="Open Sans"/>
            </a:endParaRPr>
          </a:p>
        </p:txBody>
      </p:sp>
      <p:cxnSp>
        <p:nvCxnSpPr>
          <p:cNvPr id="1606" name="Google Shape;1606;p70"/>
          <p:cNvCxnSpPr>
            <a:stCxn id="1597" idx="2"/>
            <a:endCxn id="1605" idx="0"/>
          </p:cNvCxnSpPr>
          <p:nvPr/>
        </p:nvCxnSpPr>
        <p:spPr>
          <a:xfrm flipH="1" rot="-5400000">
            <a:off x="5845836" y="3460950"/>
            <a:ext cx="557700" cy="7161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1607" name="Google Shape;1607;p70"/>
          <p:cNvCxnSpPr>
            <a:stCxn id="1603" idx="0"/>
            <a:endCxn id="1597" idx="2"/>
          </p:cNvCxnSpPr>
          <p:nvPr/>
        </p:nvCxnSpPr>
        <p:spPr>
          <a:xfrm rot="-5400000">
            <a:off x="4516962" y="2854738"/>
            <a:ext cx="564300" cy="1935300"/>
          </a:xfrm>
          <a:prstGeom prst="curvedConnector3">
            <a:avLst>
              <a:gd fmla="val 50008" name="adj1"/>
            </a:avLst>
          </a:prstGeom>
          <a:noFill/>
          <a:ln cap="flat" cmpd="sng" w="19050">
            <a:solidFill>
              <a:schemeClr val="dk2"/>
            </a:solidFill>
            <a:prstDash val="solid"/>
            <a:round/>
            <a:headEnd len="med" w="med" type="triangle"/>
            <a:tailEnd len="med" w="med" type="none"/>
          </a:ln>
        </p:spPr>
      </p:cxnSp>
      <p:sp>
        <p:nvSpPr>
          <p:cNvPr id="1608" name="Google Shape;1608;p70"/>
          <p:cNvSpPr/>
          <p:nvPr/>
        </p:nvSpPr>
        <p:spPr>
          <a:xfrm>
            <a:off x="7274650" y="4097850"/>
            <a:ext cx="1458300" cy="551700"/>
          </a:xfrm>
          <a:prstGeom prst="roundRect">
            <a:avLst>
              <a:gd fmla="val 16667" name="adj"/>
            </a:avLst>
          </a:prstGeom>
          <a:noFill/>
          <a:ln cap="flat" cmpd="sng" w="19050">
            <a:solidFill>
              <a:srgbClr val="ADADA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Other</a:t>
            </a:r>
            <a:endParaRPr sz="1100">
              <a:solidFill>
                <a:schemeClr val="dk1"/>
              </a:solidFill>
              <a:latin typeface="Open Sans"/>
              <a:ea typeface="Open Sans"/>
              <a:cs typeface="Open Sans"/>
              <a:sym typeface="Open Sans"/>
            </a:endParaRPr>
          </a:p>
          <a:p>
            <a:pPr indent="0" lvl="0" marL="0" rtl="0" algn="ctr">
              <a:spcBef>
                <a:spcPts val="0"/>
              </a:spcBef>
              <a:spcAft>
                <a:spcPts val="0"/>
              </a:spcAft>
              <a:buNone/>
            </a:pPr>
            <a:r>
              <a:rPr lang="en" sz="900">
                <a:solidFill>
                  <a:schemeClr val="dk1"/>
                </a:solidFill>
                <a:latin typeface="Open Sans"/>
                <a:ea typeface="Open Sans"/>
                <a:cs typeface="Open Sans"/>
                <a:sym typeface="Open Sans"/>
              </a:rPr>
              <a:t>(WASM, Python, etc.?)</a:t>
            </a:r>
            <a:endParaRPr sz="900">
              <a:solidFill>
                <a:schemeClr val="dk1"/>
              </a:solidFill>
              <a:latin typeface="Open Sans"/>
              <a:ea typeface="Open Sans"/>
              <a:cs typeface="Open Sans"/>
              <a:sym typeface="Open Sans"/>
            </a:endParaRPr>
          </a:p>
        </p:txBody>
      </p:sp>
      <p:cxnSp>
        <p:nvCxnSpPr>
          <p:cNvPr id="1609" name="Google Shape;1609;p70"/>
          <p:cNvCxnSpPr>
            <a:stCxn id="1597" idx="2"/>
            <a:endCxn id="1604" idx="0"/>
          </p:cNvCxnSpPr>
          <p:nvPr/>
        </p:nvCxnSpPr>
        <p:spPr>
          <a:xfrm rot="5400000">
            <a:off x="5185986" y="3511200"/>
            <a:ext cx="551700" cy="609600"/>
          </a:xfrm>
          <a:prstGeom prst="curvedConnector3">
            <a:avLst>
              <a:gd fmla="val 49990" name="adj1"/>
            </a:avLst>
          </a:prstGeom>
          <a:noFill/>
          <a:ln cap="flat" cmpd="sng" w="19050">
            <a:solidFill>
              <a:schemeClr val="dk2"/>
            </a:solidFill>
            <a:prstDash val="solid"/>
            <a:round/>
            <a:headEnd len="med" w="med" type="none"/>
            <a:tailEnd len="med" w="med" type="triangle"/>
          </a:ln>
        </p:spPr>
      </p:cxnSp>
      <p:cxnSp>
        <p:nvCxnSpPr>
          <p:cNvPr id="1610" name="Google Shape;1610;p70"/>
          <p:cNvCxnSpPr>
            <a:stCxn id="1597" idx="2"/>
            <a:endCxn id="1608" idx="0"/>
          </p:cNvCxnSpPr>
          <p:nvPr/>
        </p:nvCxnSpPr>
        <p:spPr>
          <a:xfrm flipH="1" rot="-5400000">
            <a:off x="6606336" y="2700450"/>
            <a:ext cx="557700" cy="22371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7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a:t>
            </a:r>
            <a:endParaRPr/>
          </a:p>
        </p:txBody>
      </p:sp>
      <p:sp>
        <p:nvSpPr>
          <p:cNvPr id="1616" name="Google Shape;1616;p71"/>
          <p:cNvSpPr txBox="1"/>
          <p:nvPr/>
        </p:nvSpPr>
        <p:spPr>
          <a:xfrm>
            <a:off x="194950" y="3782275"/>
            <a:ext cx="2475300" cy="938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IR, a representation </a:t>
            </a:r>
            <a:r>
              <a:rPr lang="en" sz="1100">
                <a:solidFill>
                  <a:schemeClr val="dk1"/>
                </a:solidFill>
                <a:latin typeface="Open Sans"/>
                <a:ea typeface="Open Sans"/>
                <a:cs typeface="Open Sans"/>
                <a:sym typeface="Open Sans"/>
              </a:rPr>
              <a:t>slightly different from FIR</a:t>
            </a:r>
            <a:r>
              <a:rPr lang="en" sz="1100">
                <a:solidFill>
                  <a:schemeClr val="dk1"/>
                </a:solidFill>
                <a:latin typeface="Open Sans"/>
                <a:ea typeface="Open Sans"/>
                <a:cs typeface="Open Sans"/>
                <a:sym typeface="Open Sans"/>
              </a:rPr>
              <a:t>.</a:t>
            </a:r>
            <a:br>
              <a:rPr lang="en" sz="1100">
                <a:solidFill>
                  <a:schemeClr val="dk1"/>
                </a:solidFill>
                <a:latin typeface="Open Sans"/>
                <a:ea typeface="Open Sans"/>
                <a:cs typeface="Open Sans"/>
                <a:sym typeface="Open Sans"/>
              </a:rPr>
            </a:br>
            <a:br>
              <a:rPr lang="en" sz="1100">
                <a:solidFill>
                  <a:schemeClr val="dk1"/>
                </a:solidFill>
                <a:latin typeface="Open Sans"/>
                <a:ea typeface="Open Sans"/>
                <a:cs typeface="Open Sans"/>
                <a:sym typeface="Open Sans"/>
              </a:rPr>
            </a:br>
            <a:r>
              <a:rPr lang="en" sz="1100">
                <a:solidFill>
                  <a:schemeClr val="dk1"/>
                </a:solidFill>
                <a:latin typeface="Open Sans"/>
                <a:ea typeface="Open Sans"/>
                <a:cs typeface="Open Sans"/>
                <a:sym typeface="Open Sans"/>
              </a:rPr>
              <a:t>It is still common for all platforms.</a:t>
            </a:r>
            <a:endParaRPr sz="1100">
              <a:solidFill>
                <a:schemeClr val="dk1"/>
              </a:solidFill>
              <a:latin typeface="Open Sans"/>
              <a:ea typeface="Open Sans"/>
              <a:cs typeface="Open Sans"/>
              <a:sym typeface="Open Sans"/>
            </a:endParaRPr>
          </a:p>
        </p:txBody>
      </p:sp>
      <p:sp>
        <p:nvSpPr>
          <p:cNvPr id="1617" name="Google Shape;1617;p71"/>
          <p:cNvSpPr/>
          <p:nvPr/>
        </p:nvSpPr>
        <p:spPr>
          <a:xfrm>
            <a:off x="2843161" y="1338000"/>
            <a:ext cx="5889300" cy="673200"/>
          </a:xfrm>
          <a:prstGeom prst="roundRect">
            <a:avLst>
              <a:gd fmla="val 16667"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71"/>
          <p:cNvSpPr/>
          <p:nvPr/>
        </p:nvSpPr>
        <p:spPr>
          <a:xfrm>
            <a:off x="2972362" y="1513838"/>
            <a:ext cx="10524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Lexer</a:t>
            </a:r>
            <a:endParaRPr sz="1100">
              <a:solidFill>
                <a:srgbClr val="FFFFFF"/>
              </a:solidFill>
              <a:latin typeface="Open Sans"/>
              <a:ea typeface="Open Sans"/>
              <a:cs typeface="Open Sans"/>
              <a:sym typeface="Open Sans"/>
            </a:endParaRPr>
          </a:p>
        </p:txBody>
      </p:sp>
      <p:grpSp>
        <p:nvGrpSpPr>
          <p:cNvPr id="1619" name="Google Shape;1619;p71"/>
          <p:cNvGrpSpPr/>
          <p:nvPr/>
        </p:nvGrpSpPr>
        <p:grpSpPr>
          <a:xfrm>
            <a:off x="1489946" y="1271664"/>
            <a:ext cx="677700" cy="906795"/>
            <a:chOff x="1543946" y="1271664"/>
            <a:chExt cx="677700" cy="906795"/>
          </a:xfrm>
        </p:grpSpPr>
        <p:pic>
          <p:nvPicPr>
            <p:cNvPr id="1620" name="Google Shape;1620;p71"/>
            <p:cNvPicPr preferRelativeResize="0"/>
            <p:nvPr/>
          </p:nvPicPr>
          <p:blipFill rotWithShape="1">
            <a:blip r:embed="rId3">
              <a:alphaModFix/>
            </a:blip>
            <a:srcRect b="11966" l="0" r="51345" t="18944"/>
            <a:stretch/>
          </p:blipFill>
          <p:spPr>
            <a:xfrm>
              <a:off x="1645724" y="1271664"/>
              <a:ext cx="474150" cy="673275"/>
            </a:xfrm>
            <a:prstGeom prst="rect">
              <a:avLst/>
            </a:prstGeom>
            <a:noFill/>
            <a:ln>
              <a:noFill/>
            </a:ln>
          </p:spPr>
        </p:pic>
        <p:sp>
          <p:nvSpPr>
            <p:cNvPr id="1621" name="Google Shape;1621;p71"/>
            <p:cNvSpPr txBox="1"/>
            <p:nvPr/>
          </p:nvSpPr>
          <p:spPr>
            <a:xfrm>
              <a:off x="1543946" y="1935159"/>
              <a:ext cx="677700" cy="2433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.kt files</a:t>
              </a:r>
              <a:endParaRPr sz="1100">
                <a:solidFill>
                  <a:schemeClr val="dk1"/>
                </a:solidFill>
                <a:latin typeface="Open Sans"/>
                <a:ea typeface="Open Sans"/>
                <a:cs typeface="Open Sans"/>
                <a:sym typeface="Open Sans"/>
              </a:endParaRPr>
            </a:p>
          </p:txBody>
        </p:sp>
      </p:grpSp>
      <p:cxnSp>
        <p:nvCxnSpPr>
          <p:cNvPr id="1622" name="Google Shape;1622;p71"/>
          <p:cNvCxnSpPr/>
          <p:nvPr/>
        </p:nvCxnSpPr>
        <p:spPr>
          <a:xfrm>
            <a:off x="2119861" y="1668000"/>
            <a:ext cx="723300" cy="6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1623" name="Google Shape;1623;p71"/>
          <p:cNvSpPr/>
          <p:nvPr/>
        </p:nvSpPr>
        <p:spPr>
          <a:xfrm>
            <a:off x="4877236" y="1513850"/>
            <a:ext cx="25290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PSI or </a:t>
            </a:r>
            <a:r>
              <a:rPr lang="en" sz="1100">
                <a:solidFill>
                  <a:srgbClr val="FFFFFF"/>
                </a:solidFill>
                <a:latin typeface="Open Sans"/>
                <a:ea typeface="Open Sans"/>
                <a:cs typeface="Open Sans"/>
                <a:sym typeface="Open Sans"/>
              </a:rPr>
              <a:t>Lighter </a:t>
            </a:r>
            <a:r>
              <a:rPr lang="en" sz="1100">
                <a:solidFill>
                  <a:srgbClr val="FFFFFF"/>
                </a:solidFill>
                <a:latin typeface="Open Sans"/>
                <a:ea typeface="Open Sans"/>
                <a:cs typeface="Open Sans"/>
                <a:sym typeface="Open Sans"/>
              </a:rPr>
              <a:t>AST builder</a:t>
            </a:r>
            <a:endParaRPr sz="1100">
              <a:solidFill>
                <a:srgbClr val="FFFFFF"/>
              </a:solidFill>
              <a:latin typeface="Open Sans"/>
              <a:ea typeface="Open Sans"/>
              <a:cs typeface="Open Sans"/>
              <a:sym typeface="Open Sans"/>
            </a:endParaRPr>
          </a:p>
        </p:txBody>
      </p:sp>
      <p:cxnSp>
        <p:nvCxnSpPr>
          <p:cNvPr id="1624" name="Google Shape;1624;p71"/>
          <p:cNvCxnSpPr>
            <a:stCxn id="1618" idx="3"/>
            <a:endCxn id="1623" idx="1"/>
          </p:cNvCxnSpPr>
          <p:nvPr/>
        </p:nvCxnSpPr>
        <p:spPr>
          <a:xfrm>
            <a:off x="4024762" y="1667888"/>
            <a:ext cx="852600" cy="600"/>
          </a:xfrm>
          <a:prstGeom prst="curvedConnector3">
            <a:avLst>
              <a:gd fmla="val 49993" name="adj1"/>
            </a:avLst>
          </a:prstGeom>
          <a:noFill/>
          <a:ln cap="flat" cmpd="sng" w="19050">
            <a:solidFill>
              <a:srgbClr val="27282C"/>
            </a:solidFill>
            <a:prstDash val="solid"/>
            <a:round/>
            <a:headEnd len="med" w="med" type="none"/>
            <a:tailEnd len="med" w="med" type="triangle"/>
          </a:ln>
        </p:spPr>
      </p:cxnSp>
      <p:sp>
        <p:nvSpPr>
          <p:cNvPr id="1625" name="Google Shape;1625;p71"/>
          <p:cNvSpPr/>
          <p:nvPr/>
        </p:nvSpPr>
        <p:spPr>
          <a:xfrm>
            <a:off x="2670374" y="2197100"/>
            <a:ext cx="6062400" cy="673200"/>
          </a:xfrm>
          <a:prstGeom prst="roundRect">
            <a:avLst>
              <a:gd fmla="val 16667" name="adj"/>
            </a:avLst>
          </a:prstGeom>
          <a:solidFill>
            <a:srgbClr val="28B8A0">
              <a:alpha val="22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71"/>
          <p:cNvSpPr/>
          <p:nvPr/>
        </p:nvSpPr>
        <p:spPr>
          <a:xfrm>
            <a:off x="2808287" y="2372950"/>
            <a:ext cx="12165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Diagnostics</a:t>
            </a:r>
            <a:endParaRPr sz="1100">
              <a:solidFill>
                <a:srgbClr val="FFFFFF"/>
              </a:solidFill>
              <a:latin typeface="Open Sans"/>
              <a:ea typeface="Open Sans"/>
              <a:cs typeface="Open Sans"/>
              <a:sym typeface="Open Sans"/>
            </a:endParaRPr>
          </a:p>
        </p:txBody>
      </p:sp>
      <p:sp>
        <p:nvSpPr>
          <p:cNvPr id="1627" name="Google Shape;1627;p71"/>
          <p:cNvSpPr/>
          <p:nvPr/>
        </p:nvSpPr>
        <p:spPr>
          <a:xfrm>
            <a:off x="4575261" y="2372950"/>
            <a:ext cx="14148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Type inference</a:t>
            </a:r>
            <a:endParaRPr sz="1100">
              <a:solidFill>
                <a:srgbClr val="FFFFFF"/>
              </a:solidFill>
              <a:latin typeface="Open Sans"/>
              <a:ea typeface="Open Sans"/>
              <a:cs typeface="Open Sans"/>
              <a:sym typeface="Open Sans"/>
            </a:endParaRPr>
          </a:p>
        </p:txBody>
      </p:sp>
      <p:cxnSp>
        <p:nvCxnSpPr>
          <p:cNvPr id="1628" name="Google Shape;1628;p71"/>
          <p:cNvCxnSpPr>
            <a:stCxn id="1627" idx="1"/>
            <a:endCxn id="1626" idx="3"/>
          </p:cNvCxnSpPr>
          <p:nvPr/>
        </p:nvCxnSpPr>
        <p:spPr>
          <a:xfrm flipH="1">
            <a:off x="4024761" y="2527000"/>
            <a:ext cx="550500" cy="600"/>
          </a:xfrm>
          <a:prstGeom prst="curvedConnector3">
            <a:avLst>
              <a:gd fmla="val 49998" name="adj1"/>
            </a:avLst>
          </a:prstGeom>
          <a:noFill/>
          <a:ln cap="flat" cmpd="sng" w="19050">
            <a:solidFill>
              <a:srgbClr val="27282C"/>
            </a:solidFill>
            <a:prstDash val="solid"/>
            <a:round/>
            <a:headEnd len="med" w="med" type="none"/>
            <a:tailEnd len="med" w="med" type="triangle"/>
          </a:ln>
        </p:spPr>
      </p:cxnSp>
      <p:sp>
        <p:nvSpPr>
          <p:cNvPr id="1629" name="Google Shape;1629;p71"/>
          <p:cNvSpPr/>
          <p:nvPr/>
        </p:nvSpPr>
        <p:spPr>
          <a:xfrm>
            <a:off x="6482725" y="2379650"/>
            <a:ext cx="9237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Resolution</a:t>
            </a:r>
            <a:endParaRPr sz="1100">
              <a:solidFill>
                <a:srgbClr val="FFFFFF"/>
              </a:solidFill>
              <a:latin typeface="Open Sans"/>
              <a:ea typeface="Open Sans"/>
              <a:cs typeface="Open Sans"/>
              <a:sym typeface="Open Sans"/>
            </a:endParaRPr>
          </a:p>
        </p:txBody>
      </p:sp>
      <p:cxnSp>
        <p:nvCxnSpPr>
          <p:cNvPr id="1630" name="Google Shape;1630;p71"/>
          <p:cNvCxnSpPr>
            <a:stCxn id="1629" idx="1"/>
            <a:endCxn id="1627" idx="3"/>
          </p:cNvCxnSpPr>
          <p:nvPr/>
        </p:nvCxnSpPr>
        <p:spPr>
          <a:xfrm rot="10800000">
            <a:off x="5990125" y="2527100"/>
            <a:ext cx="492600" cy="6600"/>
          </a:xfrm>
          <a:prstGeom prst="curvedConnector3">
            <a:avLst>
              <a:gd fmla="val 50006" name="adj1"/>
            </a:avLst>
          </a:prstGeom>
          <a:noFill/>
          <a:ln cap="flat" cmpd="sng" w="19050">
            <a:solidFill>
              <a:srgbClr val="27282C"/>
            </a:solidFill>
            <a:prstDash val="solid"/>
            <a:round/>
            <a:headEnd len="med" w="med" type="none"/>
            <a:tailEnd len="med" w="med" type="triangle"/>
          </a:ln>
        </p:spPr>
      </p:cxnSp>
      <p:cxnSp>
        <p:nvCxnSpPr>
          <p:cNvPr id="1631" name="Google Shape;1631;p71"/>
          <p:cNvCxnSpPr>
            <a:stCxn id="1623" idx="3"/>
            <a:endCxn id="1629" idx="3"/>
          </p:cNvCxnSpPr>
          <p:nvPr/>
        </p:nvCxnSpPr>
        <p:spPr>
          <a:xfrm>
            <a:off x="7406236" y="1667900"/>
            <a:ext cx="600" cy="865800"/>
          </a:xfrm>
          <a:prstGeom prst="bentConnector3">
            <a:avLst>
              <a:gd fmla="val 39718964" name="adj1"/>
            </a:avLst>
          </a:prstGeom>
          <a:noFill/>
          <a:ln cap="flat" cmpd="sng" w="19050">
            <a:solidFill>
              <a:srgbClr val="27282C"/>
            </a:solidFill>
            <a:prstDash val="solid"/>
            <a:round/>
            <a:headEnd len="med" w="med" type="none"/>
            <a:tailEnd len="med" w="med" type="triangle"/>
          </a:ln>
        </p:spPr>
      </p:cxnSp>
      <p:sp>
        <p:nvSpPr>
          <p:cNvPr id="1632" name="Google Shape;1632;p71"/>
          <p:cNvSpPr/>
          <p:nvPr/>
        </p:nvSpPr>
        <p:spPr>
          <a:xfrm>
            <a:off x="2670374" y="3056200"/>
            <a:ext cx="6062400" cy="673200"/>
          </a:xfrm>
          <a:prstGeom prst="roundRect">
            <a:avLst>
              <a:gd fmla="val 16667" name="adj"/>
            </a:avLst>
          </a:prstGeom>
          <a:solidFill>
            <a:srgbClr val="FC801D">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71"/>
          <p:cNvSpPr/>
          <p:nvPr/>
        </p:nvSpPr>
        <p:spPr>
          <a:xfrm>
            <a:off x="2808287" y="3232050"/>
            <a:ext cx="1587300" cy="308100"/>
          </a:xfrm>
          <a:prstGeom prst="roundRect">
            <a:avLst>
              <a:gd fmla="val 16667"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generator</a:t>
            </a:r>
            <a:endParaRPr sz="1100">
              <a:solidFill>
                <a:srgbClr val="FFFFFF"/>
              </a:solidFill>
              <a:latin typeface="Open Sans"/>
              <a:ea typeface="Open Sans"/>
              <a:cs typeface="Open Sans"/>
              <a:sym typeface="Open Sans"/>
            </a:endParaRPr>
          </a:p>
        </p:txBody>
      </p:sp>
      <p:sp>
        <p:nvSpPr>
          <p:cNvPr id="1634" name="Google Shape;1634;p71"/>
          <p:cNvSpPr/>
          <p:nvPr/>
        </p:nvSpPr>
        <p:spPr>
          <a:xfrm>
            <a:off x="5059236" y="3232050"/>
            <a:ext cx="14148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optimizer</a:t>
            </a:r>
            <a:endParaRPr sz="1100">
              <a:solidFill>
                <a:srgbClr val="FFFFFF"/>
              </a:solidFill>
              <a:latin typeface="Open Sans"/>
              <a:ea typeface="Open Sans"/>
              <a:cs typeface="Open Sans"/>
              <a:sym typeface="Open Sans"/>
            </a:endParaRPr>
          </a:p>
        </p:txBody>
      </p:sp>
      <p:cxnSp>
        <p:nvCxnSpPr>
          <p:cNvPr id="1635" name="Google Shape;1635;p71"/>
          <p:cNvCxnSpPr>
            <a:stCxn id="1633" idx="3"/>
            <a:endCxn id="1634" idx="1"/>
          </p:cNvCxnSpPr>
          <p:nvPr/>
        </p:nvCxnSpPr>
        <p:spPr>
          <a:xfrm>
            <a:off x="4395587" y="3386100"/>
            <a:ext cx="663600" cy="600"/>
          </a:xfrm>
          <a:prstGeom prst="curvedConnector3">
            <a:avLst>
              <a:gd fmla="val 50004" name="adj1"/>
            </a:avLst>
          </a:prstGeom>
          <a:noFill/>
          <a:ln cap="flat" cmpd="sng" w="19050">
            <a:solidFill>
              <a:srgbClr val="27282C"/>
            </a:solidFill>
            <a:prstDash val="solid"/>
            <a:round/>
            <a:headEnd len="med" w="med" type="none"/>
            <a:tailEnd len="med" w="med" type="triangle"/>
          </a:ln>
        </p:spPr>
      </p:cxnSp>
      <p:cxnSp>
        <p:nvCxnSpPr>
          <p:cNvPr id="1636" name="Google Shape;1636;p71"/>
          <p:cNvCxnSpPr>
            <a:stCxn id="1626" idx="1"/>
            <a:endCxn id="1633" idx="1"/>
          </p:cNvCxnSpPr>
          <p:nvPr/>
        </p:nvCxnSpPr>
        <p:spPr>
          <a:xfrm>
            <a:off x="2808287" y="2527000"/>
            <a:ext cx="600" cy="8592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1637" name="Google Shape;1637;p71"/>
          <p:cNvSpPr txBox="1"/>
          <p:nvPr/>
        </p:nvSpPr>
        <p:spPr>
          <a:xfrm>
            <a:off x="8127075" y="1351800"/>
            <a:ext cx="5505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Parser</a:t>
            </a:r>
            <a:endParaRPr sz="1100">
              <a:solidFill>
                <a:schemeClr val="dk1"/>
              </a:solidFill>
              <a:latin typeface="Open Sans"/>
              <a:ea typeface="Open Sans"/>
              <a:cs typeface="Open Sans"/>
              <a:sym typeface="Open Sans"/>
            </a:endParaRPr>
          </a:p>
        </p:txBody>
      </p:sp>
      <p:sp>
        <p:nvSpPr>
          <p:cNvPr id="1638" name="Google Shape;1638;p71"/>
          <p:cNvSpPr txBox="1"/>
          <p:nvPr/>
        </p:nvSpPr>
        <p:spPr>
          <a:xfrm>
            <a:off x="7891875" y="22040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Frontend</a:t>
            </a:r>
            <a:endParaRPr sz="1100">
              <a:solidFill>
                <a:schemeClr val="dk1"/>
              </a:solidFill>
              <a:latin typeface="Open Sans"/>
              <a:ea typeface="Open Sans"/>
              <a:cs typeface="Open Sans"/>
              <a:sym typeface="Open Sans"/>
            </a:endParaRPr>
          </a:p>
        </p:txBody>
      </p:sp>
      <p:sp>
        <p:nvSpPr>
          <p:cNvPr id="1639" name="Google Shape;1639;p71"/>
          <p:cNvSpPr txBox="1"/>
          <p:nvPr/>
        </p:nvSpPr>
        <p:spPr>
          <a:xfrm>
            <a:off x="7891875" y="30562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Backend</a:t>
            </a:r>
            <a:endParaRPr sz="1100">
              <a:solidFill>
                <a:schemeClr val="dk1"/>
              </a:solidFill>
              <a:latin typeface="Open Sans"/>
              <a:ea typeface="Open Sans"/>
              <a:cs typeface="Open Sans"/>
              <a:sym typeface="Open Sans"/>
            </a:endParaRPr>
          </a:p>
        </p:txBody>
      </p:sp>
      <p:sp>
        <p:nvSpPr>
          <p:cNvPr id="1640" name="Google Shape;1640;p71"/>
          <p:cNvSpPr/>
          <p:nvPr/>
        </p:nvSpPr>
        <p:spPr>
          <a:xfrm>
            <a:off x="3305262" y="41045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JVM</a:t>
            </a:r>
            <a:endParaRPr sz="1100">
              <a:solidFill>
                <a:srgbClr val="FFFFFF"/>
              </a:solidFill>
              <a:latin typeface="Open Sans"/>
              <a:ea typeface="Open Sans"/>
              <a:cs typeface="Open Sans"/>
              <a:sym typeface="Open Sans"/>
            </a:endParaRPr>
          </a:p>
        </p:txBody>
      </p:sp>
      <p:sp>
        <p:nvSpPr>
          <p:cNvPr id="1641" name="Google Shape;1641;p71"/>
          <p:cNvSpPr/>
          <p:nvPr/>
        </p:nvSpPr>
        <p:spPr>
          <a:xfrm>
            <a:off x="4630837" y="40917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JavaScript</a:t>
            </a:r>
            <a:endParaRPr sz="1100">
              <a:solidFill>
                <a:srgbClr val="FFFFFF"/>
              </a:solidFill>
              <a:latin typeface="Open Sans"/>
              <a:ea typeface="Open Sans"/>
              <a:cs typeface="Open Sans"/>
              <a:sym typeface="Open Sans"/>
            </a:endParaRPr>
          </a:p>
        </p:txBody>
      </p:sp>
      <p:sp>
        <p:nvSpPr>
          <p:cNvPr id="1642" name="Google Shape;1642;p71"/>
          <p:cNvSpPr/>
          <p:nvPr/>
        </p:nvSpPr>
        <p:spPr>
          <a:xfrm>
            <a:off x="5956412" y="40978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Native</a:t>
            </a:r>
            <a:endParaRPr sz="1100">
              <a:solidFill>
                <a:srgbClr val="FFFFFF"/>
              </a:solidFill>
              <a:latin typeface="Open Sans"/>
              <a:ea typeface="Open Sans"/>
              <a:cs typeface="Open Sans"/>
              <a:sym typeface="Open Sans"/>
            </a:endParaRPr>
          </a:p>
        </p:txBody>
      </p:sp>
      <p:cxnSp>
        <p:nvCxnSpPr>
          <p:cNvPr id="1643" name="Google Shape;1643;p71"/>
          <p:cNvCxnSpPr>
            <a:stCxn id="1634" idx="2"/>
            <a:endCxn id="1642" idx="0"/>
          </p:cNvCxnSpPr>
          <p:nvPr/>
        </p:nvCxnSpPr>
        <p:spPr>
          <a:xfrm flipH="1" rot="-5400000">
            <a:off x="5845836" y="3460950"/>
            <a:ext cx="557700" cy="7161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1644" name="Google Shape;1644;p71"/>
          <p:cNvCxnSpPr>
            <a:stCxn id="1640" idx="0"/>
            <a:endCxn id="1634" idx="2"/>
          </p:cNvCxnSpPr>
          <p:nvPr/>
        </p:nvCxnSpPr>
        <p:spPr>
          <a:xfrm rot="-5400000">
            <a:off x="4516962" y="2854738"/>
            <a:ext cx="564300" cy="1935300"/>
          </a:xfrm>
          <a:prstGeom prst="curvedConnector3">
            <a:avLst>
              <a:gd fmla="val 50008" name="adj1"/>
            </a:avLst>
          </a:prstGeom>
          <a:noFill/>
          <a:ln cap="flat" cmpd="sng" w="19050">
            <a:solidFill>
              <a:schemeClr val="dk2"/>
            </a:solidFill>
            <a:prstDash val="solid"/>
            <a:round/>
            <a:headEnd len="med" w="med" type="triangle"/>
            <a:tailEnd len="med" w="med" type="none"/>
          </a:ln>
        </p:spPr>
      </p:cxnSp>
      <p:sp>
        <p:nvSpPr>
          <p:cNvPr id="1645" name="Google Shape;1645;p71"/>
          <p:cNvSpPr/>
          <p:nvPr/>
        </p:nvSpPr>
        <p:spPr>
          <a:xfrm>
            <a:off x="7274650" y="4097850"/>
            <a:ext cx="1458300" cy="551700"/>
          </a:xfrm>
          <a:prstGeom prst="roundRect">
            <a:avLst>
              <a:gd fmla="val 16667" name="adj"/>
            </a:avLst>
          </a:prstGeom>
          <a:noFill/>
          <a:ln cap="flat" cmpd="sng" w="19050">
            <a:solidFill>
              <a:srgbClr val="ADADA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Other</a:t>
            </a:r>
            <a:endParaRPr sz="1100">
              <a:solidFill>
                <a:schemeClr val="dk1"/>
              </a:solidFill>
              <a:latin typeface="Open Sans"/>
              <a:ea typeface="Open Sans"/>
              <a:cs typeface="Open Sans"/>
              <a:sym typeface="Open Sans"/>
            </a:endParaRPr>
          </a:p>
          <a:p>
            <a:pPr indent="0" lvl="0" marL="0" rtl="0" algn="ctr">
              <a:spcBef>
                <a:spcPts val="0"/>
              </a:spcBef>
              <a:spcAft>
                <a:spcPts val="0"/>
              </a:spcAft>
              <a:buNone/>
            </a:pPr>
            <a:r>
              <a:rPr lang="en" sz="900">
                <a:solidFill>
                  <a:schemeClr val="dk1"/>
                </a:solidFill>
                <a:latin typeface="Open Sans"/>
                <a:ea typeface="Open Sans"/>
                <a:cs typeface="Open Sans"/>
                <a:sym typeface="Open Sans"/>
              </a:rPr>
              <a:t>(WASM, Python, etc.?)</a:t>
            </a:r>
            <a:endParaRPr sz="900">
              <a:solidFill>
                <a:schemeClr val="dk1"/>
              </a:solidFill>
              <a:latin typeface="Open Sans"/>
              <a:ea typeface="Open Sans"/>
              <a:cs typeface="Open Sans"/>
              <a:sym typeface="Open Sans"/>
            </a:endParaRPr>
          </a:p>
        </p:txBody>
      </p:sp>
      <p:cxnSp>
        <p:nvCxnSpPr>
          <p:cNvPr id="1646" name="Google Shape;1646;p71"/>
          <p:cNvCxnSpPr>
            <a:stCxn id="1634" idx="2"/>
            <a:endCxn id="1641" idx="0"/>
          </p:cNvCxnSpPr>
          <p:nvPr/>
        </p:nvCxnSpPr>
        <p:spPr>
          <a:xfrm rot="5400000">
            <a:off x="5185986" y="3511200"/>
            <a:ext cx="551700" cy="609600"/>
          </a:xfrm>
          <a:prstGeom prst="curvedConnector3">
            <a:avLst>
              <a:gd fmla="val 49990" name="adj1"/>
            </a:avLst>
          </a:prstGeom>
          <a:noFill/>
          <a:ln cap="flat" cmpd="sng" w="19050">
            <a:solidFill>
              <a:schemeClr val="dk2"/>
            </a:solidFill>
            <a:prstDash val="solid"/>
            <a:round/>
            <a:headEnd len="med" w="med" type="none"/>
            <a:tailEnd len="med" w="med" type="triangle"/>
          </a:ln>
        </p:spPr>
      </p:cxnSp>
      <p:cxnSp>
        <p:nvCxnSpPr>
          <p:cNvPr id="1647" name="Google Shape;1647;p71"/>
          <p:cNvCxnSpPr>
            <a:stCxn id="1634" idx="2"/>
            <a:endCxn id="1645" idx="0"/>
          </p:cNvCxnSpPr>
          <p:nvPr/>
        </p:nvCxnSpPr>
        <p:spPr>
          <a:xfrm flipH="1" rot="-5400000">
            <a:off x="6606336" y="2700450"/>
            <a:ext cx="557700" cy="22371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1" name="Shape 1651"/>
        <p:cNvGrpSpPr/>
        <p:nvPr/>
      </p:nvGrpSpPr>
      <p:grpSpPr>
        <a:xfrm>
          <a:off x="0" y="0"/>
          <a:ext cx="0" cy="0"/>
          <a:chOff x="0" y="0"/>
          <a:chExt cx="0" cy="0"/>
        </a:xfrm>
      </p:grpSpPr>
      <p:sp>
        <p:nvSpPr>
          <p:cNvPr id="1652" name="Google Shape;1652;p72"/>
          <p:cNvSpPr txBox="1"/>
          <p:nvPr>
            <p:ph idx="1" type="body"/>
          </p:nvPr>
        </p:nvSpPr>
        <p:spPr>
          <a:xfrm>
            <a:off x="292608" y="1792224"/>
            <a:ext cx="8328900" cy="2377500"/>
          </a:xfrm>
          <a:prstGeom prst="rect">
            <a:avLst/>
          </a:prstGeom>
        </p:spPr>
        <p:txBody>
          <a:bodyPr anchorCtr="0" anchor="ctr" bIns="0" lIns="0" spcFirstLastPara="1" rIns="0" wrap="square" tIns="73150">
            <a:noAutofit/>
          </a:bodyPr>
          <a:lstStyle/>
          <a:p>
            <a:pPr indent="0" lvl="0" marL="0" rtl="0" algn="ctr">
              <a:spcBef>
                <a:spcPts val="0"/>
              </a:spcBef>
              <a:spcAft>
                <a:spcPts val="0"/>
              </a:spcAft>
              <a:buClr>
                <a:schemeClr val="dk1"/>
              </a:buClr>
              <a:buSzPts val="1700"/>
              <a:buFont typeface="Arial"/>
              <a:buNone/>
            </a:pPr>
            <a:r>
              <a:rPr lang="en">
                <a:solidFill>
                  <a:srgbClr val="3F51B5"/>
                </a:solidFill>
              </a:rPr>
              <a:t>fun</a:t>
            </a:r>
            <a:r>
              <a:rPr lang="en">
                <a:solidFill>
                  <a:srgbClr val="37474F"/>
                </a:solidFill>
              </a:rPr>
              <a:t> hello(</a:t>
            </a:r>
            <a:r>
              <a:rPr i="1" lang="en">
                <a:solidFill>
                  <a:srgbClr val="37474F"/>
                </a:solidFill>
              </a:rPr>
              <a:t>user</a:t>
            </a:r>
            <a:r>
              <a:rPr lang="en">
                <a:solidFill>
                  <a:srgbClr val="37474F"/>
                </a:solidFill>
              </a:rPr>
              <a:t>: String) = </a:t>
            </a:r>
            <a:r>
              <a:rPr i="1" lang="en">
                <a:solidFill>
                  <a:srgbClr val="37474F"/>
                </a:solidFill>
              </a:rPr>
              <a:t>println</a:t>
            </a:r>
            <a:r>
              <a:rPr lang="en">
                <a:solidFill>
                  <a:srgbClr val="37474F"/>
                </a:solidFill>
              </a:rPr>
              <a:t>(</a:t>
            </a:r>
            <a:r>
              <a:rPr lang="en">
                <a:solidFill>
                  <a:srgbClr val="008000"/>
                </a:solidFill>
              </a:rPr>
              <a:t>"Hello, $</a:t>
            </a:r>
            <a:r>
              <a:rPr i="1" lang="en">
                <a:solidFill>
                  <a:srgbClr val="008000"/>
                </a:solidFill>
              </a:rPr>
              <a:t>user</a:t>
            </a:r>
            <a:r>
              <a:rPr lang="en">
                <a:solidFill>
                  <a:srgbClr val="008000"/>
                </a:solidFill>
              </a:rPr>
              <a:t>"</a:t>
            </a:r>
            <a:r>
              <a:rPr lang="en">
                <a:solidFill>
                  <a:srgbClr val="37474F"/>
                </a:solidFill>
              </a:rPr>
              <a:t>)</a:t>
            </a:r>
            <a:endParaRPr>
              <a:solidFill>
                <a:srgbClr val="37474F"/>
              </a:solidFill>
            </a:endParaRPr>
          </a:p>
          <a:p>
            <a:pPr indent="0" lvl="0" marL="0" rtl="0" algn="ctr">
              <a:spcBef>
                <a:spcPts val="1600"/>
              </a:spcBef>
              <a:spcAft>
                <a:spcPts val="0"/>
              </a:spcAft>
              <a:buNone/>
            </a:pPr>
            <a:r>
              <a:t/>
            </a:r>
            <a:endParaRPr/>
          </a:p>
        </p:txBody>
      </p:sp>
      <p:sp>
        <p:nvSpPr>
          <p:cNvPr id="1653" name="Google Shape;1653;p7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resolved tree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73"/>
          <p:cNvSpPr txBox="1"/>
          <p:nvPr>
            <p:ph idx="1" type="body"/>
          </p:nvPr>
        </p:nvSpPr>
        <p:spPr>
          <a:xfrm>
            <a:off x="292608" y="1792224"/>
            <a:ext cx="8328900" cy="2377500"/>
          </a:xfrm>
          <a:prstGeom prst="rect">
            <a:avLst/>
          </a:prstGeom>
        </p:spPr>
        <p:txBody>
          <a:bodyPr anchorCtr="0" anchor="ctr" bIns="0" lIns="0" spcFirstLastPara="1" rIns="0" wrap="square" tIns="73150">
            <a:noAutofit/>
          </a:bodyPr>
          <a:lstStyle/>
          <a:p>
            <a:pPr indent="0" lvl="0" marL="0" rtl="0" algn="ctr">
              <a:spcBef>
                <a:spcPts val="0"/>
              </a:spcBef>
              <a:spcAft>
                <a:spcPts val="0"/>
              </a:spcAft>
              <a:buNone/>
            </a:pPr>
            <a:r>
              <a:rPr lang="en">
                <a:solidFill>
                  <a:srgbClr val="3F51B5"/>
                </a:solidFill>
              </a:rPr>
              <a:t>fun</a:t>
            </a:r>
            <a:r>
              <a:rPr lang="en">
                <a:solidFill>
                  <a:srgbClr val="37474F"/>
                </a:solidFill>
              </a:rPr>
              <a:t> hello(</a:t>
            </a:r>
            <a:r>
              <a:rPr i="1" lang="en">
                <a:solidFill>
                  <a:srgbClr val="37474F"/>
                </a:solidFill>
              </a:rPr>
              <a:t>user</a:t>
            </a:r>
            <a:r>
              <a:rPr lang="en">
                <a:solidFill>
                  <a:srgbClr val="37474F"/>
                </a:solidFill>
              </a:rPr>
              <a:t>: String) = </a:t>
            </a:r>
            <a:r>
              <a:rPr i="1" lang="en">
                <a:solidFill>
                  <a:srgbClr val="37474F"/>
                </a:solidFill>
              </a:rPr>
              <a:t>println</a:t>
            </a:r>
            <a:r>
              <a:rPr lang="en">
                <a:solidFill>
                  <a:srgbClr val="37474F"/>
                </a:solidFill>
              </a:rPr>
              <a:t>(</a:t>
            </a:r>
            <a:r>
              <a:rPr lang="en">
                <a:solidFill>
                  <a:srgbClr val="008000"/>
                </a:solidFill>
              </a:rPr>
              <a:t>"Hello, $</a:t>
            </a:r>
            <a:r>
              <a:rPr i="1" lang="en">
                <a:solidFill>
                  <a:srgbClr val="008000"/>
                </a:solidFill>
              </a:rPr>
              <a:t>user</a:t>
            </a:r>
            <a:r>
              <a:rPr lang="en">
                <a:solidFill>
                  <a:srgbClr val="008000"/>
                </a:solidFill>
              </a:rPr>
              <a:t>"</a:t>
            </a:r>
            <a:r>
              <a:rPr lang="en">
                <a:solidFill>
                  <a:srgbClr val="37474F"/>
                </a:solidFill>
              </a:rPr>
              <a:t>)</a:t>
            </a:r>
            <a:endParaRPr>
              <a:solidFill>
                <a:srgbClr val="37474F"/>
              </a:solidFill>
            </a:endParaRPr>
          </a:p>
          <a:p>
            <a:pPr indent="0" lvl="0" marL="0" rtl="0" algn="ctr">
              <a:spcBef>
                <a:spcPts val="1600"/>
              </a:spcBef>
              <a:spcAft>
                <a:spcPts val="0"/>
              </a:spcAft>
              <a:buNone/>
            </a:pPr>
            <a:r>
              <a:t/>
            </a:r>
            <a:endParaRPr/>
          </a:p>
        </p:txBody>
      </p:sp>
      <p:sp>
        <p:nvSpPr>
          <p:cNvPr id="1659" name="Google Shape;1659;p7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resolved tree</a:t>
            </a:r>
            <a:endParaRPr/>
          </a:p>
        </p:txBody>
      </p:sp>
      <p:sp>
        <p:nvSpPr>
          <p:cNvPr id="1660" name="Google Shape;1660;p73"/>
          <p:cNvSpPr/>
          <p:nvPr/>
        </p:nvSpPr>
        <p:spPr>
          <a:xfrm>
            <a:off x="1136501" y="1619250"/>
            <a:ext cx="4818300" cy="763200"/>
          </a:xfrm>
          <a:prstGeom prst="wedgeRectCallout">
            <a:avLst>
              <a:gd fmla="val -21647" name="adj1"/>
              <a:gd fmla="val 84814"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100" u="none" cap="none" strike="noStrike">
                <a:solidFill>
                  <a:srgbClr val="3F51B5"/>
                </a:solidFill>
                <a:latin typeface="JetBrains Mono"/>
                <a:ea typeface="JetBrains Mono"/>
                <a:cs typeface="JetBrains Mono"/>
                <a:sym typeface="JetBrains Mono"/>
              </a:rPr>
              <a:t>public fun</a:t>
            </a:r>
            <a:r>
              <a:rPr b="0" i="0" lang="en" sz="1100" u="none" cap="none" strike="noStrike">
                <a:solidFill>
                  <a:srgbClr val="37474F"/>
                </a:solidFill>
                <a:latin typeface="JetBrains Mono"/>
                <a:ea typeface="JetBrains Mono"/>
                <a:cs typeface="JetBrains Mono"/>
                <a:sym typeface="JetBrains Mono"/>
              </a:rPr>
              <a:t> hello(</a:t>
            </a:r>
            <a:r>
              <a:rPr b="0" i="1" lang="en" sz="1100" u="none" cap="none" strike="noStrike">
                <a:solidFill>
                  <a:srgbClr val="37474F"/>
                </a:solidFill>
                <a:latin typeface="JetBrains Mono"/>
                <a:ea typeface="JetBrains Mono"/>
                <a:cs typeface="JetBrains Mono"/>
                <a:sym typeface="JetBrains Mono"/>
              </a:rPr>
              <a:t>user</a:t>
            </a:r>
            <a:r>
              <a:rPr b="0" i="0" lang="en" sz="1100" u="none" cap="none" strike="noStrike">
                <a:solidFill>
                  <a:srgbClr val="37474F"/>
                </a:solidFill>
                <a:latin typeface="JetBrains Mono"/>
                <a:ea typeface="JetBrains Mono"/>
                <a:cs typeface="JetBrains Mono"/>
                <a:sym typeface="JetBrains Mono"/>
              </a:rPr>
              <a:t>: kotlin.String): kotlin.</a:t>
            </a:r>
            <a:r>
              <a:rPr lang="en" sz="1100">
                <a:solidFill>
                  <a:srgbClr val="37474F"/>
                </a:solidFill>
                <a:latin typeface="JetBrains Mono"/>
                <a:ea typeface="JetBrains Mono"/>
                <a:cs typeface="JetBrains Mono"/>
                <a:sym typeface="JetBrains Mono"/>
              </a:rPr>
              <a:t>Unit</a:t>
            </a:r>
            <a:r>
              <a:rPr b="0" i="0" lang="en" sz="1100" u="none" cap="none" strike="noStrike">
                <a:solidFill>
                  <a:srgbClr val="37474F"/>
                </a:solidFill>
                <a:latin typeface="JetBrains Mono"/>
                <a:ea typeface="JetBrains Mono"/>
                <a:cs typeface="JetBrains Mono"/>
                <a:sym typeface="JetBrains Mono"/>
              </a:rPr>
              <a:t> </a:t>
            </a:r>
            <a:r>
              <a:rPr b="0" i="1" lang="en" sz="1100" u="none" cap="none" strike="noStrike">
                <a:solidFill>
                  <a:srgbClr val="37474F"/>
                </a:solidFill>
                <a:latin typeface="JetBrains Mono"/>
                <a:ea typeface="JetBrains Mono"/>
                <a:cs typeface="JetBrains Mono"/>
                <a:sym typeface="JetBrains Mono"/>
              </a:rPr>
              <a:t>defined in example in file Example.kt</a:t>
            </a:r>
            <a:endParaRPr b="0" i="1" sz="1100" u="none" cap="none" strike="noStrike">
              <a:solidFill>
                <a:srgbClr val="37474F"/>
              </a:solidFill>
              <a:latin typeface="JetBrains Mono"/>
              <a:ea typeface="JetBrains Mono"/>
              <a:cs typeface="JetBrains Mono"/>
              <a:sym typeface="JetBrains Mon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sp>
        <p:nvSpPr>
          <p:cNvPr id="1665" name="Google Shape;1665;p74"/>
          <p:cNvSpPr txBox="1"/>
          <p:nvPr>
            <p:ph idx="1" type="body"/>
          </p:nvPr>
        </p:nvSpPr>
        <p:spPr>
          <a:xfrm>
            <a:off x="292608" y="1792224"/>
            <a:ext cx="8328900" cy="2377500"/>
          </a:xfrm>
          <a:prstGeom prst="rect">
            <a:avLst/>
          </a:prstGeom>
        </p:spPr>
        <p:txBody>
          <a:bodyPr anchorCtr="0" anchor="ctr" bIns="0" lIns="0" spcFirstLastPara="1" rIns="0" wrap="square" tIns="73150">
            <a:noAutofit/>
          </a:bodyPr>
          <a:lstStyle/>
          <a:p>
            <a:pPr indent="0" lvl="0" marL="0" rtl="0" algn="ctr">
              <a:spcBef>
                <a:spcPts val="0"/>
              </a:spcBef>
              <a:spcAft>
                <a:spcPts val="0"/>
              </a:spcAft>
              <a:buNone/>
            </a:pPr>
            <a:r>
              <a:rPr lang="en">
                <a:solidFill>
                  <a:srgbClr val="3F51B5"/>
                </a:solidFill>
              </a:rPr>
              <a:t>fun</a:t>
            </a:r>
            <a:r>
              <a:rPr lang="en">
                <a:solidFill>
                  <a:srgbClr val="37474F"/>
                </a:solidFill>
              </a:rPr>
              <a:t> hello(</a:t>
            </a:r>
            <a:r>
              <a:rPr i="1" lang="en">
                <a:solidFill>
                  <a:srgbClr val="37474F"/>
                </a:solidFill>
              </a:rPr>
              <a:t>user</a:t>
            </a:r>
            <a:r>
              <a:rPr lang="en">
                <a:solidFill>
                  <a:srgbClr val="37474F"/>
                </a:solidFill>
              </a:rPr>
              <a:t>: String) = </a:t>
            </a:r>
            <a:r>
              <a:rPr i="1" lang="en">
                <a:solidFill>
                  <a:srgbClr val="37474F"/>
                </a:solidFill>
              </a:rPr>
              <a:t>println</a:t>
            </a:r>
            <a:r>
              <a:rPr lang="en">
                <a:solidFill>
                  <a:srgbClr val="37474F"/>
                </a:solidFill>
              </a:rPr>
              <a:t>(</a:t>
            </a:r>
            <a:r>
              <a:rPr lang="en">
                <a:solidFill>
                  <a:srgbClr val="008000"/>
                </a:solidFill>
              </a:rPr>
              <a:t>"Hello, </a:t>
            </a:r>
            <a:r>
              <a:rPr lang="en">
                <a:solidFill>
                  <a:srgbClr val="008000"/>
                </a:solidFill>
              </a:rPr>
              <a:t>$</a:t>
            </a:r>
            <a:r>
              <a:rPr i="1" lang="en">
                <a:solidFill>
                  <a:srgbClr val="008000"/>
                </a:solidFill>
              </a:rPr>
              <a:t>user</a:t>
            </a:r>
            <a:r>
              <a:rPr lang="en">
                <a:solidFill>
                  <a:srgbClr val="008000"/>
                </a:solidFill>
              </a:rPr>
              <a:t>"</a:t>
            </a:r>
            <a:r>
              <a:rPr lang="en">
                <a:solidFill>
                  <a:srgbClr val="37474F"/>
                </a:solidFill>
              </a:rPr>
              <a:t>)</a:t>
            </a:r>
            <a:endParaRPr>
              <a:solidFill>
                <a:srgbClr val="37474F"/>
              </a:solidFill>
            </a:endParaRPr>
          </a:p>
          <a:p>
            <a:pPr indent="0" lvl="0" marL="0" rtl="0" algn="ctr">
              <a:spcBef>
                <a:spcPts val="1600"/>
              </a:spcBef>
              <a:spcAft>
                <a:spcPts val="0"/>
              </a:spcAft>
              <a:buNone/>
            </a:pPr>
            <a:r>
              <a:t/>
            </a:r>
            <a:endParaRPr/>
          </a:p>
        </p:txBody>
      </p:sp>
      <p:sp>
        <p:nvSpPr>
          <p:cNvPr id="1666" name="Google Shape;1666;p7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resolved tree</a:t>
            </a:r>
            <a:endParaRPr/>
          </a:p>
        </p:txBody>
      </p:sp>
      <p:sp>
        <p:nvSpPr>
          <p:cNvPr id="1667" name="Google Shape;1667;p74"/>
          <p:cNvSpPr/>
          <p:nvPr/>
        </p:nvSpPr>
        <p:spPr>
          <a:xfrm flipH="1">
            <a:off x="3398375" y="1586300"/>
            <a:ext cx="4440000" cy="763200"/>
          </a:xfrm>
          <a:prstGeom prst="wedgeRectCallout">
            <a:avLst>
              <a:gd fmla="val -21647" name="adj1"/>
              <a:gd fmla="val 84814"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700"/>
              <a:buFont typeface="Arial"/>
              <a:buNone/>
            </a:pPr>
            <a:r>
              <a:rPr lang="en" sz="1100">
                <a:solidFill>
                  <a:srgbClr val="37474F"/>
                </a:solidFill>
                <a:latin typeface="JetBrains Mono"/>
                <a:ea typeface="JetBrains Mono"/>
                <a:cs typeface="JetBrains Mono"/>
                <a:sym typeface="JetBrains Mono"/>
              </a:rPr>
              <a:t>Reference to </a:t>
            </a:r>
            <a:r>
              <a:rPr i="1" lang="en" sz="1100">
                <a:solidFill>
                  <a:srgbClr val="37474F"/>
                </a:solidFill>
                <a:latin typeface="JetBrains Mono"/>
                <a:ea typeface="JetBrains Mono"/>
                <a:cs typeface="JetBrains Mono"/>
                <a:sym typeface="JetBrains Mono"/>
              </a:rPr>
              <a:t>value-parameter</a:t>
            </a:r>
            <a:r>
              <a:rPr lang="en" sz="1100">
                <a:solidFill>
                  <a:srgbClr val="37474F"/>
                </a:solidFill>
                <a:latin typeface="JetBrains Mono"/>
                <a:ea typeface="JetBrains Mono"/>
                <a:cs typeface="JetBrains Mono"/>
                <a:sym typeface="JetBrains Mono"/>
              </a:rPr>
              <a:t> </a:t>
            </a:r>
            <a:r>
              <a:rPr i="1" lang="en" sz="1100">
                <a:solidFill>
                  <a:srgbClr val="008000"/>
                </a:solidFill>
                <a:latin typeface="JetBrains Mono"/>
                <a:ea typeface="JetBrains Mono"/>
                <a:cs typeface="JetBrains Mono"/>
                <a:sym typeface="JetBrains Mono"/>
              </a:rPr>
              <a:t>user</a:t>
            </a:r>
            <a:r>
              <a:rPr lang="en" sz="1100">
                <a:solidFill>
                  <a:srgbClr val="37474F"/>
                </a:solidFill>
                <a:latin typeface="JetBrains Mono"/>
                <a:ea typeface="JetBrains Mono"/>
                <a:cs typeface="JetBrains Mono"/>
                <a:sym typeface="JetBrains Mono"/>
              </a:rPr>
              <a:t>: kotlin.String defined in example.hello</a:t>
            </a:r>
            <a:endParaRPr sz="1100">
              <a:solidFill>
                <a:srgbClr val="37474F"/>
              </a:solidFill>
              <a:latin typeface="JetBrains Mono"/>
              <a:ea typeface="JetBrains Mono"/>
              <a:cs typeface="JetBrains Mono"/>
              <a:sym typeface="JetBrains Mono"/>
            </a:endParaRPr>
          </a:p>
          <a:p>
            <a:pPr indent="0" lvl="0" marL="0" marR="0" rtl="0" algn="ctr">
              <a:lnSpc>
                <a:spcPct val="100000"/>
              </a:lnSpc>
              <a:spcBef>
                <a:spcPts val="0"/>
              </a:spcBef>
              <a:spcAft>
                <a:spcPts val="0"/>
              </a:spcAft>
              <a:buClr>
                <a:srgbClr val="000000"/>
              </a:buClr>
              <a:buSzPts val="1700"/>
              <a:buFont typeface="Arial"/>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1" name="Shape 1671"/>
        <p:cNvGrpSpPr/>
        <p:nvPr/>
      </p:nvGrpSpPr>
      <p:grpSpPr>
        <a:xfrm>
          <a:off x="0" y="0"/>
          <a:ext cx="0" cy="0"/>
          <a:chOff x="0" y="0"/>
          <a:chExt cx="0" cy="0"/>
        </a:xfrm>
      </p:grpSpPr>
      <p:sp>
        <p:nvSpPr>
          <p:cNvPr id="1672" name="Google Shape;1672;p75"/>
          <p:cNvSpPr txBox="1"/>
          <p:nvPr>
            <p:ph idx="1" type="body"/>
          </p:nvPr>
        </p:nvSpPr>
        <p:spPr>
          <a:xfrm>
            <a:off x="292608" y="1792224"/>
            <a:ext cx="8328900" cy="2377500"/>
          </a:xfrm>
          <a:prstGeom prst="rect">
            <a:avLst/>
          </a:prstGeom>
        </p:spPr>
        <p:txBody>
          <a:bodyPr anchorCtr="0" anchor="ctr" bIns="0" lIns="0" spcFirstLastPara="1" rIns="0" wrap="square" tIns="73150">
            <a:noAutofit/>
          </a:bodyPr>
          <a:lstStyle/>
          <a:p>
            <a:pPr indent="0" lvl="0" marL="0" rtl="0" algn="ctr">
              <a:spcBef>
                <a:spcPts val="0"/>
              </a:spcBef>
              <a:spcAft>
                <a:spcPts val="0"/>
              </a:spcAft>
              <a:buNone/>
            </a:pPr>
            <a:r>
              <a:rPr lang="en">
                <a:solidFill>
                  <a:srgbClr val="3F51B5"/>
                </a:solidFill>
              </a:rPr>
              <a:t>fun</a:t>
            </a:r>
            <a:r>
              <a:rPr lang="en">
                <a:solidFill>
                  <a:srgbClr val="37474F"/>
                </a:solidFill>
              </a:rPr>
              <a:t> hello(</a:t>
            </a:r>
            <a:r>
              <a:rPr i="1" lang="en">
                <a:solidFill>
                  <a:srgbClr val="37474F"/>
                </a:solidFill>
              </a:rPr>
              <a:t>user</a:t>
            </a:r>
            <a:r>
              <a:rPr lang="en">
                <a:solidFill>
                  <a:srgbClr val="37474F"/>
                </a:solidFill>
              </a:rPr>
              <a:t>: String) = </a:t>
            </a:r>
            <a:r>
              <a:rPr i="1" lang="en">
                <a:solidFill>
                  <a:srgbClr val="37474F"/>
                </a:solidFill>
              </a:rPr>
              <a:t>println</a:t>
            </a:r>
            <a:r>
              <a:rPr lang="en">
                <a:solidFill>
                  <a:srgbClr val="37474F"/>
                </a:solidFill>
              </a:rPr>
              <a:t>(</a:t>
            </a:r>
            <a:r>
              <a:rPr lang="en">
                <a:solidFill>
                  <a:srgbClr val="008000"/>
                </a:solidFill>
              </a:rPr>
              <a:t>"Hello, $</a:t>
            </a:r>
            <a:r>
              <a:rPr i="1" lang="en">
                <a:solidFill>
                  <a:srgbClr val="008000"/>
                </a:solidFill>
                <a:highlight>
                  <a:srgbClr val="FFD6B6"/>
                </a:highlight>
              </a:rPr>
              <a:t>user</a:t>
            </a:r>
            <a:r>
              <a:rPr lang="en">
                <a:solidFill>
                  <a:srgbClr val="008000"/>
                </a:solidFill>
              </a:rPr>
              <a:t>"</a:t>
            </a:r>
            <a:r>
              <a:rPr lang="en">
                <a:solidFill>
                  <a:srgbClr val="37474F"/>
                </a:solidFill>
              </a:rPr>
              <a:t>)</a:t>
            </a:r>
            <a:endParaRPr>
              <a:solidFill>
                <a:srgbClr val="37474F"/>
              </a:solidFill>
            </a:endParaRPr>
          </a:p>
          <a:p>
            <a:pPr indent="0" lvl="0" marL="0" rtl="0" algn="ctr">
              <a:spcBef>
                <a:spcPts val="1600"/>
              </a:spcBef>
              <a:spcAft>
                <a:spcPts val="0"/>
              </a:spcAft>
              <a:buNone/>
            </a:pPr>
            <a:r>
              <a:t/>
            </a:r>
            <a:endParaRPr/>
          </a:p>
        </p:txBody>
      </p:sp>
      <p:sp>
        <p:nvSpPr>
          <p:cNvPr id="1673" name="Google Shape;1673;p7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resolved tree</a:t>
            </a:r>
            <a:endParaRPr/>
          </a:p>
        </p:txBody>
      </p:sp>
      <p:sp>
        <p:nvSpPr>
          <p:cNvPr id="1674" name="Google Shape;1674;p75"/>
          <p:cNvSpPr/>
          <p:nvPr/>
        </p:nvSpPr>
        <p:spPr>
          <a:xfrm flipH="1">
            <a:off x="5190625" y="1941125"/>
            <a:ext cx="2015400" cy="526800"/>
          </a:xfrm>
          <a:prstGeom prst="wedgeRectCallout">
            <a:avLst>
              <a:gd fmla="val -21647" name="adj1"/>
              <a:gd fmla="val 84814"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Type: kotlin.String</a:t>
            </a:r>
            <a:endParaRPr sz="1100">
              <a:solidFill>
                <a:srgbClr val="37474F"/>
              </a:solidFill>
              <a:latin typeface="JetBrains Mono"/>
              <a:ea typeface="JetBrains Mono"/>
              <a:cs typeface="JetBrains Mono"/>
              <a:sym typeface="JetBrains Mon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sp>
        <p:nvSpPr>
          <p:cNvPr id="1679" name="Google Shape;1679;p76"/>
          <p:cNvSpPr txBox="1"/>
          <p:nvPr>
            <p:ph idx="1" type="body"/>
          </p:nvPr>
        </p:nvSpPr>
        <p:spPr>
          <a:xfrm>
            <a:off x="292608" y="1792224"/>
            <a:ext cx="8328900" cy="2377500"/>
          </a:xfrm>
          <a:prstGeom prst="rect">
            <a:avLst/>
          </a:prstGeom>
        </p:spPr>
        <p:txBody>
          <a:bodyPr anchorCtr="0" anchor="ctr" bIns="0" lIns="0" spcFirstLastPara="1" rIns="0" wrap="square" tIns="73150">
            <a:noAutofit/>
          </a:bodyPr>
          <a:lstStyle/>
          <a:p>
            <a:pPr indent="0" lvl="0" marL="0" rtl="0" algn="ctr">
              <a:spcBef>
                <a:spcPts val="0"/>
              </a:spcBef>
              <a:spcAft>
                <a:spcPts val="0"/>
              </a:spcAft>
              <a:buNone/>
            </a:pPr>
            <a:r>
              <a:rPr lang="en">
                <a:solidFill>
                  <a:srgbClr val="3F51B5"/>
                </a:solidFill>
              </a:rPr>
              <a:t>fun</a:t>
            </a:r>
            <a:r>
              <a:rPr lang="en">
                <a:solidFill>
                  <a:srgbClr val="37474F"/>
                </a:solidFill>
              </a:rPr>
              <a:t> hello(</a:t>
            </a:r>
            <a:r>
              <a:rPr i="1" lang="en">
                <a:solidFill>
                  <a:srgbClr val="37474F"/>
                </a:solidFill>
              </a:rPr>
              <a:t>user</a:t>
            </a:r>
            <a:r>
              <a:rPr lang="en">
                <a:solidFill>
                  <a:srgbClr val="37474F"/>
                </a:solidFill>
              </a:rPr>
              <a:t>: String) = </a:t>
            </a:r>
            <a:r>
              <a:rPr i="1" lang="en">
                <a:solidFill>
                  <a:srgbClr val="37474F"/>
                </a:solidFill>
              </a:rPr>
              <a:t>println</a:t>
            </a:r>
            <a:r>
              <a:rPr lang="en">
                <a:solidFill>
                  <a:srgbClr val="37474F"/>
                </a:solidFill>
              </a:rPr>
              <a:t>(</a:t>
            </a:r>
            <a:r>
              <a:rPr lang="en">
                <a:solidFill>
                  <a:srgbClr val="008000"/>
                </a:solidFill>
                <a:highlight>
                  <a:srgbClr val="FFD6B6"/>
                </a:highlight>
              </a:rPr>
              <a:t>"Hello, $</a:t>
            </a:r>
            <a:r>
              <a:rPr i="1" lang="en">
                <a:solidFill>
                  <a:srgbClr val="008000"/>
                </a:solidFill>
                <a:highlight>
                  <a:srgbClr val="FFD6B6"/>
                </a:highlight>
              </a:rPr>
              <a:t>user</a:t>
            </a:r>
            <a:r>
              <a:rPr lang="en">
                <a:solidFill>
                  <a:srgbClr val="008000"/>
                </a:solidFill>
                <a:highlight>
                  <a:srgbClr val="FFD6B6"/>
                </a:highlight>
              </a:rPr>
              <a:t>"</a:t>
            </a:r>
            <a:r>
              <a:rPr lang="en">
                <a:solidFill>
                  <a:srgbClr val="37474F"/>
                </a:solidFill>
              </a:rPr>
              <a:t>)</a:t>
            </a:r>
            <a:endParaRPr>
              <a:solidFill>
                <a:srgbClr val="37474F"/>
              </a:solidFill>
            </a:endParaRPr>
          </a:p>
          <a:p>
            <a:pPr indent="0" lvl="0" marL="0" rtl="0" algn="ctr">
              <a:spcBef>
                <a:spcPts val="1600"/>
              </a:spcBef>
              <a:spcAft>
                <a:spcPts val="0"/>
              </a:spcAft>
              <a:buNone/>
            </a:pPr>
            <a:r>
              <a:t/>
            </a:r>
            <a:endParaRPr/>
          </a:p>
        </p:txBody>
      </p:sp>
      <p:sp>
        <p:nvSpPr>
          <p:cNvPr id="1680" name="Google Shape;1680;p7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resolved tree</a:t>
            </a:r>
            <a:endParaRPr/>
          </a:p>
        </p:txBody>
      </p:sp>
      <p:sp>
        <p:nvSpPr>
          <p:cNvPr id="1681" name="Google Shape;1681;p76"/>
          <p:cNvSpPr/>
          <p:nvPr/>
        </p:nvSpPr>
        <p:spPr>
          <a:xfrm flipH="1">
            <a:off x="4763000" y="1941125"/>
            <a:ext cx="2015400" cy="526800"/>
          </a:xfrm>
          <a:prstGeom prst="wedgeRectCallout">
            <a:avLst>
              <a:gd fmla="val -21647" name="adj1"/>
              <a:gd fmla="val 84814"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Type: kotlin.String</a:t>
            </a:r>
            <a:endParaRPr sz="1100">
              <a:solidFill>
                <a:srgbClr val="37474F"/>
              </a:solidFill>
              <a:latin typeface="JetBrains Mono"/>
              <a:ea typeface="JetBrains Mono"/>
              <a:cs typeface="JetBrains Mono"/>
              <a:sym typeface="JetBrains Mon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77"/>
          <p:cNvSpPr txBox="1"/>
          <p:nvPr>
            <p:ph idx="1" type="body"/>
          </p:nvPr>
        </p:nvSpPr>
        <p:spPr>
          <a:xfrm>
            <a:off x="292608" y="1792224"/>
            <a:ext cx="8328900" cy="2377500"/>
          </a:xfrm>
          <a:prstGeom prst="rect">
            <a:avLst/>
          </a:prstGeom>
        </p:spPr>
        <p:txBody>
          <a:bodyPr anchorCtr="0" anchor="ctr" bIns="0" lIns="0" spcFirstLastPara="1" rIns="0" wrap="square" tIns="73150">
            <a:noAutofit/>
          </a:bodyPr>
          <a:lstStyle/>
          <a:p>
            <a:pPr indent="0" lvl="0" marL="0" rtl="0" algn="ctr">
              <a:spcBef>
                <a:spcPts val="0"/>
              </a:spcBef>
              <a:spcAft>
                <a:spcPts val="0"/>
              </a:spcAft>
              <a:buNone/>
            </a:pPr>
            <a:r>
              <a:rPr lang="en">
                <a:solidFill>
                  <a:srgbClr val="3F51B5"/>
                </a:solidFill>
              </a:rPr>
              <a:t>fun</a:t>
            </a:r>
            <a:r>
              <a:rPr lang="en">
                <a:solidFill>
                  <a:srgbClr val="37474F"/>
                </a:solidFill>
              </a:rPr>
              <a:t> hello(</a:t>
            </a:r>
            <a:r>
              <a:rPr i="1" lang="en">
                <a:solidFill>
                  <a:srgbClr val="37474F"/>
                </a:solidFill>
              </a:rPr>
              <a:t>user</a:t>
            </a:r>
            <a:r>
              <a:rPr lang="en">
                <a:solidFill>
                  <a:srgbClr val="37474F"/>
                </a:solidFill>
              </a:rPr>
              <a:t>: String) = </a:t>
            </a:r>
            <a:r>
              <a:rPr i="1" lang="en">
                <a:solidFill>
                  <a:srgbClr val="37474F"/>
                </a:solidFill>
                <a:highlight>
                  <a:srgbClr val="FFD6B6"/>
                </a:highlight>
              </a:rPr>
              <a:t>println</a:t>
            </a:r>
            <a:r>
              <a:rPr lang="en">
                <a:solidFill>
                  <a:srgbClr val="37474F"/>
                </a:solidFill>
                <a:highlight>
                  <a:srgbClr val="FFD6B6"/>
                </a:highlight>
              </a:rPr>
              <a:t>(</a:t>
            </a:r>
            <a:r>
              <a:rPr lang="en">
                <a:solidFill>
                  <a:srgbClr val="008000"/>
                </a:solidFill>
                <a:highlight>
                  <a:srgbClr val="FFD6B6"/>
                </a:highlight>
              </a:rPr>
              <a:t>"Hello, $</a:t>
            </a:r>
            <a:r>
              <a:rPr i="1" lang="en">
                <a:solidFill>
                  <a:srgbClr val="008000"/>
                </a:solidFill>
                <a:highlight>
                  <a:srgbClr val="FFD6B6"/>
                </a:highlight>
              </a:rPr>
              <a:t>user</a:t>
            </a:r>
            <a:r>
              <a:rPr lang="en">
                <a:solidFill>
                  <a:srgbClr val="008000"/>
                </a:solidFill>
                <a:highlight>
                  <a:srgbClr val="FFD6B6"/>
                </a:highlight>
              </a:rPr>
              <a:t>"</a:t>
            </a:r>
            <a:r>
              <a:rPr lang="en">
                <a:solidFill>
                  <a:srgbClr val="37474F"/>
                </a:solidFill>
                <a:highlight>
                  <a:srgbClr val="FFD6B6"/>
                </a:highlight>
              </a:rPr>
              <a:t>)</a:t>
            </a:r>
            <a:endParaRPr>
              <a:solidFill>
                <a:schemeClr val="lt1"/>
              </a:solidFill>
              <a:highlight>
                <a:srgbClr val="FFD6B6"/>
              </a:highlight>
            </a:endParaRPr>
          </a:p>
          <a:p>
            <a:pPr indent="0" lvl="0" marL="0" rtl="0" algn="ctr">
              <a:spcBef>
                <a:spcPts val="1600"/>
              </a:spcBef>
              <a:spcAft>
                <a:spcPts val="0"/>
              </a:spcAft>
              <a:buNone/>
            </a:pPr>
            <a:r>
              <a:t/>
            </a:r>
            <a:endParaRPr/>
          </a:p>
        </p:txBody>
      </p:sp>
      <p:sp>
        <p:nvSpPr>
          <p:cNvPr id="1687" name="Google Shape;1687;p7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resolved tree</a:t>
            </a:r>
            <a:endParaRPr/>
          </a:p>
        </p:txBody>
      </p:sp>
      <p:sp>
        <p:nvSpPr>
          <p:cNvPr id="1688" name="Google Shape;1688;p77"/>
          <p:cNvSpPr/>
          <p:nvPr/>
        </p:nvSpPr>
        <p:spPr>
          <a:xfrm flipH="1">
            <a:off x="4435450" y="1941125"/>
            <a:ext cx="2015400" cy="526800"/>
          </a:xfrm>
          <a:prstGeom prst="wedgeRectCallout">
            <a:avLst>
              <a:gd fmla="val -21647" name="adj1"/>
              <a:gd fmla="val 84814"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Type: kotlin.Unit</a:t>
            </a:r>
            <a:endParaRPr sz="1100">
              <a:solidFill>
                <a:srgbClr val="37474F"/>
              </a:solidFill>
              <a:latin typeface="JetBrains Mono"/>
              <a:ea typeface="JetBrains Mono"/>
              <a:cs typeface="JetBrains Mono"/>
              <a:sym typeface="JetBrains Mon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2" name="Shape 1692"/>
        <p:cNvGrpSpPr/>
        <p:nvPr/>
      </p:nvGrpSpPr>
      <p:grpSpPr>
        <a:xfrm>
          <a:off x="0" y="0"/>
          <a:ext cx="0" cy="0"/>
          <a:chOff x="0" y="0"/>
          <a:chExt cx="0" cy="0"/>
        </a:xfrm>
      </p:grpSpPr>
      <p:sp>
        <p:nvSpPr>
          <p:cNvPr id="1693" name="Google Shape;1693;p78"/>
          <p:cNvSpPr txBox="1"/>
          <p:nvPr>
            <p:ph idx="1" type="body"/>
          </p:nvPr>
        </p:nvSpPr>
        <p:spPr>
          <a:xfrm>
            <a:off x="292608" y="1792224"/>
            <a:ext cx="8328900" cy="2377500"/>
          </a:xfrm>
          <a:prstGeom prst="rect">
            <a:avLst/>
          </a:prstGeom>
        </p:spPr>
        <p:txBody>
          <a:bodyPr anchorCtr="0" anchor="ctr" bIns="0" lIns="0" spcFirstLastPara="1" rIns="0" wrap="square" tIns="73150">
            <a:noAutofit/>
          </a:bodyPr>
          <a:lstStyle/>
          <a:p>
            <a:pPr indent="0" lvl="0" marL="0" rtl="0" algn="ctr">
              <a:spcBef>
                <a:spcPts val="0"/>
              </a:spcBef>
              <a:spcAft>
                <a:spcPts val="0"/>
              </a:spcAft>
              <a:buNone/>
            </a:pPr>
            <a:r>
              <a:rPr lang="en">
                <a:solidFill>
                  <a:srgbClr val="3F51B5"/>
                </a:solidFill>
              </a:rPr>
              <a:t>fun</a:t>
            </a:r>
            <a:r>
              <a:rPr lang="en">
                <a:solidFill>
                  <a:srgbClr val="37474F"/>
                </a:solidFill>
              </a:rPr>
              <a:t> hello(</a:t>
            </a:r>
            <a:r>
              <a:rPr i="1" lang="en">
                <a:solidFill>
                  <a:srgbClr val="37474F"/>
                </a:solidFill>
              </a:rPr>
              <a:t>user</a:t>
            </a:r>
            <a:r>
              <a:rPr lang="en">
                <a:solidFill>
                  <a:srgbClr val="37474F"/>
                </a:solidFill>
              </a:rPr>
              <a:t>: String) = </a:t>
            </a:r>
            <a:r>
              <a:rPr i="1" lang="en">
                <a:solidFill>
                  <a:srgbClr val="37474F"/>
                </a:solidFill>
              </a:rPr>
              <a:t>println</a:t>
            </a:r>
            <a:r>
              <a:rPr lang="en">
                <a:solidFill>
                  <a:srgbClr val="37474F"/>
                </a:solidFill>
              </a:rPr>
              <a:t>(</a:t>
            </a:r>
            <a:r>
              <a:rPr lang="en">
                <a:solidFill>
                  <a:srgbClr val="008000"/>
                </a:solidFill>
              </a:rPr>
              <a:t>"Hello, $</a:t>
            </a:r>
            <a:r>
              <a:rPr i="1" lang="en">
                <a:solidFill>
                  <a:srgbClr val="008000"/>
                </a:solidFill>
              </a:rPr>
              <a:t>user</a:t>
            </a:r>
            <a:r>
              <a:rPr lang="en">
                <a:solidFill>
                  <a:srgbClr val="008000"/>
                </a:solidFill>
              </a:rPr>
              <a:t>"</a:t>
            </a:r>
            <a:r>
              <a:rPr lang="en">
                <a:solidFill>
                  <a:srgbClr val="37474F"/>
                </a:solidFill>
              </a:rPr>
              <a:t>)</a:t>
            </a:r>
            <a:endParaRPr>
              <a:solidFill>
                <a:srgbClr val="37474F"/>
              </a:solidFill>
            </a:endParaRPr>
          </a:p>
          <a:p>
            <a:pPr indent="0" lvl="0" marL="0" rtl="0" algn="ctr">
              <a:spcBef>
                <a:spcPts val="1600"/>
              </a:spcBef>
              <a:spcAft>
                <a:spcPts val="0"/>
              </a:spcAft>
              <a:buNone/>
            </a:pPr>
            <a:r>
              <a:t/>
            </a:r>
            <a:endParaRPr/>
          </a:p>
        </p:txBody>
      </p:sp>
      <p:sp>
        <p:nvSpPr>
          <p:cNvPr id="1694" name="Google Shape;1694;p7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 resolved tree</a:t>
            </a:r>
            <a:endParaRPr/>
          </a:p>
        </p:txBody>
      </p:sp>
      <p:sp>
        <p:nvSpPr>
          <p:cNvPr id="1695" name="Google Shape;1695;p78"/>
          <p:cNvSpPr/>
          <p:nvPr/>
        </p:nvSpPr>
        <p:spPr>
          <a:xfrm>
            <a:off x="4155175" y="1874850"/>
            <a:ext cx="3484800" cy="546300"/>
          </a:xfrm>
          <a:prstGeom prst="wedgeRectCallout">
            <a:avLst>
              <a:gd fmla="val -21647" name="adj1"/>
              <a:gd fmla="val 84814" name="adj2"/>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700"/>
              <a:buFont typeface="Arial"/>
              <a:buNone/>
            </a:pPr>
            <a:r>
              <a:rPr lang="en" sz="1100">
                <a:solidFill>
                  <a:srgbClr val="37474F"/>
                </a:solidFill>
                <a:latin typeface="JetBrains Mono"/>
                <a:ea typeface="JetBrains Mono"/>
                <a:cs typeface="JetBrains Mono"/>
                <a:sym typeface="JetBrains Mono"/>
              </a:rPr>
              <a:t>Call: kotlin.io.println(kotlin.String)</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Just-in-time compilation</a:t>
            </a:r>
            <a:endParaRPr/>
          </a:p>
        </p:txBody>
      </p:sp>
      <p:sp>
        <p:nvSpPr>
          <p:cNvPr id="96" name="Google Shape;96;p16"/>
          <p:cNvSpPr txBox="1"/>
          <p:nvPr>
            <p:ph idx="1" type="body"/>
          </p:nvPr>
        </p:nvSpPr>
        <p:spPr>
          <a:xfrm>
            <a:off x="292600" y="2205250"/>
            <a:ext cx="37452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Interpreter</a:t>
            </a:r>
            <a:endParaRPr b="1"/>
          </a:p>
          <a:p>
            <a:pPr indent="-317500" lvl="0" marL="457200" rtl="0" algn="l">
              <a:spcBef>
                <a:spcPts val="1000"/>
              </a:spcBef>
              <a:spcAft>
                <a:spcPts val="0"/>
              </a:spcAft>
              <a:buSzPts val="1400"/>
              <a:buChar char="●"/>
            </a:pPr>
            <a:r>
              <a:rPr lang="en"/>
              <a:t>Starts working almost instantly.</a:t>
            </a:r>
            <a:endParaRPr/>
          </a:p>
          <a:p>
            <a:pPr indent="-317500" lvl="0" marL="457200" rtl="0" algn="l">
              <a:spcBef>
                <a:spcPts val="1000"/>
              </a:spcBef>
              <a:spcAft>
                <a:spcPts val="0"/>
              </a:spcAft>
              <a:buSzPts val="1400"/>
              <a:buChar char="●"/>
            </a:pPr>
            <a:r>
              <a:rPr lang="en"/>
              <a:t>The performance of the executable code is </a:t>
            </a:r>
            <a:r>
              <a:rPr lang="en"/>
              <a:t>poor</a:t>
            </a:r>
            <a:r>
              <a:rPr lang="en"/>
              <a: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7" name="Google Shape;97;p16"/>
          <p:cNvSpPr txBox="1"/>
          <p:nvPr/>
        </p:nvSpPr>
        <p:spPr>
          <a:xfrm>
            <a:off x="982275" y="1413701"/>
            <a:ext cx="5231100" cy="400200"/>
          </a:xfrm>
          <a:prstGeom prst="rect">
            <a:avLst/>
          </a:prstGeom>
          <a:noFill/>
          <a:ln>
            <a:noFill/>
          </a:ln>
        </p:spPr>
        <p:txBody>
          <a:bodyPr anchorCtr="0" anchor="t" bIns="91425" lIns="0" spcFirstLastPara="1" rIns="0" wrap="square" tIns="91425">
            <a:spAutoFit/>
          </a:bodyPr>
          <a:lstStyle/>
          <a:p>
            <a:pPr indent="0" lvl="0" marL="0" rtl="0" algn="l">
              <a:lnSpc>
                <a:spcPct val="115000"/>
              </a:lnSpc>
              <a:spcBef>
                <a:spcPts val="0"/>
              </a:spcBef>
              <a:spcAft>
                <a:spcPts val="600"/>
              </a:spcAft>
              <a:buNone/>
            </a:pPr>
            <a:r>
              <a:rPr lang="en">
                <a:latin typeface="Open Sans"/>
                <a:ea typeface="Open Sans"/>
                <a:cs typeface="Open Sans"/>
                <a:sym typeface="Open Sans"/>
              </a:rPr>
              <a:t>Why, then, do we need the interpreter?</a:t>
            </a:r>
            <a:endParaRPr>
              <a:latin typeface="Open Sans"/>
              <a:ea typeface="Open Sans"/>
              <a:cs typeface="Open Sans"/>
              <a:sym typeface="Open Sans"/>
            </a:endParaRPr>
          </a:p>
        </p:txBody>
      </p:sp>
      <p:pic>
        <p:nvPicPr>
          <p:cNvPr id="98" name="Google Shape;98;p16"/>
          <p:cNvPicPr preferRelativeResize="0"/>
          <p:nvPr/>
        </p:nvPicPr>
        <p:blipFill rotWithShape="1">
          <a:blip r:embed="rId3">
            <a:alphaModFix/>
          </a:blip>
          <a:srcRect b="0" l="0" r="32331" t="22618"/>
          <a:stretch/>
        </p:blipFill>
        <p:spPr>
          <a:xfrm>
            <a:off x="286675" y="1335024"/>
            <a:ext cx="569801" cy="651600"/>
          </a:xfrm>
          <a:prstGeom prst="rect">
            <a:avLst/>
          </a:prstGeom>
          <a:noFill/>
          <a:ln>
            <a:noFill/>
          </a:ln>
        </p:spPr>
      </p:pic>
      <p:sp>
        <p:nvSpPr>
          <p:cNvPr id="99" name="Google Shape;99;p16"/>
          <p:cNvSpPr txBox="1"/>
          <p:nvPr>
            <p:ph idx="1" type="body"/>
          </p:nvPr>
        </p:nvSpPr>
        <p:spPr>
          <a:xfrm>
            <a:off x="4871800" y="2205250"/>
            <a:ext cx="39246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t>JIT-compiler</a:t>
            </a:r>
            <a:endParaRPr b="1"/>
          </a:p>
          <a:p>
            <a:pPr indent="-317500" lvl="0" marL="457200" rtl="0" algn="l">
              <a:spcBef>
                <a:spcPts val="1000"/>
              </a:spcBef>
              <a:spcAft>
                <a:spcPts val="0"/>
              </a:spcAft>
              <a:buSzPts val="1400"/>
              <a:buChar char="●"/>
            </a:pPr>
            <a:r>
              <a:rPr lang="en"/>
              <a:t>Kicks in after a long delay (needs time for optimizations).</a:t>
            </a:r>
            <a:endParaRPr/>
          </a:p>
          <a:p>
            <a:pPr indent="-317500" lvl="0" marL="457200" rtl="0" algn="l">
              <a:spcBef>
                <a:spcPts val="1000"/>
              </a:spcBef>
              <a:spcAft>
                <a:spcPts val="0"/>
              </a:spcAft>
              <a:buSzPts val="1400"/>
              <a:buChar char="●"/>
            </a:pPr>
            <a:r>
              <a:rPr lang="en"/>
              <a:t>The performance of the executable (compiled) code is high.</a:t>
            </a:r>
            <a:endParaRPr/>
          </a:p>
          <a:p>
            <a:pPr indent="0" lvl="0" marL="0" rtl="0" algn="l">
              <a:spcBef>
                <a:spcPts val="1000"/>
              </a:spcBef>
              <a:spcAft>
                <a:spcPts val="0"/>
              </a:spcAft>
              <a:buNone/>
            </a:pPr>
            <a:r>
              <a:t/>
            </a:r>
            <a:endParaRPr/>
          </a:p>
          <a:p>
            <a:pPr indent="0" lvl="0" marL="0" rtl="0" algn="l">
              <a:spcBef>
                <a:spcPts val="0"/>
              </a:spcBef>
              <a:spcAft>
                <a:spcPts val="0"/>
              </a:spcAft>
              <a:buNone/>
            </a:pPr>
            <a:r>
              <a:t/>
            </a:r>
            <a:endParaRPr/>
          </a:p>
        </p:txBody>
      </p:sp>
      <p:sp>
        <p:nvSpPr>
          <p:cNvPr id="100" name="Google Shape;100;p16"/>
          <p:cNvSpPr txBox="1"/>
          <p:nvPr/>
        </p:nvSpPr>
        <p:spPr>
          <a:xfrm>
            <a:off x="4061125" y="2673350"/>
            <a:ext cx="4188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 sz="3000" u="none" cap="none" strike="noStrike">
                <a:solidFill>
                  <a:schemeClr val="accent3"/>
                </a:solidFill>
                <a:latin typeface="Open Sans"/>
                <a:ea typeface="Open Sans"/>
                <a:cs typeface="Open Sans"/>
                <a:sym typeface="Open Sans"/>
              </a:rPr>
              <a:t>vs</a:t>
            </a:r>
            <a:endParaRPr b="1" i="0" sz="3000" u="none" cap="none" strike="noStrike">
              <a:solidFill>
                <a:schemeClr val="accent3"/>
              </a:solidFill>
              <a:latin typeface="Open Sans"/>
              <a:ea typeface="Open Sans"/>
              <a:cs typeface="Open Sans"/>
              <a:sym typeface="Open San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79"/>
          <p:cNvSpPr txBox="1"/>
          <p:nvPr/>
        </p:nvSpPr>
        <p:spPr>
          <a:xfrm>
            <a:off x="1856100" y="1321750"/>
            <a:ext cx="54318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a:solidFill>
                  <a:srgbClr val="8C8C8C"/>
                </a:solidFill>
                <a:highlight>
                  <a:srgbClr val="FFFFFF"/>
                </a:highlight>
                <a:latin typeface="JetBrains Mono"/>
                <a:ea typeface="JetBrains Mono"/>
                <a:cs typeface="JetBrains Mono"/>
                <a:sym typeface="JetBrains Mono"/>
              </a:rPr>
              <a:t>// file 'src/kotlin/example.kt'</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033B3"/>
                </a:solidFill>
                <a:highlight>
                  <a:srgbClr val="FFFFFF"/>
                </a:highlight>
                <a:latin typeface="JetBrains Mono"/>
                <a:ea typeface="JetBrains Mono"/>
                <a:cs typeface="JetBrains Mono"/>
                <a:sym typeface="JetBrains Mono"/>
              </a:rPr>
              <a:t>package </a:t>
            </a:r>
            <a:r>
              <a:rPr lang="en">
                <a:solidFill>
                  <a:srgbClr val="080808"/>
                </a:solidFill>
                <a:highlight>
                  <a:srgbClr val="FFFFFF"/>
                </a:highlight>
                <a:latin typeface="JetBrains Mono"/>
                <a:ea typeface="JetBrains Mono"/>
                <a:cs typeface="JetBrains Mono"/>
                <a:sym typeface="JetBrains Mono"/>
              </a:rPr>
              <a:t>helloWorld</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033B3"/>
                </a:solidFill>
                <a:highlight>
                  <a:srgbClr val="FFFFFF"/>
                </a:highlight>
                <a:latin typeface="JetBrains Mono"/>
                <a:ea typeface="JetBrains Mono"/>
                <a:cs typeface="JetBrains Mono"/>
                <a:sym typeface="JetBrains Mono"/>
              </a:rPr>
              <a:t>fun </a:t>
            </a:r>
            <a:r>
              <a:rPr lang="en">
                <a:solidFill>
                  <a:srgbClr val="00627A"/>
                </a:solidFill>
                <a:highlight>
                  <a:srgbClr val="FFFFFF"/>
                </a:highlight>
                <a:latin typeface="JetBrains Mono"/>
                <a:ea typeface="JetBrains Mono"/>
                <a:cs typeface="JetBrains Mono"/>
                <a:sym typeface="JetBrains Mono"/>
              </a:rPr>
              <a:t>hello</a:t>
            </a:r>
            <a:r>
              <a:rPr lang="en">
                <a:solidFill>
                  <a:srgbClr val="080808"/>
                </a:solidFill>
                <a:highlight>
                  <a:srgbClr val="FFFFFF"/>
                </a:highlight>
                <a:latin typeface="JetBrains Mono"/>
                <a:ea typeface="JetBrains Mono"/>
                <a:cs typeface="JetBrains Mono"/>
                <a:sym typeface="JetBrains Mono"/>
              </a:rPr>
              <a:t>(user: </a:t>
            </a:r>
            <a:r>
              <a:rPr lang="en">
                <a:solidFill>
                  <a:schemeClr val="dk1"/>
                </a:solidFill>
                <a:highlight>
                  <a:srgbClr val="FFFFFF"/>
                </a:highlight>
                <a:latin typeface="JetBrains Mono"/>
                <a:ea typeface="JetBrains Mono"/>
                <a:cs typeface="JetBrains Mono"/>
                <a:sym typeface="JetBrains Mono"/>
              </a:rPr>
              <a:t>String</a:t>
            </a:r>
            <a:r>
              <a:rPr lang="en">
                <a:solidFill>
                  <a:srgbClr val="080808"/>
                </a:solidFill>
                <a:highlight>
                  <a:srgbClr val="FFFFFF"/>
                </a:highlight>
                <a:latin typeface="JetBrains Mono"/>
                <a:ea typeface="JetBrains Mono"/>
                <a:cs typeface="JetBrains Mono"/>
                <a:sym typeface="JetBrains Mono"/>
              </a:rPr>
              <a:t>) = </a:t>
            </a:r>
            <a:r>
              <a:rPr i="1" lang="en">
                <a:solidFill>
                  <a:srgbClr val="00627A"/>
                </a:solidFill>
                <a:highlight>
                  <a:srgbClr val="FFFFFF"/>
                </a:highlight>
                <a:latin typeface="JetBrains Mono"/>
                <a:ea typeface="JetBrains Mono"/>
                <a:cs typeface="JetBrains Mono"/>
                <a:sym typeface="JetBrains Mono"/>
              </a:rPr>
              <a:t>println</a:t>
            </a:r>
            <a:r>
              <a:rPr lang="en">
                <a:solidFill>
                  <a:srgbClr val="080808"/>
                </a:solidFill>
                <a:highlight>
                  <a:srgbClr val="FFFFFF"/>
                </a:highlight>
                <a:latin typeface="JetBrains Mono"/>
                <a:ea typeface="JetBrains Mono"/>
                <a:cs typeface="JetBrains Mono"/>
                <a:sym typeface="JetBrains Mono"/>
              </a:rPr>
              <a:t>(</a:t>
            </a:r>
            <a:r>
              <a:rPr lang="en">
                <a:solidFill>
                  <a:srgbClr val="067D17"/>
                </a:solidFill>
                <a:highlight>
                  <a:srgbClr val="FFFFFF"/>
                </a:highlight>
                <a:latin typeface="JetBrains Mono"/>
                <a:ea typeface="JetBrains Mono"/>
                <a:cs typeface="JetBrains Mono"/>
                <a:sym typeface="JetBrains Mono"/>
              </a:rPr>
              <a:t>"Hello, </a:t>
            </a:r>
            <a:r>
              <a:rPr lang="en">
                <a:solidFill>
                  <a:srgbClr val="0037A6"/>
                </a:solidFill>
                <a:highlight>
                  <a:srgbClr val="FFFFFF"/>
                </a:highlight>
                <a:latin typeface="JetBrains Mono"/>
                <a:ea typeface="JetBrains Mono"/>
                <a:cs typeface="JetBrains Mono"/>
                <a:sym typeface="JetBrains Mono"/>
              </a:rPr>
              <a:t>$</a:t>
            </a:r>
            <a:r>
              <a:rPr lang="en">
                <a:solidFill>
                  <a:srgbClr val="080808"/>
                </a:solidFill>
                <a:highlight>
                  <a:srgbClr val="FFFFFF"/>
                </a:highlight>
                <a:latin typeface="JetBrains Mono"/>
                <a:ea typeface="JetBrains Mono"/>
                <a:cs typeface="JetBrains Mono"/>
                <a:sym typeface="JetBrains Mono"/>
              </a:rPr>
              <a:t>user</a:t>
            </a:r>
            <a:r>
              <a:rPr lang="en">
                <a:solidFill>
                  <a:srgbClr val="067D17"/>
                </a:solidFill>
                <a:highlight>
                  <a:srgbClr val="FFFFFF"/>
                </a:highlight>
                <a:latin typeface="JetBrains Mono"/>
                <a:ea typeface="JetBrains Mono"/>
                <a:cs typeface="JetBrains Mono"/>
                <a:sym typeface="JetBrains Mono"/>
              </a:rPr>
              <a:t>"</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033B3"/>
                </a:solidFill>
                <a:highlight>
                  <a:srgbClr val="FFFFFF"/>
                </a:highlight>
                <a:latin typeface="JetBrains Mono"/>
                <a:ea typeface="JetBrains Mono"/>
                <a:cs typeface="JetBrains Mono"/>
                <a:sym typeface="JetBrains Mono"/>
              </a:rPr>
              <a:t>fun </a:t>
            </a:r>
            <a:r>
              <a:rPr lang="en">
                <a:solidFill>
                  <a:srgbClr val="00627A"/>
                </a:solidFill>
                <a:highlight>
                  <a:srgbClr val="FFFFFF"/>
                </a:highlight>
                <a:latin typeface="JetBrains Mono"/>
                <a:ea typeface="JetBrains Mono"/>
                <a:cs typeface="JetBrains Mono"/>
                <a:sym typeface="JetBrains Mono"/>
              </a:rPr>
              <a:t>main</a:t>
            </a:r>
            <a:r>
              <a:rPr lang="en">
                <a:solidFill>
                  <a:srgbClr val="080808"/>
                </a:solidFill>
                <a:highlight>
                  <a:srgbClr val="FFFFFF"/>
                </a:highlight>
                <a:latin typeface="JetBrains Mono"/>
                <a:ea typeface="JetBrains Mono"/>
                <a:cs typeface="JetBrains Mono"/>
                <a:sym typeface="JetBrains Mono"/>
              </a:rPr>
              <a:t>(args: </a:t>
            </a:r>
            <a:r>
              <a:rPr lang="en">
                <a:solidFill>
                  <a:schemeClr val="dk1"/>
                </a:solidFill>
                <a:highlight>
                  <a:srgbClr val="FFFFFF"/>
                </a:highlight>
                <a:latin typeface="JetBrains Mono"/>
                <a:ea typeface="JetBrains Mono"/>
                <a:cs typeface="JetBrains Mono"/>
                <a:sym typeface="JetBrains Mono"/>
              </a:rPr>
              <a:t>Array</a:t>
            </a:r>
            <a:r>
              <a:rPr lang="en">
                <a:solidFill>
                  <a:srgbClr val="080808"/>
                </a:solidFill>
                <a:highlight>
                  <a:srgbClr val="FFFFFF"/>
                </a:highlight>
                <a:latin typeface="JetBrains Mono"/>
                <a:ea typeface="JetBrains Mono"/>
                <a:cs typeface="JetBrains Mono"/>
                <a:sym typeface="JetBrains Mono"/>
              </a:rPr>
              <a:t>&lt;</a:t>
            </a:r>
            <a:r>
              <a:rPr lang="en">
                <a:solidFill>
                  <a:schemeClr val="dk1"/>
                </a:solidFill>
                <a:highlight>
                  <a:srgbClr val="FFFFFF"/>
                </a:highlight>
                <a:latin typeface="JetBrains Mono"/>
                <a:ea typeface="JetBrains Mono"/>
                <a:cs typeface="JetBrains Mono"/>
                <a:sym typeface="JetBrains Mono"/>
              </a:rPr>
              <a:t>String</a:t>
            </a:r>
            <a:r>
              <a:rPr lang="en">
                <a:solidFill>
                  <a:srgbClr val="080808"/>
                </a:solidFill>
                <a:highlight>
                  <a:srgbClr val="FFFFFF"/>
                </a:highlight>
                <a:latin typeface="JetBrains Mono"/>
                <a:ea typeface="JetBrains Mono"/>
                <a:cs typeface="JetBrains Mono"/>
                <a:sym typeface="JetBrains Mono"/>
              </a:rPr>
              <a:t>&gt;)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val </a:t>
            </a:r>
            <a:r>
              <a:rPr lang="en">
                <a:solidFill>
                  <a:schemeClr val="dk1"/>
                </a:solidFill>
                <a:highlight>
                  <a:srgbClr val="FFFFFF"/>
                </a:highlight>
                <a:latin typeface="JetBrains Mono"/>
                <a:ea typeface="JetBrains Mono"/>
                <a:cs typeface="JetBrains Mono"/>
                <a:sym typeface="JetBrains Mono"/>
              </a:rPr>
              <a:t>user </a:t>
            </a:r>
            <a:r>
              <a:rPr lang="en">
                <a:solidFill>
                  <a:srgbClr val="080808"/>
                </a:solidFill>
                <a:highlight>
                  <a:srgbClr val="FFFFFF"/>
                </a:highlight>
                <a:latin typeface="JetBrains Mono"/>
                <a:ea typeface="JetBrains Mono"/>
                <a:cs typeface="JetBrains Mono"/>
                <a:sym typeface="JetBrains Mono"/>
              </a:rPr>
              <a:t>= args[</a:t>
            </a:r>
            <a:r>
              <a:rPr lang="en">
                <a:solidFill>
                  <a:srgbClr val="1750EB"/>
                </a:solidFill>
                <a:highlight>
                  <a:srgbClr val="FFFFFF"/>
                </a:highlight>
                <a:latin typeface="JetBrains Mono"/>
                <a:ea typeface="JetBrains Mono"/>
                <a:cs typeface="JetBrains Mono"/>
                <a:sym typeface="JetBrains Mono"/>
              </a:rPr>
              <a:t>0</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80808"/>
                </a:solidFill>
                <a:highlight>
                  <a:srgbClr val="FFFFFF"/>
                </a:highlight>
                <a:latin typeface="JetBrains Mono"/>
                <a:ea typeface="JetBrains Mono"/>
                <a:cs typeface="JetBrains Mono"/>
                <a:sym typeface="JetBrains Mono"/>
              </a:rPr>
              <a:t>   </a:t>
            </a:r>
            <a:r>
              <a:rPr i="1" lang="en">
                <a:solidFill>
                  <a:srgbClr val="00627A"/>
                </a:solidFill>
                <a:highlight>
                  <a:srgbClr val="FFFFFF"/>
                </a:highlight>
                <a:latin typeface="JetBrains Mono"/>
                <a:ea typeface="JetBrains Mono"/>
                <a:cs typeface="JetBrains Mono"/>
                <a:sym typeface="JetBrains Mono"/>
              </a:rPr>
              <a:t>hello</a:t>
            </a:r>
            <a:r>
              <a:rPr lang="en">
                <a:solidFill>
                  <a:srgbClr val="080808"/>
                </a:solidFill>
                <a:highlight>
                  <a:srgbClr val="FFFFFF"/>
                </a:highlight>
                <a:latin typeface="JetBrains Mono"/>
                <a:ea typeface="JetBrains Mono"/>
                <a:cs typeface="JetBrains Mono"/>
                <a:sym typeface="JetBrains Mono"/>
              </a:rPr>
              <a:t>(</a:t>
            </a:r>
            <a:r>
              <a:rPr lang="en">
                <a:solidFill>
                  <a:schemeClr val="dk1"/>
                </a:solidFill>
                <a:highlight>
                  <a:srgbClr val="FFFFFF"/>
                </a:highlight>
                <a:latin typeface="JetBrains Mono"/>
                <a:ea typeface="JetBrains Mono"/>
                <a:cs typeface="JetBrains Mono"/>
                <a:sym typeface="JetBrains Mono"/>
              </a:rPr>
              <a:t>user</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80808"/>
                </a:solidFill>
                <a:highlight>
                  <a:srgbClr val="FFFFFF"/>
                </a:highlight>
                <a:latin typeface="JetBrains Mono"/>
                <a:ea typeface="JetBrains Mono"/>
                <a:cs typeface="JetBrains Mono"/>
                <a:sym typeface="JetBrains Mono"/>
              </a:rPr>
              <a:t>}</a:t>
            </a:r>
            <a:endParaRPr>
              <a:latin typeface="JetBrains Mono"/>
              <a:ea typeface="JetBrains Mono"/>
              <a:cs typeface="JetBrains Mono"/>
              <a:sym typeface="JetBrains Mono"/>
            </a:endParaRPr>
          </a:p>
        </p:txBody>
      </p:sp>
      <p:sp>
        <p:nvSpPr>
          <p:cNvPr id="1701" name="Google Shape;1701;p79"/>
          <p:cNvSpPr txBox="1"/>
          <p:nvPr/>
        </p:nvSpPr>
        <p:spPr>
          <a:xfrm>
            <a:off x="503575" y="931200"/>
            <a:ext cx="139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535353"/>
                </a:solidFill>
                <a:latin typeface="Open Sans"/>
                <a:ea typeface="Open Sans"/>
                <a:cs typeface="Open Sans"/>
                <a:sym typeface="Open Sans"/>
              </a:rPr>
              <a:t>The code:</a:t>
            </a:r>
            <a:endParaRPr sz="1800">
              <a:solidFill>
                <a:srgbClr val="535353"/>
              </a:solidFill>
              <a:latin typeface="Open Sans"/>
              <a:ea typeface="Open Sans"/>
              <a:cs typeface="Open Sans"/>
              <a:sym typeface="Open Sans"/>
            </a:endParaRPr>
          </a:p>
        </p:txBody>
      </p:sp>
      <p:sp>
        <p:nvSpPr>
          <p:cNvPr id="1702" name="Google Shape;1702;p7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IR? Yet another tree!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6" name="Shape 1706"/>
        <p:cNvGrpSpPr/>
        <p:nvPr/>
      </p:nvGrpSpPr>
      <p:grpSpPr>
        <a:xfrm>
          <a:off x="0" y="0"/>
          <a:ext cx="0" cy="0"/>
          <a:chOff x="0" y="0"/>
          <a:chExt cx="0" cy="0"/>
        </a:xfrm>
      </p:grpSpPr>
      <p:sp>
        <p:nvSpPr>
          <p:cNvPr id="1707" name="Google Shape;1707;p80"/>
          <p:cNvSpPr/>
          <p:nvPr/>
        </p:nvSpPr>
        <p:spPr>
          <a:xfrm>
            <a:off x="83075" y="1589650"/>
            <a:ext cx="3543600" cy="3048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FUN</a:t>
            </a:r>
            <a:r>
              <a:rPr lang="en" sz="600">
                <a:solidFill>
                  <a:srgbClr val="37474F"/>
                </a:solidFill>
                <a:latin typeface="JetBrains Mono"/>
                <a:ea typeface="JetBrains Mono"/>
                <a:cs typeface="JetBrains Mono"/>
                <a:sym typeface="JetBrains Mono"/>
              </a:rPr>
              <a:t> name:</a:t>
            </a:r>
            <a:r>
              <a:rPr lang="en" sz="600">
                <a:solidFill>
                  <a:srgbClr val="FC801D"/>
                </a:solidFill>
                <a:latin typeface="JetBrains Mono"/>
                <a:ea typeface="JetBrains Mono"/>
                <a:cs typeface="JetBrains Mono"/>
                <a:sym typeface="JetBrains Mono"/>
              </a:rPr>
              <a:t>hello</a:t>
            </a:r>
            <a:r>
              <a:rPr lang="en" sz="600">
                <a:solidFill>
                  <a:srgbClr val="37474F"/>
                </a:solidFill>
                <a:latin typeface="JetBrains Mono"/>
                <a:ea typeface="JetBrains Mono"/>
                <a:cs typeface="JetBrains Mono"/>
                <a:sym typeface="JetBrains Mono"/>
              </a:rPr>
              <a:t> visibility:</a:t>
            </a:r>
            <a:r>
              <a:rPr lang="en" sz="600">
                <a:solidFill>
                  <a:srgbClr val="018001"/>
                </a:solidFill>
                <a:latin typeface="JetBrains Mono"/>
                <a:ea typeface="JetBrains Mono"/>
                <a:cs typeface="JetBrains Mono"/>
                <a:sym typeface="JetBrains Mono"/>
              </a:rPr>
              <a:t>public</a:t>
            </a:r>
            <a:r>
              <a:rPr lang="en" sz="600">
                <a:solidFill>
                  <a:srgbClr val="37474F"/>
                </a:solidFill>
                <a:latin typeface="JetBrains Mono"/>
                <a:ea typeface="JetBrains Mono"/>
                <a:cs typeface="JetBrains Mono"/>
                <a:sym typeface="JetBrains Mono"/>
              </a:rPr>
              <a:t> modality:</a:t>
            </a:r>
            <a:r>
              <a:rPr lang="en" sz="600">
                <a:solidFill>
                  <a:srgbClr val="018001"/>
                </a:solidFill>
                <a:latin typeface="JetBrains Mono"/>
                <a:ea typeface="JetBrains Mono"/>
                <a:cs typeface="JetBrains Mono"/>
                <a:sym typeface="JetBrains Mono"/>
              </a:rPr>
              <a:t>FINAL</a:t>
            </a:r>
            <a:r>
              <a:rPr lang="en" sz="600">
                <a:solidFill>
                  <a:srgbClr val="37474F"/>
                </a:solidFill>
                <a:latin typeface="JetBrains Mono"/>
                <a:ea typeface="JetBrains Mono"/>
                <a:cs typeface="JetBrains Mono"/>
                <a:sym typeface="JetBrains Mono"/>
              </a:rPr>
              <a:t> &lt;&gt;(</a:t>
            </a:r>
            <a:r>
              <a:rPr i="1" lang="en" sz="600">
                <a:solidFill>
                  <a:srgbClr val="6554E8"/>
                </a:solidFill>
                <a:latin typeface="JetBrains Mono"/>
                <a:ea typeface="JetBrains Mono"/>
                <a:cs typeface="JetBrains Mono"/>
                <a:sym typeface="JetBrains Mono"/>
              </a:rPr>
              <a:t>user</a:t>
            </a:r>
            <a:r>
              <a:rPr lang="en" sz="600">
                <a:solidFill>
                  <a:srgbClr val="37474F"/>
                </a:solidFill>
                <a:latin typeface="JetBrains Mono"/>
                <a:ea typeface="JetBrains Mono"/>
                <a:cs typeface="JetBrains Mono"/>
                <a:sym typeface="JetBrains Mono"/>
              </a:rPr>
              <a:t>:</a:t>
            </a:r>
            <a:r>
              <a:rPr lang="en" sz="600">
                <a:solidFill>
                  <a:srgbClr val="FC801D"/>
                </a:solidFill>
                <a:latin typeface="JetBrains Mono"/>
                <a:ea typeface="JetBrains Mono"/>
                <a:cs typeface="JetBrains Mono"/>
                <a:sym typeface="JetBrains Mono"/>
              </a:rPr>
              <a:t>kotlin.String</a:t>
            </a:r>
            <a:r>
              <a:rPr lang="en" sz="600">
                <a:solidFill>
                  <a:srgbClr val="37474F"/>
                </a:solidFill>
                <a:latin typeface="JetBrains Mono"/>
                <a:ea typeface="JetBrains Mono"/>
                <a:cs typeface="JetBrains Mono"/>
                <a:sym typeface="JetBrains Mono"/>
              </a:rPr>
              <a:t>)</a:t>
            </a:r>
            <a:endParaRPr sz="6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600">
                <a:solidFill>
                  <a:srgbClr val="37474F"/>
                </a:solidFill>
                <a:latin typeface="JetBrains Mono"/>
                <a:ea typeface="JetBrains Mono"/>
                <a:cs typeface="JetBrains Mono"/>
                <a:sym typeface="JetBrains Mono"/>
              </a:rPr>
              <a:t>returnType:</a:t>
            </a:r>
            <a:r>
              <a:rPr lang="en" sz="600">
                <a:solidFill>
                  <a:srgbClr val="FC801D"/>
                </a:solidFill>
                <a:latin typeface="JetBrains Mono"/>
                <a:ea typeface="JetBrains Mono"/>
                <a:cs typeface="JetBrains Mono"/>
                <a:sym typeface="JetBrains Mono"/>
              </a:rPr>
              <a:t>kotlin.Unit</a:t>
            </a:r>
            <a:endParaRPr sz="600">
              <a:solidFill>
                <a:srgbClr val="37474F"/>
              </a:solidFill>
              <a:latin typeface="JetBrains Mono"/>
              <a:ea typeface="JetBrains Mono"/>
              <a:cs typeface="JetBrains Mono"/>
              <a:sym typeface="JetBrains Mono"/>
            </a:endParaRPr>
          </a:p>
        </p:txBody>
      </p:sp>
      <p:sp>
        <p:nvSpPr>
          <p:cNvPr id="1708" name="Google Shape;1708;p80"/>
          <p:cNvSpPr/>
          <p:nvPr/>
        </p:nvSpPr>
        <p:spPr>
          <a:xfrm>
            <a:off x="3376924" y="1125450"/>
            <a:ext cx="2153100" cy="166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FILE</a:t>
            </a:r>
            <a:r>
              <a:rPr lang="en" sz="600">
                <a:solidFill>
                  <a:srgbClr val="37474F"/>
                </a:solidFill>
                <a:latin typeface="JetBrains Mono"/>
                <a:ea typeface="JetBrains Mono"/>
                <a:cs typeface="JetBrains Mono"/>
                <a:sym typeface="JetBrains Mono"/>
              </a:rPr>
              <a:t> fqName:</a:t>
            </a:r>
            <a:r>
              <a:rPr lang="en" sz="600">
                <a:solidFill>
                  <a:srgbClr val="FC801D"/>
                </a:solidFill>
                <a:latin typeface="JetBrains Mono"/>
                <a:ea typeface="JetBrains Mono"/>
                <a:cs typeface="JetBrains Mono"/>
                <a:sym typeface="JetBrains Mono"/>
              </a:rPr>
              <a:t>helloWorld</a:t>
            </a:r>
            <a:r>
              <a:rPr lang="en" sz="600">
                <a:solidFill>
                  <a:srgbClr val="37474F"/>
                </a:solidFill>
                <a:latin typeface="JetBrains Mono"/>
                <a:ea typeface="JetBrains Mono"/>
                <a:cs typeface="JetBrains Mono"/>
                <a:sym typeface="JetBrains Mono"/>
              </a:rPr>
              <a:t> fileName:/example.kt</a:t>
            </a:r>
            <a:endParaRPr sz="600">
              <a:solidFill>
                <a:srgbClr val="37474F"/>
              </a:solidFill>
              <a:latin typeface="JetBrains Mono"/>
              <a:ea typeface="JetBrains Mono"/>
              <a:cs typeface="JetBrains Mono"/>
              <a:sym typeface="JetBrains Mono"/>
            </a:endParaRPr>
          </a:p>
        </p:txBody>
      </p:sp>
      <p:sp>
        <p:nvSpPr>
          <p:cNvPr id="1709" name="Google Shape;1709;p80"/>
          <p:cNvSpPr/>
          <p:nvPr/>
        </p:nvSpPr>
        <p:spPr>
          <a:xfrm>
            <a:off x="310350" y="3367025"/>
            <a:ext cx="2671800" cy="379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CALL 'public final fun</a:t>
            </a:r>
            <a:r>
              <a:rPr lang="en" sz="600">
                <a:solidFill>
                  <a:srgbClr val="37474F"/>
                </a:solidFill>
                <a:latin typeface="JetBrains Mono"/>
                <a:ea typeface="JetBrains Mono"/>
                <a:cs typeface="JetBrains Mono"/>
                <a:sym typeface="JetBrains Mono"/>
              </a:rPr>
              <a:t> </a:t>
            </a:r>
            <a:r>
              <a:rPr lang="en" sz="600">
                <a:solidFill>
                  <a:srgbClr val="FC801D"/>
                </a:solidFill>
                <a:latin typeface="JetBrains Mono"/>
                <a:ea typeface="JetBrains Mono"/>
                <a:cs typeface="JetBrains Mono"/>
                <a:sym typeface="JetBrains Mono"/>
              </a:rPr>
              <a:t>println</a:t>
            </a:r>
            <a:r>
              <a:rPr lang="en" sz="600">
                <a:solidFill>
                  <a:srgbClr val="37474F"/>
                </a:solidFill>
                <a:latin typeface="JetBrains Mono"/>
                <a:ea typeface="JetBrains Mono"/>
                <a:cs typeface="JetBrains Mono"/>
                <a:sym typeface="JetBrains Mono"/>
              </a:rPr>
              <a:t> (</a:t>
            </a:r>
            <a:r>
              <a:rPr i="1" lang="en" sz="600">
                <a:solidFill>
                  <a:srgbClr val="6554E8"/>
                </a:solidFill>
                <a:latin typeface="JetBrains Mono"/>
                <a:ea typeface="JetBrains Mono"/>
                <a:cs typeface="JetBrains Mono"/>
                <a:sym typeface="JetBrains Mono"/>
              </a:rPr>
              <a:t>message</a:t>
            </a:r>
            <a:r>
              <a:rPr lang="en" sz="600">
                <a:solidFill>
                  <a:srgbClr val="37474F"/>
                </a:solidFill>
                <a:latin typeface="JetBrains Mono"/>
                <a:ea typeface="JetBrains Mono"/>
                <a:cs typeface="JetBrains Mono"/>
                <a:sym typeface="JetBrains Mono"/>
              </a:rPr>
              <a:t>: </a:t>
            </a:r>
            <a:r>
              <a:rPr lang="en" sz="600">
                <a:solidFill>
                  <a:srgbClr val="FC801D"/>
                </a:solidFill>
                <a:latin typeface="JetBrains Mono"/>
                <a:ea typeface="JetBrains Mono"/>
                <a:cs typeface="JetBrains Mono"/>
                <a:sym typeface="JetBrains Mono"/>
              </a:rPr>
              <a:t>kotlin.Any?</a:t>
            </a:r>
            <a:r>
              <a:rPr lang="en" sz="600">
                <a:solidFill>
                  <a:srgbClr val="37474F"/>
                </a:solidFill>
                <a:latin typeface="JetBrains Mono"/>
                <a:ea typeface="JetBrains Mono"/>
                <a:cs typeface="JetBrains Mono"/>
                <a:sym typeface="JetBrains Mono"/>
              </a:rPr>
              <a:t>): </a:t>
            </a:r>
            <a:r>
              <a:rPr lang="en" sz="600">
                <a:solidFill>
                  <a:srgbClr val="FC801D"/>
                </a:solidFill>
                <a:latin typeface="JetBrains Mono"/>
                <a:ea typeface="JetBrains Mono"/>
                <a:cs typeface="JetBrains Mono"/>
                <a:sym typeface="JetBrains Mono"/>
              </a:rPr>
              <a:t>kotlin.Unit</a:t>
            </a:r>
            <a:r>
              <a:rPr lang="en" sz="600">
                <a:solidFill>
                  <a:srgbClr val="37474F"/>
                </a:solidFill>
                <a:latin typeface="JetBrains Mono"/>
                <a:ea typeface="JetBrains Mono"/>
                <a:cs typeface="JetBrains Mono"/>
                <a:sym typeface="JetBrains Mono"/>
              </a:rPr>
              <a:t> [</a:t>
            </a:r>
            <a:r>
              <a:rPr lang="en" sz="600">
                <a:solidFill>
                  <a:srgbClr val="018001"/>
                </a:solidFill>
                <a:latin typeface="JetBrains Mono"/>
                <a:ea typeface="JetBrains Mono"/>
                <a:cs typeface="JetBrains Mono"/>
                <a:sym typeface="JetBrains Mono"/>
              </a:rPr>
              <a:t>inline</a:t>
            </a:r>
            <a:r>
              <a:rPr lang="en" sz="600">
                <a:solidFill>
                  <a:srgbClr val="37474F"/>
                </a:solidFill>
                <a:latin typeface="JetBrains Mono"/>
                <a:ea typeface="JetBrains Mono"/>
                <a:cs typeface="JetBrains Mono"/>
                <a:sym typeface="JetBrains Mono"/>
              </a:rPr>
              <a:t>] declared in </a:t>
            </a:r>
            <a:r>
              <a:rPr lang="en" sz="600">
                <a:solidFill>
                  <a:srgbClr val="FC801D"/>
                </a:solidFill>
                <a:latin typeface="JetBrains Mono"/>
                <a:ea typeface="JetBrains Mono"/>
                <a:cs typeface="JetBrains Mono"/>
                <a:sym typeface="JetBrains Mono"/>
              </a:rPr>
              <a:t>kotlin.io.ConsoleKt</a:t>
            </a:r>
            <a:r>
              <a:rPr lang="en" sz="600">
                <a:solidFill>
                  <a:srgbClr val="37474F"/>
                </a:solidFill>
                <a:latin typeface="JetBrains Mono"/>
                <a:ea typeface="JetBrains Mono"/>
                <a:cs typeface="JetBrains Mono"/>
                <a:sym typeface="JetBrains Mono"/>
              </a:rPr>
              <a:t>'</a:t>
            </a:r>
            <a:endParaRPr sz="6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600">
                <a:solidFill>
                  <a:srgbClr val="37474F"/>
                </a:solidFill>
                <a:latin typeface="JetBrains Mono"/>
                <a:ea typeface="JetBrains Mono"/>
                <a:cs typeface="JetBrains Mono"/>
                <a:sym typeface="JetBrains Mono"/>
              </a:rPr>
              <a:t>type=</a:t>
            </a:r>
            <a:r>
              <a:rPr lang="en" sz="600">
                <a:solidFill>
                  <a:srgbClr val="FC801D"/>
                </a:solidFill>
                <a:latin typeface="JetBrains Mono"/>
                <a:ea typeface="JetBrains Mono"/>
                <a:cs typeface="JetBrains Mono"/>
                <a:sym typeface="JetBrains Mono"/>
              </a:rPr>
              <a:t>kotlin.Unit</a:t>
            </a:r>
            <a:r>
              <a:rPr lang="en" sz="600">
                <a:solidFill>
                  <a:srgbClr val="37474F"/>
                </a:solidFill>
                <a:latin typeface="JetBrains Mono"/>
                <a:ea typeface="JetBrains Mono"/>
                <a:cs typeface="JetBrains Mono"/>
                <a:sym typeface="JetBrains Mono"/>
              </a:rPr>
              <a:t> origin=null</a:t>
            </a:r>
            <a:endParaRPr sz="600">
              <a:solidFill>
                <a:srgbClr val="37474F"/>
              </a:solidFill>
              <a:latin typeface="JetBrains Mono"/>
              <a:ea typeface="JetBrains Mono"/>
              <a:cs typeface="JetBrains Mono"/>
              <a:sym typeface="JetBrains Mono"/>
            </a:endParaRPr>
          </a:p>
        </p:txBody>
      </p:sp>
      <p:cxnSp>
        <p:nvCxnSpPr>
          <p:cNvPr id="1710" name="Google Shape;1710;p80"/>
          <p:cNvCxnSpPr>
            <a:stCxn id="1708" idx="2"/>
            <a:endCxn id="1707" idx="0"/>
          </p:cNvCxnSpPr>
          <p:nvPr/>
        </p:nvCxnSpPr>
        <p:spPr>
          <a:xfrm rot="5400000">
            <a:off x="3005374" y="141450"/>
            <a:ext cx="297600" cy="2598600"/>
          </a:xfrm>
          <a:prstGeom prst="curvedConnector3">
            <a:avLst>
              <a:gd fmla="val 50017" name="adj1"/>
            </a:avLst>
          </a:prstGeom>
          <a:noFill/>
          <a:ln cap="flat" cmpd="sng" w="9525">
            <a:solidFill>
              <a:srgbClr val="A2AEBD"/>
            </a:solidFill>
            <a:prstDash val="solid"/>
            <a:round/>
            <a:headEnd len="med" w="med" type="none"/>
            <a:tailEnd len="med" w="med" type="triangle"/>
          </a:ln>
        </p:spPr>
      </p:cxnSp>
      <p:sp>
        <p:nvSpPr>
          <p:cNvPr id="1711" name="Google Shape;1711;p80"/>
          <p:cNvSpPr/>
          <p:nvPr/>
        </p:nvSpPr>
        <p:spPr>
          <a:xfrm>
            <a:off x="4047950" y="1589650"/>
            <a:ext cx="4358100" cy="3048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FUN</a:t>
            </a:r>
            <a:r>
              <a:rPr lang="en" sz="600">
                <a:solidFill>
                  <a:srgbClr val="37474F"/>
                </a:solidFill>
                <a:latin typeface="JetBrains Mono"/>
                <a:ea typeface="JetBrains Mono"/>
                <a:cs typeface="JetBrains Mono"/>
                <a:sym typeface="JetBrains Mono"/>
              </a:rPr>
              <a:t> name:</a:t>
            </a:r>
            <a:r>
              <a:rPr lang="en" sz="600">
                <a:solidFill>
                  <a:srgbClr val="FC801D"/>
                </a:solidFill>
                <a:latin typeface="JetBrains Mono"/>
                <a:ea typeface="JetBrains Mono"/>
                <a:cs typeface="JetBrains Mono"/>
                <a:sym typeface="JetBrains Mono"/>
              </a:rPr>
              <a:t>main</a:t>
            </a:r>
            <a:r>
              <a:rPr lang="en" sz="600">
                <a:solidFill>
                  <a:srgbClr val="37474F"/>
                </a:solidFill>
                <a:latin typeface="JetBrains Mono"/>
                <a:ea typeface="JetBrains Mono"/>
                <a:cs typeface="JetBrains Mono"/>
                <a:sym typeface="JetBrains Mono"/>
              </a:rPr>
              <a:t> visibility:</a:t>
            </a:r>
            <a:r>
              <a:rPr lang="en" sz="600">
                <a:solidFill>
                  <a:srgbClr val="018001"/>
                </a:solidFill>
                <a:latin typeface="JetBrains Mono"/>
                <a:ea typeface="JetBrains Mono"/>
                <a:cs typeface="JetBrains Mono"/>
                <a:sym typeface="JetBrains Mono"/>
              </a:rPr>
              <a:t>public</a:t>
            </a:r>
            <a:r>
              <a:rPr lang="en" sz="600">
                <a:solidFill>
                  <a:srgbClr val="37474F"/>
                </a:solidFill>
                <a:latin typeface="JetBrains Mono"/>
                <a:ea typeface="JetBrains Mono"/>
                <a:cs typeface="JetBrains Mono"/>
                <a:sym typeface="JetBrains Mono"/>
              </a:rPr>
              <a:t> modality: </a:t>
            </a:r>
            <a:r>
              <a:rPr lang="en" sz="600">
                <a:solidFill>
                  <a:srgbClr val="018001"/>
                </a:solidFill>
                <a:latin typeface="JetBrains Mono"/>
                <a:ea typeface="JetBrains Mono"/>
                <a:cs typeface="JetBrains Mono"/>
                <a:sym typeface="JetBrains Mono"/>
              </a:rPr>
              <a:t>FINAL</a:t>
            </a:r>
            <a:r>
              <a:rPr lang="en" sz="600">
                <a:solidFill>
                  <a:srgbClr val="37474F"/>
                </a:solidFill>
                <a:latin typeface="JetBrains Mono"/>
                <a:ea typeface="JetBrains Mono"/>
                <a:cs typeface="JetBrains Mono"/>
                <a:sym typeface="JetBrains Mono"/>
              </a:rPr>
              <a:t> &lt;&gt;(</a:t>
            </a:r>
            <a:r>
              <a:rPr i="1" lang="en" sz="600">
                <a:solidFill>
                  <a:srgbClr val="6554E8"/>
                </a:solidFill>
                <a:latin typeface="JetBrains Mono"/>
                <a:ea typeface="JetBrains Mono"/>
                <a:cs typeface="JetBrains Mono"/>
                <a:sym typeface="JetBrains Mono"/>
              </a:rPr>
              <a:t>args</a:t>
            </a:r>
            <a:r>
              <a:rPr lang="en" sz="600">
                <a:solidFill>
                  <a:srgbClr val="37474F"/>
                </a:solidFill>
                <a:latin typeface="JetBrains Mono"/>
                <a:ea typeface="JetBrains Mono"/>
                <a:cs typeface="JetBrains Mono"/>
                <a:sym typeface="JetBrains Mono"/>
              </a:rPr>
              <a:t>:kotlin.Array&lt;kotlin.String&gt;)</a:t>
            </a:r>
            <a:endParaRPr sz="6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600">
                <a:solidFill>
                  <a:srgbClr val="37474F"/>
                </a:solidFill>
                <a:latin typeface="JetBrains Mono"/>
                <a:ea typeface="JetBrains Mono"/>
                <a:cs typeface="JetBrains Mono"/>
                <a:sym typeface="JetBrains Mono"/>
              </a:rPr>
              <a:t>returnType:</a:t>
            </a:r>
            <a:r>
              <a:rPr lang="en" sz="600">
                <a:solidFill>
                  <a:srgbClr val="FC801D"/>
                </a:solidFill>
                <a:latin typeface="JetBrains Mono"/>
                <a:ea typeface="JetBrains Mono"/>
                <a:cs typeface="JetBrains Mono"/>
                <a:sym typeface="JetBrains Mono"/>
              </a:rPr>
              <a:t>kotlin.Unit</a:t>
            </a:r>
            <a:endParaRPr sz="600">
              <a:solidFill>
                <a:srgbClr val="FC801D"/>
              </a:solidFill>
              <a:latin typeface="JetBrains Mono"/>
              <a:ea typeface="JetBrains Mono"/>
              <a:cs typeface="JetBrains Mono"/>
              <a:sym typeface="JetBrains Mono"/>
            </a:endParaRPr>
          </a:p>
        </p:txBody>
      </p:sp>
      <p:sp>
        <p:nvSpPr>
          <p:cNvPr id="1712" name="Google Shape;1712;p80"/>
          <p:cNvSpPr/>
          <p:nvPr/>
        </p:nvSpPr>
        <p:spPr>
          <a:xfrm>
            <a:off x="465270" y="2190057"/>
            <a:ext cx="2779200" cy="166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VALUE_PARAMETER</a:t>
            </a:r>
            <a:r>
              <a:rPr lang="en" sz="600">
                <a:solidFill>
                  <a:srgbClr val="37474F"/>
                </a:solidFill>
                <a:latin typeface="JetBrains Mono"/>
                <a:ea typeface="JetBrains Mono"/>
                <a:cs typeface="JetBrains Mono"/>
                <a:sym typeface="JetBrains Mono"/>
              </a:rPr>
              <a:t> name:</a:t>
            </a:r>
            <a:r>
              <a:rPr i="1" lang="en" sz="600">
                <a:solidFill>
                  <a:srgbClr val="6554E8"/>
                </a:solidFill>
                <a:latin typeface="JetBrains Mono"/>
                <a:ea typeface="JetBrains Mono"/>
                <a:cs typeface="JetBrains Mono"/>
                <a:sym typeface="JetBrains Mono"/>
              </a:rPr>
              <a:t>user</a:t>
            </a:r>
            <a:r>
              <a:rPr lang="en" sz="600">
                <a:solidFill>
                  <a:srgbClr val="37474F"/>
                </a:solidFill>
                <a:latin typeface="JetBrains Mono"/>
                <a:ea typeface="JetBrains Mono"/>
                <a:cs typeface="JetBrains Mono"/>
                <a:sym typeface="JetBrains Mono"/>
              </a:rPr>
              <a:t> index:0 type:</a:t>
            </a:r>
            <a:r>
              <a:rPr lang="en" sz="600">
                <a:solidFill>
                  <a:srgbClr val="FC801D"/>
                </a:solidFill>
                <a:latin typeface="JetBrains Mono"/>
                <a:ea typeface="JetBrains Mono"/>
                <a:cs typeface="JetBrains Mono"/>
                <a:sym typeface="JetBrains Mono"/>
              </a:rPr>
              <a:t>kotlin.String</a:t>
            </a:r>
            <a:endParaRPr sz="600">
              <a:solidFill>
                <a:srgbClr val="FC801D"/>
              </a:solidFill>
              <a:latin typeface="JetBrains Mono"/>
              <a:ea typeface="JetBrains Mono"/>
              <a:cs typeface="JetBrains Mono"/>
              <a:sym typeface="JetBrains Mono"/>
            </a:endParaRPr>
          </a:p>
        </p:txBody>
      </p:sp>
      <p:sp>
        <p:nvSpPr>
          <p:cNvPr id="1713" name="Google Shape;1713;p80"/>
          <p:cNvSpPr/>
          <p:nvPr/>
        </p:nvSpPr>
        <p:spPr>
          <a:xfrm>
            <a:off x="3450175" y="2190050"/>
            <a:ext cx="674100" cy="166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BLOCK_BODY</a:t>
            </a:r>
            <a:endParaRPr sz="600">
              <a:solidFill>
                <a:srgbClr val="FC801D"/>
              </a:solidFill>
              <a:latin typeface="JetBrains Mono"/>
              <a:ea typeface="JetBrains Mono"/>
              <a:cs typeface="JetBrains Mono"/>
              <a:sym typeface="JetBrains Mono"/>
            </a:endParaRPr>
          </a:p>
        </p:txBody>
      </p:sp>
      <p:sp>
        <p:nvSpPr>
          <p:cNvPr id="1714" name="Google Shape;1714;p80"/>
          <p:cNvSpPr/>
          <p:nvPr/>
        </p:nvSpPr>
        <p:spPr>
          <a:xfrm>
            <a:off x="4624400" y="2190050"/>
            <a:ext cx="3205200" cy="166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VALUE_PARAMETER</a:t>
            </a:r>
            <a:r>
              <a:rPr lang="en" sz="600">
                <a:solidFill>
                  <a:srgbClr val="37474F"/>
                </a:solidFill>
                <a:latin typeface="JetBrains Mono"/>
                <a:ea typeface="JetBrains Mono"/>
                <a:cs typeface="JetBrains Mono"/>
                <a:sym typeface="JetBrains Mono"/>
              </a:rPr>
              <a:t> name:</a:t>
            </a:r>
            <a:r>
              <a:rPr i="1" lang="en" sz="600">
                <a:solidFill>
                  <a:srgbClr val="6554E8"/>
                </a:solidFill>
                <a:latin typeface="JetBrains Mono"/>
                <a:ea typeface="JetBrains Mono"/>
                <a:cs typeface="JetBrains Mono"/>
                <a:sym typeface="JetBrains Mono"/>
              </a:rPr>
              <a:t>args</a:t>
            </a:r>
            <a:r>
              <a:rPr lang="en" sz="600">
                <a:solidFill>
                  <a:srgbClr val="37474F"/>
                </a:solidFill>
                <a:latin typeface="JetBrains Mono"/>
                <a:ea typeface="JetBrains Mono"/>
                <a:cs typeface="JetBrains Mono"/>
                <a:sym typeface="JetBrains Mono"/>
              </a:rPr>
              <a:t> index:0 type:</a:t>
            </a:r>
            <a:r>
              <a:rPr lang="en" sz="600">
                <a:solidFill>
                  <a:srgbClr val="FC801D"/>
                </a:solidFill>
                <a:latin typeface="JetBrains Mono"/>
                <a:ea typeface="JetBrains Mono"/>
                <a:cs typeface="JetBrains Mono"/>
                <a:sym typeface="JetBrains Mono"/>
              </a:rPr>
              <a:t>kotlin.Array&lt;kotlin.String&gt;</a:t>
            </a:r>
            <a:endParaRPr sz="600">
              <a:solidFill>
                <a:srgbClr val="FC801D"/>
              </a:solidFill>
              <a:latin typeface="JetBrains Mono"/>
              <a:ea typeface="JetBrains Mono"/>
              <a:cs typeface="JetBrains Mono"/>
              <a:sym typeface="JetBrains Mono"/>
            </a:endParaRPr>
          </a:p>
        </p:txBody>
      </p:sp>
      <p:sp>
        <p:nvSpPr>
          <p:cNvPr id="1715" name="Google Shape;1715;p80"/>
          <p:cNvSpPr/>
          <p:nvPr/>
        </p:nvSpPr>
        <p:spPr>
          <a:xfrm>
            <a:off x="7936425" y="2190050"/>
            <a:ext cx="674100" cy="166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
                <a:solidFill>
                  <a:srgbClr val="018001"/>
                </a:solidFill>
                <a:latin typeface="JetBrains Mono"/>
                <a:ea typeface="JetBrains Mono"/>
                <a:cs typeface="JetBrains Mono"/>
                <a:sym typeface="JetBrains Mono"/>
              </a:rPr>
              <a:t>BLOCK_BODY</a:t>
            </a:r>
            <a:endParaRPr sz="600">
              <a:solidFill>
                <a:srgbClr val="FC801D"/>
              </a:solidFill>
              <a:latin typeface="JetBrains Mono"/>
              <a:ea typeface="JetBrains Mono"/>
              <a:cs typeface="JetBrains Mono"/>
              <a:sym typeface="JetBrains Mono"/>
            </a:endParaRPr>
          </a:p>
        </p:txBody>
      </p:sp>
      <p:sp>
        <p:nvSpPr>
          <p:cNvPr id="1716" name="Google Shape;1716;p80"/>
          <p:cNvSpPr/>
          <p:nvPr/>
        </p:nvSpPr>
        <p:spPr>
          <a:xfrm>
            <a:off x="83075" y="2575500"/>
            <a:ext cx="4265100" cy="3048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RETURN</a:t>
            </a:r>
            <a:r>
              <a:rPr lang="en" sz="600">
                <a:solidFill>
                  <a:srgbClr val="37474F"/>
                </a:solidFill>
                <a:latin typeface="JetBrains Mono"/>
                <a:ea typeface="JetBrains Mono"/>
                <a:cs typeface="JetBrains Mono"/>
                <a:sym typeface="JetBrains Mono"/>
              </a:rPr>
              <a:t> type=</a:t>
            </a:r>
            <a:r>
              <a:rPr lang="en" sz="600">
                <a:solidFill>
                  <a:srgbClr val="FC801D"/>
                </a:solidFill>
                <a:latin typeface="JetBrains Mono"/>
                <a:ea typeface="JetBrains Mono"/>
                <a:cs typeface="JetBrains Mono"/>
                <a:sym typeface="JetBrains Mono"/>
              </a:rPr>
              <a:t>kotlin.Nothing</a:t>
            </a:r>
            <a:endParaRPr sz="600">
              <a:solidFill>
                <a:srgbClr val="FC801D"/>
              </a:solidFill>
              <a:latin typeface="JetBrains Mono"/>
              <a:ea typeface="JetBrains Mono"/>
              <a:cs typeface="JetBrains Mono"/>
              <a:sym typeface="JetBrains Mono"/>
            </a:endParaRPr>
          </a:p>
          <a:p>
            <a:pPr indent="0" lvl="0" marL="0" rtl="0" algn="ctr">
              <a:spcBef>
                <a:spcPts val="0"/>
              </a:spcBef>
              <a:spcAft>
                <a:spcPts val="0"/>
              </a:spcAft>
              <a:buNone/>
            </a:pPr>
            <a:r>
              <a:rPr lang="en" sz="600">
                <a:solidFill>
                  <a:srgbClr val="37474F"/>
                </a:solidFill>
                <a:latin typeface="JetBrains Mono"/>
                <a:ea typeface="JetBrains Mono"/>
                <a:cs typeface="JetBrains Mono"/>
                <a:sym typeface="JetBrains Mono"/>
              </a:rPr>
              <a:t>from='</a:t>
            </a:r>
            <a:r>
              <a:rPr lang="en" sz="600">
                <a:solidFill>
                  <a:srgbClr val="018001"/>
                </a:solidFill>
                <a:latin typeface="JetBrains Mono"/>
                <a:ea typeface="JetBrains Mono"/>
                <a:cs typeface="JetBrains Mono"/>
                <a:sym typeface="JetBrains Mono"/>
              </a:rPr>
              <a:t>public final fun</a:t>
            </a:r>
            <a:r>
              <a:rPr lang="en" sz="600">
                <a:solidFill>
                  <a:srgbClr val="37474F"/>
                </a:solidFill>
                <a:latin typeface="JetBrains Mono"/>
                <a:ea typeface="JetBrains Mono"/>
                <a:cs typeface="JetBrains Mono"/>
                <a:sym typeface="JetBrains Mono"/>
              </a:rPr>
              <a:t> </a:t>
            </a:r>
            <a:r>
              <a:rPr i="1" lang="en" sz="600">
                <a:solidFill>
                  <a:srgbClr val="FC801D"/>
                </a:solidFill>
                <a:latin typeface="JetBrains Mono"/>
                <a:ea typeface="JetBrains Mono"/>
                <a:cs typeface="JetBrains Mono"/>
                <a:sym typeface="JetBrains Mono"/>
              </a:rPr>
              <a:t>hello</a:t>
            </a:r>
            <a:r>
              <a:rPr lang="en" sz="600">
                <a:solidFill>
                  <a:srgbClr val="37474F"/>
                </a:solidFill>
                <a:latin typeface="JetBrains Mono"/>
                <a:ea typeface="JetBrains Mono"/>
                <a:cs typeface="JetBrains Mono"/>
                <a:sym typeface="JetBrains Mono"/>
              </a:rPr>
              <a:t> (</a:t>
            </a:r>
            <a:r>
              <a:rPr i="1" lang="en" sz="600">
                <a:solidFill>
                  <a:srgbClr val="6554E8"/>
                </a:solidFill>
                <a:latin typeface="JetBrains Mono"/>
                <a:ea typeface="JetBrains Mono"/>
                <a:cs typeface="JetBrains Mono"/>
                <a:sym typeface="JetBrains Mono"/>
              </a:rPr>
              <a:t>user</a:t>
            </a:r>
            <a:r>
              <a:rPr lang="en" sz="600">
                <a:solidFill>
                  <a:srgbClr val="37474F"/>
                </a:solidFill>
                <a:latin typeface="JetBrains Mono"/>
                <a:ea typeface="JetBrains Mono"/>
                <a:cs typeface="JetBrains Mono"/>
                <a:sym typeface="JetBrains Mono"/>
              </a:rPr>
              <a:t>: </a:t>
            </a:r>
            <a:r>
              <a:rPr lang="en" sz="600">
                <a:solidFill>
                  <a:srgbClr val="FC801D"/>
                </a:solidFill>
                <a:latin typeface="JetBrains Mono"/>
                <a:ea typeface="JetBrains Mono"/>
                <a:cs typeface="JetBrains Mono"/>
                <a:sym typeface="JetBrains Mono"/>
              </a:rPr>
              <a:t>kotlin.String</a:t>
            </a:r>
            <a:r>
              <a:rPr lang="en" sz="600">
                <a:solidFill>
                  <a:srgbClr val="37474F"/>
                </a:solidFill>
                <a:latin typeface="JetBrains Mono"/>
                <a:ea typeface="JetBrains Mono"/>
                <a:cs typeface="JetBrains Mono"/>
                <a:sym typeface="JetBrains Mono"/>
              </a:rPr>
              <a:t>): </a:t>
            </a:r>
            <a:r>
              <a:rPr lang="en" sz="600">
                <a:solidFill>
                  <a:srgbClr val="FC801D"/>
                </a:solidFill>
                <a:latin typeface="JetBrains Mono"/>
                <a:ea typeface="JetBrains Mono"/>
                <a:cs typeface="JetBrains Mono"/>
                <a:sym typeface="JetBrains Mono"/>
              </a:rPr>
              <a:t>kotlin.Unit</a:t>
            </a:r>
            <a:r>
              <a:rPr lang="en" sz="600">
                <a:solidFill>
                  <a:srgbClr val="37474F"/>
                </a:solidFill>
                <a:latin typeface="JetBrains Mono"/>
                <a:ea typeface="JetBrains Mono"/>
                <a:cs typeface="JetBrains Mono"/>
                <a:sym typeface="JetBrains Mono"/>
              </a:rPr>
              <a:t> declared in </a:t>
            </a:r>
            <a:r>
              <a:rPr lang="en" sz="600">
                <a:solidFill>
                  <a:srgbClr val="FC801D"/>
                </a:solidFill>
                <a:latin typeface="JetBrains Mono"/>
                <a:ea typeface="JetBrains Mono"/>
                <a:cs typeface="JetBrains Mono"/>
                <a:sym typeface="JetBrains Mono"/>
              </a:rPr>
              <a:t>helloworld</a:t>
            </a:r>
            <a:r>
              <a:rPr lang="en" sz="600">
                <a:solidFill>
                  <a:srgbClr val="37474F"/>
                </a:solidFill>
                <a:latin typeface="JetBrains Mono"/>
                <a:ea typeface="JetBrains Mono"/>
                <a:cs typeface="JetBrains Mono"/>
                <a:sym typeface="JetBrains Mono"/>
              </a:rPr>
              <a:t>'</a:t>
            </a:r>
            <a:endParaRPr sz="600">
              <a:solidFill>
                <a:srgbClr val="FC801D"/>
              </a:solidFill>
              <a:latin typeface="JetBrains Mono"/>
              <a:ea typeface="JetBrains Mono"/>
              <a:cs typeface="JetBrains Mono"/>
              <a:sym typeface="JetBrains Mono"/>
            </a:endParaRPr>
          </a:p>
        </p:txBody>
      </p:sp>
      <p:sp>
        <p:nvSpPr>
          <p:cNvPr id="1717" name="Google Shape;1717;p80"/>
          <p:cNvSpPr/>
          <p:nvPr/>
        </p:nvSpPr>
        <p:spPr>
          <a:xfrm>
            <a:off x="4435175" y="2575500"/>
            <a:ext cx="1932300" cy="166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37474F"/>
                </a:solidFill>
                <a:latin typeface="JetBrains Mono"/>
                <a:ea typeface="JetBrains Mono"/>
                <a:cs typeface="JetBrains Mono"/>
                <a:sym typeface="JetBrains Mono"/>
              </a:rPr>
              <a:t>VAR</a:t>
            </a:r>
            <a:r>
              <a:rPr lang="en" sz="600">
                <a:solidFill>
                  <a:srgbClr val="FC801D"/>
                </a:solidFill>
                <a:latin typeface="JetBrains Mono"/>
                <a:ea typeface="JetBrains Mono"/>
                <a:cs typeface="JetBrains Mono"/>
                <a:sym typeface="JetBrains Mono"/>
              </a:rPr>
              <a:t> </a:t>
            </a:r>
            <a:r>
              <a:rPr lang="en" sz="600">
                <a:solidFill>
                  <a:srgbClr val="37474F"/>
                </a:solidFill>
                <a:latin typeface="JetBrains Mono"/>
                <a:ea typeface="JetBrains Mono"/>
                <a:cs typeface="JetBrains Mono"/>
                <a:sym typeface="JetBrains Mono"/>
              </a:rPr>
              <a:t>name:</a:t>
            </a:r>
            <a:r>
              <a:rPr i="1" lang="en" sz="600">
                <a:solidFill>
                  <a:srgbClr val="6554E8"/>
                </a:solidFill>
                <a:latin typeface="JetBrains Mono"/>
                <a:ea typeface="JetBrains Mono"/>
                <a:cs typeface="JetBrains Mono"/>
                <a:sym typeface="JetBrains Mono"/>
              </a:rPr>
              <a:t>user</a:t>
            </a:r>
            <a:r>
              <a:rPr lang="en" sz="600">
                <a:solidFill>
                  <a:srgbClr val="FC801D"/>
                </a:solidFill>
                <a:latin typeface="JetBrains Mono"/>
                <a:ea typeface="JetBrains Mono"/>
                <a:cs typeface="JetBrains Mono"/>
                <a:sym typeface="JetBrains Mono"/>
              </a:rPr>
              <a:t> </a:t>
            </a:r>
            <a:r>
              <a:rPr lang="en" sz="600">
                <a:solidFill>
                  <a:srgbClr val="37474F"/>
                </a:solidFill>
                <a:latin typeface="JetBrains Mono"/>
                <a:ea typeface="JetBrains Mono"/>
                <a:cs typeface="JetBrains Mono"/>
                <a:sym typeface="JetBrains Mono"/>
              </a:rPr>
              <a:t>type:</a:t>
            </a:r>
            <a:r>
              <a:rPr lang="en" sz="600">
                <a:solidFill>
                  <a:srgbClr val="FC801D"/>
                </a:solidFill>
                <a:latin typeface="JetBrains Mono"/>
                <a:ea typeface="JetBrains Mono"/>
                <a:cs typeface="JetBrains Mono"/>
                <a:sym typeface="JetBrains Mono"/>
              </a:rPr>
              <a:t>kotlin.String </a:t>
            </a:r>
            <a:r>
              <a:rPr lang="en" sz="600">
                <a:solidFill>
                  <a:srgbClr val="37474F"/>
                </a:solidFill>
                <a:latin typeface="JetBrains Mono"/>
                <a:ea typeface="JetBrains Mono"/>
                <a:cs typeface="JetBrains Mono"/>
                <a:sym typeface="JetBrains Mono"/>
              </a:rPr>
              <a:t>[val]</a:t>
            </a:r>
            <a:endParaRPr sz="600">
              <a:solidFill>
                <a:srgbClr val="37474F"/>
              </a:solidFill>
              <a:latin typeface="JetBrains Mono"/>
              <a:ea typeface="JetBrains Mono"/>
              <a:cs typeface="JetBrains Mono"/>
              <a:sym typeface="JetBrains Mono"/>
            </a:endParaRPr>
          </a:p>
        </p:txBody>
      </p:sp>
      <p:cxnSp>
        <p:nvCxnSpPr>
          <p:cNvPr id="1718" name="Google Shape;1718;p80"/>
          <p:cNvCxnSpPr>
            <a:stCxn id="1708" idx="2"/>
            <a:endCxn id="1711" idx="0"/>
          </p:cNvCxnSpPr>
          <p:nvPr/>
        </p:nvCxnSpPr>
        <p:spPr>
          <a:xfrm flipH="1" rot="-5400000">
            <a:off x="5191474" y="553950"/>
            <a:ext cx="297600" cy="1773600"/>
          </a:xfrm>
          <a:prstGeom prst="curvedConnector3">
            <a:avLst>
              <a:gd fmla="val 50017" name="adj1"/>
            </a:avLst>
          </a:prstGeom>
          <a:noFill/>
          <a:ln cap="flat" cmpd="sng" w="9525">
            <a:solidFill>
              <a:srgbClr val="A2AEBD"/>
            </a:solidFill>
            <a:prstDash val="solid"/>
            <a:round/>
            <a:headEnd len="med" w="med" type="none"/>
            <a:tailEnd len="med" w="med" type="triangle"/>
          </a:ln>
        </p:spPr>
      </p:cxnSp>
      <p:cxnSp>
        <p:nvCxnSpPr>
          <p:cNvPr id="1719" name="Google Shape;1719;p80"/>
          <p:cNvCxnSpPr>
            <a:stCxn id="1707" idx="2"/>
            <a:endCxn id="1712" idx="0"/>
          </p:cNvCxnSpPr>
          <p:nvPr/>
        </p:nvCxnSpPr>
        <p:spPr>
          <a:xfrm flipH="1" rot="-5400000">
            <a:off x="1707425" y="2041900"/>
            <a:ext cx="295500" cy="600"/>
          </a:xfrm>
          <a:prstGeom prst="curvedConnector3">
            <a:avLst>
              <a:gd fmla="val 50018" name="adj1"/>
            </a:avLst>
          </a:prstGeom>
          <a:noFill/>
          <a:ln cap="flat" cmpd="sng" w="9525">
            <a:solidFill>
              <a:srgbClr val="A2AEBD"/>
            </a:solidFill>
            <a:prstDash val="solid"/>
            <a:round/>
            <a:headEnd len="med" w="med" type="none"/>
            <a:tailEnd len="med" w="med" type="triangle"/>
          </a:ln>
        </p:spPr>
      </p:cxnSp>
      <p:cxnSp>
        <p:nvCxnSpPr>
          <p:cNvPr id="1720" name="Google Shape;1720;p80"/>
          <p:cNvCxnSpPr>
            <a:stCxn id="1707" idx="2"/>
            <a:endCxn id="1713" idx="0"/>
          </p:cNvCxnSpPr>
          <p:nvPr/>
        </p:nvCxnSpPr>
        <p:spPr>
          <a:xfrm flipH="1" rot="-5400000">
            <a:off x="2673275" y="1076050"/>
            <a:ext cx="295500" cy="1932300"/>
          </a:xfrm>
          <a:prstGeom prst="curvedConnector3">
            <a:avLst>
              <a:gd fmla="val 50017" name="adj1"/>
            </a:avLst>
          </a:prstGeom>
          <a:noFill/>
          <a:ln cap="flat" cmpd="sng" w="9525">
            <a:solidFill>
              <a:srgbClr val="A2AEBD"/>
            </a:solidFill>
            <a:prstDash val="solid"/>
            <a:round/>
            <a:headEnd len="med" w="med" type="none"/>
            <a:tailEnd len="med" w="med" type="triangle"/>
          </a:ln>
        </p:spPr>
      </p:cxnSp>
      <p:cxnSp>
        <p:nvCxnSpPr>
          <p:cNvPr id="1721" name="Google Shape;1721;p80"/>
          <p:cNvCxnSpPr>
            <a:stCxn id="1711" idx="2"/>
            <a:endCxn id="1714" idx="0"/>
          </p:cNvCxnSpPr>
          <p:nvPr/>
        </p:nvCxnSpPr>
        <p:spPr>
          <a:xfrm flipH="1" rot="-5400000">
            <a:off x="6079550" y="2041900"/>
            <a:ext cx="295500" cy="600"/>
          </a:xfrm>
          <a:prstGeom prst="curvedConnector3">
            <a:avLst>
              <a:gd fmla="val 50017" name="adj1"/>
            </a:avLst>
          </a:prstGeom>
          <a:noFill/>
          <a:ln cap="flat" cmpd="sng" w="9525">
            <a:solidFill>
              <a:srgbClr val="A2AEBD"/>
            </a:solidFill>
            <a:prstDash val="solid"/>
            <a:round/>
            <a:headEnd len="med" w="med" type="none"/>
            <a:tailEnd len="med" w="med" type="triangle"/>
          </a:ln>
        </p:spPr>
      </p:cxnSp>
      <p:cxnSp>
        <p:nvCxnSpPr>
          <p:cNvPr id="1722" name="Google Shape;1722;p80"/>
          <p:cNvCxnSpPr>
            <a:stCxn id="1711" idx="2"/>
            <a:endCxn id="1715" idx="0"/>
          </p:cNvCxnSpPr>
          <p:nvPr/>
        </p:nvCxnSpPr>
        <p:spPr>
          <a:xfrm flipH="1" rot="-5400000">
            <a:off x="7102550" y="1018900"/>
            <a:ext cx="295500" cy="2046600"/>
          </a:xfrm>
          <a:prstGeom prst="curvedConnector3">
            <a:avLst>
              <a:gd fmla="val 50017" name="adj1"/>
            </a:avLst>
          </a:prstGeom>
          <a:noFill/>
          <a:ln cap="flat" cmpd="sng" w="9525">
            <a:solidFill>
              <a:srgbClr val="A2AEBD"/>
            </a:solidFill>
            <a:prstDash val="solid"/>
            <a:round/>
            <a:headEnd len="med" w="med" type="none"/>
            <a:tailEnd len="med" w="med" type="triangle"/>
          </a:ln>
        </p:spPr>
      </p:cxnSp>
      <p:cxnSp>
        <p:nvCxnSpPr>
          <p:cNvPr id="1723" name="Google Shape;1723;p80"/>
          <p:cNvCxnSpPr>
            <a:stCxn id="1713" idx="2"/>
            <a:endCxn id="1716" idx="0"/>
          </p:cNvCxnSpPr>
          <p:nvPr/>
        </p:nvCxnSpPr>
        <p:spPr>
          <a:xfrm rot="5400000">
            <a:off x="2891875" y="1680200"/>
            <a:ext cx="219000" cy="1571700"/>
          </a:xfrm>
          <a:prstGeom prst="curvedConnector3">
            <a:avLst>
              <a:gd fmla="val 49989" name="adj1"/>
            </a:avLst>
          </a:prstGeom>
          <a:noFill/>
          <a:ln cap="flat" cmpd="sng" w="9525">
            <a:solidFill>
              <a:srgbClr val="A2AEBD"/>
            </a:solidFill>
            <a:prstDash val="solid"/>
            <a:round/>
            <a:headEnd len="med" w="med" type="none"/>
            <a:tailEnd len="med" w="med" type="triangle"/>
          </a:ln>
        </p:spPr>
      </p:cxnSp>
      <p:cxnSp>
        <p:nvCxnSpPr>
          <p:cNvPr id="1724" name="Google Shape;1724;p80"/>
          <p:cNvCxnSpPr>
            <a:stCxn id="1715" idx="2"/>
            <a:endCxn id="1717" idx="0"/>
          </p:cNvCxnSpPr>
          <p:nvPr/>
        </p:nvCxnSpPr>
        <p:spPr>
          <a:xfrm rot="5400000">
            <a:off x="6727875" y="1029950"/>
            <a:ext cx="219000" cy="2872200"/>
          </a:xfrm>
          <a:prstGeom prst="curvedConnector3">
            <a:avLst>
              <a:gd fmla="val 49989" name="adj1"/>
            </a:avLst>
          </a:prstGeom>
          <a:noFill/>
          <a:ln cap="flat" cmpd="sng" w="9525">
            <a:solidFill>
              <a:srgbClr val="A2AEBD"/>
            </a:solidFill>
            <a:prstDash val="solid"/>
            <a:round/>
            <a:headEnd len="med" w="med" type="none"/>
            <a:tailEnd len="med" w="med" type="triangle"/>
          </a:ln>
        </p:spPr>
      </p:cxnSp>
      <p:cxnSp>
        <p:nvCxnSpPr>
          <p:cNvPr id="1725" name="Google Shape;1725;p80"/>
          <p:cNvCxnSpPr>
            <a:stCxn id="1715" idx="2"/>
            <a:endCxn id="1726" idx="0"/>
          </p:cNvCxnSpPr>
          <p:nvPr/>
        </p:nvCxnSpPr>
        <p:spPr>
          <a:xfrm rot="5400000">
            <a:off x="7502925" y="2585600"/>
            <a:ext cx="999600" cy="541500"/>
          </a:xfrm>
          <a:prstGeom prst="curvedConnector3">
            <a:avLst>
              <a:gd fmla="val 50000" name="adj1"/>
            </a:avLst>
          </a:prstGeom>
          <a:noFill/>
          <a:ln cap="flat" cmpd="sng" w="9525">
            <a:solidFill>
              <a:srgbClr val="A2AEBD"/>
            </a:solidFill>
            <a:prstDash val="solid"/>
            <a:round/>
            <a:headEnd len="med" w="med" type="none"/>
            <a:tailEnd len="med" w="med" type="triangle"/>
          </a:ln>
        </p:spPr>
      </p:cxnSp>
      <p:cxnSp>
        <p:nvCxnSpPr>
          <p:cNvPr id="1727" name="Google Shape;1727;p80"/>
          <p:cNvCxnSpPr>
            <a:stCxn id="1716" idx="2"/>
            <a:endCxn id="1709" idx="0"/>
          </p:cNvCxnSpPr>
          <p:nvPr/>
        </p:nvCxnSpPr>
        <p:spPr>
          <a:xfrm rot="5400000">
            <a:off x="1687625" y="2838900"/>
            <a:ext cx="486600" cy="569400"/>
          </a:xfrm>
          <a:prstGeom prst="curvedConnector3">
            <a:avLst>
              <a:gd fmla="val 50013" name="adj1"/>
            </a:avLst>
          </a:prstGeom>
          <a:noFill/>
          <a:ln cap="flat" cmpd="sng" w="9525">
            <a:solidFill>
              <a:srgbClr val="A2AEBD"/>
            </a:solidFill>
            <a:prstDash val="solid"/>
            <a:round/>
            <a:headEnd len="med" w="med" type="none"/>
            <a:tailEnd len="med" w="med" type="triangle"/>
          </a:ln>
        </p:spPr>
      </p:cxnSp>
      <p:cxnSp>
        <p:nvCxnSpPr>
          <p:cNvPr id="1728" name="Google Shape;1728;p80"/>
          <p:cNvCxnSpPr>
            <a:stCxn id="1717" idx="2"/>
            <a:endCxn id="1729" idx="0"/>
          </p:cNvCxnSpPr>
          <p:nvPr/>
        </p:nvCxnSpPr>
        <p:spPr>
          <a:xfrm rot="5400000">
            <a:off x="4849925" y="2804700"/>
            <a:ext cx="614100" cy="488700"/>
          </a:xfrm>
          <a:prstGeom prst="curvedConnector3">
            <a:avLst>
              <a:gd fmla="val 50004" name="adj1"/>
            </a:avLst>
          </a:prstGeom>
          <a:noFill/>
          <a:ln cap="flat" cmpd="sng" w="9525">
            <a:solidFill>
              <a:srgbClr val="A2AEBD"/>
            </a:solidFill>
            <a:prstDash val="solid"/>
            <a:round/>
            <a:headEnd len="med" w="med" type="none"/>
            <a:tailEnd len="med" w="med" type="triangle"/>
          </a:ln>
        </p:spPr>
      </p:cxnSp>
      <p:cxnSp>
        <p:nvCxnSpPr>
          <p:cNvPr id="1730" name="Google Shape;1730;p80"/>
          <p:cNvCxnSpPr>
            <a:stCxn id="1709" idx="2"/>
            <a:endCxn id="1731" idx="0"/>
          </p:cNvCxnSpPr>
          <p:nvPr/>
        </p:nvCxnSpPr>
        <p:spPr>
          <a:xfrm flipH="1" rot="-5400000">
            <a:off x="1770900" y="3621875"/>
            <a:ext cx="320100" cy="569400"/>
          </a:xfrm>
          <a:prstGeom prst="curvedConnector3">
            <a:avLst>
              <a:gd fmla="val 50021" name="adj1"/>
            </a:avLst>
          </a:prstGeom>
          <a:noFill/>
          <a:ln cap="flat" cmpd="sng" w="9525">
            <a:solidFill>
              <a:srgbClr val="A2AEBD"/>
            </a:solidFill>
            <a:prstDash val="solid"/>
            <a:round/>
            <a:headEnd len="med" w="med" type="none"/>
            <a:tailEnd len="med" w="med" type="triangle"/>
          </a:ln>
        </p:spPr>
      </p:cxnSp>
      <p:sp>
        <p:nvSpPr>
          <p:cNvPr id="1731" name="Google Shape;1731;p80"/>
          <p:cNvSpPr/>
          <p:nvPr/>
        </p:nvSpPr>
        <p:spPr>
          <a:xfrm>
            <a:off x="1209424" y="4066763"/>
            <a:ext cx="2012400" cy="166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STRING_CONCATENATION </a:t>
            </a:r>
            <a:r>
              <a:rPr lang="en" sz="600">
                <a:solidFill>
                  <a:srgbClr val="37474F"/>
                </a:solidFill>
                <a:latin typeface="JetBrains Mono"/>
                <a:ea typeface="JetBrains Mono"/>
                <a:cs typeface="JetBrains Mono"/>
                <a:sym typeface="JetBrains Mono"/>
              </a:rPr>
              <a:t>type=</a:t>
            </a:r>
            <a:r>
              <a:rPr lang="en" sz="600">
                <a:solidFill>
                  <a:srgbClr val="FC801D"/>
                </a:solidFill>
                <a:latin typeface="JetBrains Mono"/>
                <a:ea typeface="JetBrains Mono"/>
                <a:cs typeface="JetBrains Mono"/>
                <a:sym typeface="JetBrains Mono"/>
              </a:rPr>
              <a:t>kotlin.String</a:t>
            </a:r>
            <a:endParaRPr sz="600">
              <a:solidFill>
                <a:srgbClr val="FC801D"/>
              </a:solidFill>
              <a:latin typeface="JetBrains Mono"/>
              <a:ea typeface="JetBrains Mono"/>
              <a:cs typeface="JetBrains Mono"/>
              <a:sym typeface="JetBrains Mono"/>
            </a:endParaRPr>
          </a:p>
        </p:txBody>
      </p:sp>
      <p:sp>
        <p:nvSpPr>
          <p:cNvPr id="1729" name="Google Shape;1729;p80"/>
          <p:cNvSpPr/>
          <p:nvPr/>
        </p:nvSpPr>
        <p:spPr>
          <a:xfrm>
            <a:off x="3576650" y="3356150"/>
            <a:ext cx="2671800" cy="379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CALL 'public final fun</a:t>
            </a:r>
            <a:r>
              <a:rPr lang="en" sz="600">
                <a:solidFill>
                  <a:srgbClr val="37474F"/>
                </a:solidFill>
                <a:latin typeface="JetBrains Mono"/>
                <a:ea typeface="JetBrains Mono"/>
                <a:cs typeface="JetBrains Mono"/>
                <a:sym typeface="JetBrains Mono"/>
              </a:rPr>
              <a:t> </a:t>
            </a:r>
            <a:r>
              <a:rPr lang="en" sz="600">
                <a:solidFill>
                  <a:srgbClr val="FC801D"/>
                </a:solidFill>
                <a:latin typeface="JetBrains Mono"/>
                <a:ea typeface="JetBrains Mono"/>
                <a:cs typeface="JetBrains Mono"/>
                <a:sym typeface="JetBrains Mono"/>
              </a:rPr>
              <a:t>get</a:t>
            </a:r>
            <a:r>
              <a:rPr lang="en" sz="600">
                <a:solidFill>
                  <a:srgbClr val="37474F"/>
                </a:solidFill>
                <a:latin typeface="JetBrains Mono"/>
                <a:ea typeface="JetBrains Mono"/>
                <a:cs typeface="JetBrains Mono"/>
                <a:sym typeface="JetBrains Mono"/>
              </a:rPr>
              <a:t> (</a:t>
            </a:r>
            <a:r>
              <a:rPr i="1" lang="en" sz="600">
                <a:solidFill>
                  <a:srgbClr val="6554E8"/>
                </a:solidFill>
                <a:latin typeface="JetBrains Mono"/>
                <a:ea typeface="JetBrains Mono"/>
                <a:cs typeface="JetBrains Mono"/>
                <a:sym typeface="JetBrains Mono"/>
              </a:rPr>
              <a:t>index</a:t>
            </a:r>
            <a:r>
              <a:rPr lang="en" sz="600">
                <a:solidFill>
                  <a:srgbClr val="37474F"/>
                </a:solidFill>
                <a:latin typeface="JetBrains Mono"/>
                <a:ea typeface="JetBrains Mono"/>
                <a:cs typeface="JetBrains Mono"/>
                <a:sym typeface="JetBrains Mono"/>
              </a:rPr>
              <a:t>: </a:t>
            </a:r>
            <a:r>
              <a:rPr lang="en" sz="600">
                <a:solidFill>
                  <a:srgbClr val="FC801D"/>
                </a:solidFill>
                <a:latin typeface="JetBrains Mono"/>
                <a:ea typeface="JetBrains Mono"/>
                <a:cs typeface="JetBrains Mono"/>
                <a:sym typeface="JetBrains Mono"/>
              </a:rPr>
              <a:t>kotlin.Int</a:t>
            </a:r>
            <a:r>
              <a:rPr lang="en" sz="600">
                <a:solidFill>
                  <a:srgbClr val="37474F"/>
                </a:solidFill>
                <a:latin typeface="JetBrains Mono"/>
                <a:ea typeface="JetBrains Mono"/>
                <a:cs typeface="JetBrains Mono"/>
                <a:sym typeface="JetBrains Mono"/>
              </a:rPr>
              <a:t>): </a:t>
            </a:r>
            <a:r>
              <a:rPr lang="en" sz="600">
                <a:solidFill>
                  <a:schemeClr val="accent1"/>
                </a:solidFill>
                <a:latin typeface="JetBrains Mono"/>
                <a:ea typeface="JetBrains Mono"/>
                <a:cs typeface="JetBrains Mono"/>
                <a:sym typeface="JetBrains Mono"/>
              </a:rPr>
              <a:t>T</a:t>
            </a:r>
            <a:r>
              <a:rPr lang="en" sz="600">
                <a:solidFill>
                  <a:srgbClr val="37474F"/>
                </a:solidFill>
                <a:latin typeface="JetBrains Mono"/>
                <a:ea typeface="JetBrains Mono"/>
                <a:cs typeface="JetBrains Mono"/>
                <a:sym typeface="JetBrains Mono"/>
              </a:rPr>
              <a:t> of </a:t>
            </a:r>
            <a:r>
              <a:rPr lang="en" sz="600">
                <a:solidFill>
                  <a:srgbClr val="FC801D"/>
                </a:solidFill>
                <a:latin typeface="JetBrains Mono"/>
                <a:ea typeface="JetBrains Mono"/>
                <a:cs typeface="JetBrains Mono"/>
                <a:sym typeface="JetBrains Mono"/>
              </a:rPr>
              <a:t>kotlin.Array</a:t>
            </a:r>
            <a:r>
              <a:rPr lang="en" sz="600">
                <a:solidFill>
                  <a:srgbClr val="37474F"/>
                </a:solidFill>
                <a:latin typeface="JetBrains Mono"/>
                <a:ea typeface="JetBrains Mono"/>
                <a:cs typeface="JetBrains Mono"/>
                <a:sym typeface="JetBrains Mono"/>
              </a:rPr>
              <a:t> [</a:t>
            </a:r>
            <a:r>
              <a:rPr lang="en" sz="600">
                <a:solidFill>
                  <a:srgbClr val="018001"/>
                </a:solidFill>
                <a:latin typeface="JetBrains Mono"/>
                <a:ea typeface="JetBrains Mono"/>
                <a:cs typeface="JetBrains Mono"/>
                <a:sym typeface="JetBrains Mono"/>
              </a:rPr>
              <a:t>operator</a:t>
            </a:r>
            <a:r>
              <a:rPr lang="en" sz="600">
                <a:solidFill>
                  <a:srgbClr val="37474F"/>
                </a:solidFill>
                <a:latin typeface="JetBrains Mono"/>
                <a:ea typeface="JetBrains Mono"/>
                <a:cs typeface="JetBrains Mono"/>
                <a:sym typeface="JetBrains Mono"/>
              </a:rPr>
              <a:t>] declared in </a:t>
            </a:r>
            <a:r>
              <a:rPr lang="en" sz="600">
                <a:solidFill>
                  <a:srgbClr val="FC801D"/>
                </a:solidFill>
                <a:latin typeface="JetBrains Mono"/>
                <a:ea typeface="JetBrains Mono"/>
                <a:cs typeface="JetBrains Mono"/>
                <a:sym typeface="JetBrains Mono"/>
              </a:rPr>
              <a:t>kotlin.Array</a:t>
            </a:r>
            <a:r>
              <a:rPr lang="en" sz="600">
                <a:solidFill>
                  <a:srgbClr val="37474F"/>
                </a:solidFill>
                <a:latin typeface="JetBrains Mono"/>
                <a:ea typeface="JetBrains Mono"/>
                <a:cs typeface="JetBrains Mono"/>
                <a:sym typeface="JetBrains Mono"/>
              </a:rPr>
              <a:t>'</a:t>
            </a:r>
            <a:endParaRPr sz="6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600">
                <a:solidFill>
                  <a:srgbClr val="37474F"/>
                </a:solidFill>
                <a:latin typeface="JetBrains Mono"/>
                <a:ea typeface="JetBrains Mono"/>
                <a:cs typeface="JetBrains Mono"/>
                <a:sym typeface="JetBrains Mono"/>
              </a:rPr>
              <a:t>type </a:t>
            </a:r>
            <a:r>
              <a:rPr lang="en" sz="600">
                <a:solidFill>
                  <a:srgbClr val="FC801D"/>
                </a:solidFill>
                <a:latin typeface="JetBrains Mono"/>
                <a:ea typeface="JetBrains Mono"/>
                <a:cs typeface="JetBrains Mono"/>
                <a:sym typeface="JetBrains Mono"/>
              </a:rPr>
              <a:t>kotlin.String</a:t>
            </a:r>
            <a:r>
              <a:rPr lang="en" sz="600">
                <a:solidFill>
                  <a:srgbClr val="37474F"/>
                </a:solidFill>
                <a:latin typeface="JetBrains Mono"/>
                <a:ea typeface="JetBrains Mono"/>
                <a:cs typeface="JetBrains Mono"/>
                <a:sym typeface="JetBrains Mono"/>
              </a:rPr>
              <a:t> origin=null</a:t>
            </a:r>
            <a:endParaRPr sz="600">
              <a:solidFill>
                <a:srgbClr val="37474F"/>
              </a:solidFill>
              <a:latin typeface="JetBrains Mono"/>
              <a:ea typeface="JetBrains Mono"/>
              <a:cs typeface="JetBrains Mono"/>
              <a:sym typeface="JetBrains Mono"/>
            </a:endParaRPr>
          </a:p>
        </p:txBody>
      </p:sp>
      <p:sp>
        <p:nvSpPr>
          <p:cNvPr id="1726" name="Google Shape;1726;p80"/>
          <p:cNvSpPr/>
          <p:nvPr/>
        </p:nvSpPr>
        <p:spPr>
          <a:xfrm>
            <a:off x="6342350" y="3356150"/>
            <a:ext cx="2779200" cy="379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CALL 'public final fun</a:t>
            </a:r>
            <a:r>
              <a:rPr lang="en" sz="600">
                <a:solidFill>
                  <a:srgbClr val="37474F"/>
                </a:solidFill>
                <a:latin typeface="JetBrains Mono"/>
                <a:ea typeface="JetBrains Mono"/>
                <a:cs typeface="JetBrains Mono"/>
                <a:sym typeface="JetBrains Mono"/>
              </a:rPr>
              <a:t> </a:t>
            </a:r>
            <a:r>
              <a:rPr lang="en" sz="600">
                <a:solidFill>
                  <a:srgbClr val="FC801D"/>
                </a:solidFill>
                <a:latin typeface="JetBrains Mono"/>
                <a:ea typeface="JetBrains Mono"/>
                <a:cs typeface="JetBrains Mono"/>
                <a:sym typeface="JetBrains Mono"/>
              </a:rPr>
              <a:t>hello</a:t>
            </a:r>
            <a:r>
              <a:rPr lang="en" sz="600">
                <a:solidFill>
                  <a:srgbClr val="37474F"/>
                </a:solidFill>
                <a:latin typeface="JetBrains Mono"/>
                <a:ea typeface="JetBrains Mono"/>
                <a:cs typeface="JetBrains Mono"/>
                <a:sym typeface="JetBrains Mono"/>
              </a:rPr>
              <a:t> (</a:t>
            </a:r>
            <a:r>
              <a:rPr i="1" lang="en" sz="600">
                <a:solidFill>
                  <a:srgbClr val="6554E8"/>
                </a:solidFill>
                <a:latin typeface="JetBrains Mono"/>
                <a:ea typeface="JetBrains Mono"/>
                <a:cs typeface="JetBrains Mono"/>
                <a:sym typeface="JetBrains Mono"/>
              </a:rPr>
              <a:t>user</a:t>
            </a:r>
            <a:r>
              <a:rPr lang="en" sz="600">
                <a:solidFill>
                  <a:srgbClr val="37474F"/>
                </a:solidFill>
                <a:latin typeface="JetBrains Mono"/>
                <a:ea typeface="JetBrains Mono"/>
                <a:cs typeface="JetBrains Mono"/>
                <a:sym typeface="JetBrains Mono"/>
              </a:rPr>
              <a:t>: </a:t>
            </a:r>
            <a:r>
              <a:rPr lang="en" sz="600">
                <a:solidFill>
                  <a:srgbClr val="FC801D"/>
                </a:solidFill>
                <a:latin typeface="JetBrains Mono"/>
                <a:ea typeface="JetBrains Mono"/>
                <a:cs typeface="JetBrains Mono"/>
                <a:sym typeface="JetBrains Mono"/>
              </a:rPr>
              <a:t>kotlin.String</a:t>
            </a:r>
            <a:r>
              <a:rPr lang="en" sz="600">
                <a:solidFill>
                  <a:srgbClr val="37474F"/>
                </a:solidFill>
                <a:latin typeface="JetBrains Mono"/>
                <a:ea typeface="JetBrains Mono"/>
                <a:cs typeface="JetBrains Mono"/>
                <a:sym typeface="JetBrains Mono"/>
              </a:rPr>
              <a:t>): </a:t>
            </a:r>
            <a:r>
              <a:rPr lang="en" sz="600">
                <a:solidFill>
                  <a:srgbClr val="FC801D"/>
                </a:solidFill>
                <a:latin typeface="JetBrains Mono"/>
                <a:ea typeface="JetBrains Mono"/>
                <a:cs typeface="JetBrains Mono"/>
                <a:sym typeface="JetBrains Mono"/>
              </a:rPr>
              <a:t>kotlin.Unit</a:t>
            </a:r>
            <a:r>
              <a:rPr lang="en" sz="600">
                <a:solidFill>
                  <a:srgbClr val="37474F"/>
                </a:solidFill>
                <a:latin typeface="JetBrains Mono"/>
                <a:ea typeface="JetBrains Mono"/>
                <a:cs typeface="JetBrains Mono"/>
                <a:sym typeface="JetBrains Mono"/>
              </a:rPr>
              <a:t> declared in </a:t>
            </a:r>
            <a:r>
              <a:rPr lang="en" sz="600">
                <a:solidFill>
                  <a:srgbClr val="FC801D"/>
                </a:solidFill>
                <a:latin typeface="JetBrains Mono"/>
                <a:ea typeface="JetBrains Mono"/>
                <a:cs typeface="JetBrains Mono"/>
                <a:sym typeface="JetBrains Mono"/>
              </a:rPr>
              <a:t>helloworld</a:t>
            </a:r>
            <a:r>
              <a:rPr lang="en" sz="600">
                <a:solidFill>
                  <a:srgbClr val="37474F"/>
                </a:solidFill>
                <a:latin typeface="JetBrains Mono"/>
                <a:ea typeface="JetBrains Mono"/>
                <a:cs typeface="JetBrains Mono"/>
                <a:sym typeface="JetBrains Mono"/>
              </a:rPr>
              <a:t>'</a:t>
            </a:r>
            <a:endParaRPr sz="6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600">
                <a:solidFill>
                  <a:srgbClr val="37474F"/>
                </a:solidFill>
                <a:latin typeface="JetBrains Mono"/>
                <a:ea typeface="JetBrains Mono"/>
                <a:cs typeface="JetBrains Mono"/>
                <a:sym typeface="JetBrains Mono"/>
              </a:rPr>
              <a:t>type </a:t>
            </a:r>
            <a:r>
              <a:rPr lang="en" sz="600">
                <a:solidFill>
                  <a:srgbClr val="FC801D"/>
                </a:solidFill>
                <a:latin typeface="JetBrains Mono"/>
                <a:ea typeface="JetBrains Mono"/>
                <a:cs typeface="JetBrains Mono"/>
                <a:sym typeface="JetBrains Mono"/>
              </a:rPr>
              <a:t>kotlin.Unit</a:t>
            </a:r>
            <a:r>
              <a:rPr lang="en" sz="600">
                <a:solidFill>
                  <a:srgbClr val="37474F"/>
                </a:solidFill>
                <a:latin typeface="JetBrains Mono"/>
                <a:ea typeface="JetBrains Mono"/>
                <a:cs typeface="JetBrains Mono"/>
                <a:sym typeface="JetBrains Mono"/>
              </a:rPr>
              <a:t> origin=null</a:t>
            </a:r>
            <a:endParaRPr sz="600">
              <a:solidFill>
                <a:srgbClr val="37474F"/>
              </a:solidFill>
              <a:latin typeface="JetBrains Mono"/>
              <a:ea typeface="JetBrains Mono"/>
              <a:cs typeface="JetBrains Mono"/>
              <a:sym typeface="JetBrains Mono"/>
            </a:endParaRPr>
          </a:p>
        </p:txBody>
      </p:sp>
      <p:sp>
        <p:nvSpPr>
          <p:cNvPr id="1732" name="Google Shape;1732;p80"/>
          <p:cNvSpPr/>
          <p:nvPr/>
        </p:nvSpPr>
        <p:spPr>
          <a:xfrm>
            <a:off x="83075" y="4700525"/>
            <a:ext cx="2343300" cy="166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CONST </a:t>
            </a:r>
            <a:r>
              <a:rPr lang="en" sz="600">
                <a:solidFill>
                  <a:srgbClr val="37474F"/>
                </a:solidFill>
                <a:latin typeface="JetBrains Mono"/>
                <a:ea typeface="JetBrains Mono"/>
                <a:cs typeface="JetBrains Mono"/>
                <a:sym typeface="JetBrains Mono"/>
              </a:rPr>
              <a:t>String type=</a:t>
            </a:r>
            <a:r>
              <a:rPr lang="en" sz="600">
                <a:solidFill>
                  <a:srgbClr val="FC801D"/>
                </a:solidFill>
                <a:latin typeface="JetBrains Mono"/>
                <a:ea typeface="JetBrains Mono"/>
                <a:cs typeface="JetBrains Mono"/>
                <a:sym typeface="JetBrains Mono"/>
              </a:rPr>
              <a:t>kotlin.String</a:t>
            </a:r>
            <a:r>
              <a:rPr lang="en" sz="600">
                <a:solidFill>
                  <a:srgbClr val="018001"/>
                </a:solidFill>
                <a:latin typeface="JetBrains Mono"/>
                <a:ea typeface="JetBrains Mono"/>
                <a:cs typeface="JetBrains Mono"/>
                <a:sym typeface="JetBrains Mono"/>
              </a:rPr>
              <a:t> </a:t>
            </a:r>
            <a:r>
              <a:rPr lang="en" sz="600">
                <a:solidFill>
                  <a:srgbClr val="37474F"/>
                </a:solidFill>
                <a:latin typeface="JetBrains Mono"/>
                <a:ea typeface="JetBrains Mono"/>
                <a:cs typeface="JetBrains Mono"/>
                <a:sym typeface="JetBrains Mono"/>
              </a:rPr>
              <a:t>value="Hello, "</a:t>
            </a:r>
            <a:endParaRPr sz="600">
              <a:solidFill>
                <a:srgbClr val="FC801D"/>
              </a:solidFill>
              <a:latin typeface="JetBrains Mono"/>
              <a:ea typeface="JetBrains Mono"/>
              <a:cs typeface="JetBrains Mono"/>
              <a:sym typeface="JetBrains Mono"/>
            </a:endParaRPr>
          </a:p>
        </p:txBody>
      </p:sp>
      <p:sp>
        <p:nvSpPr>
          <p:cNvPr id="1733" name="Google Shape;1733;p80"/>
          <p:cNvSpPr/>
          <p:nvPr/>
        </p:nvSpPr>
        <p:spPr>
          <a:xfrm>
            <a:off x="2485700" y="4692475"/>
            <a:ext cx="1566900" cy="379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GET VAR </a:t>
            </a:r>
            <a:r>
              <a:rPr lang="en" sz="600">
                <a:solidFill>
                  <a:srgbClr val="37474F"/>
                </a:solidFill>
                <a:latin typeface="JetBrains Mono"/>
                <a:ea typeface="JetBrains Mono"/>
                <a:cs typeface="JetBrains Mono"/>
                <a:sym typeface="JetBrains Mono"/>
              </a:rPr>
              <a:t>'</a:t>
            </a:r>
            <a:r>
              <a:rPr i="1" lang="en" sz="600">
                <a:solidFill>
                  <a:srgbClr val="6554E8"/>
                </a:solidFill>
                <a:latin typeface="JetBrains Mono"/>
                <a:ea typeface="JetBrains Mono"/>
                <a:cs typeface="JetBrains Mono"/>
                <a:sym typeface="JetBrains Mono"/>
              </a:rPr>
              <a:t>user</a:t>
            </a:r>
            <a:r>
              <a:rPr lang="en" sz="600">
                <a:solidFill>
                  <a:srgbClr val="37474F"/>
                </a:solidFill>
                <a:latin typeface="JetBrains Mono"/>
                <a:ea typeface="JetBrains Mono"/>
                <a:cs typeface="JetBrains Mono"/>
                <a:sym typeface="JetBrains Mono"/>
              </a:rPr>
              <a:t>: </a:t>
            </a:r>
            <a:r>
              <a:rPr lang="en" sz="600">
                <a:solidFill>
                  <a:srgbClr val="FC801D"/>
                </a:solidFill>
                <a:latin typeface="JetBrains Mono"/>
                <a:ea typeface="JetBrains Mono"/>
                <a:cs typeface="JetBrains Mono"/>
                <a:sym typeface="JetBrains Mono"/>
              </a:rPr>
              <a:t>kotlin.String</a:t>
            </a:r>
            <a:endParaRPr sz="600">
              <a:solidFill>
                <a:srgbClr val="FC801D"/>
              </a:solidFill>
              <a:latin typeface="JetBrains Mono"/>
              <a:ea typeface="JetBrains Mono"/>
              <a:cs typeface="JetBrains Mono"/>
              <a:sym typeface="JetBrains Mono"/>
            </a:endParaRPr>
          </a:p>
          <a:p>
            <a:pPr indent="0" lvl="0" marL="0" rtl="0" algn="ctr">
              <a:spcBef>
                <a:spcPts val="0"/>
              </a:spcBef>
              <a:spcAft>
                <a:spcPts val="0"/>
              </a:spcAft>
              <a:buNone/>
            </a:pPr>
            <a:r>
              <a:rPr lang="en" sz="600">
                <a:solidFill>
                  <a:srgbClr val="37474F"/>
                </a:solidFill>
                <a:latin typeface="JetBrains Mono"/>
                <a:ea typeface="JetBrains Mono"/>
                <a:cs typeface="JetBrains Mono"/>
                <a:sym typeface="JetBrains Mono"/>
              </a:rPr>
              <a:t>declared in </a:t>
            </a:r>
            <a:r>
              <a:rPr lang="en" sz="600">
                <a:solidFill>
                  <a:srgbClr val="FC801D"/>
                </a:solidFill>
                <a:latin typeface="JetBrains Mono"/>
                <a:ea typeface="JetBrains Mono"/>
                <a:cs typeface="JetBrains Mono"/>
                <a:sym typeface="JetBrains Mono"/>
              </a:rPr>
              <a:t>helloWorld.hello</a:t>
            </a:r>
            <a:r>
              <a:rPr lang="en" sz="600">
                <a:solidFill>
                  <a:srgbClr val="37474F"/>
                </a:solidFill>
                <a:latin typeface="JetBrains Mono"/>
                <a:ea typeface="JetBrains Mono"/>
                <a:cs typeface="JetBrains Mono"/>
                <a:sym typeface="JetBrains Mono"/>
              </a:rPr>
              <a:t>'</a:t>
            </a:r>
            <a:endParaRPr sz="6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600">
                <a:solidFill>
                  <a:srgbClr val="37474F"/>
                </a:solidFill>
                <a:latin typeface="JetBrains Mono"/>
                <a:ea typeface="JetBrains Mono"/>
                <a:cs typeface="JetBrains Mono"/>
                <a:sym typeface="JetBrains Mono"/>
              </a:rPr>
              <a:t>type=</a:t>
            </a:r>
            <a:r>
              <a:rPr lang="en" sz="600">
                <a:solidFill>
                  <a:srgbClr val="FC801D"/>
                </a:solidFill>
                <a:latin typeface="JetBrains Mono"/>
                <a:ea typeface="JetBrains Mono"/>
                <a:cs typeface="JetBrains Mono"/>
                <a:sym typeface="JetBrains Mono"/>
              </a:rPr>
              <a:t>kotlin.String</a:t>
            </a:r>
            <a:r>
              <a:rPr lang="en" sz="600">
                <a:solidFill>
                  <a:srgbClr val="37474F"/>
                </a:solidFill>
                <a:latin typeface="JetBrains Mono"/>
                <a:ea typeface="JetBrains Mono"/>
                <a:cs typeface="JetBrains Mono"/>
                <a:sym typeface="JetBrains Mono"/>
              </a:rPr>
              <a:t> origin=null</a:t>
            </a:r>
            <a:endParaRPr sz="600">
              <a:solidFill>
                <a:srgbClr val="37474F"/>
              </a:solidFill>
              <a:latin typeface="JetBrains Mono"/>
              <a:ea typeface="JetBrains Mono"/>
              <a:cs typeface="JetBrains Mono"/>
              <a:sym typeface="JetBrains Mono"/>
            </a:endParaRPr>
          </a:p>
        </p:txBody>
      </p:sp>
      <p:sp>
        <p:nvSpPr>
          <p:cNvPr id="1734" name="Google Shape;1734;p80"/>
          <p:cNvSpPr/>
          <p:nvPr/>
        </p:nvSpPr>
        <p:spPr>
          <a:xfrm>
            <a:off x="4194050" y="4500700"/>
            <a:ext cx="2202000" cy="379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GET_VAR</a:t>
            </a:r>
            <a:r>
              <a:rPr lang="en" sz="600">
                <a:solidFill>
                  <a:srgbClr val="37474F"/>
                </a:solidFill>
                <a:latin typeface="JetBrains Mono"/>
                <a:ea typeface="JetBrains Mono"/>
                <a:cs typeface="JetBrains Mono"/>
                <a:sym typeface="JetBrains Mono"/>
              </a:rPr>
              <a:t> '</a:t>
            </a:r>
            <a:r>
              <a:rPr i="1" lang="en" sz="600">
                <a:solidFill>
                  <a:srgbClr val="6554E8"/>
                </a:solidFill>
                <a:latin typeface="JetBrains Mono"/>
                <a:ea typeface="JetBrains Mono"/>
                <a:cs typeface="JetBrains Mono"/>
                <a:sym typeface="JetBrains Mono"/>
              </a:rPr>
              <a:t>args</a:t>
            </a:r>
            <a:r>
              <a:rPr lang="en" sz="600">
                <a:solidFill>
                  <a:srgbClr val="37474F"/>
                </a:solidFill>
                <a:latin typeface="JetBrains Mono"/>
                <a:ea typeface="JetBrains Mono"/>
                <a:cs typeface="JetBrains Mono"/>
                <a:sym typeface="JetBrains Mono"/>
              </a:rPr>
              <a:t>: </a:t>
            </a:r>
            <a:r>
              <a:rPr lang="en" sz="600">
                <a:solidFill>
                  <a:srgbClr val="FC801D"/>
                </a:solidFill>
                <a:latin typeface="JetBrains Mono"/>
                <a:ea typeface="JetBrains Mono"/>
                <a:cs typeface="JetBrains Mono"/>
                <a:sym typeface="JetBrains Mono"/>
              </a:rPr>
              <a:t>kotlin.Array</a:t>
            </a:r>
            <a:r>
              <a:rPr lang="en" sz="600">
                <a:solidFill>
                  <a:srgbClr val="37474F"/>
                </a:solidFill>
                <a:latin typeface="JetBrains Mono"/>
                <a:ea typeface="JetBrains Mono"/>
                <a:cs typeface="JetBrains Mono"/>
                <a:sym typeface="JetBrains Mono"/>
              </a:rPr>
              <a:t>&lt;</a:t>
            </a:r>
            <a:r>
              <a:rPr lang="en" sz="600">
                <a:solidFill>
                  <a:srgbClr val="FC801D"/>
                </a:solidFill>
                <a:latin typeface="JetBrains Mono"/>
                <a:ea typeface="JetBrains Mono"/>
                <a:cs typeface="JetBrains Mono"/>
                <a:sym typeface="JetBrains Mono"/>
              </a:rPr>
              <a:t>kotlin.String</a:t>
            </a:r>
            <a:r>
              <a:rPr lang="en" sz="600">
                <a:solidFill>
                  <a:srgbClr val="37474F"/>
                </a:solidFill>
                <a:latin typeface="JetBrains Mono"/>
                <a:ea typeface="JetBrains Mono"/>
                <a:cs typeface="JetBrains Mono"/>
                <a:sym typeface="JetBrains Mono"/>
              </a:rPr>
              <a:t>&gt;</a:t>
            </a:r>
            <a:endParaRPr sz="6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600">
                <a:solidFill>
                  <a:srgbClr val="37474F"/>
                </a:solidFill>
                <a:latin typeface="JetBrains Mono"/>
                <a:ea typeface="JetBrains Mono"/>
                <a:cs typeface="JetBrains Mono"/>
                <a:sym typeface="JetBrains Mono"/>
              </a:rPr>
              <a:t>declared in </a:t>
            </a:r>
            <a:r>
              <a:rPr lang="en" sz="600">
                <a:solidFill>
                  <a:srgbClr val="FC801D"/>
                </a:solidFill>
                <a:latin typeface="JetBrains Mono"/>
                <a:ea typeface="JetBrains Mono"/>
                <a:cs typeface="JetBrains Mono"/>
                <a:sym typeface="JetBrains Mono"/>
              </a:rPr>
              <a:t>helloworld.main</a:t>
            </a:r>
            <a:r>
              <a:rPr lang="en" sz="600">
                <a:solidFill>
                  <a:srgbClr val="37474F"/>
                </a:solidFill>
                <a:latin typeface="JetBrains Mono"/>
                <a:ea typeface="JetBrains Mono"/>
                <a:cs typeface="JetBrains Mono"/>
                <a:sym typeface="JetBrains Mono"/>
              </a:rPr>
              <a:t>'</a:t>
            </a:r>
            <a:endParaRPr sz="6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600">
                <a:solidFill>
                  <a:srgbClr val="37474F"/>
                </a:solidFill>
                <a:latin typeface="JetBrains Mono"/>
                <a:ea typeface="JetBrains Mono"/>
                <a:cs typeface="JetBrains Mono"/>
                <a:sym typeface="JetBrains Mono"/>
              </a:rPr>
              <a:t>type=</a:t>
            </a:r>
            <a:r>
              <a:rPr lang="en" sz="600">
                <a:solidFill>
                  <a:srgbClr val="FC801D"/>
                </a:solidFill>
                <a:latin typeface="JetBrains Mono"/>
                <a:ea typeface="JetBrains Mono"/>
                <a:cs typeface="JetBrains Mono"/>
                <a:sym typeface="JetBrains Mono"/>
              </a:rPr>
              <a:t>kotlin.Array</a:t>
            </a:r>
            <a:r>
              <a:rPr lang="en" sz="600">
                <a:solidFill>
                  <a:srgbClr val="37474F"/>
                </a:solidFill>
                <a:latin typeface="JetBrains Mono"/>
                <a:ea typeface="JetBrains Mono"/>
                <a:cs typeface="JetBrains Mono"/>
                <a:sym typeface="JetBrains Mono"/>
              </a:rPr>
              <a:t>&lt;</a:t>
            </a:r>
            <a:r>
              <a:rPr lang="en" sz="600">
                <a:solidFill>
                  <a:srgbClr val="FC801D"/>
                </a:solidFill>
                <a:latin typeface="JetBrains Mono"/>
                <a:ea typeface="JetBrains Mono"/>
                <a:cs typeface="JetBrains Mono"/>
                <a:sym typeface="JetBrains Mono"/>
              </a:rPr>
              <a:t>kotLin.String</a:t>
            </a:r>
            <a:r>
              <a:rPr lang="en" sz="600">
                <a:solidFill>
                  <a:srgbClr val="37474F"/>
                </a:solidFill>
                <a:latin typeface="JetBrains Mono"/>
                <a:ea typeface="JetBrains Mono"/>
                <a:cs typeface="JetBrains Mono"/>
                <a:sym typeface="JetBrains Mono"/>
              </a:rPr>
              <a:t>&gt; origin=null</a:t>
            </a:r>
            <a:endParaRPr sz="600">
              <a:solidFill>
                <a:srgbClr val="37474F"/>
              </a:solidFill>
              <a:latin typeface="JetBrains Mono"/>
              <a:ea typeface="JetBrains Mono"/>
              <a:cs typeface="JetBrains Mono"/>
              <a:sym typeface="JetBrains Mono"/>
            </a:endParaRPr>
          </a:p>
        </p:txBody>
      </p:sp>
      <p:sp>
        <p:nvSpPr>
          <p:cNvPr id="1735" name="Google Shape;1735;p80"/>
          <p:cNvSpPr/>
          <p:nvPr/>
        </p:nvSpPr>
        <p:spPr>
          <a:xfrm>
            <a:off x="6393900" y="4121200"/>
            <a:ext cx="1783200" cy="166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
                <a:solidFill>
                  <a:srgbClr val="018001"/>
                </a:solidFill>
                <a:latin typeface="JetBrains Mono"/>
                <a:ea typeface="JetBrains Mono"/>
                <a:cs typeface="JetBrains Mono"/>
                <a:sym typeface="JetBrains Mono"/>
              </a:rPr>
              <a:t>CONST </a:t>
            </a:r>
            <a:r>
              <a:rPr lang="en" sz="600">
                <a:solidFill>
                  <a:srgbClr val="37474F"/>
                </a:solidFill>
                <a:latin typeface="JetBrains Mono"/>
                <a:ea typeface="JetBrains Mono"/>
                <a:cs typeface="JetBrains Mono"/>
                <a:sym typeface="JetBrains Mono"/>
              </a:rPr>
              <a:t>Int type=</a:t>
            </a:r>
            <a:r>
              <a:rPr lang="en" sz="600">
                <a:solidFill>
                  <a:srgbClr val="FC801D"/>
                </a:solidFill>
                <a:latin typeface="JetBrains Mono"/>
                <a:ea typeface="JetBrains Mono"/>
                <a:cs typeface="JetBrains Mono"/>
                <a:sym typeface="JetBrains Mono"/>
              </a:rPr>
              <a:t>kotlin.Int</a:t>
            </a:r>
            <a:r>
              <a:rPr lang="en" sz="600">
                <a:solidFill>
                  <a:srgbClr val="018001"/>
                </a:solidFill>
                <a:latin typeface="JetBrains Mono"/>
                <a:ea typeface="JetBrains Mono"/>
                <a:cs typeface="JetBrains Mono"/>
                <a:sym typeface="JetBrains Mono"/>
              </a:rPr>
              <a:t> </a:t>
            </a:r>
            <a:r>
              <a:rPr lang="en" sz="600">
                <a:solidFill>
                  <a:srgbClr val="37474F"/>
                </a:solidFill>
                <a:latin typeface="JetBrains Mono"/>
                <a:ea typeface="JetBrains Mono"/>
                <a:cs typeface="JetBrains Mono"/>
                <a:sym typeface="JetBrains Mono"/>
              </a:rPr>
              <a:t>value=0</a:t>
            </a:r>
            <a:endParaRPr sz="600">
              <a:solidFill>
                <a:srgbClr val="FC801D"/>
              </a:solidFill>
              <a:latin typeface="JetBrains Mono"/>
              <a:ea typeface="JetBrains Mono"/>
              <a:cs typeface="JetBrains Mono"/>
              <a:sym typeface="JetBrains Mono"/>
            </a:endParaRPr>
          </a:p>
        </p:txBody>
      </p:sp>
      <p:sp>
        <p:nvSpPr>
          <p:cNvPr id="1736" name="Google Shape;1736;p80"/>
          <p:cNvSpPr/>
          <p:nvPr/>
        </p:nvSpPr>
        <p:spPr>
          <a:xfrm>
            <a:off x="7014300" y="4435125"/>
            <a:ext cx="1933500" cy="379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rgbClr val="018001"/>
                </a:solidFill>
                <a:latin typeface="JetBrains Mono"/>
                <a:ea typeface="JetBrains Mono"/>
                <a:cs typeface="JetBrains Mono"/>
                <a:sym typeface="JetBrains Mono"/>
              </a:rPr>
              <a:t>GET_VAR</a:t>
            </a:r>
            <a:r>
              <a:rPr lang="en" sz="600">
                <a:solidFill>
                  <a:srgbClr val="37474F"/>
                </a:solidFill>
                <a:latin typeface="JetBrains Mono"/>
                <a:ea typeface="JetBrains Mono"/>
                <a:cs typeface="JetBrains Mono"/>
                <a:sym typeface="JetBrains Mono"/>
              </a:rPr>
              <a:t> '</a:t>
            </a:r>
            <a:r>
              <a:rPr lang="en" sz="600">
                <a:solidFill>
                  <a:srgbClr val="018001"/>
                </a:solidFill>
                <a:latin typeface="JetBrains Mono"/>
                <a:ea typeface="JetBrains Mono"/>
                <a:cs typeface="JetBrains Mono"/>
                <a:sym typeface="JetBrains Mono"/>
              </a:rPr>
              <a:t>val</a:t>
            </a:r>
            <a:r>
              <a:rPr lang="en" sz="600">
                <a:solidFill>
                  <a:srgbClr val="6554E8"/>
                </a:solidFill>
                <a:latin typeface="JetBrains Mono"/>
                <a:ea typeface="JetBrains Mono"/>
                <a:cs typeface="JetBrains Mono"/>
                <a:sym typeface="JetBrains Mono"/>
              </a:rPr>
              <a:t> </a:t>
            </a:r>
            <a:r>
              <a:rPr i="1" lang="en" sz="600">
                <a:solidFill>
                  <a:srgbClr val="6554E8"/>
                </a:solidFill>
                <a:latin typeface="JetBrains Mono"/>
                <a:ea typeface="JetBrains Mono"/>
                <a:cs typeface="JetBrains Mono"/>
                <a:sym typeface="JetBrains Mono"/>
              </a:rPr>
              <a:t>user</a:t>
            </a:r>
            <a:r>
              <a:rPr lang="en" sz="600">
                <a:solidFill>
                  <a:srgbClr val="37474F"/>
                </a:solidFill>
                <a:latin typeface="JetBrains Mono"/>
                <a:ea typeface="JetBrains Mono"/>
                <a:cs typeface="JetBrains Mono"/>
                <a:sym typeface="JetBrains Mono"/>
              </a:rPr>
              <a:t>: </a:t>
            </a:r>
            <a:r>
              <a:rPr lang="en" sz="600">
                <a:solidFill>
                  <a:srgbClr val="FC801D"/>
                </a:solidFill>
                <a:latin typeface="JetBrains Mono"/>
                <a:ea typeface="JetBrains Mono"/>
                <a:cs typeface="JetBrains Mono"/>
                <a:sym typeface="JetBrains Mono"/>
              </a:rPr>
              <a:t>kotlin.String</a:t>
            </a:r>
            <a:r>
              <a:rPr lang="en" sz="600">
                <a:solidFill>
                  <a:srgbClr val="37474F"/>
                </a:solidFill>
                <a:latin typeface="JetBrains Mono"/>
                <a:ea typeface="JetBrains Mono"/>
                <a:cs typeface="JetBrains Mono"/>
                <a:sym typeface="JetBrains Mono"/>
              </a:rPr>
              <a:t> [</a:t>
            </a:r>
            <a:r>
              <a:rPr lang="en" sz="600">
                <a:solidFill>
                  <a:srgbClr val="018001"/>
                </a:solidFill>
                <a:latin typeface="JetBrains Mono"/>
                <a:ea typeface="JetBrains Mono"/>
                <a:cs typeface="JetBrains Mono"/>
                <a:sym typeface="JetBrains Mono"/>
              </a:rPr>
              <a:t>val</a:t>
            </a:r>
            <a:r>
              <a:rPr lang="en" sz="600">
                <a:solidFill>
                  <a:srgbClr val="37474F"/>
                </a:solidFill>
                <a:latin typeface="JetBrains Mono"/>
                <a:ea typeface="JetBrains Mono"/>
                <a:cs typeface="JetBrains Mono"/>
                <a:sym typeface="JetBrains Mono"/>
              </a:rPr>
              <a:t>]</a:t>
            </a:r>
            <a:endParaRPr sz="6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600">
                <a:solidFill>
                  <a:srgbClr val="37474F"/>
                </a:solidFill>
                <a:latin typeface="JetBrains Mono"/>
                <a:ea typeface="JetBrains Mono"/>
                <a:cs typeface="JetBrains Mono"/>
                <a:sym typeface="JetBrains Mono"/>
              </a:rPr>
              <a:t>declared in </a:t>
            </a:r>
            <a:r>
              <a:rPr lang="en" sz="600">
                <a:solidFill>
                  <a:srgbClr val="FC801D"/>
                </a:solidFill>
                <a:latin typeface="JetBrains Mono"/>
                <a:ea typeface="JetBrains Mono"/>
                <a:cs typeface="JetBrains Mono"/>
                <a:sym typeface="JetBrains Mono"/>
              </a:rPr>
              <a:t>helloworld.main</a:t>
            </a:r>
            <a:r>
              <a:rPr lang="en" sz="600">
                <a:solidFill>
                  <a:srgbClr val="37474F"/>
                </a:solidFill>
                <a:latin typeface="JetBrains Mono"/>
                <a:ea typeface="JetBrains Mono"/>
                <a:cs typeface="JetBrains Mono"/>
                <a:sym typeface="JetBrains Mono"/>
              </a:rPr>
              <a:t>'</a:t>
            </a:r>
            <a:endParaRPr sz="6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600">
                <a:solidFill>
                  <a:srgbClr val="37474F"/>
                </a:solidFill>
                <a:latin typeface="JetBrains Mono"/>
                <a:ea typeface="JetBrains Mono"/>
                <a:cs typeface="JetBrains Mono"/>
                <a:sym typeface="JetBrains Mono"/>
              </a:rPr>
              <a:t>type=</a:t>
            </a:r>
            <a:r>
              <a:rPr lang="en" sz="600">
                <a:solidFill>
                  <a:srgbClr val="FC801D"/>
                </a:solidFill>
                <a:latin typeface="JetBrains Mono"/>
                <a:ea typeface="JetBrains Mono"/>
                <a:cs typeface="JetBrains Mono"/>
                <a:sym typeface="JetBrains Mono"/>
              </a:rPr>
              <a:t>kotlin.String</a:t>
            </a:r>
            <a:r>
              <a:rPr lang="en" sz="600">
                <a:solidFill>
                  <a:srgbClr val="37474F"/>
                </a:solidFill>
                <a:latin typeface="JetBrains Mono"/>
                <a:ea typeface="JetBrains Mono"/>
                <a:cs typeface="JetBrains Mono"/>
                <a:sym typeface="JetBrains Mono"/>
              </a:rPr>
              <a:t> origin=null</a:t>
            </a:r>
            <a:endParaRPr sz="600">
              <a:solidFill>
                <a:srgbClr val="37474F"/>
              </a:solidFill>
              <a:latin typeface="JetBrains Mono"/>
              <a:ea typeface="JetBrains Mono"/>
              <a:cs typeface="JetBrains Mono"/>
              <a:sym typeface="JetBrains Mono"/>
            </a:endParaRPr>
          </a:p>
        </p:txBody>
      </p:sp>
      <p:cxnSp>
        <p:nvCxnSpPr>
          <p:cNvPr id="1737" name="Google Shape;1737;p80"/>
          <p:cNvCxnSpPr>
            <a:stCxn id="1731" idx="2"/>
            <a:endCxn id="1732" idx="0"/>
          </p:cNvCxnSpPr>
          <p:nvPr/>
        </p:nvCxnSpPr>
        <p:spPr>
          <a:xfrm rot="5400000">
            <a:off x="1501474" y="3986513"/>
            <a:ext cx="467400" cy="960900"/>
          </a:xfrm>
          <a:prstGeom prst="curvedConnector3">
            <a:avLst>
              <a:gd fmla="val 49985" name="adj1"/>
            </a:avLst>
          </a:prstGeom>
          <a:noFill/>
          <a:ln cap="flat" cmpd="sng" w="9525">
            <a:solidFill>
              <a:srgbClr val="A2AEBD"/>
            </a:solidFill>
            <a:prstDash val="solid"/>
            <a:round/>
            <a:headEnd len="med" w="med" type="none"/>
            <a:tailEnd len="med" w="med" type="triangle"/>
          </a:ln>
        </p:spPr>
      </p:cxnSp>
      <p:cxnSp>
        <p:nvCxnSpPr>
          <p:cNvPr id="1738" name="Google Shape;1738;p80"/>
          <p:cNvCxnSpPr>
            <a:stCxn id="1729" idx="2"/>
            <a:endCxn id="1734" idx="0"/>
          </p:cNvCxnSpPr>
          <p:nvPr/>
        </p:nvCxnSpPr>
        <p:spPr>
          <a:xfrm flipH="1" rot="-5400000">
            <a:off x="4721300" y="3926900"/>
            <a:ext cx="765000" cy="382500"/>
          </a:xfrm>
          <a:prstGeom prst="curvedConnector3">
            <a:avLst>
              <a:gd fmla="val 50003" name="adj1"/>
            </a:avLst>
          </a:prstGeom>
          <a:noFill/>
          <a:ln cap="flat" cmpd="sng" w="9525">
            <a:solidFill>
              <a:srgbClr val="A2AEBD"/>
            </a:solidFill>
            <a:prstDash val="solid"/>
            <a:round/>
            <a:headEnd len="med" w="med" type="none"/>
            <a:tailEnd len="med" w="med" type="triangle"/>
          </a:ln>
        </p:spPr>
      </p:cxnSp>
      <p:cxnSp>
        <p:nvCxnSpPr>
          <p:cNvPr id="1739" name="Google Shape;1739;p80"/>
          <p:cNvCxnSpPr/>
          <p:nvPr/>
        </p:nvCxnSpPr>
        <p:spPr>
          <a:xfrm flipH="1" rot="-5400000">
            <a:off x="8447000" y="4083450"/>
            <a:ext cx="690600" cy="600"/>
          </a:xfrm>
          <a:prstGeom prst="curvedConnector3">
            <a:avLst>
              <a:gd fmla="val 50000" name="adj1"/>
            </a:avLst>
          </a:prstGeom>
          <a:noFill/>
          <a:ln cap="flat" cmpd="sng" w="9525">
            <a:solidFill>
              <a:srgbClr val="A2AEBD"/>
            </a:solidFill>
            <a:prstDash val="solid"/>
            <a:round/>
            <a:headEnd len="med" w="med" type="none"/>
            <a:tailEnd len="med" w="med" type="triangle"/>
          </a:ln>
        </p:spPr>
      </p:cxnSp>
      <p:cxnSp>
        <p:nvCxnSpPr>
          <p:cNvPr id="1740" name="Google Shape;1740;p80"/>
          <p:cNvCxnSpPr>
            <a:stCxn id="1729" idx="2"/>
            <a:endCxn id="1735" idx="0"/>
          </p:cNvCxnSpPr>
          <p:nvPr/>
        </p:nvCxnSpPr>
        <p:spPr>
          <a:xfrm flipH="1" rot="-5400000">
            <a:off x="5906300" y="2741900"/>
            <a:ext cx="385500" cy="2373000"/>
          </a:xfrm>
          <a:prstGeom prst="curvedConnector3">
            <a:avLst>
              <a:gd fmla="val 50006" name="adj1"/>
            </a:avLst>
          </a:prstGeom>
          <a:noFill/>
          <a:ln cap="flat" cmpd="sng" w="9525">
            <a:solidFill>
              <a:srgbClr val="A2AEBD"/>
            </a:solidFill>
            <a:prstDash val="solid"/>
            <a:round/>
            <a:headEnd len="med" w="med" type="none"/>
            <a:tailEnd len="med" w="med" type="triangle"/>
          </a:ln>
        </p:spPr>
      </p:cxnSp>
      <p:cxnSp>
        <p:nvCxnSpPr>
          <p:cNvPr id="1741" name="Google Shape;1741;p80"/>
          <p:cNvCxnSpPr>
            <a:stCxn id="1731" idx="2"/>
            <a:endCxn id="1733" idx="0"/>
          </p:cNvCxnSpPr>
          <p:nvPr/>
        </p:nvCxnSpPr>
        <p:spPr>
          <a:xfrm flipH="1" rot="-5400000">
            <a:off x="2512774" y="3936113"/>
            <a:ext cx="459300" cy="1053600"/>
          </a:xfrm>
          <a:prstGeom prst="curvedConnector3">
            <a:avLst>
              <a:gd fmla="val 49990" name="adj1"/>
            </a:avLst>
          </a:prstGeom>
          <a:noFill/>
          <a:ln cap="flat" cmpd="sng" w="9525">
            <a:solidFill>
              <a:srgbClr val="A2AEBD"/>
            </a:solidFill>
            <a:prstDash val="solid"/>
            <a:round/>
            <a:headEnd len="med" w="med" type="none"/>
            <a:tailEnd len="med" w="med" type="triangle"/>
          </a:ln>
        </p:spPr>
      </p:cxnSp>
      <p:sp>
        <p:nvSpPr>
          <p:cNvPr id="1742" name="Google Shape;1742;p80"/>
          <p:cNvSpPr txBox="1"/>
          <p:nvPr/>
        </p:nvSpPr>
        <p:spPr>
          <a:xfrm>
            <a:off x="8514088" y="4039200"/>
            <a:ext cx="541500" cy="92400"/>
          </a:xfrm>
          <a:prstGeom prst="rect">
            <a:avLst/>
          </a:prstGeom>
          <a:noFill/>
          <a:ln>
            <a:noFill/>
          </a:ln>
        </p:spPr>
        <p:txBody>
          <a:bodyPr anchorCtr="0" anchor="t" bIns="0" lIns="91425" spcFirstLastPara="1" rIns="91425" wrap="square" tIns="0">
            <a:spAutoFit/>
          </a:bodyPr>
          <a:lstStyle/>
          <a:p>
            <a:pPr indent="0" lvl="0" marL="0" rtl="0" algn="ctr">
              <a:spcBef>
                <a:spcPts val="0"/>
              </a:spcBef>
              <a:spcAft>
                <a:spcPts val="0"/>
              </a:spcAft>
              <a:buNone/>
            </a:pPr>
            <a:r>
              <a:rPr lang="en" sz="600">
                <a:solidFill>
                  <a:srgbClr val="37474F"/>
                </a:solidFill>
                <a:highlight>
                  <a:schemeClr val="lt1"/>
                </a:highlight>
                <a:latin typeface="JetBrains Mono"/>
                <a:ea typeface="JetBrains Mono"/>
                <a:cs typeface="JetBrains Mono"/>
                <a:sym typeface="JetBrains Mono"/>
              </a:rPr>
              <a:t>user:</a:t>
            </a:r>
            <a:endParaRPr sz="600">
              <a:solidFill>
                <a:srgbClr val="37474F"/>
              </a:solidFill>
              <a:highlight>
                <a:schemeClr val="lt1"/>
              </a:highlight>
              <a:latin typeface="JetBrains Mono"/>
              <a:ea typeface="JetBrains Mono"/>
              <a:cs typeface="JetBrains Mono"/>
              <a:sym typeface="JetBrains Mono"/>
            </a:endParaRPr>
          </a:p>
        </p:txBody>
      </p:sp>
      <p:sp>
        <p:nvSpPr>
          <p:cNvPr id="1743" name="Google Shape;1743;p80"/>
          <p:cNvSpPr txBox="1"/>
          <p:nvPr/>
        </p:nvSpPr>
        <p:spPr>
          <a:xfrm>
            <a:off x="5875663" y="3882225"/>
            <a:ext cx="541500" cy="92400"/>
          </a:xfrm>
          <a:prstGeom prst="rect">
            <a:avLst/>
          </a:prstGeom>
          <a:noFill/>
          <a:ln>
            <a:noFill/>
          </a:ln>
        </p:spPr>
        <p:txBody>
          <a:bodyPr anchorCtr="0" anchor="t" bIns="0" lIns="91425" spcFirstLastPara="1" rIns="91425" wrap="square" tIns="0">
            <a:spAutoFit/>
          </a:bodyPr>
          <a:lstStyle/>
          <a:p>
            <a:pPr indent="0" lvl="0" marL="0" rtl="0" algn="ctr">
              <a:spcBef>
                <a:spcPts val="0"/>
              </a:spcBef>
              <a:spcAft>
                <a:spcPts val="0"/>
              </a:spcAft>
              <a:buNone/>
            </a:pPr>
            <a:r>
              <a:rPr lang="en" sz="600">
                <a:solidFill>
                  <a:srgbClr val="37474F"/>
                </a:solidFill>
                <a:highlight>
                  <a:schemeClr val="lt1"/>
                </a:highlight>
                <a:latin typeface="JetBrains Mono"/>
                <a:ea typeface="JetBrains Mono"/>
                <a:cs typeface="JetBrains Mono"/>
                <a:sym typeface="JetBrains Mono"/>
              </a:rPr>
              <a:t>index</a:t>
            </a:r>
            <a:r>
              <a:rPr lang="en" sz="600">
                <a:solidFill>
                  <a:srgbClr val="37474F"/>
                </a:solidFill>
                <a:highlight>
                  <a:schemeClr val="lt1"/>
                </a:highlight>
                <a:latin typeface="JetBrains Mono"/>
                <a:ea typeface="JetBrains Mono"/>
                <a:cs typeface="JetBrains Mono"/>
                <a:sym typeface="JetBrains Mono"/>
              </a:rPr>
              <a:t>:</a:t>
            </a:r>
            <a:endParaRPr sz="600">
              <a:solidFill>
                <a:srgbClr val="37474F"/>
              </a:solidFill>
              <a:highlight>
                <a:schemeClr val="lt1"/>
              </a:highlight>
              <a:latin typeface="JetBrains Mono"/>
              <a:ea typeface="JetBrains Mono"/>
              <a:cs typeface="JetBrains Mono"/>
              <a:sym typeface="JetBrains Mono"/>
            </a:endParaRPr>
          </a:p>
        </p:txBody>
      </p:sp>
      <p:sp>
        <p:nvSpPr>
          <p:cNvPr id="1744" name="Google Shape;1744;p80"/>
          <p:cNvSpPr txBox="1"/>
          <p:nvPr/>
        </p:nvSpPr>
        <p:spPr>
          <a:xfrm>
            <a:off x="4833038" y="4071975"/>
            <a:ext cx="541500" cy="92400"/>
          </a:xfrm>
          <a:prstGeom prst="rect">
            <a:avLst/>
          </a:prstGeom>
          <a:noFill/>
          <a:ln>
            <a:noFill/>
          </a:ln>
        </p:spPr>
        <p:txBody>
          <a:bodyPr anchorCtr="0" anchor="t" bIns="0" lIns="91425" spcFirstLastPara="1" rIns="91425" wrap="square" tIns="0">
            <a:spAutoFit/>
          </a:bodyPr>
          <a:lstStyle/>
          <a:p>
            <a:pPr indent="0" lvl="0" marL="0" rtl="0" algn="ctr">
              <a:spcBef>
                <a:spcPts val="0"/>
              </a:spcBef>
              <a:spcAft>
                <a:spcPts val="0"/>
              </a:spcAft>
              <a:buNone/>
            </a:pPr>
            <a:r>
              <a:rPr lang="en" sz="600">
                <a:solidFill>
                  <a:srgbClr val="37474F"/>
                </a:solidFill>
                <a:highlight>
                  <a:schemeClr val="lt1"/>
                </a:highlight>
                <a:latin typeface="JetBrains Mono"/>
                <a:ea typeface="JetBrains Mono"/>
                <a:cs typeface="JetBrains Mono"/>
                <a:sym typeface="JetBrains Mono"/>
              </a:rPr>
              <a:t>$this</a:t>
            </a:r>
            <a:r>
              <a:rPr lang="en" sz="600">
                <a:solidFill>
                  <a:srgbClr val="37474F"/>
                </a:solidFill>
                <a:highlight>
                  <a:schemeClr val="lt1"/>
                </a:highlight>
                <a:latin typeface="JetBrains Mono"/>
                <a:ea typeface="JetBrains Mono"/>
                <a:cs typeface="JetBrains Mono"/>
                <a:sym typeface="JetBrains Mono"/>
              </a:rPr>
              <a:t>:</a:t>
            </a:r>
            <a:endParaRPr sz="600">
              <a:solidFill>
                <a:srgbClr val="37474F"/>
              </a:solidFill>
              <a:highlight>
                <a:schemeClr val="lt1"/>
              </a:highlight>
              <a:latin typeface="JetBrains Mono"/>
              <a:ea typeface="JetBrains Mono"/>
              <a:cs typeface="JetBrains Mono"/>
              <a:sym typeface="JetBrains Mono"/>
            </a:endParaRPr>
          </a:p>
        </p:txBody>
      </p:sp>
      <p:sp>
        <p:nvSpPr>
          <p:cNvPr id="1745" name="Google Shape;1745;p80"/>
          <p:cNvSpPr txBox="1"/>
          <p:nvPr/>
        </p:nvSpPr>
        <p:spPr>
          <a:xfrm>
            <a:off x="1628850" y="3860438"/>
            <a:ext cx="604200" cy="92400"/>
          </a:xfrm>
          <a:prstGeom prst="rect">
            <a:avLst/>
          </a:prstGeom>
          <a:noFill/>
          <a:ln>
            <a:noFill/>
          </a:ln>
        </p:spPr>
        <p:txBody>
          <a:bodyPr anchorCtr="0" anchor="t" bIns="0" lIns="91425" spcFirstLastPara="1" rIns="91425" wrap="square" tIns="0">
            <a:spAutoFit/>
          </a:bodyPr>
          <a:lstStyle/>
          <a:p>
            <a:pPr indent="0" lvl="0" marL="0" rtl="0" algn="ctr">
              <a:spcBef>
                <a:spcPts val="0"/>
              </a:spcBef>
              <a:spcAft>
                <a:spcPts val="0"/>
              </a:spcAft>
              <a:buNone/>
            </a:pPr>
            <a:r>
              <a:rPr lang="en" sz="600">
                <a:solidFill>
                  <a:srgbClr val="37474F"/>
                </a:solidFill>
                <a:highlight>
                  <a:schemeClr val="lt1"/>
                </a:highlight>
                <a:latin typeface="JetBrains Mono"/>
                <a:ea typeface="JetBrains Mono"/>
                <a:cs typeface="JetBrains Mono"/>
                <a:sym typeface="JetBrains Mono"/>
              </a:rPr>
              <a:t>message</a:t>
            </a:r>
            <a:r>
              <a:rPr lang="en" sz="600">
                <a:solidFill>
                  <a:srgbClr val="37474F"/>
                </a:solidFill>
                <a:highlight>
                  <a:schemeClr val="lt1"/>
                </a:highlight>
                <a:latin typeface="JetBrains Mono"/>
                <a:ea typeface="JetBrains Mono"/>
                <a:cs typeface="JetBrains Mono"/>
                <a:sym typeface="JetBrains Mono"/>
              </a:rPr>
              <a:t>:</a:t>
            </a:r>
            <a:endParaRPr sz="600">
              <a:solidFill>
                <a:srgbClr val="37474F"/>
              </a:solidFill>
              <a:highlight>
                <a:schemeClr val="lt1"/>
              </a:highlight>
              <a:latin typeface="JetBrains Mono"/>
              <a:ea typeface="JetBrains Mono"/>
              <a:cs typeface="JetBrains Mono"/>
              <a:sym typeface="JetBrains Mono"/>
            </a:endParaRPr>
          </a:p>
        </p:txBody>
      </p:sp>
      <p:sp>
        <p:nvSpPr>
          <p:cNvPr id="1746" name="Google Shape;1746;p80"/>
          <p:cNvSpPr txBox="1"/>
          <p:nvPr/>
        </p:nvSpPr>
        <p:spPr>
          <a:xfrm>
            <a:off x="503575" y="931200"/>
            <a:ext cx="139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535353"/>
                </a:solidFill>
                <a:latin typeface="Open Sans"/>
                <a:ea typeface="Open Sans"/>
                <a:cs typeface="Open Sans"/>
                <a:sym typeface="Open Sans"/>
              </a:rPr>
              <a:t>Its IR:</a:t>
            </a:r>
            <a:endParaRPr sz="1800">
              <a:solidFill>
                <a:srgbClr val="535353"/>
              </a:solidFill>
              <a:latin typeface="Open Sans"/>
              <a:ea typeface="Open Sans"/>
              <a:cs typeface="Open Sans"/>
              <a:sym typeface="Open Sans"/>
            </a:endParaRPr>
          </a:p>
        </p:txBody>
      </p:sp>
      <p:sp>
        <p:nvSpPr>
          <p:cNvPr id="1747" name="Google Shape;1747;p8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IR? Yet another tree!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8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sz="2400"/>
              <a:t>Back-end intermediate representation: a closer look</a:t>
            </a:r>
            <a:endParaRPr sz="2400"/>
          </a:p>
        </p:txBody>
      </p:sp>
      <p:sp>
        <p:nvSpPr>
          <p:cNvPr id="1753" name="Google Shape;1753;p81"/>
          <p:cNvSpPr/>
          <p:nvPr/>
        </p:nvSpPr>
        <p:spPr>
          <a:xfrm>
            <a:off x="2112875" y="1449000"/>
            <a:ext cx="51024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name:</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visibility:</a:t>
            </a:r>
            <a:r>
              <a:rPr lang="en" sz="900">
                <a:solidFill>
                  <a:srgbClr val="018001"/>
                </a:solidFill>
                <a:latin typeface="JetBrains Mono"/>
                <a:ea typeface="JetBrains Mono"/>
                <a:cs typeface="JetBrains Mono"/>
                <a:sym typeface="JetBrains Mono"/>
              </a:rPr>
              <a:t>public</a:t>
            </a:r>
            <a:r>
              <a:rPr lang="en" sz="900">
                <a:solidFill>
                  <a:srgbClr val="37474F"/>
                </a:solidFill>
                <a:latin typeface="JetBrains Mono"/>
                <a:ea typeface="JetBrains Mono"/>
                <a:cs typeface="JetBrains Mono"/>
                <a:sym typeface="JetBrains Mono"/>
              </a:rPr>
              <a:t> modality:</a:t>
            </a:r>
            <a:r>
              <a:rPr lang="en" sz="900">
                <a:solidFill>
                  <a:srgbClr val="018001"/>
                </a:solidFill>
                <a:latin typeface="JetBrains Mono"/>
                <a:ea typeface="JetBrains Mono"/>
                <a:cs typeface="JetBrains Mono"/>
                <a:sym typeface="JetBrains Mono"/>
              </a:rPr>
              <a:t>FINAL</a:t>
            </a:r>
            <a:r>
              <a:rPr lang="en" sz="900">
                <a:solidFill>
                  <a:srgbClr val="37474F"/>
                </a:solidFill>
                <a:latin typeface="JetBrains Mono"/>
                <a:ea typeface="JetBrains Mono"/>
                <a:cs typeface="JetBrains Mono"/>
                <a:sym typeface="JetBrains Mono"/>
              </a:rPr>
              <a:t> &lt;&gt;(</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returnType:</a:t>
            </a:r>
            <a:r>
              <a:rPr lang="en" sz="900">
                <a:solidFill>
                  <a:srgbClr val="FC801D"/>
                </a:solidFill>
                <a:latin typeface="JetBrains Mono"/>
                <a:ea typeface="JetBrains Mono"/>
                <a:cs typeface="JetBrains Mono"/>
                <a:sym typeface="JetBrains Mono"/>
              </a:rPr>
              <a:t>kotlin.Unit</a:t>
            </a:r>
            <a:endParaRPr sz="900">
              <a:solidFill>
                <a:srgbClr val="FC801D"/>
              </a:solidFill>
              <a:latin typeface="JetBrains Mono"/>
              <a:ea typeface="JetBrains Mono"/>
              <a:cs typeface="JetBrains Mono"/>
              <a:sym typeface="JetBrains Mono"/>
            </a:endParaRPr>
          </a:p>
        </p:txBody>
      </p:sp>
      <p:cxnSp>
        <p:nvCxnSpPr>
          <p:cNvPr id="1754" name="Google Shape;1754;p81"/>
          <p:cNvCxnSpPr>
            <a:stCxn id="1753" idx="2"/>
            <a:endCxn id="1755" idx="0"/>
          </p:cNvCxnSpPr>
          <p:nvPr/>
        </p:nvCxnSpPr>
        <p:spPr>
          <a:xfrm rot="5400000">
            <a:off x="3279875" y="740700"/>
            <a:ext cx="258900" cy="25095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1756" name="Google Shape;1756;p81"/>
          <p:cNvSpPr/>
          <p:nvPr/>
        </p:nvSpPr>
        <p:spPr>
          <a:xfrm>
            <a:off x="276925" y="1076325"/>
            <a:ext cx="3688500" cy="22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String) = </a:t>
            </a:r>
            <a:r>
              <a:rPr lang="en" sz="900">
                <a:solidFill>
                  <a:schemeClr val="accent2"/>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018001"/>
                </a:solidFill>
                <a:latin typeface="JetBrains Mono"/>
                <a:ea typeface="JetBrains Mono"/>
                <a:cs typeface="JetBrains Mono"/>
                <a:sym typeface="JetBrains Mono"/>
              </a:rPr>
              <a:t>"</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755" name="Google Shape;1755;p81"/>
          <p:cNvSpPr/>
          <p:nvPr/>
        </p:nvSpPr>
        <p:spPr>
          <a:xfrm>
            <a:off x="252125" y="2124875"/>
            <a:ext cx="38046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VALUE_PARAMETER</a:t>
            </a:r>
            <a:r>
              <a:rPr lang="en" sz="900">
                <a:solidFill>
                  <a:srgbClr val="37474F"/>
                </a:solidFill>
                <a:latin typeface="JetBrains Mono"/>
                <a:ea typeface="JetBrains Mono"/>
                <a:cs typeface="JetBrains Mono"/>
                <a:sym typeface="JetBrains Mono"/>
              </a:rPr>
              <a:t> name:</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index:0 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757" name="Google Shape;1757;p81"/>
          <p:cNvSpPr/>
          <p:nvPr/>
        </p:nvSpPr>
        <p:spPr>
          <a:xfrm>
            <a:off x="4169677" y="2124885"/>
            <a:ext cx="988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BLOCK_BODY</a:t>
            </a:r>
            <a:endParaRPr sz="900">
              <a:solidFill>
                <a:srgbClr val="FC801D"/>
              </a:solidFill>
              <a:latin typeface="JetBrains Mono"/>
              <a:ea typeface="JetBrains Mono"/>
              <a:cs typeface="JetBrains Mono"/>
              <a:sym typeface="JetBrains Mono"/>
            </a:endParaRPr>
          </a:p>
        </p:txBody>
      </p:sp>
      <p:cxnSp>
        <p:nvCxnSpPr>
          <p:cNvPr id="1758" name="Google Shape;1758;p81"/>
          <p:cNvCxnSpPr>
            <a:stCxn id="1753" idx="2"/>
            <a:endCxn id="1757" idx="0"/>
          </p:cNvCxnSpPr>
          <p:nvPr/>
        </p:nvCxnSpPr>
        <p:spPr>
          <a:xfrm flipH="1" rot="-5400000">
            <a:off x="4534925" y="1995150"/>
            <a:ext cx="258900" cy="600"/>
          </a:xfrm>
          <a:prstGeom prst="curvedConnector3">
            <a:avLst>
              <a:gd fmla="val 49997" name="adj1"/>
            </a:avLst>
          </a:prstGeom>
          <a:noFill/>
          <a:ln cap="flat" cmpd="sng" w="9525">
            <a:solidFill>
              <a:srgbClr val="A2AEBD"/>
            </a:solidFill>
            <a:prstDash val="solid"/>
            <a:round/>
            <a:headEnd len="med" w="med" type="none"/>
            <a:tailEnd len="med" w="med" type="triangle"/>
          </a:ln>
        </p:spPr>
      </p:cxnSp>
      <p:sp>
        <p:nvSpPr>
          <p:cNvPr id="1759" name="Google Shape;1759;p81"/>
          <p:cNvSpPr/>
          <p:nvPr/>
        </p:nvSpPr>
        <p:spPr>
          <a:xfrm>
            <a:off x="1447775" y="2611744"/>
            <a:ext cx="64326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RETURN</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kotlin.Nothing</a:t>
            </a:r>
            <a:endParaRPr sz="900">
              <a:solidFill>
                <a:srgbClr val="FC801D"/>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from='</a:t>
            </a:r>
            <a:r>
              <a:rPr lang="en" sz="900">
                <a:solidFill>
                  <a:srgbClr val="018001"/>
                </a:solidFill>
                <a:latin typeface="JetBrains Mono"/>
                <a:ea typeface="JetBrains Mono"/>
                <a:cs typeface="JetBrains Mono"/>
                <a:sym typeface="JetBrains Mono"/>
              </a:rPr>
              <a:t>public final fun</a:t>
            </a:r>
            <a:r>
              <a:rPr lang="en" sz="900">
                <a:solidFill>
                  <a:srgbClr val="37474F"/>
                </a:solidFill>
                <a:latin typeface="JetBrains Mono"/>
                <a:ea typeface="JetBrains Mono"/>
                <a:cs typeface="JetBrains Mono"/>
                <a:sym typeface="JetBrains Mono"/>
              </a:rPr>
              <a:t> </a:t>
            </a:r>
            <a:r>
              <a:rPr i="1"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helloworld</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760" name="Google Shape;1760;p81"/>
          <p:cNvSpPr/>
          <p:nvPr/>
        </p:nvSpPr>
        <p:spPr>
          <a:xfrm>
            <a:off x="3213875" y="4025679"/>
            <a:ext cx="29004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STRING_CONCATENATION </a:t>
            </a:r>
            <a:r>
              <a:rPr lang="en" sz="900">
                <a:solidFill>
                  <a:srgbClr val="37474F"/>
                </a:solidFill>
                <a:latin typeface="JetBrains Mono"/>
                <a:ea typeface="JetBrains Mono"/>
                <a:cs typeface="JetBrains Mono"/>
                <a:sym typeface="JetBrains Mono"/>
              </a:rPr>
              <a:t>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761" name="Google Shape;1761;p81"/>
          <p:cNvSpPr/>
          <p:nvPr/>
        </p:nvSpPr>
        <p:spPr>
          <a:xfrm>
            <a:off x="677425" y="4564529"/>
            <a:ext cx="3535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CONST </a:t>
            </a:r>
            <a:r>
              <a:rPr lang="en" sz="900">
                <a:solidFill>
                  <a:srgbClr val="37474F"/>
                </a:solidFill>
                <a:latin typeface="JetBrains Mono"/>
                <a:ea typeface="JetBrains Mono"/>
                <a:cs typeface="JetBrains Mono"/>
                <a:sym typeface="JetBrains Mono"/>
              </a:rPr>
              <a:t>String type=</a:t>
            </a:r>
            <a:r>
              <a:rPr lang="en" sz="900">
                <a:solidFill>
                  <a:srgbClr val="FC801D"/>
                </a:solidFill>
                <a:latin typeface="JetBrains Mono"/>
                <a:ea typeface="JetBrains Mono"/>
                <a:cs typeface="JetBrains Mono"/>
                <a:sym typeface="JetBrains Mono"/>
              </a:rPr>
              <a:t>kotlin.String</a:t>
            </a:r>
            <a:r>
              <a:rPr lang="en" sz="900">
                <a:solidFill>
                  <a:srgbClr val="018001"/>
                </a:solidFill>
                <a:latin typeface="JetBrains Mono"/>
                <a:ea typeface="JetBrains Mono"/>
                <a:cs typeface="JetBrains Mono"/>
                <a:sym typeface="JetBrains Mono"/>
              </a:rPr>
              <a:t> </a:t>
            </a:r>
            <a:r>
              <a:rPr lang="en" sz="900">
                <a:solidFill>
                  <a:srgbClr val="37474F"/>
                </a:solidFill>
                <a:latin typeface="JetBrains Mono"/>
                <a:ea typeface="JetBrains Mono"/>
                <a:cs typeface="JetBrains Mono"/>
                <a:sym typeface="JetBrains Mono"/>
              </a:rPr>
              <a:t>value="Hello, "</a:t>
            </a:r>
            <a:endParaRPr sz="900">
              <a:solidFill>
                <a:srgbClr val="37474F"/>
              </a:solidFill>
              <a:latin typeface="JetBrains Mono"/>
              <a:ea typeface="JetBrains Mono"/>
              <a:cs typeface="JetBrains Mono"/>
              <a:sym typeface="JetBrains Mono"/>
            </a:endParaRPr>
          </a:p>
        </p:txBody>
      </p:sp>
      <p:sp>
        <p:nvSpPr>
          <p:cNvPr id="1762" name="Google Shape;1762;p81"/>
          <p:cNvSpPr/>
          <p:nvPr/>
        </p:nvSpPr>
        <p:spPr>
          <a:xfrm>
            <a:off x="5375075" y="4565800"/>
            <a:ext cx="3535800" cy="5199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GET VAR </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 </a:t>
            </a:r>
            <a:r>
              <a:rPr lang="en" sz="900">
                <a:solidFill>
                  <a:srgbClr val="37474F"/>
                </a:solidFill>
                <a:latin typeface="JetBrains Mono"/>
                <a:ea typeface="JetBrains Mono"/>
                <a:cs typeface="JetBrains Mono"/>
                <a:sym typeface="JetBrains Mono"/>
              </a:rPr>
              <a:t>declared in </a:t>
            </a:r>
            <a:r>
              <a:rPr lang="en" sz="900">
                <a:solidFill>
                  <a:srgbClr val="FC801D"/>
                </a:solidFill>
                <a:latin typeface="JetBrains Mono"/>
                <a:ea typeface="JetBrains Mono"/>
                <a:cs typeface="JetBrains Mono"/>
                <a:sym typeface="JetBrains Mono"/>
              </a:rPr>
              <a:t>helloworld.hello</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763" name="Google Shape;1763;p81"/>
          <p:cNvCxnSpPr>
            <a:stCxn id="1759" idx="2"/>
            <a:endCxn id="1764" idx="0"/>
          </p:cNvCxnSpPr>
          <p:nvPr/>
        </p:nvCxnSpPr>
        <p:spPr>
          <a:xfrm flipH="1" rot="-5400000">
            <a:off x="4544225" y="3148594"/>
            <a:ext cx="240300" cy="600"/>
          </a:xfrm>
          <a:prstGeom prst="curvedConnector3">
            <a:avLst>
              <a:gd fmla="val 49980" name="adj1"/>
            </a:avLst>
          </a:prstGeom>
          <a:noFill/>
          <a:ln cap="flat" cmpd="sng" w="9525">
            <a:solidFill>
              <a:srgbClr val="A2AEBD"/>
            </a:solidFill>
            <a:prstDash val="solid"/>
            <a:round/>
            <a:headEnd len="med" w="med" type="none"/>
            <a:tailEnd len="med" w="med" type="triangle"/>
          </a:ln>
        </p:spPr>
      </p:cxnSp>
      <p:cxnSp>
        <p:nvCxnSpPr>
          <p:cNvPr id="1765" name="Google Shape;1765;p81"/>
          <p:cNvCxnSpPr>
            <a:stCxn id="1757" idx="2"/>
            <a:endCxn id="1759" idx="0"/>
          </p:cNvCxnSpPr>
          <p:nvPr/>
        </p:nvCxnSpPr>
        <p:spPr>
          <a:xfrm flipH="1" rot="-5400000">
            <a:off x="4534927" y="2482035"/>
            <a:ext cx="258900" cy="600"/>
          </a:xfrm>
          <a:prstGeom prst="curvedConnector3">
            <a:avLst>
              <a:gd fmla="val 49992" name="adj1"/>
            </a:avLst>
          </a:prstGeom>
          <a:noFill/>
          <a:ln cap="flat" cmpd="sng" w="9525">
            <a:solidFill>
              <a:srgbClr val="A2AEBD"/>
            </a:solidFill>
            <a:prstDash val="solid"/>
            <a:round/>
            <a:headEnd len="med" w="med" type="none"/>
            <a:tailEnd len="med" w="med" type="triangle"/>
          </a:ln>
        </p:spPr>
      </p:cxnSp>
      <p:cxnSp>
        <p:nvCxnSpPr>
          <p:cNvPr id="1766" name="Google Shape;1766;p81"/>
          <p:cNvCxnSpPr>
            <a:stCxn id="1760" idx="2"/>
            <a:endCxn id="1761" idx="0"/>
          </p:cNvCxnSpPr>
          <p:nvPr/>
        </p:nvCxnSpPr>
        <p:spPr>
          <a:xfrm rot="5400000">
            <a:off x="3399275" y="3299679"/>
            <a:ext cx="310800" cy="2218800"/>
          </a:xfrm>
          <a:prstGeom prst="curvedConnector3">
            <a:avLst>
              <a:gd fmla="val 50008" name="adj1"/>
            </a:avLst>
          </a:prstGeom>
          <a:noFill/>
          <a:ln cap="flat" cmpd="sng" w="9525">
            <a:solidFill>
              <a:srgbClr val="A2AEBD"/>
            </a:solidFill>
            <a:prstDash val="solid"/>
            <a:round/>
            <a:headEnd len="med" w="med" type="none"/>
            <a:tailEnd len="med" w="med" type="triangle"/>
          </a:ln>
        </p:spPr>
      </p:cxnSp>
      <p:cxnSp>
        <p:nvCxnSpPr>
          <p:cNvPr id="1767" name="Google Shape;1767;p81"/>
          <p:cNvCxnSpPr>
            <a:stCxn id="1760" idx="2"/>
            <a:endCxn id="1762" idx="0"/>
          </p:cNvCxnSpPr>
          <p:nvPr/>
        </p:nvCxnSpPr>
        <p:spPr>
          <a:xfrm flipH="1" rot="-5400000">
            <a:off x="5747525" y="3170229"/>
            <a:ext cx="312000" cy="2478900"/>
          </a:xfrm>
          <a:prstGeom prst="curvedConnector3">
            <a:avLst>
              <a:gd fmla="val 50019" name="adj1"/>
            </a:avLst>
          </a:prstGeom>
          <a:noFill/>
          <a:ln cap="flat" cmpd="sng" w="9525">
            <a:solidFill>
              <a:srgbClr val="A2AEBD"/>
            </a:solidFill>
            <a:prstDash val="solid"/>
            <a:round/>
            <a:headEnd len="med" w="med" type="none"/>
            <a:tailEnd len="med" w="med" type="triangle"/>
          </a:ln>
        </p:spPr>
      </p:cxnSp>
      <p:sp>
        <p:nvSpPr>
          <p:cNvPr id="1764" name="Google Shape;1764;p81"/>
          <p:cNvSpPr/>
          <p:nvPr/>
        </p:nvSpPr>
        <p:spPr>
          <a:xfrm>
            <a:off x="1941725" y="3268950"/>
            <a:ext cx="5444700" cy="379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CALL 'public final 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message</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kotlin.Any?</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a:t>
            </a:r>
            <a:r>
              <a:rPr lang="en" sz="900">
                <a:solidFill>
                  <a:srgbClr val="018001"/>
                </a:solidFill>
                <a:latin typeface="JetBrains Mono"/>
                <a:ea typeface="JetBrains Mono"/>
                <a:cs typeface="JetBrains Mono"/>
                <a:sym typeface="JetBrains Mono"/>
              </a:rPr>
              <a:t>inline</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kotlin.io.ConsoleKt</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768" name="Google Shape;1768;p81"/>
          <p:cNvCxnSpPr>
            <a:stCxn id="1764" idx="2"/>
            <a:endCxn id="1760" idx="0"/>
          </p:cNvCxnSpPr>
          <p:nvPr/>
        </p:nvCxnSpPr>
        <p:spPr>
          <a:xfrm>
            <a:off x="4664075" y="3648450"/>
            <a:ext cx="0" cy="377100"/>
          </a:xfrm>
          <a:prstGeom prst="straightConnector1">
            <a:avLst/>
          </a:prstGeom>
          <a:noFill/>
          <a:ln cap="flat" cmpd="sng" w="9525">
            <a:solidFill>
              <a:srgbClr val="A2AEBD"/>
            </a:solidFill>
            <a:prstDash val="solid"/>
            <a:round/>
            <a:headEnd len="med" w="med" type="none"/>
            <a:tailEnd len="med" w="med" type="triangle"/>
          </a:ln>
        </p:spPr>
      </p:cxnSp>
      <p:sp>
        <p:nvSpPr>
          <p:cNvPr id="1769" name="Google Shape;1769;p81"/>
          <p:cNvSpPr txBox="1"/>
          <p:nvPr/>
        </p:nvSpPr>
        <p:spPr>
          <a:xfrm>
            <a:off x="4223525" y="3767763"/>
            <a:ext cx="881100" cy="138600"/>
          </a:xfrm>
          <a:prstGeom prst="rect">
            <a:avLst/>
          </a:prstGeom>
          <a:noFill/>
          <a:ln>
            <a:noFill/>
          </a:ln>
        </p:spPr>
        <p:txBody>
          <a:bodyPr anchorCtr="0" anchor="t" bIns="0" lIns="91425" spcFirstLastPara="1" rIns="91425" wrap="square" tIns="0">
            <a:spAutoFit/>
          </a:bodyPr>
          <a:lstStyle/>
          <a:p>
            <a:pPr indent="0" lvl="0" marL="0" rtl="0" algn="ctr">
              <a:spcBef>
                <a:spcPts val="0"/>
              </a:spcBef>
              <a:spcAft>
                <a:spcPts val="0"/>
              </a:spcAft>
              <a:buNone/>
            </a:pPr>
            <a:r>
              <a:rPr lang="en" sz="900">
                <a:solidFill>
                  <a:srgbClr val="37474F"/>
                </a:solidFill>
                <a:highlight>
                  <a:schemeClr val="lt1"/>
                </a:highlight>
                <a:latin typeface="JetBrains Mono"/>
                <a:ea typeface="JetBrains Mono"/>
                <a:cs typeface="JetBrains Mono"/>
                <a:sym typeface="JetBrains Mono"/>
              </a:rPr>
              <a:t>message:</a:t>
            </a:r>
            <a:endParaRPr sz="900">
              <a:solidFill>
                <a:srgbClr val="37474F"/>
              </a:solidFill>
              <a:highlight>
                <a:schemeClr val="lt1"/>
              </a:highlight>
              <a:latin typeface="JetBrains Mono"/>
              <a:ea typeface="JetBrains Mono"/>
              <a:cs typeface="JetBrains Mono"/>
              <a:sym typeface="JetBrains Mon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8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sz="2400"/>
              <a:t>Back-end intermediate representation: a closer look</a:t>
            </a:r>
            <a:endParaRPr sz="2400"/>
          </a:p>
        </p:txBody>
      </p:sp>
      <p:sp>
        <p:nvSpPr>
          <p:cNvPr id="1775" name="Google Shape;1775;p82"/>
          <p:cNvSpPr/>
          <p:nvPr/>
        </p:nvSpPr>
        <p:spPr>
          <a:xfrm>
            <a:off x="276925" y="1076325"/>
            <a:ext cx="3688500" cy="22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String) = </a:t>
            </a:r>
            <a:r>
              <a:rPr lang="en" sz="900">
                <a:solidFill>
                  <a:schemeClr val="accent2"/>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018001"/>
                </a:solidFill>
                <a:latin typeface="JetBrains Mono"/>
                <a:ea typeface="JetBrains Mono"/>
                <a:cs typeface="JetBrains Mono"/>
                <a:sym typeface="JetBrains Mono"/>
              </a:rPr>
              <a:t>"</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776" name="Google Shape;1776;p82"/>
          <p:cNvSpPr/>
          <p:nvPr/>
        </p:nvSpPr>
        <p:spPr>
          <a:xfrm>
            <a:off x="322250" y="1076325"/>
            <a:ext cx="3476400" cy="228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7" name="Google Shape;1777;p82"/>
          <p:cNvCxnSpPr>
            <a:stCxn id="1776" idx="3"/>
            <a:endCxn id="1778" idx="0"/>
          </p:cNvCxnSpPr>
          <p:nvPr/>
        </p:nvCxnSpPr>
        <p:spPr>
          <a:xfrm>
            <a:off x="3798650" y="1190325"/>
            <a:ext cx="865500" cy="258600"/>
          </a:xfrm>
          <a:prstGeom prst="curvedConnector2">
            <a:avLst/>
          </a:prstGeom>
          <a:noFill/>
          <a:ln cap="flat" cmpd="sng" w="9525">
            <a:solidFill>
              <a:schemeClr val="accent2"/>
            </a:solidFill>
            <a:prstDash val="solid"/>
            <a:round/>
            <a:headEnd len="med" w="med" type="none"/>
            <a:tailEnd len="med" w="med" type="none"/>
          </a:ln>
        </p:spPr>
      </p:cxnSp>
      <p:sp>
        <p:nvSpPr>
          <p:cNvPr id="1778" name="Google Shape;1778;p82"/>
          <p:cNvSpPr/>
          <p:nvPr/>
        </p:nvSpPr>
        <p:spPr>
          <a:xfrm>
            <a:off x="2112875" y="1449000"/>
            <a:ext cx="5102400" cy="417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name:</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visibility:</a:t>
            </a:r>
            <a:r>
              <a:rPr lang="en" sz="900">
                <a:solidFill>
                  <a:srgbClr val="018001"/>
                </a:solidFill>
                <a:latin typeface="JetBrains Mono"/>
                <a:ea typeface="JetBrains Mono"/>
                <a:cs typeface="JetBrains Mono"/>
                <a:sym typeface="JetBrains Mono"/>
              </a:rPr>
              <a:t>public</a:t>
            </a:r>
            <a:r>
              <a:rPr lang="en" sz="900">
                <a:solidFill>
                  <a:srgbClr val="37474F"/>
                </a:solidFill>
                <a:latin typeface="JetBrains Mono"/>
                <a:ea typeface="JetBrains Mono"/>
                <a:cs typeface="JetBrains Mono"/>
                <a:sym typeface="JetBrains Mono"/>
              </a:rPr>
              <a:t> modality:</a:t>
            </a:r>
            <a:r>
              <a:rPr lang="en" sz="900">
                <a:solidFill>
                  <a:srgbClr val="018001"/>
                </a:solidFill>
                <a:latin typeface="JetBrains Mono"/>
                <a:ea typeface="JetBrains Mono"/>
                <a:cs typeface="JetBrains Mono"/>
                <a:sym typeface="JetBrains Mono"/>
              </a:rPr>
              <a:t>FINAL</a:t>
            </a:r>
            <a:r>
              <a:rPr lang="en" sz="900">
                <a:solidFill>
                  <a:srgbClr val="37474F"/>
                </a:solidFill>
                <a:latin typeface="JetBrains Mono"/>
                <a:ea typeface="JetBrains Mono"/>
                <a:cs typeface="JetBrains Mono"/>
                <a:sym typeface="JetBrains Mono"/>
              </a:rPr>
              <a:t> &lt;&gt;(</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returnType:</a:t>
            </a:r>
            <a:r>
              <a:rPr lang="en" sz="900">
                <a:solidFill>
                  <a:srgbClr val="FC801D"/>
                </a:solidFill>
                <a:latin typeface="JetBrains Mono"/>
                <a:ea typeface="JetBrains Mono"/>
                <a:cs typeface="JetBrains Mono"/>
                <a:sym typeface="JetBrains Mono"/>
              </a:rPr>
              <a:t>kotlin.Unit</a:t>
            </a:r>
            <a:endParaRPr sz="900">
              <a:solidFill>
                <a:srgbClr val="FC801D"/>
              </a:solidFill>
              <a:latin typeface="JetBrains Mono"/>
              <a:ea typeface="JetBrains Mono"/>
              <a:cs typeface="JetBrains Mono"/>
              <a:sym typeface="JetBrains Mono"/>
            </a:endParaRPr>
          </a:p>
        </p:txBody>
      </p:sp>
      <p:cxnSp>
        <p:nvCxnSpPr>
          <p:cNvPr id="1779" name="Google Shape;1779;p82"/>
          <p:cNvCxnSpPr>
            <a:stCxn id="1778" idx="2"/>
            <a:endCxn id="1780" idx="0"/>
          </p:cNvCxnSpPr>
          <p:nvPr/>
        </p:nvCxnSpPr>
        <p:spPr>
          <a:xfrm rot="5400000">
            <a:off x="3279875" y="740700"/>
            <a:ext cx="258900" cy="25095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1780" name="Google Shape;1780;p82"/>
          <p:cNvSpPr/>
          <p:nvPr/>
        </p:nvSpPr>
        <p:spPr>
          <a:xfrm>
            <a:off x="252125" y="2124875"/>
            <a:ext cx="38046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VALUE_PARAMETER</a:t>
            </a:r>
            <a:r>
              <a:rPr lang="en" sz="900">
                <a:solidFill>
                  <a:srgbClr val="37474F"/>
                </a:solidFill>
                <a:latin typeface="JetBrains Mono"/>
                <a:ea typeface="JetBrains Mono"/>
                <a:cs typeface="JetBrains Mono"/>
                <a:sym typeface="JetBrains Mono"/>
              </a:rPr>
              <a:t> name:</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index:0 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781" name="Google Shape;1781;p82"/>
          <p:cNvSpPr/>
          <p:nvPr/>
        </p:nvSpPr>
        <p:spPr>
          <a:xfrm>
            <a:off x="4169677" y="2124885"/>
            <a:ext cx="988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BLOCK_BODY</a:t>
            </a:r>
            <a:endParaRPr sz="900">
              <a:solidFill>
                <a:srgbClr val="FC801D"/>
              </a:solidFill>
              <a:latin typeface="JetBrains Mono"/>
              <a:ea typeface="JetBrains Mono"/>
              <a:cs typeface="JetBrains Mono"/>
              <a:sym typeface="JetBrains Mono"/>
            </a:endParaRPr>
          </a:p>
        </p:txBody>
      </p:sp>
      <p:cxnSp>
        <p:nvCxnSpPr>
          <p:cNvPr id="1782" name="Google Shape;1782;p82"/>
          <p:cNvCxnSpPr>
            <a:stCxn id="1778" idx="2"/>
            <a:endCxn id="1781" idx="0"/>
          </p:cNvCxnSpPr>
          <p:nvPr/>
        </p:nvCxnSpPr>
        <p:spPr>
          <a:xfrm flipH="1" rot="-5400000">
            <a:off x="4534925" y="1995150"/>
            <a:ext cx="258900" cy="600"/>
          </a:xfrm>
          <a:prstGeom prst="curvedConnector3">
            <a:avLst>
              <a:gd fmla="val 49997" name="adj1"/>
            </a:avLst>
          </a:prstGeom>
          <a:noFill/>
          <a:ln cap="flat" cmpd="sng" w="9525">
            <a:solidFill>
              <a:srgbClr val="A2AEBD"/>
            </a:solidFill>
            <a:prstDash val="solid"/>
            <a:round/>
            <a:headEnd len="med" w="med" type="none"/>
            <a:tailEnd len="med" w="med" type="triangle"/>
          </a:ln>
        </p:spPr>
      </p:cxnSp>
      <p:sp>
        <p:nvSpPr>
          <p:cNvPr id="1783" name="Google Shape;1783;p82"/>
          <p:cNvSpPr/>
          <p:nvPr/>
        </p:nvSpPr>
        <p:spPr>
          <a:xfrm>
            <a:off x="1447775" y="2611744"/>
            <a:ext cx="64326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RETURN</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kotlin.Nothing</a:t>
            </a:r>
            <a:endParaRPr sz="900">
              <a:solidFill>
                <a:srgbClr val="FC801D"/>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from='</a:t>
            </a:r>
            <a:r>
              <a:rPr lang="en" sz="900">
                <a:solidFill>
                  <a:srgbClr val="018001"/>
                </a:solidFill>
                <a:latin typeface="JetBrains Mono"/>
                <a:ea typeface="JetBrains Mono"/>
                <a:cs typeface="JetBrains Mono"/>
                <a:sym typeface="JetBrains Mono"/>
              </a:rPr>
              <a:t>public final fun</a:t>
            </a:r>
            <a:r>
              <a:rPr lang="en" sz="900">
                <a:solidFill>
                  <a:srgbClr val="37474F"/>
                </a:solidFill>
                <a:latin typeface="JetBrains Mono"/>
                <a:ea typeface="JetBrains Mono"/>
                <a:cs typeface="JetBrains Mono"/>
                <a:sym typeface="JetBrains Mono"/>
              </a:rPr>
              <a:t> </a:t>
            </a:r>
            <a:r>
              <a:rPr i="1"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helloworld</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784" name="Google Shape;1784;p82"/>
          <p:cNvSpPr/>
          <p:nvPr/>
        </p:nvSpPr>
        <p:spPr>
          <a:xfrm>
            <a:off x="3213875" y="4025679"/>
            <a:ext cx="29004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STRING_CONCATENATION </a:t>
            </a:r>
            <a:r>
              <a:rPr lang="en" sz="900">
                <a:solidFill>
                  <a:srgbClr val="37474F"/>
                </a:solidFill>
                <a:latin typeface="JetBrains Mono"/>
                <a:ea typeface="JetBrains Mono"/>
                <a:cs typeface="JetBrains Mono"/>
                <a:sym typeface="JetBrains Mono"/>
              </a:rPr>
              <a:t>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785" name="Google Shape;1785;p82"/>
          <p:cNvSpPr/>
          <p:nvPr/>
        </p:nvSpPr>
        <p:spPr>
          <a:xfrm>
            <a:off x="677425" y="4564529"/>
            <a:ext cx="3535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CONST </a:t>
            </a:r>
            <a:r>
              <a:rPr lang="en" sz="900">
                <a:solidFill>
                  <a:srgbClr val="37474F"/>
                </a:solidFill>
                <a:latin typeface="JetBrains Mono"/>
                <a:ea typeface="JetBrains Mono"/>
                <a:cs typeface="JetBrains Mono"/>
                <a:sym typeface="JetBrains Mono"/>
              </a:rPr>
              <a:t>String type=</a:t>
            </a:r>
            <a:r>
              <a:rPr lang="en" sz="900">
                <a:solidFill>
                  <a:srgbClr val="FC801D"/>
                </a:solidFill>
                <a:latin typeface="JetBrains Mono"/>
                <a:ea typeface="JetBrains Mono"/>
                <a:cs typeface="JetBrains Mono"/>
                <a:sym typeface="JetBrains Mono"/>
              </a:rPr>
              <a:t>kotlin.String</a:t>
            </a:r>
            <a:r>
              <a:rPr lang="en" sz="900">
                <a:solidFill>
                  <a:srgbClr val="018001"/>
                </a:solidFill>
                <a:latin typeface="JetBrains Mono"/>
                <a:ea typeface="JetBrains Mono"/>
                <a:cs typeface="JetBrains Mono"/>
                <a:sym typeface="JetBrains Mono"/>
              </a:rPr>
              <a:t> </a:t>
            </a:r>
            <a:r>
              <a:rPr lang="en" sz="900">
                <a:solidFill>
                  <a:srgbClr val="37474F"/>
                </a:solidFill>
                <a:latin typeface="JetBrains Mono"/>
                <a:ea typeface="JetBrains Mono"/>
                <a:cs typeface="JetBrains Mono"/>
                <a:sym typeface="JetBrains Mono"/>
              </a:rPr>
              <a:t>value="Hello, "</a:t>
            </a:r>
            <a:endParaRPr sz="900">
              <a:solidFill>
                <a:srgbClr val="37474F"/>
              </a:solidFill>
              <a:latin typeface="JetBrains Mono"/>
              <a:ea typeface="JetBrains Mono"/>
              <a:cs typeface="JetBrains Mono"/>
              <a:sym typeface="JetBrains Mono"/>
            </a:endParaRPr>
          </a:p>
        </p:txBody>
      </p:sp>
      <p:sp>
        <p:nvSpPr>
          <p:cNvPr id="1786" name="Google Shape;1786;p82"/>
          <p:cNvSpPr/>
          <p:nvPr/>
        </p:nvSpPr>
        <p:spPr>
          <a:xfrm>
            <a:off x="5375075" y="4565800"/>
            <a:ext cx="3535800" cy="5199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GET VAR </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 </a:t>
            </a:r>
            <a:r>
              <a:rPr lang="en" sz="900">
                <a:solidFill>
                  <a:srgbClr val="37474F"/>
                </a:solidFill>
                <a:latin typeface="JetBrains Mono"/>
                <a:ea typeface="JetBrains Mono"/>
                <a:cs typeface="JetBrains Mono"/>
                <a:sym typeface="JetBrains Mono"/>
              </a:rPr>
              <a:t>declared in </a:t>
            </a:r>
            <a:r>
              <a:rPr lang="en" sz="900">
                <a:solidFill>
                  <a:srgbClr val="FC801D"/>
                </a:solidFill>
                <a:latin typeface="JetBrains Mono"/>
                <a:ea typeface="JetBrains Mono"/>
                <a:cs typeface="JetBrains Mono"/>
                <a:sym typeface="JetBrains Mono"/>
              </a:rPr>
              <a:t>helloworld.hello</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787" name="Google Shape;1787;p82"/>
          <p:cNvCxnSpPr>
            <a:stCxn id="1783" idx="2"/>
            <a:endCxn id="1788" idx="0"/>
          </p:cNvCxnSpPr>
          <p:nvPr/>
        </p:nvCxnSpPr>
        <p:spPr>
          <a:xfrm flipH="1" rot="-5400000">
            <a:off x="4544225" y="3148594"/>
            <a:ext cx="240300" cy="600"/>
          </a:xfrm>
          <a:prstGeom prst="curvedConnector3">
            <a:avLst>
              <a:gd fmla="val 49980" name="adj1"/>
            </a:avLst>
          </a:prstGeom>
          <a:noFill/>
          <a:ln cap="flat" cmpd="sng" w="9525">
            <a:solidFill>
              <a:srgbClr val="A2AEBD"/>
            </a:solidFill>
            <a:prstDash val="solid"/>
            <a:round/>
            <a:headEnd len="med" w="med" type="none"/>
            <a:tailEnd len="med" w="med" type="triangle"/>
          </a:ln>
        </p:spPr>
      </p:cxnSp>
      <p:cxnSp>
        <p:nvCxnSpPr>
          <p:cNvPr id="1789" name="Google Shape;1789;p82"/>
          <p:cNvCxnSpPr>
            <a:stCxn id="1781" idx="2"/>
            <a:endCxn id="1783" idx="0"/>
          </p:cNvCxnSpPr>
          <p:nvPr/>
        </p:nvCxnSpPr>
        <p:spPr>
          <a:xfrm flipH="1" rot="-5400000">
            <a:off x="4534927" y="2482035"/>
            <a:ext cx="258900" cy="600"/>
          </a:xfrm>
          <a:prstGeom prst="curvedConnector3">
            <a:avLst>
              <a:gd fmla="val 49992" name="adj1"/>
            </a:avLst>
          </a:prstGeom>
          <a:noFill/>
          <a:ln cap="flat" cmpd="sng" w="9525">
            <a:solidFill>
              <a:srgbClr val="A2AEBD"/>
            </a:solidFill>
            <a:prstDash val="solid"/>
            <a:round/>
            <a:headEnd len="med" w="med" type="none"/>
            <a:tailEnd len="med" w="med" type="triangle"/>
          </a:ln>
        </p:spPr>
      </p:cxnSp>
      <p:cxnSp>
        <p:nvCxnSpPr>
          <p:cNvPr id="1790" name="Google Shape;1790;p82"/>
          <p:cNvCxnSpPr>
            <a:stCxn id="1784" idx="2"/>
            <a:endCxn id="1785" idx="0"/>
          </p:cNvCxnSpPr>
          <p:nvPr/>
        </p:nvCxnSpPr>
        <p:spPr>
          <a:xfrm rot="5400000">
            <a:off x="3399275" y="3299679"/>
            <a:ext cx="310800" cy="2218800"/>
          </a:xfrm>
          <a:prstGeom prst="curvedConnector3">
            <a:avLst>
              <a:gd fmla="val 50008" name="adj1"/>
            </a:avLst>
          </a:prstGeom>
          <a:noFill/>
          <a:ln cap="flat" cmpd="sng" w="9525">
            <a:solidFill>
              <a:srgbClr val="A2AEBD"/>
            </a:solidFill>
            <a:prstDash val="solid"/>
            <a:round/>
            <a:headEnd len="med" w="med" type="none"/>
            <a:tailEnd len="med" w="med" type="triangle"/>
          </a:ln>
        </p:spPr>
      </p:cxnSp>
      <p:cxnSp>
        <p:nvCxnSpPr>
          <p:cNvPr id="1791" name="Google Shape;1791;p82"/>
          <p:cNvCxnSpPr>
            <a:stCxn id="1784" idx="2"/>
            <a:endCxn id="1786" idx="0"/>
          </p:cNvCxnSpPr>
          <p:nvPr/>
        </p:nvCxnSpPr>
        <p:spPr>
          <a:xfrm flipH="1" rot="-5400000">
            <a:off x="5747525" y="3170229"/>
            <a:ext cx="312000" cy="2478900"/>
          </a:xfrm>
          <a:prstGeom prst="curvedConnector3">
            <a:avLst>
              <a:gd fmla="val 50019" name="adj1"/>
            </a:avLst>
          </a:prstGeom>
          <a:noFill/>
          <a:ln cap="flat" cmpd="sng" w="9525">
            <a:solidFill>
              <a:srgbClr val="A2AEBD"/>
            </a:solidFill>
            <a:prstDash val="solid"/>
            <a:round/>
            <a:headEnd len="med" w="med" type="none"/>
            <a:tailEnd len="med" w="med" type="triangle"/>
          </a:ln>
        </p:spPr>
      </p:cxnSp>
      <p:sp>
        <p:nvSpPr>
          <p:cNvPr id="1788" name="Google Shape;1788;p82"/>
          <p:cNvSpPr/>
          <p:nvPr/>
        </p:nvSpPr>
        <p:spPr>
          <a:xfrm>
            <a:off x="1941725" y="3268950"/>
            <a:ext cx="5444700" cy="379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CALL 'public final 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message</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kotlin.Any?</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a:t>
            </a:r>
            <a:r>
              <a:rPr lang="en" sz="900">
                <a:solidFill>
                  <a:srgbClr val="018001"/>
                </a:solidFill>
                <a:latin typeface="JetBrains Mono"/>
                <a:ea typeface="JetBrains Mono"/>
                <a:cs typeface="JetBrains Mono"/>
                <a:sym typeface="JetBrains Mono"/>
              </a:rPr>
              <a:t>inline</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kotlin.io.ConsoleKt</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792" name="Google Shape;1792;p82"/>
          <p:cNvCxnSpPr>
            <a:stCxn id="1788" idx="2"/>
            <a:endCxn id="1784" idx="0"/>
          </p:cNvCxnSpPr>
          <p:nvPr/>
        </p:nvCxnSpPr>
        <p:spPr>
          <a:xfrm>
            <a:off x="4664075" y="3648450"/>
            <a:ext cx="0" cy="377100"/>
          </a:xfrm>
          <a:prstGeom prst="straightConnector1">
            <a:avLst/>
          </a:prstGeom>
          <a:noFill/>
          <a:ln cap="flat" cmpd="sng" w="9525">
            <a:solidFill>
              <a:srgbClr val="A2AEBD"/>
            </a:solidFill>
            <a:prstDash val="solid"/>
            <a:round/>
            <a:headEnd len="med" w="med" type="none"/>
            <a:tailEnd len="med" w="med" type="triangle"/>
          </a:ln>
        </p:spPr>
      </p:cxnSp>
      <p:sp>
        <p:nvSpPr>
          <p:cNvPr id="1793" name="Google Shape;1793;p82"/>
          <p:cNvSpPr txBox="1"/>
          <p:nvPr/>
        </p:nvSpPr>
        <p:spPr>
          <a:xfrm>
            <a:off x="4223525" y="3767763"/>
            <a:ext cx="881100" cy="138600"/>
          </a:xfrm>
          <a:prstGeom prst="rect">
            <a:avLst/>
          </a:prstGeom>
          <a:noFill/>
          <a:ln>
            <a:noFill/>
          </a:ln>
        </p:spPr>
        <p:txBody>
          <a:bodyPr anchorCtr="0" anchor="t" bIns="0" lIns="91425" spcFirstLastPara="1" rIns="91425" wrap="square" tIns="0">
            <a:spAutoFit/>
          </a:bodyPr>
          <a:lstStyle/>
          <a:p>
            <a:pPr indent="0" lvl="0" marL="0" rtl="0" algn="ctr">
              <a:spcBef>
                <a:spcPts val="0"/>
              </a:spcBef>
              <a:spcAft>
                <a:spcPts val="0"/>
              </a:spcAft>
              <a:buNone/>
            </a:pPr>
            <a:r>
              <a:rPr lang="en" sz="900">
                <a:solidFill>
                  <a:srgbClr val="37474F"/>
                </a:solidFill>
                <a:highlight>
                  <a:schemeClr val="lt1"/>
                </a:highlight>
                <a:latin typeface="JetBrains Mono"/>
                <a:ea typeface="JetBrains Mono"/>
                <a:cs typeface="JetBrains Mono"/>
                <a:sym typeface="JetBrains Mono"/>
              </a:rPr>
              <a:t>message:</a:t>
            </a:r>
            <a:endParaRPr sz="900">
              <a:solidFill>
                <a:srgbClr val="37474F"/>
              </a:solidFill>
              <a:highlight>
                <a:schemeClr val="lt1"/>
              </a:highlight>
              <a:latin typeface="JetBrains Mono"/>
              <a:ea typeface="JetBrains Mono"/>
              <a:cs typeface="JetBrains Mono"/>
              <a:sym typeface="JetBrains Mon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8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sz="2400"/>
              <a:t>Back-end intermediate representation: a closer look</a:t>
            </a:r>
            <a:endParaRPr sz="2400"/>
          </a:p>
        </p:txBody>
      </p:sp>
      <p:sp>
        <p:nvSpPr>
          <p:cNvPr id="1799" name="Google Shape;1799;p83"/>
          <p:cNvSpPr/>
          <p:nvPr/>
        </p:nvSpPr>
        <p:spPr>
          <a:xfrm>
            <a:off x="276925" y="1076325"/>
            <a:ext cx="3688500" cy="22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String) = </a:t>
            </a:r>
            <a:r>
              <a:rPr lang="en" sz="900">
                <a:solidFill>
                  <a:schemeClr val="accent2"/>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018001"/>
                </a:solidFill>
                <a:latin typeface="JetBrains Mono"/>
                <a:ea typeface="JetBrains Mono"/>
                <a:cs typeface="JetBrains Mono"/>
                <a:sym typeface="JetBrains Mono"/>
              </a:rPr>
              <a:t>"</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800" name="Google Shape;1800;p83"/>
          <p:cNvSpPr/>
          <p:nvPr/>
        </p:nvSpPr>
        <p:spPr>
          <a:xfrm>
            <a:off x="1047300" y="1076325"/>
            <a:ext cx="836700" cy="228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1" name="Google Shape;1801;p83"/>
          <p:cNvCxnSpPr>
            <a:stCxn id="1800" idx="2"/>
            <a:endCxn id="1802" idx="0"/>
          </p:cNvCxnSpPr>
          <p:nvPr/>
        </p:nvCxnSpPr>
        <p:spPr>
          <a:xfrm flipH="1" rot="-5400000">
            <a:off x="1399800" y="1370175"/>
            <a:ext cx="820500" cy="688800"/>
          </a:xfrm>
          <a:prstGeom prst="curvedConnector3">
            <a:avLst>
              <a:gd fmla="val 50003" name="adj1"/>
            </a:avLst>
          </a:prstGeom>
          <a:noFill/>
          <a:ln cap="flat" cmpd="sng" w="9525">
            <a:solidFill>
              <a:schemeClr val="accent2"/>
            </a:solidFill>
            <a:prstDash val="solid"/>
            <a:round/>
            <a:headEnd len="med" w="med" type="none"/>
            <a:tailEnd len="med" w="med" type="none"/>
          </a:ln>
        </p:spPr>
      </p:cxnSp>
      <p:sp>
        <p:nvSpPr>
          <p:cNvPr id="1803" name="Google Shape;1803;p83"/>
          <p:cNvSpPr/>
          <p:nvPr/>
        </p:nvSpPr>
        <p:spPr>
          <a:xfrm>
            <a:off x="2112875" y="1449000"/>
            <a:ext cx="51024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name:</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visibility:</a:t>
            </a:r>
            <a:r>
              <a:rPr lang="en" sz="900">
                <a:solidFill>
                  <a:srgbClr val="018001"/>
                </a:solidFill>
                <a:latin typeface="JetBrains Mono"/>
                <a:ea typeface="JetBrains Mono"/>
                <a:cs typeface="JetBrains Mono"/>
                <a:sym typeface="JetBrains Mono"/>
              </a:rPr>
              <a:t>public</a:t>
            </a:r>
            <a:r>
              <a:rPr lang="en" sz="900">
                <a:solidFill>
                  <a:srgbClr val="37474F"/>
                </a:solidFill>
                <a:latin typeface="JetBrains Mono"/>
                <a:ea typeface="JetBrains Mono"/>
                <a:cs typeface="JetBrains Mono"/>
                <a:sym typeface="JetBrains Mono"/>
              </a:rPr>
              <a:t> modality:</a:t>
            </a:r>
            <a:r>
              <a:rPr lang="en" sz="900">
                <a:solidFill>
                  <a:srgbClr val="018001"/>
                </a:solidFill>
                <a:latin typeface="JetBrains Mono"/>
                <a:ea typeface="JetBrains Mono"/>
                <a:cs typeface="JetBrains Mono"/>
                <a:sym typeface="JetBrains Mono"/>
              </a:rPr>
              <a:t>FINAL</a:t>
            </a:r>
            <a:r>
              <a:rPr lang="en" sz="900">
                <a:solidFill>
                  <a:srgbClr val="37474F"/>
                </a:solidFill>
                <a:latin typeface="JetBrains Mono"/>
                <a:ea typeface="JetBrains Mono"/>
                <a:cs typeface="JetBrains Mono"/>
                <a:sym typeface="JetBrains Mono"/>
              </a:rPr>
              <a:t> &lt;&gt;(</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returnType:</a:t>
            </a:r>
            <a:r>
              <a:rPr lang="en" sz="900">
                <a:solidFill>
                  <a:srgbClr val="FC801D"/>
                </a:solidFill>
                <a:latin typeface="JetBrains Mono"/>
                <a:ea typeface="JetBrains Mono"/>
                <a:cs typeface="JetBrains Mono"/>
                <a:sym typeface="JetBrains Mono"/>
              </a:rPr>
              <a:t>kotlin.Unit</a:t>
            </a:r>
            <a:endParaRPr sz="900">
              <a:solidFill>
                <a:srgbClr val="FC801D"/>
              </a:solidFill>
              <a:latin typeface="JetBrains Mono"/>
              <a:ea typeface="JetBrains Mono"/>
              <a:cs typeface="JetBrains Mono"/>
              <a:sym typeface="JetBrains Mono"/>
            </a:endParaRPr>
          </a:p>
        </p:txBody>
      </p:sp>
      <p:cxnSp>
        <p:nvCxnSpPr>
          <p:cNvPr id="1804" name="Google Shape;1804;p83"/>
          <p:cNvCxnSpPr>
            <a:stCxn id="1803" idx="2"/>
            <a:endCxn id="1802" idx="0"/>
          </p:cNvCxnSpPr>
          <p:nvPr/>
        </p:nvCxnSpPr>
        <p:spPr>
          <a:xfrm rot="5400000">
            <a:off x="3279875" y="740700"/>
            <a:ext cx="258900" cy="25095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1802" name="Google Shape;1802;p83"/>
          <p:cNvSpPr/>
          <p:nvPr/>
        </p:nvSpPr>
        <p:spPr>
          <a:xfrm>
            <a:off x="252125" y="2124875"/>
            <a:ext cx="3804600" cy="228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VALUE_PARAMETER</a:t>
            </a:r>
            <a:r>
              <a:rPr lang="en" sz="900">
                <a:solidFill>
                  <a:srgbClr val="37474F"/>
                </a:solidFill>
                <a:latin typeface="JetBrains Mono"/>
                <a:ea typeface="JetBrains Mono"/>
                <a:cs typeface="JetBrains Mono"/>
                <a:sym typeface="JetBrains Mono"/>
              </a:rPr>
              <a:t> name:</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index:0 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805" name="Google Shape;1805;p83"/>
          <p:cNvSpPr/>
          <p:nvPr/>
        </p:nvSpPr>
        <p:spPr>
          <a:xfrm>
            <a:off x="4169677" y="2124885"/>
            <a:ext cx="988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BLOCK_BODY</a:t>
            </a:r>
            <a:endParaRPr sz="900">
              <a:solidFill>
                <a:srgbClr val="FC801D"/>
              </a:solidFill>
              <a:latin typeface="JetBrains Mono"/>
              <a:ea typeface="JetBrains Mono"/>
              <a:cs typeface="JetBrains Mono"/>
              <a:sym typeface="JetBrains Mono"/>
            </a:endParaRPr>
          </a:p>
        </p:txBody>
      </p:sp>
      <p:cxnSp>
        <p:nvCxnSpPr>
          <p:cNvPr id="1806" name="Google Shape;1806;p83"/>
          <p:cNvCxnSpPr>
            <a:stCxn id="1803" idx="2"/>
            <a:endCxn id="1805" idx="0"/>
          </p:cNvCxnSpPr>
          <p:nvPr/>
        </p:nvCxnSpPr>
        <p:spPr>
          <a:xfrm flipH="1" rot="-5400000">
            <a:off x="4534925" y="1995150"/>
            <a:ext cx="258900" cy="600"/>
          </a:xfrm>
          <a:prstGeom prst="curvedConnector3">
            <a:avLst>
              <a:gd fmla="val 49997" name="adj1"/>
            </a:avLst>
          </a:prstGeom>
          <a:noFill/>
          <a:ln cap="flat" cmpd="sng" w="9525">
            <a:solidFill>
              <a:srgbClr val="A2AEBD"/>
            </a:solidFill>
            <a:prstDash val="solid"/>
            <a:round/>
            <a:headEnd len="med" w="med" type="none"/>
            <a:tailEnd len="med" w="med" type="triangle"/>
          </a:ln>
        </p:spPr>
      </p:cxnSp>
      <p:sp>
        <p:nvSpPr>
          <p:cNvPr id="1807" name="Google Shape;1807;p83"/>
          <p:cNvSpPr/>
          <p:nvPr/>
        </p:nvSpPr>
        <p:spPr>
          <a:xfrm>
            <a:off x="1447775" y="2611744"/>
            <a:ext cx="64326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RETURN</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kotlin.Nothing</a:t>
            </a:r>
            <a:endParaRPr sz="900">
              <a:solidFill>
                <a:srgbClr val="FC801D"/>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from='</a:t>
            </a:r>
            <a:r>
              <a:rPr lang="en" sz="900">
                <a:solidFill>
                  <a:srgbClr val="018001"/>
                </a:solidFill>
                <a:latin typeface="JetBrains Mono"/>
                <a:ea typeface="JetBrains Mono"/>
                <a:cs typeface="JetBrains Mono"/>
                <a:sym typeface="JetBrains Mono"/>
              </a:rPr>
              <a:t>public final fun</a:t>
            </a:r>
            <a:r>
              <a:rPr lang="en" sz="900">
                <a:solidFill>
                  <a:srgbClr val="37474F"/>
                </a:solidFill>
                <a:latin typeface="JetBrains Mono"/>
                <a:ea typeface="JetBrains Mono"/>
                <a:cs typeface="JetBrains Mono"/>
                <a:sym typeface="JetBrains Mono"/>
              </a:rPr>
              <a:t> </a:t>
            </a:r>
            <a:r>
              <a:rPr i="1"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helloworld</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808" name="Google Shape;1808;p83"/>
          <p:cNvSpPr/>
          <p:nvPr/>
        </p:nvSpPr>
        <p:spPr>
          <a:xfrm>
            <a:off x="3213875" y="4025679"/>
            <a:ext cx="29004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STRING_CONCATENATION </a:t>
            </a:r>
            <a:r>
              <a:rPr lang="en" sz="900">
                <a:solidFill>
                  <a:srgbClr val="37474F"/>
                </a:solidFill>
                <a:latin typeface="JetBrains Mono"/>
                <a:ea typeface="JetBrains Mono"/>
                <a:cs typeface="JetBrains Mono"/>
                <a:sym typeface="JetBrains Mono"/>
              </a:rPr>
              <a:t>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809" name="Google Shape;1809;p83"/>
          <p:cNvSpPr/>
          <p:nvPr/>
        </p:nvSpPr>
        <p:spPr>
          <a:xfrm>
            <a:off x="677425" y="4564529"/>
            <a:ext cx="3535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CONST </a:t>
            </a:r>
            <a:r>
              <a:rPr lang="en" sz="900">
                <a:solidFill>
                  <a:srgbClr val="37474F"/>
                </a:solidFill>
                <a:latin typeface="JetBrains Mono"/>
                <a:ea typeface="JetBrains Mono"/>
                <a:cs typeface="JetBrains Mono"/>
                <a:sym typeface="JetBrains Mono"/>
              </a:rPr>
              <a:t>String type=</a:t>
            </a:r>
            <a:r>
              <a:rPr lang="en" sz="900">
                <a:solidFill>
                  <a:srgbClr val="FC801D"/>
                </a:solidFill>
                <a:latin typeface="JetBrains Mono"/>
                <a:ea typeface="JetBrains Mono"/>
                <a:cs typeface="JetBrains Mono"/>
                <a:sym typeface="JetBrains Mono"/>
              </a:rPr>
              <a:t>kotlin.String</a:t>
            </a:r>
            <a:r>
              <a:rPr lang="en" sz="900">
                <a:solidFill>
                  <a:srgbClr val="018001"/>
                </a:solidFill>
                <a:latin typeface="JetBrains Mono"/>
                <a:ea typeface="JetBrains Mono"/>
                <a:cs typeface="JetBrains Mono"/>
                <a:sym typeface="JetBrains Mono"/>
              </a:rPr>
              <a:t> </a:t>
            </a:r>
            <a:r>
              <a:rPr lang="en" sz="900">
                <a:solidFill>
                  <a:srgbClr val="37474F"/>
                </a:solidFill>
                <a:latin typeface="JetBrains Mono"/>
                <a:ea typeface="JetBrains Mono"/>
                <a:cs typeface="JetBrains Mono"/>
                <a:sym typeface="JetBrains Mono"/>
              </a:rPr>
              <a:t>value="Hello, "</a:t>
            </a:r>
            <a:endParaRPr sz="900">
              <a:solidFill>
                <a:srgbClr val="37474F"/>
              </a:solidFill>
              <a:latin typeface="JetBrains Mono"/>
              <a:ea typeface="JetBrains Mono"/>
              <a:cs typeface="JetBrains Mono"/>
              <a:sym typeface="JetBrains Mono"/>
            </a:endParaRPr>
          </a:p>
        </p:txBody>
      </p:sp>
      <p:sp>
        <p:nvSpPr>
          <p:cNvPr id="1810" name="Google Shape;1810;p83"/>
          <p:cNvSpPr/>
          <p:nvPr/>
        </p:nvSpPr>
        <p:spPr>
          <a:xfrm>
            <a:off x="5375075" y="4565800"/>
            <a:ext cx="3535800" cy="5199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GET VAR </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 </a:t>
            </a:r>
            <a:r>
              <a:rPr lang="en" sz="900">
                <a:solidFill>
                  <a:srgbClr val="37474F"/>
                </a:solidFill>
                <a:latin typeface="JetBrains Mono"/>
                <a:ea typeface="JetBrains Mono"/>
                <a:cs typeface="JetBrains Mono"/>
                <a:sym typeface="JetBrains Mono"/>
              </a:rPr>
              <a:t>declared in </a:t>
            </a:r>
            <a:r>
              <a:rPr lang="en" sz="900">
                <a:solidFill>
                  <a:srgbClr val="FC801D"/>
                </a:solidFill>
                <a:latin typeface="JetBrains Mono"/>
                <a:ea typeface="JetBrains Mono"/>
                <a:cs typeface="JetBrains Mono"/>
                <a:sym typeface="JetBrains Mono"/>
              </a:rPr>
              <a:t>helloworld.hello</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811" name="Google Shape;1811;p83"/>
          <p:cNvCxnSpPr>
            <a:stCxn id="1807" idx="2"/>
            <a:endCxn id="1812" idx="0"/>
          </p:cNvCxnSpPr>
          <p:nvPr/>
        </p:nvCxnSpPr>
        <p:spPr>
          <a:xfrm flipH="1" rot="-5400000">
            <a:off x="4544225" y="3148594"/>
            <a:ext cx="240300" cy="600"/>
          </a:xfrm>
          <a:prstGeom prst="curvedConnector3">
            <a:avLst>
              <a:gd fmla="val 49980" name="adj1"/>
            </a:avLst>
          </a:prstGeom>
          <a:noFill/>
          <a:ln cap="flat" cmpd="sng" w="9525">
            <a:solidFill>
              <a:srgbClr val="A2AEBD"/>
            </a:solidFill>
            <a:prstDash val="solid"/>
            <a:round/>
            <a:headEnd len="med" w="med" type="none"/>
            <a:tailEnd len="med" w="med" type="triangle"/>
          </a:ln>
        </p:spPr>
      </p:cxnSp>
      <p:cxnSp>
        <p:nvCxnSpPr>
          <p:cNvPr id="1813" name="Google Shape;1813;p83"/>
          <p:cNvCxnSpPr>
            <a:stCxn id="1805" idx="2"/>
            <a:endCxn id="1807" idx="0"/>
          </p:cNvCxnSpPr>
          <p:nvPr/>
        </p:nvCxnSpPr>
        <p:spPr>
          <a:xfrm flipH="1" rot="-5400000">
            <a:off x="4534927" y="2482035"/>
            <a:ext cx="258900" cy="600"/>
          </a:xfrm>
          <a:prstGeom prst="curvedConnector3">
            <a:avLst>
              <a:gd fmla="val 49992" name="adj1"/>
            </a:avLst>
          </a:prstGeom>
          <a:noFill/>
          <a:ln cap="flat" cmpd="sng" w="9525">
            <a:solidFill>
              <a:srgbClr val="A2AEBD"/>
            </a:solidFill>
            <a:prstDash val="solid"/>
            <a:round/>
            <a:headEnd len="med" w="med" type="none"/>
            <a:tailEnd len="med" w="med" type="triangle"/>
          </a:ln>
        </p:spPr>
      </p:cxnSp>
      <p:cxnSp>
        <p:nvCxnSpPr>
          <p:cNvPr id="1814" name="Google Shape;1814;p83"/>
          <p:cNvCxnSpPr>
            <a:stCxn id="1808" idx="2"/>
            <a:endCxn id="1809" idx="0"/>
          </p:cNvCxnSpPr>
          <p:nvPr/>
        </p:nvCxnSpPr>
        <p:spPr>
          <a:xfrm rot="5400000">
            <a:off x="3399275" y="3299679"/>
            <a:ext cx="310800" cy="2218800"/>
          </a:xfrm>
          <a:prstGeom prst="curvedConnector3">
            <a:avLst>
              <a:gd fmla="val 50008" name="adj1"/>
            </a:avLst>
          </a:prstGeom>
          <a:noFill/>
          <a:ln cap="flat" cmpd="sng" w="9525">
            <a:solidFill>
              <a:srgbClr val="A2AEBD"/>
            </a:solidFill>
            <a:prstDash val="solid"/>
            <a:round/>
            <a:headEnd len="med" w="med" type="none"/>
            <a:tailEnd len="med" w="med" type="triangle"/>
          </a:ln>
        </p:spPr>
      </p:cxnSp>
      <p:cxnSp>
        <p:nvCxnSpPr>
          <p:cNvPr id="1815" name="Google Shape;1815;p83"/>
          <p:cNvCxnSpPr>
            <a:stCxn id="1808" idx="2"/>
            <a:endCxn id="1810" idx="0"/>
          </p:cNvCxnSpPr>
          <p:nvPr/>
        </p:nvCxnSpPr>
        <p:spPr>
          <a:xfrm flipH="1" rot="-5400000">
            <a:off x="5747525" y="3170229"/>
            <a:ext cx="312000" cy="2478900"/>
          </a:xfrm>
          <a:prstGeom prst="curvedConnector3">
            <a:avLst>
              <a:gd fmla="val 50019" name="adj1"/>
            </a:avLst>
          </a:prstGeom>
          <a:noFill/>
          <a:ln cap="flat" cmpd="sng" w="9525">
            <a:solidFill>
              <a:srgbClr val="A2AEBD"/>
            </a:solidFill>
            <a:prstDash val="solid"/>
            <a:round/>
            <a:headEnd len="med" w="med" type="none"/>
            <a:tailEnd len="med" w="med" type="triangle"/>
          </a:ln>
        </p:spPr>
      </p:cxnSp>
      <p:sp>
        <p:nvSpPr>
          <p:cNvPr id="1812" name="Google Shape;1812;p83"/>
          <p:cNvSpPr/>
          <p:nvPr/>
        </p:nvSpPr>
        <p:spPr>
          <a:xfrm>
            <a:off x="1941725" y="3268950"/>
            <a:ext cx="5444700" cy="379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CALL 'public final 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message</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kotlin.Any?</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a:t>
            </a:r>
            <a:r>
              <a:rPr lang="en" sz="900">
                <a:solidFill>
                  <a:srgbClr val="018001"/>
                </a:solidFill>
                <a:latin typeface="JetBrains Mono"/>
                <a:ea typeface="JetBrains Mono"/>
                <a:cs typeface="JetBrains Mono"/>
                <a:sym typeface="JetBrains Mono"/>
              </a:rPr>
              <a:t>inline</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kotlin.io.ConsoleKt</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816" name="Google Shape;1816;p83"/>
          <p:cNvCxnSpPr>
            <a:stCxn id="1812" idx="2"/>
            <a:endCxn id="1808" idx="0"/>
          </p:cNvCxnSpPr>
          <p:nvPr/>
        </p:nvCxnSpPr>
        <p:spPr>
          <a:xfrm>
            <a:off x="4664075" y="3648450"/>
            <a:ext cx="0" cy="377100"/>
          </a:xfrm>
          <a:prstGeom prst="straightConnector1">
            <a:avLst/>
          </a:prstGeom>
          <a:noFill/>
          <a:ln cap="flat" cmpd="sng" w="9525">
            <a:solidFill>
              <a:srgbClr val="A2AEBD"/>
            </a:solidFill>
            <a:prstDash val="solid"/>
            <a:round/>
            <a:headEnd len="med" w="med" type="none"/>
            <a:tailEnd len="med" w="med" type="triangle"/>
          </a:ln>
        </p:spPr>
      </p:cxnSp>
      <p:sp>
        <p:nvSpPr>
          <p:cNvPr id="1817" name="Google Shape;1817;p83"/>
          <p:cNvSpPr txBox="1"/>
          <p:nvPr/>
        </p:nvSpPr>
        <p:spPr>
          <a:xfrm>
            <a:off x="4223525" y="3767763"/>
            <a:ext cx="881100" cy="138600"/>
          </a:xfrm>
          <a:prstGeom prst="rect">
            <a:avLst/>
          </a:prstGeom>
          <a:noFill/>
          <a:ln>
            <a:noFill/>
          </a:ln>
        </p:spPr>
        <p:txBody>
          <a:bodyPr anchorCtr="0" anchor="t" bIns="0" lIns="91425" spcFirstLastPara="1" rIns="91425" wrap="square" tIns="0">
            <a:spAutoFit/>
          </a:bodyPr>
          <a:lstStyle/>
          <a:p>
            <a:pPr indent="0" lvl="0" marL="0" rtl="0" algn="ctr">
              <a:spcBef>
                <a:spcPts val="0"/>
              </a:spcBef>
              <a:spcAft>
                <a:spcPts val="0"/>
              </a:spcAft>
              <a:buNone/>
            </a:pPr>
            <a:r>
              <a:rPr lang="en" sz="900">
                <a:solidFill>
                  <a:srgbClr val="37474F"/>
                </a:solidFill>
                <a:highlight>
                  <a:schemeClr val="lt1"/>
                </a:highlight>
                <a:latin typeface="JetBrains Mono"/>
                <a:ea typeface="JetBrains Mono"/>
                <a:cs typeface="JetBrains Mono"/>
                <a:sym typeface="JetBrains Mono"/>
              </a:rPr>
              <a:t>message:</a:t>
            </a:r>
            <a:endParaRPr sz="900">
              <a:solidFill>
                <a:srgbClr val="37474F"/>
              </a:solidFill>
              <a:highlight>
                <a:schemeClr val="lt1"/>
              </a:highlight>
              <a:latin typeface="JetBrains Mono"/>
              <a:ea typeface="JetBrains Mono"/>
              <a:cs typeface="JetBrains Mono"/>
              <a:sym typeface="JetBrains Mon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1" name="Shape 1821"/>
        <p:cNvGrpSpPr/>
        <p:nvPr/>
      </p:nvGrpSpPr>
      <p:grpSpPr>
        <a:xfrm>
          <a:off x="0" y="0"/>
          <a:ext cx="0" cy="0"/>
          <a:chOff x="0" y="0"/>
          <a:chExt cx="0" cy="0"/>
        </a:xfrm>
      </p:grpSpPr>
      <p:sp>
        <p:nvSpPr>
          <p:cNvPr id="1822" name="Google Shape;1822;p8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sz="2400"/>
              <a:t>Back-end intermediate representation: a closer look</a:t>
            </a:r>
            <a:endParaRPr sz="2400"/>
          </a:p>
        </p:txBody>
      </p:sp>
      <p:sp>
        <p:nvSpPr>
          <p:cNvPr id="1823" name="Google Shape;1823;p84"/>
          <p:cNvSpPr/>
          <p:nvPr/>
        </p:nvSpPr>
        <p:spPr>
          <a:xfrm>
            <a:off x="276925" y="1076325"/>
            <a:ext cx="3688500" cy="22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String) = </a:t>
            </a:r>
            <a:r>
              <a:rPr lang="en" sz="900">
                <a:solidFill>
                  <a:schemeClr val="accent2"/>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018001"/>
                </a:solidFill>
                <a:latin typeface="JetBrains Mono"/>
                <a:ea typeface="JetBrains Mono"/>
                <a:cs typeface="JetBrains Mono"/>
                <a:sym typeface="JetBrains Mono"/>
              </a:rPr>
              <a:t>"</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824" name="Google Shape;1824;p84"/>
          <p:cNvSpPr/>
          <p:nvPr/>
        </p:nvSpPr>
        <p:spPr>
          <a:xfrm>
            <a:off x="1976879" y="1076325"/>
            <a:ext cx="17925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 </a:t>
            </a:r>
            <a:endParaRPr sz="900">
              <a:solidFill>
                <a:srgbClr val="37474F"/>
              </a:solidFill>
              <a:latin typeface="JetBrains Mono"/>
              <a:ea typeface="JetBrains Mono"/>
              <a:cs typeface="JetBrains Mono"/>
              <a:sym typeface="JetBrains Mono"/>
            </a:endParaRPr>
          </a:p>
        </p:txBody>
      </p:sp>
      <p:sp>
        <p:nvSpPr>
          <p:cNvPr id="1825" name="Google Shape;1825;p84"/>
          <p:cNvSpPr/>
          <p:nvPr/>
        </p:nvSpPr>
        <p:spPr>
          <a:xfrm>
            <a:off x="2112875" y="1449000"/>
            <a:ext cx="51024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name:</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visibility:</a:t>
            </a:r>
            <a:r>
              <a:rPr lang="en" sz="900">
                <a:solidFill>
                  <a:srgbClr val="018001"/>
                </a:solidFill>
                <a:latin typeface="JetBrains Mono"/>
                <a:ea typeface="JetBrains Mono"/>
                <a:cs typeface="JetBrains Mono"/>
                <a:sym typeface="JetBrains Mono"/>
              </a:rPr>
              <a:t>public</a:t>
            </a:r>
            <a:r>
              <a:rPr lang="en" sz="900">
                <a:solidFill>
                  <a:srgbClr val="37474F"/>
                </a:solidFill>
                <a:latin typeface="JetBrains Mono"/>
                <a:ea typeface="JetBrains Mono"/>
                <a:cs typeface="JetBrains Mono"/>
                <a:sym typeface="JetBrains Mono"/>
              </a:rPr>
              <a:t> modality:</a:t>
            </a:r>
            <a:r>
              <a:rPr lang="en" sz="900">
                <a:solidFill>
                  <a:srgbClr val="018001"/>
                </a:solidFill>
                <a:latin typeface="JetBrains Mono"/>
                <a:ea typeface="JetBrains Mono"/>
                <a:cs typeface="JetBrains Mono"/>
                <a:sym typeface="JetBrains Mono"/>
              </a:rPr>
              <a:t>FINAL</a:t>
            </a:r>
            <a:r>
              <a:rPr lang="en" sz="900">
                <a:solidFill>
                  <a:srgbClr val="37474F"/>
                </a:solidFill>
                <a:latin typeface="JetBrains Mono"/>
                <a:ea typeface="JetBrains Mono"/>
                <a:cs typeface="JetBrains Mono"/>
                <a:sym typeface="JetBrains Mono"/>
              </a:rPr>
              <a:t> &lt;&gt;(</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returnType:</a:t>
            </a:r>
            <a:r>
              <a:rPr lang="en" sz="900">
                <a:solidFill>
                  <a:srgbClr val="FC801D"/>
                </a:solidFill>
                <a:latin typeface="JetBrains Mono"/>
                <a:ea typeface="JetBrains Mono"/>
                <a:cs typeface="JetBrains Mono"/>
                <a:sym typeface="JetBrains Mono"/>
              </a:rPr>
              <a:t>kotlin.Unit</a:t>
            </a:r>
            <a:endParaRPr sz="900">
              <a:solidFill>
                <a:srgbClr val="FC801D"/>
              </a:solidFill>
              <a:latin typeface="JetBrains Mono"/>
              <a:ea typeface="JetBrains Mono"/>
              <a:cs typeface="JetBrains Mono"/>
              <a:sym typeface="JetBrains Mono"/>
            </a:endParaRPr>
          </a:p>
        </p:txBody>
      </p:sp>
      <p:cxnSp>
        <p:nvCxnSpPr>
          <p:cNvPr id="1826" name="Google Shape;1826;p84"/>
          <p:cNvCxnSpPr>
            <a:stCxn id="1825" idx="2"/>
            <a:endCxn id="1827" idx="0"/>
          </p:cNvCxnSpPr>
          <p:nvPr/>
        </p:nvCxnSpPr>
        <p:spPr>
          <a:xfrm rot="5400000">
            <a:off x="3279875" y="740700"/>
            <a:ext cx="258900" cy="25095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1827" name="Google Shape;1827;p84"/>
          <p:cNvSpPr/>
          <p:nvPr/>
        </p:nvSpPr>
        <p:spPr>
          <a:xfrm>
            <a:off x="252125" y="2124875"/>
            <a:ext cx="38046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VALUE_PARAMETER</a:t>
            </a:r>
            <a:r>
              <a:rPr lang="en" sz="900">
                <a:solidFill>
                  <a:srgbClr val="37474F"/>
                </a:solidFill>
                <a:latin typeface="JetBrains Mono"/>
                <a:ea typeface="JetBrains Mono"/>
                <a:cs typeface="JetBrains Mono"/>
                <a:sym typeface="JetBrains Mono"/>
              </a:rPr>
              <a:t> name:</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index:0 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828" name="Google Shape;1828;p84"/>
          <p:cNvSpPr/>
          <p:nvPr/>
        </p:nvSpPr>
        <p:spPr>
          <a:xfrm>
            <a:off x="4169677" y="2124885"/>
            <a:ext cx="988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BLOCK_BODY</a:t>
            </a:r>
            <a:endParaRPr sz="900">
              <a:solidFill>
                <a:srgbClr val="FC801D"/>
              </a:solidFill>
              <a:latin typeface="JetBrains Mono"/>
              <a:ea typeface="JetBrains Mono"/>
              <a:cs typeface="JetBrains Mono"/>
              <a:sym typeface="JetBrains Mono"/>
            </a:endParaRPr>
          </a:p>
        </p:txBody>
      </p:sp>
      <p:cxnSp>
        <p:nvCxnSpPr>
          <p:cNvPr id="1829" name="Google Shape;1829;p84"/>
          <p:cNvCxnSpPr>
            <a:stCxn id="1825" idx="2"/>
            <a:endCxn id="1828" idx="0"/>
          </p:cNvCxnSpPr>
          <p:nvPr/>
        </p:nvCxnSpPr>
        <p:spPr>
          <a:xfrm flipH="1" rot="-5400000">
            <a:off x="4534925" y="1995150"/>
            <a:ext cx="258900" cy="600"/>
          </a:xfrm>
          <a:prstGeom prst="curvedConnector3">
            <a:avLst>
              <a:gd fmla="val 49997" name="adj1"/>
            </a:avLst>
          </a:prstGeom>
          <a:noFill/>
          <a:ln cap="flat" cmpd="sng" w="9525">
            <a:solidFill>
              <a:srgbClr val="A2AEBD"/>
            </a:solidFill>
            <a:prstDash val="solid"/>
            <a:round/>
            <a:headEnd len="med" w="med" type="none"/>
            <a:tailEnd len="med" w="med" type="triangle"/>
          </a:ln>
        </p:spPr>
      </p:cxnSp>
      <p:sp>
        <p:nvSpPr>
          <p:cNvPr id="1830" name="Google Shape;1830;p84"/>
          <p:cNvSpPr/>
          <p:nvPr/>
        </p:nvSpPr>
        <p:spPr>
          <a:xfrm>
            <a:off x="1447775" y="2611744"/>
            <a:ext cx="6432600" cy="417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RETURN</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kotlin.Nothing</a:t>
            </a:r>
            <a:endParaRPr sz="900">
              <a:solidFill>
                <a:srgbClr val="FC801D"/>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from='</a:t>
            </a:r>
            <a:r>
              <a:rPr lang="en" sz="900">
                <a:solidFill>
                  <a:srgbClr val="018001"/>
                </a:solidFill>
                <a:latin typeface="JetBrains Mono"/>
                <a:ea typeface="JetBrains Mono"/>
                <a:cs typeface="JetBrains Mono"/>
                <a:sym typeface="JetBrains Mono"/>
              </a:rPr>
              <a:t>public final fun</a:t>
            </a:r>
            <a:r>
              <a:rPr lang="en" sz="900">
                <a:solidFill>
                  <a:srgbClr val="37474F"/>
                </a:solidFill>
                <a:latin typeface="JetBrains Mono"/>
                <a:ea typeface="JetBrains Mono"/>
                <a:cs typeface="JetBrains Mono"/>
                <a:sym typeface="JetBrains Mono"/>
              </a:rPr>
              <a:t> </a:t>
            </a:r>
            <a:r>
              <a:rPr i="1"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helloworld</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831" name="Google Shape;1831;p84"/>
          <p:cNvSpPr/>
          <p:nvPr/>
        </p:nvSpPr>
        <p:spPr>
          <a:xfrm>
            <a:off x="3213875" y="4025679"/>
            <a:ext cx="29004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STRING_CONCATENATION </a:t>
            </a:r>
            <a:r>
              <a:rPr lang="en" sz="900">
                <a:solidFill>
                  <a:srgbClr val="37474F"/>
                </a:solidFill>
                <a:latin typeface="JetBrains Mono"/>
                <a:ea typeface="JetBrains Mono"/>
                <a:cs typeface="JetBrains Mono"/>
                <a:sym typeface="JetBrains Mono"/>
              </a:rPr>
              <a:t>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832" name="Google Shape;1832;p84"/>
          <p:cNvSpPr/>
          <p:nvPr/>
        </p:nvSpPr>
        <p:spPr>
          <a:xfrm>
            <a:off x="677425" y="4564529"/>
            <a:ext cx="3535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CONST </a:t>
            </a:r>
            <a:r>
              <a:rPr lang="en" sz="900">
                <a:solidFill>
                  <a:srgbClr val="37474F"/>
                </a:solidFill>
                <a:latin typeface="JetBrains Mono"/>
                <a:ea typeface="JetBrains Mono"/>
                <a:cs typeface="JetBrains Mono"/>
                <a:sym typeface="JetBrains Mono"/>
              </a:rPr>
              <a:t>String type=</a:t>
            </a:r>
            <a:r>
              <a:rPr lang="en" sz="900">
                <a:solidFill>
                  <a:srgbClr val="FC801D"/>
                </a:solidFill>
                <a:latin typeface="JetBrains Mono"/>
                <a:ea typeface="JetBrains Mono"/>
                <a:cs typeface="JetBrains Mono"/>
                <a:sym typeface="JetBrains Mono"/>
              </a:rPr>
              <a:t>kotlin.String</a:t>
            </a:r>
            <a:r>
              <a:rPr lang="en" sz="900">
                <a:solidFill>
                  <a:srgbClr val="018001"/>
                </a:solidFill>
                <a:latin typeface="JetBrains Mono"/>
                <a:ea typeface="JetBrains Mono"/>
                <a:cs typeface="JetBrains Mono"/>
                <a:sym typeface="JetBrains Mono"/>
              </a:rPr>
              <a:t> </a:t>
            </a:r>
            <a:r>
              <a:rPr lang="en" sz="900">
                <a:solidFill>
                  <a:srgbClr val="37474F"/>
                </a:solidFill>
                <a:latin typeface="JetBrains Mono"/>
                <a:ea typeface="JetBrains Mono"/>
                <a:cs typeface="JetBrains Mono"/>
                <a:sym typeface="JetBrains Mono"/>
              </a:rPr>
              <a:t>value="Hello, "</a:t>
            </a:r>
            <a:endParaRPr sz="900">
              <a:solidFill>
                <a:srgbClr val="37474F"/>
              </a:solidFill>
              <a:latin typeface="JetBrains Mono"/>
              <a:ea typeface="JetBrains Mono"/>
              <a:cs typeface="JetBrains Mono"/>
              <a:sym typeface="JetBrains Mono"/>
            </a:endParaRPr>
          </a:p>
        </p:txBody>
      </p:sp>
      <p:sp>
        <p:nvSpPr>
          <p:cNvPr id="1833" name="Google Shape;1833;p84"/>
          <p:cNvSpPr/>
          <p:nvPr/>
        </p:nvSpPr>
        <p:spPr>
          <a:xfrm>
            <a:off x="5375075" y="4565800"/>
            <a:ext cx="3535800" cy="5199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GET VAR </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 </a:t>
            </a:r>
            <a:r>
              <a:rPr lang="en" sz="900">
                <a:solidFill>
                  <a:srgbClr val="37474F"/>
                </a:solidFill>
                <a:latin typeface="JetBrains Mono"/>
                <a:ea typeface="JetBrains Mono"/>
                <a:cs typeface="JetBrains Mono"/>
                <a:sym typeface="JetBrains Mono"/>
              </a:rPr>
              <a:t>declared in </a:t>
            </a:r>
            <a:r>
              <a:rPr lang="en" sz="900">
                <a:solidFill>
                  <a:srgbClr val="FC801D"/>
                </a:solidFill>
                <a:latin typeface="JetBrains Mono"/>
                <a:ea typeface="JetBrains Mono"/>
                <a:cs typeface="JetBrains Mono"/>
                <a:sym typeface="JetBrains Mono"/>
              </a:rPr>
              <a:t>helloworld.hello</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834" name="Google Shape;1834;p84"/>
          <p:cNvCxnSpPr>
            <a:stCxn id="1830" idx="2"/>
            <a:endCxn id="1835" idx="0"/>
          </p:cNvCxnSpPr>
          <p:nvPr/>
        </p:nvCxnSpPr>
        <p:spPr>
          <a:xfrm flipH="1" rot="-5400000">
            <a:off x="4544225" y="3148594"/>
            <a:ext cx="240300" cy="600"/>
          </a:xfrm>
          <a:prstGeom prst="curvedConnector3">
            <a:avLst>
              <a:gd fmla="val 49980" name="adj1"/>
            </a:avLst>
          </a:prstGeom>
          <a:noFill/>
          <a:ln cap="flat" cmpd="sng" w="9525">
            <a:solidFill>
              <a:srgbClr val="A2AEBD"/>
            </a:solidFill>
            <a:prstDash val="solid"/>
            <a:round/>
            <a:headEnd len="med" w="med" type="none"/>
            <a:tailEnd len="med" w="med" type="triangle"/>
          </a:ln>
        </p:spPr>
      </p:cxnSp>
      <p:cxnSp>
        <p:nvCxnSpPr>
          <p:cNvPr id="1836" name="Google Shape;1836;p84"/>
          <p:cNvCxnSpPr>
            <a:stCxn id="1828" idx="2"/>
            <a:endCxn id="1830" idx="0"/>
          </p:cNvCxnSpPr>
          <p:nvPr/>
        </p:nvCxnSpPr>
        <p:spPr>
          <a:xfrm flipH="1" rot="-5400000">
            <a:off x="4534927" y="2482035"/>
            <a:ext cx="258900" cy="600"/>
          </a:xfrm>
          <a:prstGeom prst="curvedConnector3">
            <a:avLst>
              <a:gd fmla="val 49992" name="adj1"/>
            </a:avLst>
          </a:prstGeom>
          <a:noFill/>
          <a:ln cap="flat" cmpd="sng" w="9525">
            <a:solidFill>
              <a:srgbClr val="A2AEBD"/>
            </a:solidFill>
            <a:prstDash val="solid"/>
            <a:round/>
            <a:headEnd len="med" w="med" type="none"/>
            <a:tailEnd len="med" w="med" type="triangle"/>
          </a:ln>
        </p:spPr>
      </p:cxnSp>
      <p:cxnSp>
        <p:nvCxnSpPr>
          <p:cNvPr id="1837" name="Google Shape;1837;p84"/>
          <p:cNvCxnSpPr>
            <a:stCxn id="1831" idx="2"/>
            <a:endCxn id="1832" idx="0"/>
          </p:cNvCxnSpPr>
          <p:nvPr/>
        </p:nvCxnSpPr>
        <p:spPr>
          <a:xfrm rot="5400000">
            <a:off x="3399275" y="3299679"/>
            <a:ext cx="310800" cy="2218800"/>
          </a:xfrm>
          <a:prstGeom prst="curvedConnector3">
            <a:avLst>
              <a:gd fmla="val 50008" name="adj1"/>
            </a:avLst>
          </a:prstGeom>
          <a:noFill/>
          <a:ln cap="flat" cmpd="sng" w="9525">
            <a:solidFill>
              <a:srgbClr val="A2AEBD"/>
            </a:solidFill>
            <a:prstDash val="solid"/>
            <a:round/>
            <a:headEnd len="med" w="med" type="none"/>
            <a:tailEnd len="med" w="med" type="triangle"/>
          </a:ln>
        </p:spPr>
      </p:cxnSp>
      <p:cxnSp>
        <p:nvCxnSpPr>
          <p:cNvPr id="1838" name="Google Shape;1838;p84"/>
          <p:cNvCxnSpPr>
            <a:stCxn id="1831" idx="2"/>
            <a:endCxn id="1833" idx="0"/>
          </p:cNvCxnSpPr>
          <p:nvPr/>
        </p:nvCxnSpPr>
        <p:spPr>
          <a:xfrm flipH="1" rot="-5400000">
            <a:off x="5747525" y="3170229"/>
            <a:ext cx="312000" cy="2478900"/>
          </a:xfrm>
          <a:prstGeom prst="curvedConnector3">
            <a:avLst>
              <a:gd fmla="val 50019" name="adj1"/>
            </a:avLst>
          </a:prstGeom>
          <a:noFill/>
          <a:ln cap="flat" cmpd="sng" w="9525">
            <a:solidFill>
              <a:srgbClr val="A2AEBD"/>
            </a:solidFill>
            <a:prstDash val="solid"/>
            <a:round/>
            <a:headEnd len="med" w="med" type="none"/>
            <a:tailEnd len="med" w="med" type="triangle"/>
          </a:ln>
        </p:spPr>
      </p:cxnSp>
      <p:sp>
        <p:nvSpPr>
          <p:cNvPr id="1835" name="Google Shape;1835;p84"/>
          <p:cNvSpPr/>
          <p:nvPr/>
        </p:nvSpPr>
        <p:spPr>
          <a:xfrm>
            <a:off x="1941725" y="3268950"/>
            <a:ext cx="5444700" cy="379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CALL 'public final 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message</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kotlin.Any?</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a:t>
            </a:r>
            <a:r>
              <a:rPr lang="en" sz="900">
                <a:solidFill>
                  <a:srgbClr val="018001"/>
                </a:solidFill>
                <a:latin typeface="JetBrains Mono"/>
                <a:ea typeface="JetBrains Mono"/>
                <a:cs typeface="JetBrains Mono"/>
                <a:sym typeface="JetBrains Mono"/>
              </a:rPr>
              <a:t>inline</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kotlin.io.ConsoleKt</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839" name="Google Shape;1839;p84"/>
          <p:cNvCxnSpPr>
            <a:stCxn id="1835" idx="2"/>
            <a:endCxn id="1831" idx="0"/>
          </p:cNvCxnSpPr>
          <p:nvPr/>
        </p:nvCxnSpPr>
        <p:spPr>
          <a:xfrm>
            <a:off x="4664075" y="3648450"/>
            <a:ext cx="0" cy="377100"/>
          </a:xfrm>
          <a:prstGeom prst="straightConnector1">
            <a:avLst/>
          </a:prstGeom>
          <a:noFill/>
          <a:ln cap="flat" cmpd="sng" w="9525">
            <a:solidFill>
              <a:srgbClr val="A2AEBD"/>
            </a:solidFill>
            <a:prstDash val="solid"/>
            <a:round/>
            <a:headEnd len="med" w="med" type="none"/>
            <a:tailEnd len="med" w="med" type="triangle"/>
          </a:ln>
        </p:spPr>
      </p:cxnSp>
      <p:sp>
        <p:nvSpPr>
          <p:cNvPr id="1840" name="Google Shape;1840;p84"/>
          <p:cNvSpPr txBox="1"/>
          <p:nvPr/>
        </p:nvSpPr>
        <p:spPr>
          <a:xfrm>
            <a:off x="4223525" y="3767763"/>
            <a:ext cx="881100" cy="138600"/>
          </a:xfrm>
          <a:prstGeom prst="rect">
            <a:avLst/>
          </a:prstGeom>
          <a:noFill/>
          <a:ln>
            <a:noFill/>
          </a:ln>
        </p:spPr>
        <p:txBody>
          <a:bodyPr anchorCtr="0" anchor="t" bIns="0" lIns="91425" spcFirstLastPara="1" rIns="91425" wrap="square" tIns="0">
            <a:spAutoFit/>
          </a:bodyPr>
          <a:lstStyle/>
          <a:p>
            <a:pPr indent="0" lvl="0" marL="0" rtl="0" algn="ctr">
              <a:spcBef>
                <a:spcPts val="0"/>
              </a:spcBef>
              <a:spcAft>
                <a:spcPts val="0"/>
              </a:spcAft>
              <a:buNone/>
            </a:pPr>
            <a:r>
              <a:rPr lang="en" sz="900">
                <a:solidFill>
                  <a:srgbClr val="37474F"/>
                </a:solidFill>
                <a:highlight>
                  <a:schemeClr val="lt1"/>
                </a:highlight>
                <a:latin typeface="JetBrains Mono"/>
                <a:ea typeface="JetBrains Mono"/>
                <a:cs typeface="JetBrains Mono"/>
                <a:sym typeface="JetBrains Mono"/>
              </a:rPr>
              <a:t>message:</a:t>
            </a:r>
            <a:endParaRPr sz="900">
              <a:solidFill>
                <a:srgbClr val="37474F"/>
              </a:solidFill>
              <a:highlight>
                <a:schemeClr val="lt1"/>
              </a:highlight>
              <a:latin typeface="JetBrains Mono"/>
              <a:ea typeface="JetBrains Mono"/>
              <a:cs typeface="JetBrains Mono"/>
              <a:sym typeface="JetBrains Mono"/>
            </a:endParaRPr>
          </a:p>
        </p:txBody>
      </p:sp>
      <p:cxnSp>
        <p:nvCxnSpPr>
          <p:cNvPr id="1841" name="Google Shape;1841;p84"/>
          <p:cNvCxnSpPr>
            <a:stCxn id="1824" idx="2"/>
            <a:endCxn id="1830" idx="0"/>
          </p:cNvCxnSpPr>
          <p:nvPr/>
        </p:nvCxnSpPr>
        <p:spPr>
          <a:xfrm flipH="1" rot="-5400000">
            <a:off x="3114929" y="1062525"/>
            <a:ext cx="1307400" cy="1791000"/>
          </a:xfrm>
          <a:prstGeom prst="curvedConnector3">
            <a:avLst>
              <a:gd fmla="val 50001" name="adj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8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sz="2400"/>
              <a:t>Back-end intermediate representation: a closer look</a:t>
            </a:r>
            <a:endParaRPr sz="2400"/>
          </a:p>
        </p:txBody>
      </p:sp>
      <p:sp>
        <p:nvSpPr>
          <p:cNvPr id="1847" name="Google Shape;1847;p85"/>
          <p:cNvSpPr/>
          <p:nvPr/>
        </p:nvSpPr>
        <p:spPr>
          <a:xfrm>
            <a:off x="276925" y="1076325"/>
            <a:ext cx="3688500" cy="22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String) = </a:t>
            </a:r>
            <a:r>
              <a:rPr lang="en" sz="900">
                <a:solidFill>
                  <a:schemeClr val="accent2"/>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018001"/>
                </a:solidFill>
                <a:latin typeface="JetBrains Mono"/>
                <a:ea typeface="JetBrains Mono"/>
                <a:cs typeface="JetBrains Mono"/>
                <a:sym typeface="JetBrains Mono"/>
              </a:rPr>
              <a:t>"</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848" name="Google Shape;1848;p85"/>
          <p:cNvSpPr/>
          <p:nvPr/>
        </p:nvSpPr>
        <p:spPr>
          <a:xfrm>
            <a:off x="2113175" y="1076325"/>
            <a:ext cx="16563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 </a:t>
            </a:r>
            <a:endParaRPr sz="900">
              <a:solidFill>
                <a:srgbClr val="37474F"/>
              </a:solidFill>
              <a:latin typeface="JetBrains Mono"/>
              <a:ea typeface="JetBrains Mono"/>
              <a:cs typeface="JetBrains Mono"/>
              <a:sym typeface="JetBrains Mono"/>
            </a:endParaRPr>
          </a:p>
        </p:txBody>
      </p:sp>
      <p:sp>
        <p:nvSpPr>
          <p:cNvPr id="1849" name="Google Shape;1849;p85"/>
          <p:cNvSpPr/>
          <p:nvPr/>
        </p:nvSpPr>
        <p:spPr>
          <a:xfrm>
            <a:off x="2112875" y="1449000"/>
            <a:ext cx="51024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name:</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visibility:</a:t>
            </a:r>
            <a:r>
              <a:rPr lang="en" sz="900">
                <a:solidFill>
                  <a:srgbClr val="018001"/>
                </a:solidFill>
                <a:latin typeface="JetBrains Mono"/>
                <a:ea typeface="JetBrains Mono"/>
                <a:cs typeface="JetBrains Mono"/>
                <a:sym typeface="JetBrains Mono"/>
              </a:rPr>
              <a:t>public</a:t>
            </a:r>
            <a:r>
              <a:rPr lang="en" sz="900">
                <a:solidFill>
                  <a:srgbClr val="37474F"/>
                </a:solidFill>
                <a:latin typeface="JetBrains Mono"/>
                <a:ea typeface="JetBrains Mono"/>
                <a:cs typeface="JetBrains Mono"/>
                <a:sym typeface="JetBrains Mono"/>
              </a:rPr>
              <a:t> modality:</a:t>
            </a:r>
            <a:r>
              <a:rPr lang="en" sz="900">
                <a:solidFill>
                  <a:srgbClr val="018001"/>
                </a:solidFill>
                <a:latin typeface="JetBrains Mono"/>
                <a:ea typeface="JetBrains Mono"/>
                <a:cs typeface="JetBrains Mono"/>
                <a:sym typeface="JetBrains Mono"/>
              </a:rPr>
              <a:t>FINAL</a:t>
            </a:r>
            <a:r>
              <a:rPr lang="en" sz="900">
                <a:solidFill>
                  <a:srgbClr val="37474F"/>
                </a:solidFill>
                <a:latin typeface="JetBrains Mono"/>
                <a:ea typeface="JetBrains Mono"/>
                <a:cs typeface="JetBrains Mono"/>
                <a:sym typeface="JetBrains Mono"/>
              </a:rPr>
              <a:t> &lt;&gt;(</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returnType:</a:t>
            </a:r>
            <a:r>
              <a:rPr lang="en" sz="900">
                <a:solidFill>
                  <a:srgbClr val="FC801D"/>
                </a:solidFill>
                <a:latin typeface="JetBrains Mono"/>
                <a:ea typeface="JetBrains Mono"/>
                <a:cs typeface="JetBrains Mono"/>
                <a:sym typeface="JetBrains Mono"/>
              </a:rPr>
              <a:t>kotlin.Unit</a:t>
            </a:r>
            <a:endParaRPr sz="900">
              <a:solidFill>
                <a:srgbClr val="FC801D"/>
              </a:solidFill>
              <a:latin typeface="JetBrains Mono"/>
              <a:ea typeface="JetBrains Mono"/>
              <a:cs typeface="JetBrains Mono"/>
              <a:sym typeface="JetBrains Mono"/>
            </a:endParaRPr>
          </a:p>
        </p:txBody>
      </p:sp>
      <p:cxnSp>
        <p:nvCxnSpPr>
          <p:cNvPr id="1850" name="Google Shape;1850;p85"/>
          <p:cNvCxnSpPr>
            <a:stCxn id="1849" idx="2"/>
            <a:endCxn id="1851" idx="0"/>
          </p:cNvCxnSpPr>
          <p:nvPr/>
        </p:nvCxnSpPr>
        <p:spPr>
          <a:xfrm rot="5400000">
            <a:off x="3279875" y="740700"/>
            <a:ext cx="258900" cy="25095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1851" name="Google Shape;1851;p85"/>
          <p:cNvSpPr/>
          <p:nvPr/>
        </p:nvSpPr>
        <p:spPr>
          <a:xfrm>
            <a:off x="252125" y="2124875"/>
            <a:ext cx="38046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VALUE_PARAMETER</a:t>
            </a:r>
            <a:r>
              <a:rPr lang="en" sz="900">
                <a:solidFill>
                  <a:srgbClr val="37474F"/>
                </a:solidFill>
                <a:latin typeface="JetBrains Mono"/>
                <a:ea typeface="JetBrains Mono"/>
                <a:cs typeface="JetBrains Mono"/>
                <a:sym typeface="JetBrains Mono"/>
              </a:rPr>
              <a:t> name:</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index:0 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852" name="Google Shape;1852;p85"/>
          <p:cNvSpPr/>
          <p:nvPr/>
        </p:nvSpPr>
        <p:spPr>
          <a:xfrm>
            <a:off x="4169677" y="2124885"/>
            <a:ext cx="988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BLOCK_BODY</a:t>
            </a:r>
            <a:endParaRPr sz="900">
              <a:solidFill>
                <a:srgbClr val="FC801D"/>
              </a:solidFill>
              <a:latin typeface="JetBrains Mono"/>
              <a:ea typeface="JetBrains Mono"/>
              <a:cs typeface="JetBrains Mono"/>
              <a:sym typeface="JetBrains Mono"/>
            </a:endParaRPr>
          </a:p>
        </p:txBody>
      </p:sp>
      <p:cxnSp>
        <p:nvCxnSpPr>
          <p:cNvPr id="1853" name="Google Shape;1853;p85"/>
          <p:cNvCxnSpPr>
            <a:stCxn id="1849" idx="2"/>
            <a:endCxn id="1852" idx="0"/>
          </p:cNvCxnSpPr>
          <p:nvPr/>
        </p:nvCxnSpPr>
        <p:spPr>
          <a:xfrm flipH="1" rot="-5400000">
            <a:off x="4534925" y="1995150"/>
            <a:ext cx="258900" cy="600"/>
          </a:xfrm>
          <a:prstGeom prst="curvedConnector3">
            <a:avLst>
              <a:gd fmla="val 49997" name="adj1"/>
            </a:avLst>
          </a:prstGeom>
          <a:noFill/>
          <a:ln cap="flat" cmpd="sng" w="9525">
            <a:solidFill>
              <a:srgbClr val="A2AEBD"/>
            </a:solidFill>
            <a:prstDash val="solid"/>
            <a:round/>
            <a:headEnd len="med" w="med" type="none"/>
            <a:tailEnd len="med" w="med" type="triangle"/>
          </a:ln>
        </p:spPr>
      </p:cxnSp>
      <p:sp>
        <p:nvSpPr>
          <p:cNvPr id="1854" name="Google Shape;1854;p85"/>
          <p:cNvSpPr/>
          <p:nvPr/>
        </p:nvSpPr>
        <p:spPr>
          <a:xfrm>
            <a:off x="1447775" y="2611744"/>
            <a:ext cx="64326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RETURN</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kotlin.Nothing</a:t>
            </a:r>
            <a:endParaRPr sz="900">
              <a:solidFill>
                <a:srgbClr val="FC801D"/>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from='</a:t>
            </a:r>
            <a:r>
              <a:rPr lang="en" sz="900">
                <a:solidFill>
                  <a:srgbClr val="018001"/>
                </a:solidFill>
                <a:latin typeface="JetBrains Mono"/>
                <a:ea typeface="JetBrains Mono"/>
                <a:cs typeface="JetBrains Mono"/>
                <a:sym typeface="JetBrains Mono"/>
              </a:rPr>
              <a:t>public final fun</a:t>
            </a:r>
            <a:r>
              <a:rPr lang="en" sz="900">
                <a:solidFill>
                  <a:srgbClr val="37474F"/>
                </a:solidFill>
                <a:latin typeface="JetBrains Mono"/>
                <a:ea typeface="JetBrains Mono"/>
                <a:cs typeface="JetBrains Mono"/>
                <a:sym typeface="JetBrains Mono"/>
              </a:rPr>
              <a:t> </a:t>
            </a:r>
            <a:r>
              <a:rPr i="1"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helloworld</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855" name="Google Shape;1855;p85"/>
          <p:cNvSpPr/>
          <p:nvPr/>
        </p:nvSpPr>
        <p:spPr>
          <a:xfrm>
            <a:off x="3213875" y="4025679"/>
            <a:ext cx="29004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STRING_CONCATENATION </a:t>
            </a:r>
            <a:r>
              <a:rPr lang="en" sz="900">
                <a:solidFill>
                  <a:srgbClr val="37474F"/>
                </a:solidFill>
                <a:latin typeface="JetBrains Mono"/>
                <a:ea typeface="JetBrains Mono"/>
                <a:cs typeface="JetBrains Mono"/>
                <a:sym typeface="JetBrains Mono"/>
              </a:rPr>
              <a:t>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856" name="Google Shape;1856;p85"/>
          <p:cNvSpPr/>
          <p:nvPr/>
        </p:nvSpPr>
        <p:spPr>
          <a:xfrm>
            <a:off x="677425" y="4564529"/>
            <a:ext cx="3535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CONST </a:t>
            </a:r>
            <a:r>
              <a:rPr lang="en" sz="900">
                <a:solidFill>
                  <a:srgbClr val="37474F"/>
                </a:solidFill>
                <a:latin typeface="JetBrains Mono"/>
                <a:ea typeface="JetBrains Mono"/>
                <a:cs typeface="JetBrains Mono"/>
                <a:sym typeface="JetBrains Mono"/>
              </a:rPr>
              <a:t>String type=</a:t>
            </a:r>
            <a:r>
              <a:rPr lang="en" sz="900">
                <a:solidFill>
                  <a:srgbClr val="FC801D"/>
                </a:solidFill>
                <a:latin typeface="JetBrains Mono"/>
                <a:ea typeface="JetBrains Mono"/>
                <a:cs typeface="JetBrains Mono"/>
                <a:sym typeface="JetBrains Mono"/>
              </a:rPr>
              <a:t>kotlin.String</a:t>
            </a:r>
            <a:r>
              <a:rPr lang="en" sz="900">
                <a:solidFill>
                  <a:srgbClr val="018001"/>
                </a:solidFill>
                <a:latin typeface="JetBrains Mono"/>
                <a:ea typeface="JetBrains Mono"/>
                <a:cs typeface="JetBrains Mono"/>
                <a:sym typeface="JetBrains Mono"/>
              </a:rPr>
              <a:t> </a:t>
            </a:r>
            <a:r>
              <a:rPr lang="en" sz="900">
                <a:solidFill>
                  <a:srgbClr val="37474F"/>
                </a:solidFill>
                <a:latin typeface="JetBrains Mono"/>
                <a:ea typeface="JetBrains Mono"/>
                <a:cs typeface="JetBrains Mono"/>
                <a:sym typeface="JetBrains Mono"/>
              </a:rPr>
              <a:t>value="Hello, "</a:t>
            </a:r>
            <a:endParaRPr sz="900">
              <a:solidFill>
                <a:srgbClr val="37474F"/>
              </a:solidFill>
              <a:latin typeface="JetBrains Mono"/>
              <a:ea typeface="JetBrains Mono"/>
              <a:cs typeface="JetBrains Mono"/>
              <a:sym typeface="JetBrains Mono"/>
            </a:endParaRPr>
          </a:p>
        </p:txBody>
      </p:sp>
      <p:sp>
        <p:nvSpPr>
          <p:cNvPr id="1857" name="Google Shape;1857;p85"/>
          <p:cNvSpPr/>
          <p:nvPr/>
        </p:nvSpPr>
        <p:spPr>
          <a:xfrm>
            <a:off x="5375075" y="4565800"/>
            <a:ext cx="3535800" cy="5199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GET VAR </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 </a:t>
            </a:r>
            <a:r>
              <a:rPr lang="en" sz="900">
                <a:solidFill>
                  <a:srgbClr val="37474F"/>
                </a:solidFill>
                <a:latin typeface="JetBrains Mono"/>
                <a:ea typeface="JetBrains Mono"/>
                <a:cs typeface="JetBrains Mono"/>
                <a:sym typeface="JetBrains Mono"/>
              </a:rPr>
              <a:t>declared in </a:t>
            </a:r>
            <a:r>
              <a:rPr lang="en" sz="900">
                <a:solidFill>
                  <a:srgbClr val="FC801D"/>
                </a:solidFill>
                <a:latin typeface="JetBrains Mono"/>
                <a:ea typeface="JetBrains Mono"/>
                <a:cs typeface="JetBrains Mono"/>
                <a:sym typeface="JetBrains Mono"/>
              </a:rPr>
              <a:t>helloworld.hello</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858" name="Google Shape;1858;p85"/>
          <p:cNvCxnSpPr>
            <a:stCxn id="1854" idx="2"/>
            <a:endCxn id="1859" idx="0"/>
          </p:cNvCxnSpPr>
          <p:nvPr/>
        </p:nvCxnSpPr>
        <p:spPr>
          <a:xfrm flipH="1" rot="-5400000">
            <a:off x="4544225" y="3148594"/>
            <a:ext cx="240300" cy="600"/>
          </a:xfrm>
          <a:prstGeom prst="curvedConnector3">
            <a:avLst>
              <a:gd fmla="val 49980" name="adj1"/>
            </a:avLst>
          </a:prstGeom>
          <a:noFill/>
          <a:ln cap="flat" cmpd="sng" w="9525">
            <a:solidFill>
              <a:srgbClr val="A2AEBD"/>
            </a:solidFill>
            <a:prstDash val="solid"/>
            <a:round/>
            <a:headEnd len="med" w="med" type="none"/>
            <a:tailEnd len="med" w="med" type="triangle"/>
          </a:ln>
        </p:spPr>
      </p:cxnSp>
      <p:cxnSp>
        <p:nvCxnSpPr>
          <p:cNvPr id="1860" name="Google Shape;1860;p85"/>
          <p:cNvCxnSpPr>
            <a:stCxn id="1852" idx="2"/>
            <a:endCxn id="1854" idx="0"/>
          </p:cNvCxnSpPr>
          <p:nvPr/>
        </p:nvCxnSpPr>
        <p:spPr>
          <a:xfrm flipH="1" rot="-5400000">
            <a:off x="4534927" y="2482035"/>
            <a:ext cx="258900" cy="600"/>
          </a:xfrm>
          <a:prstGeom prst="curvedConnector3">
            <a:avLst>
              <a:gd fmla="val 49992" name="adj1"/>
            </a:avLst>
          </a:prstGeom>
          <a:noFill/>
          <a:ln cap="flat" cmpd="sng" w="9525">
            <a:solidFill>
              <a:srgbClr val="A2AEBD"/>
            </a:solidFill>
            <a:prstDash val="solid"/>
            <a:round/>
            <a:headEnd len="med" w="med" type="none"/>
            <a:tailEnd len="med" w="med" type="triangle"/>
          </a:ln>
        </p:spPr>
      </p:cxnSp>
      <p:cxnSp>
        <p:nvCxnSpPr>
          <p:cNvPr id="1861" name="Google Shape;1861;p85"/>
          <p:cNvCxnSpPr>
            <a:stCxn id="1855" idx="2"/>
            <a:endCxn id="1856" idx="0"/>
          </p:cNvCxnSpPr>
          <p:nvPr/>
        </p:nvCxnSpPr>
        <p:spPr>
          <a:xfrm rot="5400000">
            <a:off x="3399275" y="3299679"/>
            <a:ext cx="310800" cy="2218800"/>
          </a:xfrm>
          <a:prstGeom prst="curvedConnector3">
            <a:avLst>
              <a:gd fmla="val 50008" name="adj1"/>
            </a:avLst>
          </a:prstGeom>
          <a:noFill/>
          <a:ln cap="flat" cmpd="sng" w="9525">
            <a:solidFill>
              <a:srgbClr val="A2AEBD"/>
            </a:solidFill>
            <a:prstDash val="solid"/>
            <a:round/>
            <a:headEnd len="med" w="med" type="none"/>
            <a:tailEnd len="med" w="med" type="triangle"/>
          </a:ln>
        </p:spPr>
      </p:cxnSp>
      <p:cxnSp>
        <p:nvCxnSpPr>
          <p:cNvPr id="1862" name="Google Shape;1862;p85"/>
          <p:cNvCxnSpPr>
            <a:stCxn id="1855" idx="2"/>
            <a:endCxn id="1857" idx="0"/>
          </p:cNvCxnSpPr>
          <p:nvPr/>
        </p:nvCxnSpPr>
        <p:spPr>
          <a:xfrm flipH="1" rot="-5400000">
            <a:off x="5747525" y="3170229"/>
            <a:ext cx="312000" cy="2478900"/>
          </a:xfrm>
          <a:prstGeom prst="curvedConnector3">
            <a:avLst>
              <a:gd fmla="val 50019" name="adj1"/>
            </a:avLst>
          </a:prstGeom>
          <a:noFill/>
          <a:ln cap="flat" cmpd="sng" w="9525">
            <a:solidFill>
              <a:srgbClr val="A2AEBD"/>
            </a:solidFill>
            <a:prstDash val="solid"/>
            <a:round/>
            <a:headEnd len="med" w="med" type="none"/>
            <a:tailEnd len="med" w="med" type="triangle"/>
          </a:ln>
        </p:spPr>
      </p:cxnSp>
      <p:sp>
        <p:nvSpPr>
          <p:cNvPr id="1859" name="Google Shape;1859;p85"/>
          <p:cNvSpPr/>
          <p:nvPr/>
        </p:nvSpPr>
        <p:spPr>
          <a:xfrm>
            <a:off x="1941725" y="3268950"/>
            <a:ext cx="5444700" cy="3795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CALL 'public final 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message</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kotlin.Any?</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a:t>
            </a:r>
            <a:r>
              <a:rPr lang="en" sz="900">
                <a:solidFill>
                  <a:srgbClr val="018001"/>
                </a:solidFill>
                <a:latin typeface="JetBrains Mono"/>
                <a:ea typeface="JetBrains Mono"/>
                <a:cs typeface="JetBrains Mono"/>
                <a:sym typeface="JetBrains Mono"/>
              </a:rPr>
              <a:t>inline</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kotlin.io.ConsoleKt</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863" name="Google Shape;1863;p85"/>
          <p:cNvCxnSpPr>
            <a:stCxn id="1859" idx="2"/>
            <a:endCxn id="1855" idx="0"/>
          </p:cNvCxnSpPr>
          <p:nvPr/>
        </p:nvCxnSpPr>
        <p:spPr>
          <a:xfrm>
            <a:off x="4664075" y="3648450"/>
            <a:ext cx="0" cy="377100"/>
          </a:xfrm>
          <a:prstGeom prst="straightConnector1">
            <a:avLst/>
          </a:prstGeom>
          <a:noFill/>
          <a:ln cap="flat" cmpd="sng" w="9525">
            <a:solidFill>
              <a:srgbClr val="A2AEBD"/>
            </a:solidFill>
            <a:prstDash val="solid"/>
            <a:round/>
            <a:headEnd len="med" w="med" type="none"/>
            <a:tailEnd len="med" w="med" type="triangle"/>
          </a:ln>
        </p:spPr>
      </p:cxnSp>
      <p:sp>
        <p:nvSpPr>
          <p:cNvPr id="1864" name="Google Shape;1864;p85"/>
          <p:cNvSpPr txBox="1"/>
          <p:nvPr/>
        </p:nvSpPr>
        <p:spPr>
          <a:xfrm>
            <a:off x="4223525" y="3767763"/>
            <a:ext cx="881100" cy="138600"/>
          </a:xfrm>
          <a:prstGeom prst="rect">
            <a:avLst/>
          </a:prstGeom>
          <a:noFill/>
          <a:ln>
            <a:noFill/>
          </a:ln>
        </p:spPr>
        <p:txBody>
          <a:bodyPr anchorCtr="0" anchor="t" bIns="0" lIns="91425" spcFirstLastPara="1" rIns="91425" wrap="square" tIns="0">
            <a:spAutoFit/>
          </a:bodyPr>
          <a:lstStyle/>
          <a:p>
            <a:pPr indent="0" lvl="0" marL="0" rtl="0" algn="ctr">
              <a:spcBef>
                <a:spcPts val="0"/>
              </a:spcBef>
              <a:spcAft>
                <a:spcPts val="0"/>
              </a:spcAft>
              <a:buNone/>
            </a:pPr>
            <a:r>
              <a:rPr lang="en" sz="900">
                <a:solidFill>
                  <a:srgbClr val="37474F"/>
                </a:solidFill>
                <a:highlight>
                  <a:schemeClr val="lt1"/>
                </a:highlight>
                <a:latin typeface="JetBrains Mono"/>
                <a:ea typeface="JetBrains Mono"/>
                <a:cs typeface="JetBrains Mono"/>
                <a:sym typeface="JetBrains Mono"/>
              </a:rPr>
              <a:t>message:</a:t>
            </a:r>
            <a:endParaRPr sz="900">
              <a:solidFill>
                <a:srgbClr val="37474F"/>
              </a:solidFill>
              <a:highlight>
                <a:schemeClr val="lt1"/>
              </a:highlight>
              <a:latin typeface="JetBrains Mono"/>
              <a:ea typeface="JetBrains Mono"/>
              <a:cs typeface="JetBrains Mono"/>
              <a:sym typeface="JetBrains Mono"/>
            </a:endParaRPr>
          </a:p>
        </p:txBody>
      </p:sp>
      <p:cxnSp>
        <p:nvCxnSpPr>
          <p:cNvPr id="1865" name="Google Shape;1865;p85"/>
          <p:cNvCxnSpPr>
            <a:stCxn id="1848" idx="2"/>
            <a:endCxn id="1859" idx="0"/>
          </p:cNvCxnSpPr>
          <p:nvPr/>
        </p:nvCxnSpPr>
        <p:spPr>
          <a:xfrm flipH="1" rot="-5400000">
            <a:off x="2820275" y="1425375"/>
            <a:ext cx="1964700" cy="1722600"/>
          </a:xfrm>
          <a:prstGeom prst="curvedConnector3">
            <a:avLst>
              <a:gd fmla="val 49998" name="adj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8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sz="2400"/>
              <a:t>Back-end intermediate representation: a closer look</a:t>
            </a:r>
            <a:endParaRPr sz="2400"/>
          </a:p>
        </p:txBody>
      </p:sp>
      <p:sp>
        <p:nvSpPr>
          <p:cNvPr id="1871" name="Google Shape;1871;p86"/>
          <p:cNvSpPr/>
          <p:nvPr/>
        </p:nvSpPr>
        <p:spPr>
          <a:xfrm>
            <a:off x="276925" y="1076325"/>
            <a:ext cx="3688500" cy="22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String) = </a:t>
            </a:r>
            <a:r>
              <a:rPr lang="en" sz="900">
                <a:solidFill>
                  <a:schemeClr val="accent2"/>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018001"/>
                </a:solidFill>
                <a:latin typeface="JetBrains Mono"/>
                <a:ea typeface="JetBrains Mono"/>
                <a:cs typeface="JetBrains Mono"/>
                <a:sym typeface="JetBrains Mono"/>
              </a:rPr>
              <a:t>"</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872" name="Google Shape;1872;p86"/>
          <p:cNvSpPr/>
          <p:nvPr/>
        </p:nvSpPr>
        <p:spPr>
          <a:xfrm>
            <a:off x="2701875" y="1076325"/>
            <a:ext cx="9606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 </a:t>
            </a:r>
            <a:endParaRPr sz="900">
              <a:solidFill>
                <a:srgbClr val="37474F"/>
              </a:solidFill>
              <a:latin typeface="JetBrains Mono"/>
              <a:ea typeface="JetBrains Mono"/>
              <a:cs typeface="JetBrains Mono"/>
              <a:sym typeface="JetBrains Mono"/>
            </a:endParaRPr>
          </a:p>
        </p:txBody>
      </p:sp>
      <p:sp>
        <p:nvSpPr>
          <p:cNvPr id="1873" name="Google Shape;1873;p86"/>
          <p:cNvSpPr/>
          <p:nvPr/>
        </p:nvSpPr>
        <p:spPr>
          <a:xfrm>
            <a:off x="2112875" y="1449000"/>
            <a:ext cx="51024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name:</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visibility:</a:t>
            </a:r>
            <a:r>
              <a:rPr lang="en" sz="900">
                <a:solidFill>
                  <a:srgbClr val="018001"/>
                </a:solidFill>
                <a:latin typeface="JetBrains Mono"/>
                <a:ea typeface="JetBrains Mono"/>
                <a:cs typeface="JetBrains Mono"/>
                <a:sym typeface="JetBrains Mono"/>
              </a:rPr>
              <a:t>public</a:t>
            </a:r>
            <a:r>
              <a:rPr lang="en" sz="900">
                <a:solidFill>
                  <a:srgbClr val="37474F"/>
                </a:solidFill>
                <a:latin typeface="JetBrains Mono"/>
                <a:ea typeface="JetBrains Mono"/>
                <a:cs typeface="JetBrains Mono"/>
                <a:sym typeface="JetBrains Mono"/>
              </a:rPr>
              <a:t> modality:</a:t>
            </a:r>
            <a:r>
              <a:rPr lang="en" sz="900">
                <a:solidFill>
                  <a:srgbClr val="018001"/>
                </a:solidFill>
                <a:latin typeface="JetBrains Mono"/>
                <a:ea typeface="JetBrains Mono"/>
                <a:cs typeface="JetBrains Mono"/>
                <a:sym typeface="JetBrains Mono"/>
              </a:rPr>
              <a:t>FINAL</a:t>
            </a:r>
            <a:r>
              <a:rPr lang="en" sz="900">
                <a:solidFill>
                  <a:srgbClr val="37474F"/>
                </a:solidFill>
                <a:latin typeface="JetBrains Mono"/>
                <a:ea typeface="JetBrains Mono"/>
                <a:cs typeface="JetBrains Mono"/>
                <a:sym typeface="JetBrains Mono"/>
              </a:rPr>
              <a:t> &lt;&gt;(</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returnType:</a:t>
            </a:r>
            <a:r>
              <a:rPr lang="en" sz="900">
                <a:solidFill>
                  <a:srgbClr val="FC801D"/>
                </a:solidFill>
                <a:latin typeface="JetBrains Mono"/>
                <a:ea typeface="JetBrains Mono"/>
                <a:cs typeface="JetBrains Mono"/>
                <a:sym typeface="JetBrains Mono"/>
              </a:rPr>
              <a:t>kotlin.Unit</a:t>
            </a:r>
            <a:endParaRPr sz="900">
              <a:solidFill>
                <a:srgbClr val="FC801D"/>
              </a:solidFill>
              <a:latin typeface="JetBrains Mono"/>
              <a:ea typeface="JetBrains Mono"/>
              <a:cs typeface="JetBrains Mono"/>
              <a:sym typeface="JetBrains Mono"/>
            </a:endParaRPr>
          </a:p>
        </p:txBody>
      </p:sp>
      <p:cxnSp>
        <p:nvCxnSpPr>
          <p:cNvPr id="1874" name="Google Shape;1874;p86"/>
          <p:cNvCxnSpPr>
            <a:stCxn id="1873" idx="2"/>
            <a:endCxn id="1875" idx="0"/>
          </p:cNvCxnSpPr>
          <p:nvPr/>
        </p:nvCxnSpPr>
        <p:spPr>
          <a:xfrm rot="5400000">
            <a:off x="3279875" y="740700"/>
            <a:ext cx="258900" cy="25095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1875" name="Google Shape;1875;p86"/>
          <p:cNvSpPr/>
          <p:nvPr/>
        </p:nvSpPr>
        <p:spPr>
          <a:xfrm>
            <a:off x="252125" y="2124875"/>
            <a:ext cx="38046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VALUE_PARAMETER</a:t>
            </a:r>
            <a:r>
              <a:rPr lang="en" sz="900">
                <a:solidFill>
                  <a:srgbClr val="37474F"/>
                </a:solidFill>
                <a:latin typeface="JetBrains Mono"/>
                <a:ea typeface="JetBrains Mono"/>
                <a:cs typeface="JetBrains Mono"/>
                <a:sym typeface="JetBrains Mono"/>
              </a:rPr>
              <a:t> name:</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index:0 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876" name="Google Shape;1876;p86"/>
          <p:cNvSpPr/>
          <p:nvPr/>
        </p:nvSpPr>
        <p:spPr>
          <a:xfrm>
            <a:off x="4169677" y="2124885"/>
            <a:ext cx="988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BLOCK_BODY</a:t>
            </a:r>
            <a:endParaRPr sz="900">
              <a:solidFill>
                <a:srgbClr val="FC801D"/>
              </a:solidFill>
              <a:latin typeface="JetBrains Mono"/>
              <a:ea typeface="JetBrains Mono"/>
              <a:cs typeface="JetBrains Mono"/>
              <a:sym typeface="JetBrains Mono"/>
            </a:endParaRPr>
          </a:p>
        </p:txBody>
      </p:sp>
      <p:cxnSp>
        <p:nvCxnSpPr>
          <p:cNvPr id="1877" name="Google Shape;1877;p86"/>
          <p:cNvCxnSpPr>
            <a:stCxn id="1873" idx="2"/>
            <a:endCxn id="1876" idx="0"/>
          </p:cNvCxnSpPr>
          <p:nvPr/>
        </p:nvCxnSpPr>
        <p:spPr>
          <a:xfrm flipH="1" rot="-5400000">
            <a:off x="4534925" y="1995150"/>
            <a:ext cx="258900" cy="600"/>
          </a:xfrm>
          <a:prstGeom prst="curvedConnector3">
            <a:avLst>
              <a:gd fmla="val 49997" name="adj1"/>
            </a:avLst>
          </a:prstGeom>
          <a:noFill/>
          <a:ln cap="flat" cmpd="sng" w="9525">
            <a:solidFill>
              <a:srgbClr val="A2AEBD"/>
            </a:solidFill>
            <a:prstDash val="solid"/>
            <a:round/>
            <a:headEnd len="med" w="med" type="none"/>
            <a:tailEnd len="med" w="med" type="triangle"/>
          </a:ln>
        </p:spPr>
      </p:cxnSp>
      <p:sp>
        <p:nvSpPr>
          <p:cNvPr id="1878" name="Google Shape;1878;p86"/>
          <p:cNvSpPr/>
          <p:nvPr/>
        </p:nvSpPr>
        <p:spPr>
          <a:xfrm>
            <a:off x="1447775" y="2611744"/>
            <a:ext cx="64326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RETURN</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kotlin.Nothing</a:t>
            </a:r>
            <a:endParaRPr sz="900">
              <a:solidFill>
                <a:srgbClr val="FC801D"/>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from='</a:t>
            </a:r>
            <a:r>
              <a:rPr lang="en" sz="900">
                <a:solidFill>
                  <a:srgbClr val="018001"/>
                </a:solidFill>
                <a:latin typeface="JetBrains Mono"/>
                <a:ea typeface="JetBrains Mono"/>
                <a:cs typeface="JetBrains Mono"/>
                <a:sym typeface="JetBrains Mono"/>
              </a:rPr>
              <a:t>public final fun</a:t>
            </a:r>
            <a:r>
              <a:rPr lang="en" sz="900">
                <a:solidFill>
                  <a:srgbClr val="37474F"/>
                </a:solidFill>
                <a:latin typeface="JetBrains Mono"/>
                <a:ea typeface="JetBrains Mono"/>
                <a:cs typeface="JetBrains Mono"/>
                <a:sym typeface="JetBrains Mono"/>
              </a:rPr>
              <a:t> </a:t>
            </a:r>
            <a:r>
              <a:rPr i="1"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helloworld</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879" name="Google Shape;1879;p86"/>
          <p:cNvSpPr/>
          <p:nvPr/>
        </p:nvSpPr>
        <p:spPr>
          <a:xfrm>
            <a:off x="3213875" y="4025679"/>
            <a:ext cx="2900400" cy="228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STRING_CONCATENATION </a:t>
            </a:r>
            <a:r>
              <a:rPr lang="en" sz="900">
                <a:solidFill>
                  <a:srgbClr val="37474F"/>
                </a:solidFill>
                <a:latin typeface="JetBrains Mono"/>
                <a:ea typeface="JetBrains Mono"/>
                <a:cs typeface="JetBrains Mono"/>
                <a:sym typeface="JetBrains Mono"/>
              </a:rPr>
              <a:t>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880" name="Google Shape;1880;p86"/>
          <p:cNvSpPr/>
          <p:nvPr/>
        </p:nvSpPr>
        <p:spPr>
          <a:xfrm>
            <a:off x="677425" y="4564529"/>
            <a:ext cx="3535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CONST </a:t>
            </a:r>
            <a:r>
              <a:rPr lang="en" sz="900">
                <a:solidFill>
                  <a:srgbClr val="37474F"/>
                </a:solidFill>
                <a:latin typeface="JetBrains Mono"/>
                <a:ea typeface="JetBrains Mono"/>
                <a:cs typeface="JetBrains Mono"/>
                <a:sym typeface="JetBrains Mono"/>
              </a:rPr>
              <a:t>String type=</a:t>
            </a:r>
            <a:r>
              <a:rPr lang="en" sz="900">
                <a:solidFill>
                  <a:srgbClr val="FC801D"/>
                </a:solidFill>
                <a:latin typeface="JetBrains Mono"/>
                <a:ea typeface="JetBrains Mono"/>
                <a:cs typeface="JetBrains Mono"/>
                <a:sym typeface="JetBrains Mono"/>
              </a:rPr>
              <a:t>kotlin.String</a:t>
            </a:r>
            <a:r>
              <a:rPr lang="en" sz="900">
                <a:solidFill>
                  <a:srgbClr val="018001"/>
                </a:solidFill>
                <a:latin typeface="JetBrains Mono"/>
                <a:ea typeface="JetBrains Mono"/>
                <a:cs typeface="JetBrains Mono"/>
                <a:sym typeface="JetBrains Mono"/>
              </a:rPr>
              <a:t> </a:t>
            </a:r>
            <a:r>
              <a:rPr lang="en" sz="900">
                <a:solidFill>
                  <a:srgbClr val="37474F"/>
                </a:solidFill>
                <a:latin typeface="JetBrains Mono"/>
                <a:ea typeface="JetBrains Mono"/>
                <a:cs typeface="JetBrains Mono"/>
                <a:sym typeface="JetBrains Mono"/>
              </a:rPr>
              <a:t>value="Hello, "</a:t>
            </a:r>
            <a:endParaRPr sz="900">
              <a:solidFill>
                <a:srgbClr val="37474F"/>
              </a:solidFill>
              <a:latin typeface="JetBrains Mono"/>
              <a:ea typeface="JetBrains Mono"/>
              <a:cs typeface="JetBrains Mono"/>
              <a:sym typeface="JetBrains Mono"/>
            </a:endParaRPr>
          </a:p>
        </p:txBody>
      </p:sp>
      <p:sp>
        <p:nvSpPr>
          <p:cNvPr id="1881" name="Google Shape;1881;p86"/>
          <p:cNvSpPr/>
          <p:nvPr/>
        </p:nvSpPr>
        <p:spPr>
          <a:xfrm>
            <a:off x="5375075" y="4565800"/>
            <a:ext cx="3535800" cy="5199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GET VAR </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 </a:t>
            </a:r>
            <a:r>
              <a:rPr lang="en" sz="900">
                <a:solidFill>
                  <a:srgbClr val="37474F"/>
                </a:solidFill>
                <a:latin typeface="JetBrains Mono"/>
                <a:ea typeface="JetBrains Mono"/>
                <a:cs typeface="JetBrains Mono"/>
                <a:sym typeface="JetBrains Mono"/>
              </a:rPr>
              <a:t>declared in </a:t>
            </a:r>
            <a:r>
              <a:rPr lang="en" sz="900">
                <a:solidFill>
                  <a:srgbClr val="FC801D"/>
                </a:solidFill>
                <a:latin typeface="JetBrains Mono"/>
                <a:ea typeface="JetBrains Mono"/>
                <a:cs typeface="JetBrains Mono"/>
                <a:sym typeface="JetBrains Mono"/>
              </a:rPr>
              <a:t>helloworld.hello</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882" name="Google Shape;1882;p86"/>
          <p:cNvCxnSpPr>
            <a:stCxn id="1878" idx="2"/>
            <a:endCxn id="1883" idx="0"/>
          </p:cNvCxnSpPr>
          <p:nvPr/>
        </p:nvCxnSpPr>
        <p:spPr>
          <a:xfrm flipH="1" rot="-5400000">
            <a:off x="4544225" y="3148594"/>
            <a:ext cx="240300" cy="600"/>
          </a:xfrm>
          <a:prstGeom prst="curvedConnector3">
            <a:avLst>
              <a:gd fmla="val 49980" name="adj1"/>
            </a:avLst>
          </a:prstGeom>
          <a:noFill/>
          <a:ln cap="flat" cmpd="sng" w="9525">
            <a:solidFill>
              <a:srgbClr val="A2AEBD"/>
            </a:solidFill>
            <a:prstDash val="solid"/>
            <a:round/>
            <a:headEnd len="med" w="med" type="none"/>
            <a:tailEnd len="med" w="med" type="triangle"/>
          </a:ln>
        </p:spPr>
      </p:cxnSp>
      <p:cxnSp>
        <p:nvCxnSpPr>
          <p:cNvPr id="1884" name="Google Shape;1884;p86"/>
          <p:cNvCxnSpPr>
            <a:stCxn id="1876" idx="2"/>
            <a:endCxn id="1878" idx="0"/>
          </p:cNvCxnSpPr>
          <p:nvPr/>
        </p:nvCxnSpPr>
        <p:spPr>
          <a:xfrm flipH="1" rot="-5400000">
            <a:off x="4534927" y="2482035"/>
            <a:ext cx="258900" cy="600"/>
          </a:xfrm>
          <a:prstGeom prst="curvedConnector3">
            <a:avLst>
              <a:gd fmla="val 49992" name="adj1"/>
            </a:avLst>
          </a:prstGeom>
          <a:noFill/>
          <a:ln cap="flat" cmpd="sng" w="9525">
            <a:solidFill>
              <a:srgbClr val="A2AEBD"/>
            </a:solidFill>
            <a:prstDash val="solid"/>
            <a:round/>
            <a:headEnd len="med" w="med" type="none"/>
            <a:tailEnd len="med" w="med" type="triangle"/>
          </a:ln>
        </p:spPr>
      </p:cxnSp>
      <p:cxnSp>
        <p:nvCxnSpPr>
          <p:cNvPr id="1885" name="Google Shape;1885;p86"/>
          <p:cNvCxnSpPr>
            <a:stCxn id="1879" idx="2"/>
            <a:endCxn id="1880" idx="0"/>
          </p:cNvCxnSpPr>
          <p:nvPr/>
        </p:nvCxnSpPr>
        <p:spPr>
          <a:xfrm rot="5400000">
            <a:off x="3399275" y="3299679"/>
            <a:ext cx="310800" cy="2218800"/>
          </a:xfrm>
          <a:prstGeom prst="curvedConnector3">
            <a:avLst>
              <a:gd fmla="val 50008" name="adj1"/>
            </a:avLst>
          </a:prstGeom>
          <a:noFill/>
          <a:ln cap="flat" cmpd="sng" w="9525">
            <a:solidFill>
              <a:srgbClr val="A2AEBD"/>
            </a:solidFill>
            <a:prstDash val="solid"/>
            <a:round/>
            <a:headEnd len="med" w="med" type="none"/>
            <a:tailEnd len="med" w="med" type="triangle"/>
          </a:ln>
        </p:spPr>
      </p:cxnSp>
      <p:cxnSp>
        <p:nvCxnSpPr>
          <p:cNvPr id="1886" name="Google Shape;1886;p86"/>
          <p:cNvCxnSpPr>
            <a:stCxn id="1879" idx="2"/>
            <a:endCxn id="1881" idx="0"/>
          </p:cNvCxnSpPr>
          <p:nvPr/>
        </p:nvCxnSpPr>
        <p:spPr>
          <a:xfrm flipH="1" rot="-5400000">
            <a:off x="5747525" y="3170229"/>
            <a:ext cx="312000" cy="2478900"/>
          </a:xfrm>
          <a:prstGeom prst="curvedConnector3">
            <a:avLst>
              <a:gd fmla="val 50019" name="adj1"/>
            </a:avLst>
          </a:prstGeom>
          <a:noFill/>
          <a:ln cap="flat" cmpd="sng" w="9525">
            <a:solidFill>
              <a:srgbClr val="A2AEBD"/>
            </a:solidFill>
            <a:prstDash val="solid"/>
            <a:round/>
            <a:headEnd len="med" w="med" type="none"/>
            <a:tailEnd len="med" w="med" type="triangle"/>
          </a:ln>
        </p:spPr>
      </p:cxnSp>
      <p:sp>
        <p:nvSpPr>
          <p:cNvPr id="1883" name="Google Shape;1883;p86"/>
          <p:cNvSpPr/>
          <p:nvPr/>
        </p:nvSpPr>
        <p:spPr>
          <a:xfrm>
            <a:off x="1941725" y="3268950"/>
            <a:ext cx="5444700" cy="379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CALL 'public final 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message</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kotlin.Any?</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a:t>
            </a:r>
            <a:r>
              <a:rPr lang="en" sz="900">
                <a:solidFill>
                  <a:srgbClr val="018001"/>
                </a:solidFill>
                <a:latin typeface="JetBrains Mono"/>
                <a:ea typeface="JetBrains Mono"/>
                <a:cs typeface="JetBrains Mono"/>
                <a:sym typeface="JetBrains Mono"/>
              </a:rPr>
              <a:t>inline</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kotlin.io.ConsoleKt</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887" name="Google Shape;1887;p86"/>
          <p:cNvCxnSpPr>
            <a:stCxn id="1883" idx="2"/>
            <a:endCxn id="1879" idx="0"/>
          </p:cNvCxnSpPr>
          <p:nvPr/>
        </p:nvCxnSpPr>
        <p:spPr>
          <a:xfrm>
            <a:off x="4664075" y="3648450"/>
            <a:ext cx="0" cy="377100"/>
          </a:xfrm>
          <a:prstGeom prst="straightConnector1">
            <a:avLst/>
          </a:prstGeom>
          <a:noFill/>
          <a:ln cap="flat" cmpd="sng" w="9525">
            <a:solidFill>
              <a:srgbClr val="A2AEBD"/>
            </a:solidFill>
            <a:prstDash val="solid"/>
            <a:round/>
            <a:headEnd len="med" w="med" type="none"/>
            <a:tailEnd len="med" w="med" type="triangle"/>
          </a:ln>
        </p:spPr>
      </p:cxnSp>
      <p:sp>
        <p:nvSpPr>
          <p:cNvPr id="1888" name="Google Shape;1888;p86"/>
          <p:cNvSpPr txBox="1"/>
          <p:nvPr/>
        </p:nvSpPr>
        <p:spPr>
          <a:xfrm>
            <a:off x="4223525" y="3767763"/>
            <a:ext cx="881100" cy="138600"/>
          </a:xfrm>
          <a:prstGeom prst="rect">
            <a:avLst/>
          </a:prstGeom>
          <a:noFill/>
          <a:ln>
            <a:noFill/>
          </a:ln>
        </p:spPr>
        <p:txBody>
          <a:bodyPr anchorCtr="0" anchor="t" bIns="0" lIns="91425" spcFirstLastPara="1" rIns="91425" wrap="square" tIns="0">
            <a:spAutoFit/>
          </a:bodyPr>
          <a:lstStyle/>
          <a:p>
            <a:pPr indent="0" lvl="0" marL="0" rtl="0" algn="ctr">
              <a:spcBef>
                <a:spcPts val="0"/>
              </a:spcBef>
              <a:spcAft>
                <a:spcPts val="0"/>
              </a:spcAft>
              <a:buNone/>
            </a:pPr>
            <a:r>
              <a:rPr lang="en" sz="900">
                <a:solidFill>
                  <a:srgbClr val="37474F"/>
                </a:solidFill>
                <a:highlight>
                  <a:schemeClr val="lt1"/>
                </a:highlight>
                <a:latin typeface="JetBrains Mono"/>
                <a:ea typeface="JetBrains Mono"/>
                <a:cs typeface="JetBrains Mono"/>
                <a:sym typeface="JetBrains Mono"/>
              </a:rPr>
              <a:t>message:</a:t>
            </a:r>
            <a:endParaRPr sz="900">
              <a:solidFill>
                <a:srgbClr val="37474F"/>
              </a:solidFill>
              <a:highlight>
                <a:schemeClr val="lt1"/>
              </a:highlight>
              <a:latin typeface="JetBrains Mono"/>
              <a:ea typeface="JetBrains Mono"/>
              <a:cs typeface="JetBrains Mono"/>
              <a:sym typeface="JetBrains Mono"/>
            </a:endParaRPr>
          </a:p>
        </p:txBody>
      </p:sp>
      <p:cxnSp>
        <p:nvCxnSpPr>
          <p:cNvPr id="1889" name="Google Shape;1889;p86"/>
          <p:cNvCxnSpPr>
            <a:stCxn id="1872" idx="2"/>
            <a:endCxn id="1879" idx="0"/>
          </p:cNvCxnSpPr>
          <p:nvPr/>
        </p:nvCxnSpPr>
        <p:spPr>
          <a:xfrm flipH="1" rot="-5400000">
            <a:off x="2562525" y="1923975"/>
            <a:ext cx="2721300" cy="1482000"/>
          </a:xfrm>
          <a:prstGeom prst="curvedConnector3">
            <a:avLst>
              <a:gd fmla="val 50001" name="adj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8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sz="2400"/>
              <a:t>Back-end intermediate representation: a closer look</a:t>
            </a:r>
            <a:endParaRPr sz="2400"/>
          </a:p>
        </p:txBody>
      </p:sp>
      <p:sp>
        <p:nvSpPr>
          <p:cNvPr id="1895" name="Google Shape;1895;p87"/>
          <p:cNvSpPr/>
          <p:nvPr/>
        </p:nvSpPr>
        <p:spPr>
          <a:xfrm>
            <a:off x="276925" y="1076325"/>
            <a:ext cx="3688500" cy="22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String) = </a:t>
            </a:r>
            <a:r>
              <a:rPr lang="en" sz="900">
                <a:solidFill>
                  <a:schemeClr val="accent2"/>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018001"/>
                </a:solidFill>
                <a:latin typeface="JetBrains Mono"/>
                <a:ea typeface="JetBrains Mono"/>
                <a:cs typeface="JetBrains Mono"/>
                <a:sym typeface="JetBrains Mono"/>
              </a:rPr>
              <a:t>"</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896" name="Google Shape;1896;p87"/>
          <p:cNvSpPr/>
          <p:nvPr/>
        </p:nvSpPr>
        <p:spPr>
          <a:xfrm>
            <a:off x="2763850" y="1076325"/>
            <a:ext cx="4824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 </a:t>
            </a:r>
            <a:endParaRPr sz="900">
              <a:solidFill>
                <a:srgbClr val="37474F"/>
              </a:solidFill>
              <a:latin typeface="JetBrains Mono"/>
              <a:ea typeface="JetBrains Mono"/>
              <a:cs typeface="JetBrains Mono"/>
              <a:sym typeface="JetBrains Mono"/>
            </a:endParaRPr>
          </a:p>
        </p:txBody>
      </p:sp>
      <p:cxnSp>
        <p:nvCxnSpPr>
          <p:cNvPr id="1897" name="Google Shape;1897;p87"/>
          <p:cNvCxnSpPr>
            <a:stCxn id="1896" idx="2"/>
            <a:endCxn id="1898" idx="0"/>
          </p:cNvCxnSpPr>
          <p:nvPr/>
        </p:nvCxnSpPr>
        <p:spPr>
          <a:xfrm rot="5400000">
            <a:off x="1095100" y="2654475"/>
            <a:ext cx="3260100" cy="559800"/>
          </a:xfrm>
          <a:prstGeom prst="curvedConnector3">
            <a:avLst>
              <a:gd fmla="val 50002" name="adj1"/>
            </a:avLst>
          </a:prstGeom>
          <a:noFill/>
          <a:ln cap="flat" cmpd="sng" w="9525">
            <a:solidFill>
              <a:schemeClr val="accent2"/>
            </a:solidFill>
            <a:prstDash val="solid"/>
            <a:round/>
            <a:headEnd len="med" w="med" type="none"/>
            <a:tailEnd len="med" w="med" type="none"/>
          </a:ln>
        </p:spPr>
      </p:cxnSp>
      <p:sp>
        <p:nvSpPr>
          <p:cNvPr id="1899" name="Google Shape;1899;p87"/>
          <p:cNvSpPr/>
          <p:nvPr/>
        </p:nvSpPr>
        <p:spPr>
          <a:xfrm>
            <a:off x="2112875" y="1449000"/>
            <a:ext cx="51024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name:</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visibility:</a:t>
            </a:r>
            <a:r>
              <a:rPr lang="en" sz="900">
                <a:solidFill>
                  <a:srgbClr val="018001"/>
                </a:solidFill>
                <a:latin typeface="JetBrains Mono"/>
                <a:ea typeface="JetBrains Mono"/>
                <a:cs typeface="JetBrains Mono"/>
                <a:sym typeface="JetBrains Mono"/>
              </a:rPr>
              <a:t>public</a:t>
            </a:r>
            <a:r>
              <a:rPr lang="en" sz="900">
                <a:solidFill>
                  <a:srgbClr val="37474F"/>
                </a:solidFill>
                <a:latin typeface="JetBrains Mono"/>
                <a:ea typeface="JetBrains Mono"/>
                <a:cs typeface="JetBrains Mono"/>
                <a:sym typeface="JetBrains Mono"/>
              </a:rPr>
              <a:t> modality:</a:t>
            </a:r>
            <a:r>
              <a:rPr lang="en" sz="900">
                <a:solidFill>
                  <a:srgbClr val="018001"/>
                </a:solidFill>
                <a:latin typeface="JetBrains Mono"/>
                <a:ea typeface="JetBrains Mono"/>
                <a:cs typeface="JetBrains Mono"/>
                <a:sym typeface="JetBrains Mono"/>
              </a:rPr>
              <a:t>FINAL</a:t>
            </a:r>
            <a:r>
              <a:rPr lang="en" sz="900">
                <a:solidFill>
                  <a:srgbClr val="37474F"/>
                </a:solidFill>
                <a:latin typeface="JetBrains Mono"/>
                <a:ea typeface="JetBrains Mono"/>
                <a:cs typeface="JetBrains Mono"/>
                <a:sym typeface="JetBrains Mono"/>
              </a:rPr>
              <a:t> &lt;&gt;(</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returnType:</a:t>
            </a:r>
            <a:r>
              <a:rPr lang="en" sz="900">
                <a:solidFill>
                  <a:srgbClr val="FC801D"/>
                </a:solidFill>
                <a:latin typeface="JetBrains Mono"/>
                <a:ea typeface="JetBrains Mono"/>
                <a:cs typeface="JetBrains Mono"/>
                <a:sym typeface="JetBrains Mono"/>
              </a:rPr>
              <a:t>kotlin.Unit</a:t>
            </a:r>
            <a:endParaRPr sz="900">
              <a:solidFill>
                <a:srgbClr val="FC801D"/>
              </a:solidFill>
              <a:latin typeface="JetBrains Mono"/>
              <a:ea typeface="JetBrains Mono"/>
              <a:cs typeface="JetBrains Mono"/>
              <a:sym typeface="JetBrains Mono"/>
            </a:endParaRPr>
          </a:p>
        </p:txBody>
      </p:sp>
      <p:cxnSp>
        <p:nvCxnSpPr>
          <p:cNvPr id="1900" name="Google Shape;1900;p87"/>
          <p:cNvCxnSpPr>
            <a:stCxn id="1899" idx="2"/>
            <a:endCxn id="1901" idx="0"/>
          </p:cNvCxnSpPr>
          <p:nvPr/>
        </p:nvCxnSpPr>
        <p:spPr>
          <a:xfrm rot="5400000">
            <a:off x="3279875" y="740700"/>
            <a:ext cx="258900" cy="25095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1901" name="Google Shape;1901;p87"/>
          <p:cNvSpPr/>
          <p:nvPr/>
        </p:nvSpPr>
        <p:spPr>
          <a:xfrm>
            <a:off x="252125" y="2124875"/>
            <a:ext cx="38046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VALUE_PARAMETER</a:t>
            </a:r>
            <a:r>
              <a:rPr lang="en" sz="900">
                <a:solidFill>
                  <a:srgbClr val="37474F"/>
                </a:solidFill>
                <a:latin typeface="JetBrains Mono"/>
                <a:ea typeface="JetBrains Mono"/>
                <a:cs typeface="JetBrains Mono"/>
                <a:sym typeface="JetBrains Mono"/>
              </a:rPr>
              <a:t> name:</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index:0 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902" name="Google Shape;1902;p87"/>
          <p:cNvSpPr/>
          <p:nvPr/>
        </p:nvSpPr>
        <p:spPr>
          <a:xfrm>
            <a:off x="4169677" y="2124885"/>
            <a:ext cx="988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BLOCK_BODY</a:t>
            </a:r>
            <a:endParaRPr sz="900">
              <a:solidFill>
                <a:srgbClr val="FC801D"/>
              </a:solidFill>
              <a:latin typeface="JetBrains Mono"/>
              <a:ea typeface="JetBrains Mono"/>
              <a:cs typeface="JetBrains Mono"/>
              <a:sym typeface="JetBrains Mono"/>
            </a:endParaRPr>
          </a:p>
        </p:txBody>
      </p:sp>
      <p:cxnSp>
        <p:nvCxnSpPr>
          <p:cNvPr id="1903" name="Google Shape;1903;p87"/>
          <p:cNvCxnSpPr>
            <a:stCxn id="1899" idx="2"/>
            <a:endCxn id="1902" idx="0"/>
          </p:cNvCxnSpPr>
          <p:nvPr/>
        </p:nvCxnSpPr>
        <p:spPr>
          <a:xfrm flipH="1" rot="-5400000">
            <a:off x="4534925" y="1995150"/>
            <a:ext cx="258900" cy="600"/>
          </a:xfrm>
          <a:prstGeom prst="curvedConnector3">
            <a:avLst>
              <a:gd fmla="val 49997" name="adj1"/>
            </a:avLst>
          </a:prstGeom>
          <a:noFill/>
          <a:ln cap="flat" cmpd="sng" w="9525">
            <a:solidFill>
              <a:srgbClr val="A2AEBD"/>
            </a:solidFill>
            <a:prstDash val="solid"/>
            <a:round/>
            <a:headEnd len="med" w="med" type="none"/>
            <a:tailEnd len="med" w="med" type="triangle"/>
          </a:ln>
        </p:spPr>
      </p:cxnSp>
      <p:sp>
        <p:nvSpPr>
          <p:cNvPr id="1904" name="Google Shape;1904;p87"/>
          <p:cNvSpPr/>
          <p:nvPr/>
        </p:nvSpPr>
        <p:spPr>
          <a:xfrm>
            <a:off x="1447775" y="2611744"/>
            <a:ext cx="64326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RETURN</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kotlin.Nothing</a:t>
            </a:r>
            <a:endParaRPr sz="900">
              <a:solidFill>
                <a:srgbClr val="FC801D"/>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from='</a:t>
            </a:r>
            <a:r>
              <a:rPr lang="en" sz="900">
                <a:solidFill>
                  <a:srgbClr val="018001"/>
                </a:solidFill>
                <a:latin typeface="JetBrains Mono"/>
                <a:ea typeface="JetBrains Mono"/>
                <a:cs typeface="JetBrains Mono"/>
                <a:sym typeface="JetBrains Mono"/>
              </a:rPr>
              <a:t>public final fun</a:t>
            </a:r>
            <a:r>
              <a:rPr lang="en" sz="900">
                <a:solidFill>
                  <a:srgbClr val="37474F"/>
                </a:solidFill>
                <a:latin typeface="JetBrains Mono"/>
                <a:ea typeface="JetBrains Mono"/>
                <a:cs typeface="JetBrains Mono"/>
                <a:sym typeface="JetBrains Mono"/>
              </a:rPr>
              <a:t> </a:t>
            </a:r>
            <a:r>
              <a:rPr i="1"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helloworld</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905" name="Google Shape;1905;p87"/>
          <p:cNvSpPr/>
          <p:nvPr/>
        </p:nvSpPr>
        <p:spPr>
          <a:xfrm>
            <a:off x="3213875" y="4025679"/>
            <a:ext cx="29004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STRING_CONCATENATION </a:t>
            </a:r>
            <a:r>
              <a:rPr lang="en" sz="900">
                <a:solidFill>
                  <a:srgbClr val="37474F"/>
                </a:solidFill>
                <a:latin typeface="JetBrains Mono"/>
                <a:ea typeface="JetBrains Mono"/>
                <a:cs typeface="JetBrains Mono"/>
                <a:sym typeface="JetBrains Mono"/>
              </a:rPr>
              <a:t>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898" name="Google Shape;1898;p87"/>
          <p:cNvSpPr/>
          <p:nvPr/>
        </p:nvSpPr>
        <p:spPr>
          <a:xfrm>
            <a:off x="677425" y="4564529"/>
            <a:ext cx="3535800" cy="2280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CONST </a:t>
            </a:r>
            <a:r>
              <a:rPr lang="en" sz="900">
                <a:solidFill>
                  <a:srgbClr val="37474F"/>
                </a:solidFill>
                <a:latin typeface="JetBrains Mono"/>
                <a:ea typeface="JetBrains Mono"/>
                <a:cs typeface="JetBrains Mono"/>
                <a:sym typeface="JetBrains Mono"/>
              </a:rPr>
              <a:t>String type=</a:t>
            </a:r>
            <a:r>
              <a:rPr lang="en" sz="900">
                <a:solidFill>
                  <a:srgbClr val="FC801D"/>
                </a:solidFill>
                <a:latin typeface="JetBrains Mono"/>
                <a:ea typeface="JetBrains Mono"/>
                <a:cs typeface="JetBrains Mono"/>
                <a:sym typeface="JetBrains Mono"/>
              </a:rPr>
              <a:t>kotlin.String</a:t>
            </a:r>
            <a:r>
              <a:rPr lang="en" sz="900">
                <a:solidFill>
                  <a:srgbClr val="018001"/>
                </a:solidFill>
                <a:latin typeface="JetBrains Mono"/>
                <a:ea typeface="JetBrains Mono"/>
                <a:cs typeface="JetBrains Mono"/>
                <a:sym typeface="JetBrains Mono"/>
              </a:rPr>
              <a:t> </a:t>
            </a:r>
            <a:r>
              <a:rPr lang="en" sz="900">
                <a:solidFill>
                  <a:srgbClr val="37474F"/>
                </a:solidFill>
                <a:latin typeface="JetBrains Mono"/>
                <a:ea typeface="JetBrains Mono"/>
                <a:cs typeface="JetBrains Mono"/>
                <a:sym typeface="JetBrains Mono"/>
              </a:rPr>
              <a:t>value="Hello, "</a:t>
            </a:r>
            <a:endParaRPr sz="900">
              <a:solidFill>
                <a:srgbClr val="37474F"/>
              </a:solidFill>
              <a:latin typeface="JetBrains Mono"/>
              <a:ea typeface="JetBrains Mono"/>
              <a:cs typeface="JetBrains Mono"/>
              <a:sym typeface="JetBrains Mono"/>
            </a:endParaRPr>
          </a:p>
        </p:txBody>
      </p:sp>
      <p:sp>
        <p:nvSpPr>
          <p:cNvPr id="1906" name="Google Shape;1906;p87"/>
          <p:cNvSpPr/>
          <p:nvPr/>
        </p:nvSpPr>
        <p:spPr>
          <a:xfrm>
            <a:off x="5375075" y="4565800"/>
            <a:ext cx="3535800" cy="5199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GET VAR </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 </a:t>
            </a:r>
            <a:r>
              <a:rPr lang="en" sz="900">
                <a:solidFill>
                  <a:srgbClr val="37474F"/>
                </a:solidFill>
                <a:latin typeface="JetBrains Mono"/>
                <a:ea typeface="JetBrains Mono"/>
                <a:cs typeface="JetBrains Mono"/>
                <a:sym typeface="JetBrains Mono"/>
              </a:rPr>
              <a:t>declared in </a:t>
            </a:r>
            <a:r>
              <a:rPr lang="en" sz="900">
                <a:solidFill>
                  <a:srgbClr val="FC801D"/>
                </a:solidFill>
                <a:latin typeface="JetBrains Mono"/>
                <a:ea typeface="JetBrains Mono"/>
                <a:cs typeface="JetBrains Mono"/>
                <a:sym typeface="JetBrains Mono"/>
              </a:rPr>
              <a:t>helloworld.hello</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907" name="Google Shape;1907;p87"/>
          <p:cNvCxnSpPr>
            <a:stCxn id="1904" idx="2"/>
            <a:endCxn id="1908" idx="0"/>
          </p:cNvCxnSpPr>
          <p:nvPr/>
        </p:nvCxnSpPr>
        <p:spPr>
          <a:xfrm flipH="1" rot="-5400000">
            <a:off x="4544225" y="3148594"/>
            <a:ext cx="240300" cy="600"/>
          </a:xfrm>
          <a:prstGeom prst="curvedConnector3">
            <a:avLst>
              <a:gd fmla="val 49980" name="adj1"/>
            </a:avLst>
          </a:prstGeom>
          <a:noFill/>
          <a:ln cap="flat" cmpd="sng" w="9525">
            <a:solidFill>
              <a:srgbClr val="A2AEBD"/>
            </a:solidFill>
            <a:prstDash val="solid"/>
            <a:round/>
            <a:headEnd len="med" w="med" type="none"/>
            <a:tailEnd len="med" w="med" type="triangle"/>
          </a:ln>
        </p:spPr>
      </p:cxnSp>
      <p:cxnSp>
        <p:nvCxnSpPr>
          <p:cNvPr id="1909" name="Google Shape;1909;p87"/>
          <p:cNvCxnSpPr>
            <a:stCxn id="1902" idx="2"/>
            <a:endCxn id="1904" idx="0"/>
          </p:cNvCxnSpPr>
          <p:nvPr/>
        </p:nvCxnSpPr>
        <p:spPr>
          <a:xfrm flipH="1" rot="-5400000">
            <a:off x="4534927" y="2482035"/>
            <a:ext cx="258900" cy="600"/>
          </a:xfrm>
          <a:prstGeom prst="curvedConnector3">
            <a:avLst>
              <a:gd fmla="val 49992" name="adj1"/>
            </a:avLst>
          </a:prstGeom>
          <a:noFill/>
          <a:ln cap="flat" cmpd="sng" w="9525">
            <a:solidFill>
              <a:srgbClr val="A2AEBD"/>
            </a:solidFill>
            <a:prstDash val="solid"/>
            <a:round/>
            <a:headEnd len="med" w="med" type="none"/>
            <a:tailEnd len="med" w="med" type="triangle"/>
          </a:ln>
        </p:spPr>
      </p:cxnSp>
      <p:cxnSp>
        <p:nvCxnSpPr>
          <p:cNvPr id="1910" name="Google Shape;1910;p87"/>
          <p:cNvCxnSpPr>
            <a:stCxn id="1905" idx="2"/>
            <a:endCxn id="1898" idx="0"/>
          </p:cNvCxnSpPr>
          <p:nvPr/>
        </p:nvCxnSpPr>
        <p:spPr>
          <a:xfrm rot="5400000">
            <a:off x="3399275" y="3299679"/>
            <a:ext cx="310800" cy="2218800"/>
          </a:xfrm>
          <a:prstGeom prst="curvedConnector3">
            <a:avLst>
              <a:gd fmla="val 50008" name="adj1"/>
            </a:avLst>
          </a:prstGeom>
          <a:noFill/>
          <a:ln cap="flat" cmpd="sng" w="9525">
            <a:solidFill>
              <a:srgbClr val="A2AEBD"/>
            </a:solidFill>
            <a:prstDash val="solid"/>
            <a:round/>
            <a:headEnd len="med" w="med" type="none"/>
            <a:tailEnd len="med" w="med" type="triangle"/>
          </a:ln>
        </p:spPr>
      </p:cxnSp>
      <p:cxnSp>
        <p:nvCxnSpPr>
          <p:cNvPr id="1911" name="Google Shape;1911;p87"/>
          <p:cNvCxnSpPr>
            <a:stCxn id="1905" idx="2"/>
            <a:endCxn id="1906" idx="0"/>
          </p:cNvCxnSpPr>
          <p:nvPr/>
        </p:nvCxnSpPr>
        <p:spPr>
          <a:xfrm flipH="1" rot="-5400000">
            <a:off x="5747525" y="3170229"/>
            <a:ext cx="312000" cy="2478900"/>
          </a:xfrm>
          <a:prstGeom prst="curvedConnector3">
            <a:avLst>
              <a:gd fmla="val 50019" name="adj1"/>
            </a:avLst>
          </a:prstGeom>
          <a:noFill/>
          <a:ln cap="flat" cmpd="sng" w="9525">
            <a:solidFill>
              <a:srgbClr val="A2AEBD"/>
            </a:solidFill>
            <a:prstDash val="solid"/>
            <a:round/>
            <a:headEnd len="med" w="med" type="none"/>
            <a:tailEnd len="med" w="med" type="triangle"/>
          </a:ln>
        </p:spPr>
      </p:cxnSp>
      <p:sp>
        <p:nvSpPr>
          <p:cNvPr id="1908" name="Google Shape;1908;p87"/>
          <p:cNvSpPr/>
          <p:nvPr/>
        </p:nvSpPr>
        <p:spPr>
          <a:xfrm>
            <a:off x="1941725" y="3268950"/>
            <a:ext cx="5444700" cy="379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CALL 'public final 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message</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kotlin.Any?</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a:t>
            </a:r>
            <a:r>
              <a:rPr lang="en" sz="900">
                <a:solidFill>
                  <a:srgbClr val="018001"/>
                </a:solidFill>
                <a:latin typeface="JetBrains Mono"/>
                <a:ea typeface="JetBrains Mono"/>
                <a:cs typeface="JetBrains Mono"/>
                <a:sym typeface="JetBrains Mono"/>
              </a:rPr>
              <a:t>inline</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kotlin.io.ConsoleKt</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912" name="Google Shape;1912;p87"/>
          <p:cNvCxnSpPr>
            <a:stCxn id="1908" idx="2"/>
            <a:endCxn id="1905" idx="0"/>
          </p:cNvCxnSpPr>
          <p:nvPr/>
        </p:nvCxnSpPr>
        <p:spPr>
          <a:xfrm>
            <a:off x="4664075" y="3648450"/>
            <a:ext cx="0" cy="377100"/>
          </a:xfrm>
          <a:prstGeom prst="straightConnector1">
            <a:avLst/>
          </a:prstGeom>
          <a:noFill/>
          <a:ln cap="flat" cmpd="sng" w="9525">
            <a:solidFill>
              <a:srgbClr val="A2AEBD"/>
            </a:solidFill>
            <a:prstDash val="solid"/>
            <a:round/>
            <a:headEnd len="med" w="med" type="none"/>
            <a:tailEnd len="med" w="med" type="triangle"/>
          </a:ln>
        </p:spPr>
      </p:cxnSp>
      <p:sp>
        <p:nvSpPr>
          <p:cNvPr id="1913" name="Google Shape;1913;p87"/>
          <p:cNvSpPr txBox="1"/>
          <p:nvPr/>
        </p:nvSpPr>
        <p:spPr>
          <a:xfrm>
            <a:off x="4223525" y="3767763"/>
            <a:ext cx="881100" cy="138600"/>
          </a:xfrm>
          <a:prstGeom prst="rect">
            <a:avLst/>
          </a:prstGeom>
          <a:noFill/>
          <a:ln>
            <a:noFill/>
          </a:ln>
        </p:spPr>
        <p:txBody>
          <a:bodyPr anchorCtr="0" anchor="t" bIns="0" lIns="91425" spcFirstLastPara="1" rIns="91425" wrap="square" tIns="0">
            <a:spAutoFit/>
          </a:bodyPr>
          <a:lstStyle/>
          <a:p>
            <a:pPr indent="0" lvl="0" marL="0" rtl="0" algn="ctr">
              <a:spcBef>
                <a:spcPts val="0"/>
              </a:spcBef>
              <a:spcAft>
                <a:spcPts val="0"/>
              </a:spcAft>
              <a:buNone/>
            </a:pPr>
            <a:r>
              <a:rPr lang="en" sz="900">
                <a:solidFill>
                  <a:srgbClr val="37474F"/>
                </a:solidFill>
                <a:highlight>
                  <a:schemeClr val="lt1"/>
                </a:highlight>
                <a:latin typeface="JetBrains Mono"/>
                <a:ea typeface="JetBrains Mono"/>
                <a:cs typeface="JetBrains Mono"/>
                <a:sym typeface="JetBrains Mono"/>
              </a:rPr>
              <a:t>message:</a:t>
            </a:r>
            <a:endParaRPr sz="900">
              <a:solidFill>
                <a:srgbClr val="37474F"/>
              </a:solidFill>
              <a:highlight>
                <a:schemeClr val="lt1"/>
              </a:highlight>
              <a:latin typeface="JetBrains Mono"/>
              <a:ea typeface="JetBrains Mono"/>
              <a:cs typeface="JetBrains Mono"/>
              <a:sym typeface="JetBrains Mon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7" name="Shape 1917"/>
        <p:cNvGrpSpPr/>
        <p:nvPr/>
      </p:nvGrpSpPr>
      <p:grpSpPr>
        <a:xfrm>
          <a:off x="0" y="0"/>
          <a:ext cx="0" cy="0"/>
          <a:chOff x="0" y="0"/>
          <a:chExt cx="0" cy="0"/>
        </a:xfrm>
      </p:grpSpPr>
      <p:sp>
        <p:nvSpPr>
          <p:cNvPr id="1918" name="Google Shape;1918;p8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sz="2400"/>
              <a:t>Back-end intermediate representation: a closer look</a:t>
            </a:r>
            <a:endParaRPr sz="2400"/>
          </a:p>
        </p:txBody>
      </p:sp>
      <p:sp>
        <p:nvSpPr>
          <p:cNvPr id="1919" name="Google Shape;1919;p88"/>
          <p:cNvSpPr/>
          <p:nvPr/>
        </p:nvSpPr>
        <p:spPr>
          <a:xfrm>
            <a:off x="276925" y="1076325"/>
            <a:ext cx="3688500" cy="22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String) = </a:t>
            </a:r>
            <a:r>
              <a:rPr lang="en" sz="900">
                <a:solidFill>
                  <a:schemeClr val="accent2"/>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a:t>
            </a:r>
            <a:r>
              <a:rPr lang="en" sz="900">
                <a:solidFill>
                  <a:srgbClr val="018001"/>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018001"/>
                </a:solidFill>
                <a:latin typeface="JetBrains Mono"/>
                <a:ea typeface="JetBrains Mono"/>
                <a:cs typeface="JetBrains Mono"/>
                <a:sym typeface="JetBrains Mono"/>
              </a:rPr>
              <a:t>"</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920" name="Google Shape;1920;p88"/>
          <p:cNvSpPr/>
          <p:nvPr/>
        </p:nvSpPr>
        <p:spPr>
          <a:xfrm>
            <a:off x="3246450" y="1076325"/>
            <a:ext cx="347700" cy="228000"/>
          </a:xfrm>
          <a:prstGeom prst="rect">
            <a:avLst/>
          </a:prstGeom>
          <a:noFill/>
          <a:ln cap="flat" cmpd="sng" w="9525">
            <a:solidFill>
              <a:srgbClr val="FC80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 </a:t>
            </a:r>
            <a:endParaRPr sz="900">
              <a:solidFill>
                <a:srgbClr val="37474F"/>
              </a:solidFill>
              <a:latin typeface="JetBrains Mono"/>
              <a:ea typeface="JetBrains Mono"/>
              <a:cs typeface="JetBrains Mono"/>
              <a:sym typeface="JetBrains Mono"/>
            </a:endParaRPr>
          </a:p>
        </p:txBody>
      </p:sp>
      <p:cxnSp>
        <p:nvCxnSpPr>
          <p:cNvPr id="1921" name="Google Shape;1921;p88"/>
          <p:cNvCxnSpPr>
            <a:stCxn id="1920" idx="2"/>
            <a:endCxn id="1922" idx="0"/>
          </p:cNvCxnSpPr>
          <p:nvPr/>
        </p:nvCxnSpPr>
        <p:spPr>
          <a:xfrm flipH="1" rot="-5400000">
            <a:off x="3650850" y="1073775"/>
            <a:ext cx="3261600" cy="3722700"/>
          </a:xfrm>
          <a:prstGeom prst="curvedConnector3">
            <a:avLst>
              <a:gd fmla="val 49998" name="adj1"/>
            </a:avLst>
          </a:prstGeom>
          <a:noFill/>
          <a:ln cap="flat" cmpd="sng" w="9525">
            <a:solidFill>
              <a:schemeClr val="accent2"/>
            </a:solidFill>
            <a:prstDash val="solid"/>
            <a:round/>
            <a:headEnd len="med" w="med" type="none"/>
            <a:tailEnd len="med" w="med" type="none"/>
          </a:ln>
        </p:spPr>
      </p:cxnSp>
      <p:sp>
        <p:nvSpPr>
          <p:cNvPr id="1923" name="Google Shape;1923;p88"/>
          <p:cNvSpPr/>
          <p:nvPr/>
        </p:nvSpPr>
        <p:spPr>
          <a:xfrm>
            <a:off x="2112875" y="1449000"/>
            <a:ext cx="51024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FUN</a:t>
            </a:r>
            <a:r>
              <a:rPr lang="en" sz="900">
                <a:solidFill>
                  <a:srgbClr val="37474F"/>
                </a:solidFill>
                <a:latin typeface="JetBrains Mono"/>
                <a:ea typeface="JetBrains Mono"/>
                <a:cs typeface="JetBrains Mono"/>
                <a:sym typeface="JetBrains Mono"/>
              </a:rPr>
              <a:t> name:</a:t>
            </a:r>
            <a:r>
              <a:rPr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visibility:</a:t>
            </a:r>
            <a:r>
              <a:rPr lang="en" sz="900">
                <a:solidFill>
                  <a:srgbClr val="018001"/>
                </a:solidFill>
                <a:latin typeface="JetBrains Mono"/>
                <a:ea typeface="JetBrains Mono"/>
                <a:cs typeface="JetBrains Mono"/>
                <a:sym typeface="JetBrains Mono"/>
              </a:rPr>
              <a:t>public</a:t>
            </a:r>
            <a:r>
              <a:rPr lang="en" sz="900">
                <a:solidFill>
                  <a:srgbClr val="37474F"/>
                </a:solidFill>
                <a:latin typeface="JetBrains Mono"/>
                <a:ea typeface="JetBrains Mono"/>
                <a:cs typeface="JetBrains Mono"/>
                <a:sym typeface="JetBrains Mono"/>
              </a:rPr>
              <a:t> modality:</a:t>
            </a:r>
            <a:r>
              <a:rPr lang="en" sz="900">
                <a:solidFill>
                  <a:srgbClr val="018001"/>
                </a:solidFill>
                <a:latin typeface="JetBrains Mono"/>
                <a:ea typeface="JetBrains Mono"/>
                <a:cs typeface="JetBrains Mono"/>
                <a:sym typeface="JetBrains Mono"/>
              </a:rPr>
              <a:t>FINAL</a:t>
            </a:r>
            <a:r>
              <a:rPr lang="en" sz="900">
                <a:solidFill>
                  <a:srgbClr val="37474F"/>
                </a:solidFill>
                <a:latin typeface="JetBrains Mono"/>
                <a:ea typeface="JetBrains Mono"/>
                <a:cs typeface="JetBrains Mono"/>
                <a:sym typeface="JetBrains Mono"/>
              </a:rPr>
              <a:t> &lt;&gt;(</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returnType:</a:t>
            </a:r>
            <a:r>
              <a:rPr lang="en" sz="900">
                <a:solidFill>
                  <a:srgbClr val="FC801D"/>
                </a:solidFill>
                <a:latin typeface="JetBrains Mono"/>
                <a:ea typeface="JetBrains Mono"/>
                <a:cs typeface="JetBrains Mono"/>
                <a:sym typeface="JetBrains Mono"/>
              </a:rPr>
              <a:t>kotlin.Unit</a:t>
            </a:r>
            <a:endParaRPr sz="900">
              <a:solidFill>
                <a:srgbClr val="FC801D"/>
              </a:solidFill>
              <a:latin typeface="JetBrains Mono"/>
              <a:ea typeface="JetBrains Mono"/>
              <a:cs typeface="JetBrains Mono"/>
              <a:sym typeface="JetBrains Mono"/>
            </a:endParaRPr>
          </a:p>
        </p:txBody>
      </p:sp>
      <p:cxnSp>
        <p:nvCxnSpPr>
          <p:cNvPr id="1924" name="Google Shape;1924;p88"/>
          <p:cNvCxnSpPr>
            <a:stCxn id="1923" idx="2"/>
            <a:endCxn id="1925" idx="0"/>
          </p:cNvCxnSpPr>
          <p:nvPr/>
        </p:nvCxnSpPr>
        <p:spPr>
          <a:xfrm rot="5400000">
            <a:off x="3279875" y="740700"/>
            <a:ext cx="258900" cy="2509500"/>
          </a:xfrm>
          <a:prstGeom prst="curvedConnector3">
            <a:avLst>
              <a:gd fmla="val 49995" name="adj1"/>
            </a:avLst>
          </a:prstGeom>
          <a:noFill/>
          <a:ln cap="flat" cmpd="sng" w="9525">
            <a:solidFill>
              <a:srgbClr val="A2AEBD"/>
            </a:solidFill>
            <a:prstDash val="solid"/>
            <a:round/>
            <a:headEnd len="med" w="med" type="none"/>
            <a:tailEnd len="med" w="med" type="triangle"/>
          </a:ln>
        </p:spPr>
      </p:cxnSp>
      <p:sp>
        <p:nvSpPr>
          <p:cNvPr id="1925" name="Google Shape;1925;p88"/>
          <p:cNvSpPr/>
          <p:nvPr/>
        </p:nvSpPr>
        <p:spPr>
          <a:xfrm>
            <a:off x="252125" y="2124875"/>
            <a:ext cx="38046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VALUE_PARAMETER</a:t>
            </a:r>
            <a:r>
              <a:rPr lang="en" sz="900">
                <a:solidFill>
                  <a:srgbClr val="37474F"/>
                </a:solidFill>
                <a:latin typeface="JetBrains Mono"/>
                <a:ea typeface="JetBrains Mono"/>
                <a:cs typeface="JetBrains Mono"/>
                <a:sym typeface="JetBrains Mono"/>
              </a:rPr>
              <a:t> name:</a:t>
            </a:r>
            <a:r>
              <a:rPr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index:0 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926" name="Google Shape;1926;p88"/>
          <p:cNvSpPr/>
          <p:nvPr/>
        </p:nvSpPr>
        <p:spPr>
          <a:xfrm>
            <a:off x="4169677" y="2124885"/>
            <a:ext cx="988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BLOCK_BODY</a:t>
            </a:r>
            <a:endParaRPr sz="900">
              <a:solidFill>
                <a:srgbClr val="FC801D"/>
              </a:solidFill>
              <a:latin typeface="JetBrains Mono"/>
              <a:ea typeface="JetBrains Mono"/>
              <a:cs typeface="JetBrains Mono"/>
              <a:sym typeface="JetBrains Mono"/>
            </a:endParaRPr>
          </a:p>
        </p:txBody>
      </p:sp>
      <p:cxnSp>
        <p:nvCxnSpPr>
          <p:cNvPr id="1927" name="Google Shape;1927;p88"/>
          <p:cNvCxnSpPr>
            <a:stCxn id="1923" idx="2"/>
            <a:endCxn id="1926" idx="0"/>
          </p:cNvCxnSpPr>
          <p:nvPr/>
        </p:nvCxnSpPr>
        <p:spPr>
          <a:xfrm flipH="1" rot="-5400000">
            <a:off x="4534925" y="1995150"/>
            <a:ext cx="258900" cy="600"/>
          </a:xfrm>
          <a:prstGeom prst="curvedConnector3">
            <a:avLst>
              <a:gd fmla="val 49997" name="adj1"/>
            </a:avLst>
          </a:prstGeom>
          <a:noFill/>
          <a:ln cap="flat" cmpd="sng" w="9525">
            <a:solidFill>
              <a:srgbClr val="A2AEBD"/>
            </a:solidFill>
            <a:prstDash val="solid"/>
            <a:round/>
            <a:headEnd len="med" w="med" type="none"/>
            <a:tailEnd len="med" w="med" type="triangle"/>
          </a:ln>
        </p:spPr>
      </p:cxnSp>
      <p:sp>
        <p:nvSpPr>
          <p:cNvPr id="1928" name="Google Shape;1928;p88"/>
          <p:cNvSpPr/>
          <p:nvPr/>
        </p:nvSpPr>
        <p:spPr>
          <a:xfrm>
            <a:off x="1447775" y="2611744"/>
            <a:ext cx="6432600" cy="417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RETURN</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kotlin.Nothing</a:t>
            </a:r>
            <a:endParaRPr sz="900">
              <a:solidFill>
                <a:srgbClr val="FC801D"/>
              </a:solidFill>
              <a:latin typeface="JetBrains Mono"/>
              <a:ea typeface="JetBrains Mono"/>
              <a:cs typeface="JetBrains Mono"/>
              <a:sym typeface="JetBrains Mono"/>
            </a:endParaRPr>
          </a:p>
          <a:p>
            <a:pPr indent="0" lvl="0" marL="0" rtl="0" algn="ctr">
              <a:spcBef>
                <a:spcPts val="0"/>
              </a:spcBef>
              <a:spcAft>
                <a:spcPts val="0"/>
              </a:spcAft>
              <a:buNone/>
            </a:pPr>
            <a:r>
              <a:rPr lang="en" sz="900">
                <a:solidFill>
                  <a:srgbClr val="37474F"/>
                </a:solidFill>
                <a:latin typeface="JetBrains Mono"/>
                <a:ea typeface="JetBrains Mono"/>
                <a:cs typeface="JetBrains Mono"/>
                <a:sym typeface="JetBrains Mono"/>
              </a:rPr>
              <a:t>from='</a:t>
            </a:r>
            <a:r>
              <a:rPr lang="en" sz="900">
                <a:solidFill>
                  <a:srgbClr val="018001"/>
                </a:solidFill>
                <a:latin typeface="JetBrains Mono"/>
                <a:ea typeface="JetBrains Mono"/>
                <a:cs typeface="JetBrains Mono"/>
                <a:sym typeface="JetBrains Mono"/>
              </a:rPr>
              <a:t>public final fun</a:t>
            </a:r>
            <a:r>
              <a:rPr lang="en" sz="900">
                <a:solidFill>
                  <a:srgbClr val="37474F"/>
                </a:solidFill>
                <a:latin typeface="JetBrains Mono"/>
                <a:ea typeface="JetBrains Mono"/>
                <a:cs typeface="JetBrains Mono"/>
                <a:sym typeface="JetBrains Mono"/>
              </a:rPr>
              <a:t> </a:t>
            </a:r>
            <a:r>
              <a:rPr i="1" lang="en" sz="900">
                <a:solidFill>
                  <a:srgbClr val="FC801D"/>
                </a:solidFill>
                <a:latin typeface="JetBrains Mono"/>
                <a:ea typeface="JetBrains Mono"/>
                <a:cs typeface="JetBrains Mono"/>
                <a:sym typeface="JetBrains Mono"/>
              </a:rPr>
              <a:t>hello</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helloworld</a:t>
            </a:r>
            <a:r>
              <a:rPr lang="en" sz="900">
                <a:solidFill>
                  <a:srgbClr val="37474F"/>
                </a:solidFill>
                <a:latin typeface="JetBrains Mono"/>
                <a:ea typeface="JetBrains Mono"/>
                <a:cs typeface="JetBrains Mono"/>
                <a:sym typeface="JetBrains Mono"/>
              </a:rPr>
              <a:t>'</a:t>
            </a:r>
            <a:endParaRPr sz="900">
              <a:solidFill>
                <a:srgbClr val="37474F"/>
              </a:solidFill>
              <a:latin typeface="JetBrains Mono"/>
              <a:ea typeface="JetBrains Mono"/>
              <a:cs typeface="JetBrains Mono"/>
              <a:sym typeface="JetBrains Mono"/>
            </a:endParaRPr>
          </a:p>
        </p:txBody>
      </p:sp>
      <p:sp>
        <p:nvSpPr>
          <p:cNvPr id="1929" name="Google Shape;1929;p88"/>
          <p:cNvSpPr/>
          <p:nvPr/>
        </p:nvSpPr>
        <p:spPr>
          <a:xfrm>
            <a:off x="3213875" y="4025679"/>
            <a:ext cx="29004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STRING_CONCATENATION </a:t>
            </a:r>
            <a:r>
              <a:rPr lang="en" sz="900">
                <a:solidFill>
                  <a:srgbClr val="37474F"/>
                </a:solidFill>
                <a:latin typeface="JetBrains Mono"/>
                <a:ea typeface="JetBrains Mono"/>
                <a:cs typeface="JetBrains Mono"/>
                <a:sym typeface="JetBrains Mono"/>
              </a:rPr>
              <a:t>type=</a:t>
            </a:r>
            <a:r>
              <a:rPr lang="en" sz="900">
                <a:solidFill>
                  <a:srgbClr val="FC801D"/>
                </a:solidFill>
                <a:latin typeface="JetBrains Mono"/>
                <a:ea typeface="JetBrains Mono"/>
                <a:cs typeface="JetBrains Mono"/>
                <a:sym typeface="JetBrains Mono"/>
              </a:rPr>
              <a:t>kotlin.String</a:t>
            </a:r>
            <a:endParaRPr sz="900">
              <a:solidFill>
                <a:srgbClr val="FC801D"/>
              </a:solidFill>
              <a:latin typeface="JetBrains Mono"/>
              <a:ea typeface="JetBrains Mono"/>
              <a:cs typeface="JetBrains Mono"/>
              <a:sym typeface="JetBrains Mono"/>
            </a:endParaRPr>
          </a:p>
        </p:txBody>
      </p:sp>
      <p:sp>
        <p:nvSpPr>
          <p:cNvPr id="1930" name="Google Shape;1930;p88"/>
          <p:cNvSpPr/>
          <p:nvPr/>
        </p:nvSpPr>
        <p:spPr>
          <a:xfrm>
            <a:off x="677425" y="4564529"/>
            <a:ext cx="3535800" cy="2280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CONST </a:t>
            </a:r>
            <a:r>
              <a:rPr lang="en" sz="900">
                <a:solidFill>
                  <a:srgbClr val="37474F"/>
                </a:solidFill>
                <a:latin typeface="JetBrains Mono"/>
                <a:ea typeface="JetBrains Mono"/>
                <a:cs typeface="JetBrains Mono"/>
                <a:sym typeface="JetBrains Mono"/>
              </a:rPr>
              <a:t>String type=</a:t>
            </a:r>
            <a:r>
              <a:rPr lang="en" sz="900">
                <a:solidFill>
                  <a:srgbClr val="FC801D"/>
                </a:solidFill>
                <a:latin typeface="JetBrains Mono"/>
                <a:ea typeface="JetBrains Mono"/>
                <a:cs typeface="JetBrains Mono"/>
                <a:sym typeface="JetBrains Mono"/>
              </a:rPr>
              <a:t>kotlin.String</a:t>
            </a:r>
            <a:r>
              <a:rPr lang="en" sz="900">
                <a:solidFill>
                  <a:srgbClr val="018001"/>
                </a:solidFill>
                <a:latin typeface="JetBrains Mono"/>
                <a:ea typeface="JetBrains Mono"/>
                <a:cs typeface="JetBrains Mono"/>
                <a:sym typeface="JetBrains Mono"/>
              </a:rPr>
              <a:t> </a:t>
            </a:r>
            <a:r>
              <a:rPr lang="en" sz="900">
                <a:solidFill>
                  <a:srgbClr val="37474F"/>
                </a:solidFill>
                <a:latin typeface="JetBrains Mono"/>
                <a:ea typeface="JetBrains Mono"/>
                <a:cs typeface="JetBrains Mono"/>
                <a:sym typeface="JetBrains Mono"/>
              </a:rPr>
              <a:t>value="Hello, "</a:t>
            </a:r>
            <a:endParaRPr sz="900">
              <a:solidFill>
                <a:srgbClr val="37474F"/>
              </a:solidFill>
              <a:latin typeface="JetBrains Mono"/>
              <a:ea typeface="JetBrains Mono"/>
              <a:cs typeface="JetBrains Mono"/>
              <a:sym typeface="JetBrains Mono"/>
            </a:endParaRPr>
          </a:p>
        </p:txBody>
      </p:sp>
      <p:sp>
        <p:nvSpPr>
          <p:cNvPr id="1922" name="Google Shape;1922;p88"/>
          <p:cNvSpPr/>
          <p:nvPr/>
        </p:nvSpPr>
        <p:spPr>
          <a:xfrm>
            <a:off x="5375075" y="4565800"/>
            <a:ext cx="3535800" cy="5199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GET VAR </a:t>
            </a:r>
            <a:r>
              <a:rPr lang="en" sz="900">
                <a:solidFill>
                  <a:srgbClr val="37474F"/>
                </a:solidFill>
                <a:latin typeface="JetBrains Mono"/>
                <a:ea typeface="JetBrains Mono"/>
                <a:cs typeface="JetBrains Mono"/>
                <a:sym typeface="JetBrains Mono"/>
              </a:rPr>
              <a:t>'</a:t>
            </a:r>
            <a:r>
              <a:rPr i="1" lang="en" sz="900">
                <a:solidFill>
                  <a:srgbClr val="6554E8"/>
                </a:solidFill>
                <a:latin typeface="JetBrains Mono"/>
                <a:ea typeface="JetBrains Mono"/>
                <a:cs typeface="JetBrains Mono"/>
                <a:sym typeface="JetBrains Mono"/>
              </a:rPr>
              <a:t>user</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kotlin.String </a:t>
            </a:r>
            <a:r>
              <a:rPr lang="en" sz="900">
                <a:solidFill>
                  <a:srgbClr val="37474F"/>
                </a:solidFill>
                <a:latin typeface="JetBrains Mono"/>
                <a:ea typeface="JetBrains Mono"/>
                <a:cs typeface="JetBrains Mono"/>
                <a:sym typeface="JetBrains Mono"/>
              </a:rPr>
              <a:t>declared in </a:t>
            </a:r>
            <a:r>
              <a:rPr lang="en" sz="900">
                <a:solidFill>
                  <a:srgbClr val="FC801D"/>
                </a:solidFill>
                <a:latin typeface="JetBrains Mono"/>
                <a:ea typeface="JetBrains Mono"/>
                <a:cs typeface="JetBrains Mono"/>
                <a:sym typeface="JetBrains Mono"/>
              </a:rPr>
              <a:t>helloworld.hello</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kotlin.String</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931" name="Google Shape;1931;p88"/>
          <p:cNvCxnSpPr>
            <a:stCxn id="1928" idx="2"/>
            <a:endCxn id="1932" idx="0"/>
          </p:cNvCxnSpPr>
          <p:nvPr/>
        </p:nvCxnSpPr>
        <p:spPr>
          <a:xfrm flipH="1" rot="-5400000">
            <a:off x="4544225" y="3148594"/>
            <a:ext cx="240300" cy="600"/>
          </a:xfrm>
          <a:prstGeom prst="curvedConnector3">
            <a:avLst>
              <a:gd fmla="val 49980" name="adj1"/>
            </a:avLst>
          </a:prstGeom>
          <a:noFill/>
          <a:ln cap="flat" cmpd="sng" w="9525">
            <a:solidFill>
              <a:srgbClr val="A2AEBD"/>
            </a:solidFill>
            <a:prstDash val="solid"/>
            <a:round/>
            <a:headEnd len="med" w="med" type="none"/>
            <a:tailEnd len="med" w="med" type="triangle"/>
          </a:ln>
        </p:spPr>
      </p:cxnSp>
      <p:cxnSp>
        <p:nvCxnSpPr>
          <p:cNvPr id="1933" name="Google Shape;1933;p88"/>
          <p:cNvCxnSpPr>
            <a:stCxn id="1926" idx="2"/>
            <a:endCxn id="1928" idx="0"/>
          </p:cNvCxnSpPr>
          <p:nvPr/>
        </p:nvCxnSpPr>
        <p:spPr>
          <a:xfrm flipH="1" rot="-5400000">
            <a:off x="4534927" y="2482035"/>
            <a:ext cx="258900" cy="600"/>
          </a:xfrm>
          <a:prstGeom prst="curvedConnector3">
            <a:avLst>
              <a:gd fmla="val 49992" name="adj1"/>
            </a:avLst>
          </a:prstGeom>
          <a:noFill/>
          <a:ln cap="flat" cmpd="sng" w="9525">
            <a:solidFill>
              <a:srgbClr val="A2AEBD"/>
            </a:solidFill>
            <a:prstDash val="solid"/>
            <a:round/>
            <a:headEnd len="med" w="med" type="none"/>
            <a:tailEnd len="med" w="med" type="triangle"/>
          </a:ln>
        </p:spPr>
      </p:cxnSp>
      <p:cxnSp>
        <p:nvCxnSpPr>
          <p:cNvPr id="1934" name="Google Shape;1934;p88"/>
          <p:cNvCxnSpPr>
            <a:stCxn id="1929" idx="2"/>
            <a:endCxn id="1930" idx="0"/>
          </p:cNvCxnSpPr>
          <p:nvPr/>
        </p:nvCxnSpPr>
        <p:spPr>
          <a:xfrm rot="5400000">
            <a:off x="3399275" y="3299679"/>
            <a:ext cx="310800" cy="2218800"/>
          </a:xfrm>
          <a:prstGeom prst="curvedConnector3">
            <a:avLst>
              <a:gd fmla="val 50008" name="adj1"/>
            </a:avLst>
          </a:prstGeom>
          <a:noFill/>
          <a:ln cap="flat" cmpd="sng" w="9525">
            <a:solidFill>
              <a:srgbClr val="A2AEBD"/>
            </a:solidFill>
            <a:prstDash val="solid"/>
            <a:round/>
            <a:headEnd len="med" w="med" type="none"/>
            <a:tailEnd len="med" w="med" type="triangle"/>
          </a:ln>
        </p:spPr>
      </p:cxnSp>
      <p:cxnSp>
        <p:nvCxnSpPr>
          <p:cNvPr id="1935" name="Google Shape;1935;p88"/>
          <p:cNvCxnSpPr>
            <a:stCxn id="1929" idx="2"/>
            <a:endCxn id="1922" idx="0"/>
          </p:cNvCxnSpPr>
          <p:nvPr/>
        </p:nvCxnSpPr>
        <p:spPr>
          <a:xfrm flipH="1" rot="-5400000">
            <a:off x="5747525" y="3170229"/>
            <a:ext cx="312000" cy="2478900"/>
          </a:xfrm>
          <a:prstGeom prst="curvedConnector3">
            <a:avLst>
              <a:gd fmla="val 50019" name="adj1"/>
            </a:avLst>
          </a:prstGeom>
          <a:noFill/>
          <a:ln cap="flat" cmpd="sng" w="9525">
            <a:solidFill>
              <a:srgbClr val="A2AEBD"/>
            </a:solidFill>
            <a:prstDash val="solid"/>
            <a:round/>
            <a:headEnd len="med" w="med" type="none"/>
            <a:tailEnd len="med" w="med" type="triangle"/>
          </a:ln>
        </p:spPr>
      </p:cxnSp>
      <p:sp>
        <p:nvSpPr>
          <p:cNvPr id="1932" name="Google Shape;1932;p88"/>
          <p:cNvSpPr/>
          <p:nvPr/>
        </p:nvSpPr>
        <p:spPr>
          <a:xfrm>
            <a:off x="1941725" y="3268950"/>
            <a:ext cx="5444700" cy="379500"/>
          </a:xfrm>
          <a:prstGeom prst="rect">
            <a:avLst/>
          </a:prstGeom>
          <a:noFill/>
          <a:ln cap="flat" cmpd="sng" w="9525">
            <a:solidFill>
              <a:srgbClr val="A2AEB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018001"/>
                </a:solidFill>
                <a:latin typeface="JetBrains Mono"/>
                <a:ea typeface="JetBrains Mono"/>
                <a:cs typeface="JetBrains Mono"/>
                <a:sym typeface="JetBrains Mono"/>
              </a:rPr>
              <a:t>CALL 'public final fun</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println</a:t>
            </a:r>
            <a:r>
              <a:rPr lang="en" sz="900">
                <a:solidFill>
                  <a:srgbClr val="37474F"/>
                </a:solidFill>
                <a:latin typeface="JetBrains Mono"/>
                <a:ea typeface="JetBrains Mono"/>
                <a:cs typeface="JetBrains Mono"/>
                <a:sym typeface="JetBrains Mono"/>
              </a:rPr>
              <a:t> (</a:t>
            </a:r>
            <a:r>
              <a:rPr i="1" lang="en" sz="900">
                <a:solidFill>
                  <a:srgbClr val="6554E8"/>
                </a:solidFill>
                <a:latin typeface="JetBrains Mono"/>
                <a:ea typeface="JetBrains Mono"/>
                <a:cs typeface="JetBrains Mono"/>
                <a:sym typeface="JetBrains Mono"/>
              </a:rPr>
              <a:t>message</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kotlin.Any?</a:t>
            </a:r>
            <a:r>
              <a:rPr lang="en" sz="900">
                <a:solidFill>
                  <a:srgbClr val="37474F"/>
                </a:solidFill>
                <a:latin typeface="JetBrains Mono"/>
                <a:ea typeface="JetBrains Mono"/>
                <a:cs typeface="JetBrains Mono"/>
                <a:sym typeface="JetBrains Mono"/>
              </a:rPr>
              <a:t>): </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a:t>
            </a:r>
            <a:r>
              <a:rPr lang="en" sz="900">
                <a:solidFill>
                  <a:srgbClr val="018001"/>
                </a:solidFill>
                <a:latin typeface="JetBrains Mono"/>
                <a:ea typeface="JetBrains Mono"/>
                <a:cs typeface="JetBrains Mono"/>
                <a:sym typeface="JetBrains Mono"/>
              </a:rPr>
              <a:t>inline</a:t>
            </a:r>
            <a:r>
              <a:rPr lang="en" sz="900">
                <a:solidFill>
                  <a:srgbClr val="37474F"/>
                </a:solidFill>
                <a:latin typeface="JetBrains Mono"/>
                <a:ea typeface="JetBrains Mono"/>
                <a:cs typeface="JetBrains Mono"/>
                <a:sym typeface="JetBrains Mono"/>
              </a:rPr>
              <a:t>] declared in </a:t>
            </a:r>
            <a:r>
              <a:rPr lang="en" sz="900">
                <a:solidFill>
                  <a:srgbClr val="FC801D"/>
                </a:solidFill>
                <a:latin typeface="JetBrains Mono"/>
                <a:ea typeface="JetBrains Mono"/>
                <a:cs typeface="JetBrains Mono"/>
                <a:sym typeface="JetBrains Mono"/>
              </a:rPr>
              <a:t>kotlin.io.ConsoleKt</a:t>
            </a:r>
            <a:r>
              <a:rPr lang="en" sz="900">
                <a:solidFill>
                  <a:srgbClr val="37474F"/>
                </a:solidFill>
                <a:latin typeface="JetBrains Mono"/>
                <a:ea typeface="JetBrains Mono"/>
                <a:cs typeface="JetBrains Mono"/>
                <a:sym typeface="JetBrains Mono"/>
              </a:rPr>
              <a:t>' type=</a:t>
            </a:r>
            <a:r>
              <a:rPr lang="en" sz="900">
                <a:solidFill>
                  <a:srgbClr val="FC801D"/>
                </a:solidFill>
                <a:latin typeface="JetBrains Mono"/>
                <a:ea typeface="JetBrains Mono"/>
                <a:cs typeface="JetBrains Mono"/>
                <a:sym typeface="JetBrains Mono"/>
              </a:rPr>
              <a:t>kotlin.Unit</a:t>
            </a:r>
            <a:r>
              <a:rPr lang="en" sz="900">
                <a:solidFill>
                  <a:srgbClr val="37474F"/>
                </a:solidFill>
                <a:latin typeface="JetBrains Mono"/>
                <a:ea typeface="JetBrains Mono"/>
                <a:cs typeface="JetBrains Mono"/>
                <a:sym typeface="JetBrains Mono"/>
              </a:rPr>
              <a:t> origin=null</a:t>
            </a:r>
            <a:endParaRPr sz="900">
              <a:solidFill>
                <a:srgbClr val="37474F"/>
              </a:solidFill>
              <a:latin typeface="JetBrains Mono"/>
              <a:ea typeface="JetBrains Mono"/>
              <a:cs typeface="JetBrains Mono"/>
              <a:sym typeface="JetBrains Mono"/>
            </a:endParaRPr>
          </a:p>
        </p:txBody>
      </p:sp>
      <p:cxnSp>
        <p:nvCxnSpPr>
          <p:cNvPr id="1936" name="Google Shape;1936;p88"/>
          <p:cNvCxnSpPr>
            <a:stCxn id="1932" idx="2"/>
            <a:endCxn id="1929" idx="0"/>
          </p:cNvCxnSpPr>
          <p:nvPr/>
        </p:nvCxnSpPr>
        <p:spPr>
          <a:xfrm>
            <a:off x="4664075" y="3648450"/>
            <a:ext cx="0" cy="377100"/>
          </a:xfrm>
          <a:prstGeom prst="straightConnector1">
            <a:avLst/>
          </a:prstGeom>
          <a:noFill/>
          <a:ln cap="flat" cmpd="sng" w="9525">
            <a:solidFill>
              <a:srgbClr val="A2AEBD"/>
            </a:solidFill>
            <a:prstDash val="solid"/>
            <a:round/>
            <a:headEnd len="med" w="med" type="none"/>
            <a:tailEnd len="med" w="med" type="triangle"/>
          </a:ln>
        </p:spPr>
      </p:cxnSp>
      <p:sp>
        <p:nvSpPr>
          <p:cNvPr id="1937" name="Google Shape;1937;p88"/>
          <p:cNvSpPr txBox="1"/>
          <p:nvPr/>
        </p:nvSpPr>
        <p:spPr>
          <a:xfrm>
            <a:off x="4223525" y="3767763"/>
            <a:ext cx="881100" cy="138600"/>
          </a:xfrm>
          <a:prstGeom prst="rect">
            <a:avLst/>
          </a:prstGeom>
          <a:noFill/>
          <a:ln>
            <a:noFill/>
          </a:ln>
        </p:spPr>
        <p:txBody>
          <a:bodyPr anchorCtr="0" anchor="t" bIns="0" lIns="91425" spcFirstLastPara="1" rIns="91425" wrap="square" tIns="0">
            <a:spAutoFit/>
          </a:bodyPr>
          <a:lstStyle/>
          <a:p>
            <a:pPr indent="0" lvl="0" marL="0" rtl="0" algn="ctr">
              <a:spcBef>
                <a:spcPts val="0"/>
              </a:spcBef>
              <a:spcAft>
                <a:spcPts val="0"/>
              </a:spcAft>
              <a:buNone/>
            </a:pPr>
            <a:r>
              <a:rPr lang="en" sz="900">
                <a:solidFill>
                  <a:srgbClr val="37474F"/>
                </a:solidFill>
                <a:highlight>
                  <a:schemeClr val="lt1"/>
                </a:highlight>
                <a:latin typeface="JetBrains Mono"/>
                <a:ea typeface="JetBrains Mono"/>
                <a:cs typeface="JetBrains Mono"/>
                <a:sym typeface="JetBrains Mono"/>
              </a:rPr>
              <a:t>message:</a:t>
            </a:r>
            <a:endParaRPr sz="900">
              <a:solidFill>
                <a:srgbClr val="37474F"/>
              </a:solidFill>
              <a:highlight>
                <a:schemeClr val="lt1"/>
              </a:highlight>
              <a:latin typeface="JetBrains Mono"/>
              <a:ea typeface="JetBrains Mono"/>
              <a:cs typeface="JetBrains Mono"/>
              <a:sym typeface="JetBrains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Just-in-time compilation</a:t>
            </a:r>
            <a:endParaRPr/>
          </a:p>
        </p:txBody>
      </p:sp>
      <p:sp>
        <p:nvSpPr>
          <p:cNvPr id="106" name="Google Shape;106;p17"/>
          <p:cNvSpPr txBox="1"/>
          <p:nvPr>
            <p:ph idx="1" type="body"/>
          </p:nvPr>
        </p:nvSpPr>
        <p:spPr>
          <a:xfrm>
            <a:off x="292600" y="2205250"/>
            <a:ext cx="79296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Code that will take a long time to run or code that runs frequently, because the compilation overhead will be covered by the profit from having optimized execution.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7" name="Google Shape;107;p17"/>
          <p:cNvSpPr txBox="1"/>
          <p:nvPr/>
        </p:nvSpPr>
        <p:spPr>
          <a:xfrm>
            <a:off x="982275" y="1413701"/>
            <a:ext cx="5231100" cy="400200"/>
          </a:xfrm>
          <a:prstGeom prst="rect">
            <a:avLst/>
          </a:prstGeom>
          <a:noFill/>
          <a:ln>
            <a:noFill/>
          </a:ln>
        </p:spPr>
        <p:txBody>
          <a:bodyPr anchorCtr="0" anchor="t" bIns="91425" lIns="0" spcFirstLastPara="1" rIns="0" wrap="square" tIns="91425">
            <a:spAutoFit/>
          </a:bodyPr>
          <a:lstStyle/>
          <a:p>
            <a:pPr indent="0" lvl="0" marL="0" rtl="0" algn="l">
              <a:lnSpc>
                <a:spcPct val="115000"/>
              </a:lnSpc>
              <a:spcBef>
                <a:spcPts val="0"/>
              </a:spcBef>
              <a:spcAft>
                <a:spcPts val="600"/>
              </a:spcAft>
              <a:buNone/>
            </a:pPr>
            <a:r>
              <a:rPr lang="en">
                <a:latin typeface="Open Sans"/>
                <a:ea typeface="Open Sans"/>
                <a:cs typeface="Open Sans"/>
                <a:sym typeface="Open Sans"/>
              </a:rPr>
              <a:t>What </a:t>
            </a:r>
            <a:r>
              <a:rPr lang="en">
                <a:latin typeface="Open Sans"/>
                <a:ea typeface="Open Sans"/>
                <a:cs typeface="Open Sans"/>
                <a:sym typeface="Open Sans"/>
              </a:rPr>
              <a:t>sorts </a:t>
            </a:r>
            <a:r>
              <a:rPr lang="en">
                <a:latin typeface="Open Sans"/>
                <a:ea typeface="Open Sans"/>
                <a:cs typeface="Open Sans"/>
                <a:sym typeface="Open Sans"/>
              </a:rPr>
              <a:t>of  JIT code </a:t>
            </a:r>
            <a:r>
              <a:rPr lang="en">
                <a:latin typeface="Open Sans"/>
                <a:ea typeface="Open Sans"/>
                <a:cs typeface="Open Sans"/>
                <a:sym typeface="Open Sans"/>
              </a:rPr>
              <a:t>are worth compiling</a:t>
            </a:r>
            <a:r>
              <a:rPr lang="en">
                <a:latin typeface="Open Sans"/>
                <a:ea typeface="Open Sans"/>
                <a:cs typeface="Open Sans"/>
                <a:sym typeface="Open Sans"/>
              </a:rPr>
              <a:t>?</a:t>
            </a:r>
            <a:endParaRPr>
              <a:latin typeface="Open Sans"/>
              <a:ea typeface="Open Sans"/>
              <a:cs typeface="Open Sans"/>
              <a:sym typeface="Open Sans"/>
            </a:endParaRPr>
          </a:p>
        </p:txBody>
      </p:sp>
      <p:pic>
        <p:nvPicPr>
          <p:cNvPr id="108" name="Google Shape;108;p17"/>
          <p:cNvPicPr preferRelativeResize="0"/>
          <p:nvPr/>
        </p:nvPicPr>
        <p:blipFill rotWithShape="1">
          <a:blip r:embed="rId3">
            <a:alphaModFix/>
          </a:blip>
          <a:srcRect b="0" l="0" r="32331" t="22618"/>
          <a:stretch/>
        </p:blipFill>
        <p:spPr>
          <a:xfrm>
            <a:off x="286675" y="1335024"/>
            <a:ext cx="569801" cy="6516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1" name="Shape 1941"/>
        <p:cNvGrpSpPr/>
        <p:nvPr/>
      </p:nvGrpSpPr>
      <p:grpSpPr>
        <a:xfrm>
          <a:off x="0" y="0"/>
          <a:ext cx="0" cy="0"/>
          <a:chOff x="0" y="0"/>
          <a:chExt cx="0" cy="0"/>
        </a:xfrm>
      </p:grpSpPr>
      <p:sp>
        <p:nvSpPr>
          <p:cNvPr id="1942" name="Google Shape;1942;p8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a:t>
            </a:r>
            <a:endParaRPr/>
          </a:p>
        </p:txBody>
      </p:sp>
      <p:sp>
        <p:nvSpPr>
          <p:cNvPr id="1943" name="Google Shape;1943;p89"/>
          <p:cNvSpPr txBox="1"/>
          <p:nvPr/>
        </p:nvSpPr>
        <p:spPr>
          <a:xfrm>
            <a:off x="194950" y="3782275"/>
            <a:ext cx="1924800" cy="743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Platform-specific code, such as bytecode for the JVM</a:t>
            </a:r>
            <a:endParaRPr sz="1100">
              <a:solidFill>
                <a:schemeClr val="dk1"/>
              </a:solidFill>
              <a:latin typeface="Open Sans"/>
              <a:ea typeface="Open Sans"/>
              <a:cs typeface="Open Sans"/>
              <a:sym typeface="Open Sans"/>
            </a:endParaRPr>
          </a:p>
        </p:txBody>
      </p:sp>
      <p:sp>
        <p:nvSpPr>
          <p:cNvPr id="1944" name="Google Shape;1944;p89"/>
          <p:cNvSpPr/>
          <p:nvPr/>
        </p:nvSpPr>
        <p:spPr>
          <a:xfrm>
            <a:off x="2843161" y="1338000"/>
            <a:ext cx="5889300" cy="673200"/>
          </a:xfrm>
          <a:prstGeom prst="roundRect">
            <a:avLst>
              <a:gd fmla="val 16667"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89"/>
          <p:cNvSpPr/>
          <p:nvPr/>
        </p:nvSpPr>
        <p:spPr>
          <a:xfrm>
            <a:off x="2972362" y="1513838"/>
            <a:ext cx="10524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Lexer</a:t>
            </a:r>
            <a:endParaRPr sz="1100">
              <a:solidFill>
                <a:srgbClr val="FFFFFF"/>
              </a:solidFill>
              <a:latin typeface="Open Sans"/>
              <a:ea typeface="Open Sans"/>
              <a:cs typeface="Open Sans"/>
              <a:sym typeface="Open Sans"/>
            </a:endParaRPr>
          </a:p>
        </p:txBody>
      </p:sp>
      <p:grpSp>
        <p:nvGrpSpPr>
          <p:cNvPr id="1946" name="Google Shape;1946;p89"/>
          <p:cNvGrpSpPr/>
          <p:nvPr/>
        </p:nvGrpSpPr>
        <p:grpSpPr>
          <a:xfrm>
            <a:off x="1489946" y="1271664"/>
            <a:ext cx="677700" cy="906795"/>
            <a:chOff x="1543946" y="1271664"/>
            <a:chExt cx="677700" cy="906795"/>
          </a:xfrm>
        </p:grpSpPr>
        <p:pic>
          <p:nvPicPr>
            <p:cNvPr id="1947" name="Google Shape;1947;p89"/>
            <p:cNvPicPr preferRelativeResize="0"/>
            <p:nvPr/>
          </p:nvPicPr>
          <p:blipFill rotWithShape="1">
            <a:blip r:embed="rId3">
              <a:alphaModFix/>
            </a:blip>
            <a:srcRect b="11966" l="0" r="51345" t="18944"/>
            <a:stretch/>
          </p:blipFill>
          <p:spPr>
            <a:xfrm>
              <a:off x="1645724" y="1271664"/>
              <a:ext cx="474150" cy="673275"/>
            </a:xfrm>
            <a:prstGeom prst="rect">
              <a:avLst/>
            </a:prstGeom>
            <a:noFill/>
            <a:ln>
              <a:noFill/>
            </a:ln>
          </p:spPr>
        </p:pic>
        <p:sp>
          <p:nvSpPr>
            <p:cNvPr id="1948" name="Google Shape;1948;p89"/>
            <p:cNvSpPr txBox="1"/>
            <p:nvPr/>
          </p:nvSpPr>
          <p:spPr>
            <a:xfrm>
              <a:off x="1543946" y="1935159"/>
              <a:ext cx="677700" cy="2433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.kt files</a:t>
              </a:r>
              <a:endParaRPr sz="1100">
                <a:solidFill>
                  <a:schemeClr val="dk1"/>
                </a:solidFill>
                <a:latin typeface="Open Sans"/>
                <a:ea typeface="Open Sans"/>
                <a:cs typeface="Open Sans"/>
                <a:sym typeface="Open Sans"/>
              </a:endParaRPr>
            </a:p>
          </p:txBody>
        </p:sp>
      </p:grpSp>
      <p:cxnSp>
        <p:nvCxnSpPr>
          <p:cNvPr id="1949" name="Google Shape;1949;p89"/>
          <p:cNvCxnSpPr/>
          <p:nvPr/>
        </p:nvCxnSpPr>
        <p:spPr>
          <a:xfrm>
            <a:off x="2119861" y="1668000"/>
            <a:ext cx="723300" cy="6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1950" name="Google Shape;1950;p89"/>
          <p:cNvSpPr/>
          <p:nvPr/>
        </p:nvSpPr>
        <p:spPr>
          <a:xfrm>
            <a:off x="4877236" y="1513850"/>
            <a:ext cx="25290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PSI or </a:t>
            </a:r>
            <a:r>
              <a:rPr lang="en" sz="1100">
                <a:solidFill>
                  <a:srgbClr val="FFFFFF"/>
                </a:solidFill>
                <a:latin typeface="Open Sans"/>
                <a:ea typeface="Open Sans"/>
                <a:cs typeface="Open Sans"/>
                <a:sym typeface="Open Sans"/>
              </a:rPr>
              <a:t>Lighter </a:t>
            </a:r>
            <a:r>
              <a:rPr lang="en" sz="1100">
                <a:solidFill>
                  <a:srgbClr val="FFFFFF"/>
                </a:solidFill>
                <a:latin typeface="Open Sans"/>
                <a:ea typeface="Open Sans"/>
                <a:cs typeface="Open Sans"/>
                <a:sym typeface="Open Sans"/>
              </a:rPr>
              <a:t>AST builder</a:t>
            </a:r>
            <a:endParaRPr sz="1100">
              <a:solidFill>
                <a:srgbClr val="FFFFFF"/>
              </a:solidFill>
              <a:latin typeface="Open Sans"/>
              <a:ea typeface="Open Sans"/>
              <a:cs typeface="Open Sans"/>
              <a:sym typeface="Open Sans"/>
            </a:endParaRPr>
          </a:p>
        </p:txBody>
      </p:sp>
      <p:cxnSp>
        <p:nvCxnSpPr>
          <p:cNvPr id="1951" name="Google Shape;1951;p89"/>
          <p:cNvCxnSpPr>
            <a:stCxn id="1945" idx="3"/>
            <a:endCxn id="1950" idx="1"/>
          </p:cNvCxnSpPr>
          <p:nvPr/>
        </p:nvCxnSpPr>
        <p:spPr>
          <a:xfrm>
            <a:off x="4024762" y="1667888"/>
            <a:ext cx="852600" cy="600"/>
          </a:xfrm>
          <a:prstGeom prst="curvedConnector3">
            <a:avLst>
              <a:gd fmla="val 49993" name="adj1"/>
            </a:avLst>
          </a:prstGeom>
          <a:noFill/>
          <a:ln cap="flat" cmpd="sng" w="19050">
            <a:solidFill>
              <a:srgbClr val="27282C"/>
            </a:solidFill>
            <a:prstDash val="solid"/>
            <a:round/>
            <a:headEnd len="med" w="med" type="none"/>
            <a:tailEnd len="med" w="med" type="triangle"/>
          </a:ln>
        </p:spPr>
      </p:cxnSp>
      <p:sp>
        <p:nvSpPr>
          <p:cNvPr id="1952" name="Google Shape;1952;p89"/>
          <p:cNvSpPr/>
          <p:nvPr/>
        </p:nvSpPr>
        <p:spPr>
          <a:xfrm>
            <a:off x="2670374" y="2197100"/>
            <a:ext cx="6062400" cy="673200"/>
          </a:xfrm>
          <a:prstGeom prst="roundRect">
            <a:avLst>
              <a:gd fmla="val 16667" name="adj"/>
            </a:avLst>
          </a:prstGeom>
          <a:solidFill>
            <a:srgbClr val="28B8A0">
              <a:alpha val="22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89"/>
          <p:cNvSpPr/>
          <p:nvPr/>
        </p:nvSpPr>
        <p:spPr>
          <a:xfrm>
            <a:off x="2808287" y="2372950"/>
            <a:ext cx="12165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Diagnostics</a:t>
            </a:r>
            <a:endParaRPr sz="1100">
              <a:solidFill>
                <a:srgbClr val="FFFFFF"/>
              </a:solidFill>
              <a:latin typeface="Open Sans"/>
              <a:ea typeface="Open Sans"/>
              <a:cs typeface="Open Sans"/>
              <a:sym typeface="Open Sans"/>
            </a:endParaRPr>
          </a:p>
        </p:txBody>
      </p:sp>
      <p:sp>
        <p:nvSpPr>
          <p:cNvPr id="1954" name="Google Shape;1954;p89"/>
          <p:cNvSpPr/>
          <p:nvPr/>
        </p:nvSpPr>
        <p:spPr>
          <a:xfrm>
            <a:off x="4575261" y="2372950"/>
            <a:ext cx="14148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Type inference</a:t>
            </a:r>
            <a:endParaRPr sz="1100">
              <a:solidFill>
                <a:srgbClr val="FFFFFF"/>
              </a:solidFill>
              <a:latin typeface="Open Sans"/>
              <a:ea typeface="Open Sans"/>
              <a:cs typeface="Open Sans"/>
              <a:sym typeface="Open Sans"/>
            </a:endParaRPr>
          </a:p>
        </p:txBody>
      </p:sp>
      <p:cxnSp>
        <p:nvCxnSpPr>
          <p:cNvPr id="1955" name="Google Shape;1955;p89"/>
          <p:cNvCxnSpPr>
            <a:stCxn id="1954" idx="1"/>
            <a:endCxn id="1953" idx="3"/>
          </p:cNvCxnSpPr>
          <p:nvPr/>
        </p:nvCxnSpPr>
        <p:spPr>
          <a:xfrm flipH="1">
            <a:off x="4024761" y="2527000"/>
            <a:ext cx="550500" cy="600"/>
          </a:xfrm>
          <a:prstGeom prst="curvedConnector3">
            <a:avLst>
              <a:gd fmla="val 49998" name="adj1"/>
            </a:avLst>
          </a:prstGeom>
          <a:noFill/>
          <a:ln cap="flat" cmpd="sng" w="19050">
            <a:solidFill>
              <a:srgbClr val="27282C"/>
            </a:solidFill>
            <a:prstDash val="solid"/>
            <a:round/>
            <a:headEnd len="med" w="med" type="none"/>
            <a:tailEnd len="med" w="med" type="triangle"/>
          </a:ln>
        </p:spPr>
      </p:cxnSp>
      <p:sp>
        <p:nvSpPr>
          <p:cNvPr id="1956" name="Google Shape;1956;p89"/>
          <p:cNvSpPr/>
          <p:nvPr/>
        </p:nvSpPr>
        <p:spPr>
          <a:xfrm>
            <a:off x="6482725" y="2379650"/>
            <a:ext cx="9237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Resolution</a:t>
            </a:r>
            <a:endParaRPr sz="1100">
              <a:solidFill>
                <a:srgbClr val="FFFFFF"/>
              </a:solidFill>
              <a:latin typeface="Open Sans"/>
              <a:ea typeface="Open Sans"/>
              <a:cs typeface="Open Sans"/>
              <a:sym typeface="Open Sans"/>
            </a:endParaRPr>
          </a:p>
        </p:txBody>
      </p:sp>
      <p:cxnSp>
        <p:nvCxnSpPr>
          <p:cNvPr id="1957" name="Google Shape;1957;p89"/>
          <p:cNvCxnSpPr>
            <a:stCxn id="1956" idx="1"/>
            <a:endCxn id="1954" idx="3"/>
          </p:cNvCxnSpPr>
          <p:nvPr/>
        </p:nvCxnSpPr>
        <p:spPr>
          <a:xfrm rot="10800000">
            <a:off x="5990125" y="2527100"/>
            <a:ext cx="492600" cy="6600"/>
          </a:xfrm>
          <a:prstGeom prst="curvedConnector3">
            <a:avLst>
              <a:gd fmla="val 50006" name="adj1"/>
            </a:avLst>
          </a:prstGeom>
          <a:noFill/>
          <a:ln cap="flat" cmpd="sng" w="19050">
            <a:solidFill>
              <a:srgbClr val="27282C"/>
            </a:solidFill>
            <a:prstDash val="solid"/>
            <a:round/>
            <a:headEnd len="med" w="med" type="none"/>
            <a:tailEnd len="med" w="med" type="triangle"/>
          </a:ln>
        </p:spPr>
      </p:cxnSp>
      <p:cxnSp>
        <p:nvCxnSpPr>
          <p:cNvPr id="1958" name="Google Shape;1958;p89"/>
          <p:cNvCxnSpPr>
            <a:stCxn id="1950" idx="3"/>
            <a:endCxn id="1956" idx="3"/>
          </p:cNvCxnSpPr>
          <p:nvPr/>
        </p:nvCxnSpPr>
        <p:spPr>
          <a:xfrm>
            <a:off x="7406236" y="1667900"/>
            <a:ext cx="600" cy="865800"/>
          </a:xfrm>
          <a:prstGeom prst="bentConnector3">
            <a:avLst>
              <a:gd fmla="val 39718964" name="adj1"/>
            </a:avLst>
          </a:prstGeom>
          <a:noFill/>
          <a:ln cap="flat" cmpd="sng" w="19050">
            <a:solidFill>
              <a:srgbClr val="27282C"/>
            </a:solidFill>
            <a:prstDash val="solid"/>
            <a:round/>
            <a:headEnd len="med" w="med" type="none"/>
            <a:tailEnd len="med" w="med" type="triangle"/>
          </a:ln>
        </p:spPr>
      </p:cxnSp>
      <p:sp>
        <p:nvSpPr>
          <p:cNvPr id="1959" name="Google Shape;1959;p89"/>
          <p:cNvSpPr/>
          <p:nvPr/>
        </p:nvSpPr>
        <p:spPr>
          <a:xfrm>
            <a:off x="2670374" y="3056200"/>
            <a:ext cx="6062400" cy="673200"/>
          </a:xfrm>
          <a:prstGeom prst="roundRect">
            <a:avLst>
              <a:gd fmla="val 16667" name="adj"/>
            </a:avLst>
          </a:prstGeom>
          <a:solidFill>
            <a:srgbClr val="FC801D">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89"/>
          <p:cNvSpPr/>
          <p:nvPr/>
        </p:nvSpPr>
        <p:spPr>
          <a:xfrm>
            <a:off x="2808287" y="3232050"/>
            <a:ext cx="15873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generator</a:t>
            </a:r>
            <a:endParaRPr sz="1100">
              <a:solidFill>
                <a:srgbClr val="FFFFFF"/>
              </a:solidFill>
              <a:latin typeface="Open Sans"/>
              <a:ea typeface="Open Sans"/>
              <a:cs typeface="Open Sans"/>
              <a:sym typeface="Open Sans"/>
            </a:endParaRPr>
          </a:p>
        </p:txBody>
      </p:sp>
      <p:sp>
        <p:nvSpPr>
          <p:cNvPr id="1961" name="Google Shape;1961;p89"/>
          <p:cNvSpPr/>
          <p:nvPr/>
        </p:nvSpPr>
        <p:spPr>
          <a:xfrm>
            <a:off x="5059236" y="3232050"/>
            <a:ext cx="1414800" cy="308100"/>
          </a:xfrm>
          <a:prstGeom prst="roundRect">
            <a:avLst>
              <a:gd fmla="val 16667"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optimizer</a:t>
            </a:r>
            <a:endParaRPr sz="1100">
              <a:solidFill>
                <a:srgbClr val="FFFFFF"/>
              </a:solidFill>
              <a:latin typeface="Open Sans"/>
              <a:ea typeface="Open Sans"/>
              <a:cs typeface="Open Sans"/>
              <a:sym typeface="Open Sans"/>
            </a:endParaRPr>
          </a:p>
        </p:txBody>
      </p:sp>
      <p:cxnSp>
        <p:nvCxnSpPr>
          <p:cNvPr id="1962" name="Google Shape;1962;p89"/>
          <p:cNvCxnSpPr>
            <a:stCxn id="1960" idx="3"/>
            <a:endCxn id="1961" idx="1"/>
          </p:cNvCxnSpPr>
          <p:nvPr/>
        </p:nvCxnSpPr>
        <p:spPr>
          <a:xfrm>
            <a:off x="4395587" y="3386100"/>
            <a:ext cx="663600" cy="600"/>
          </a:xfrm>
          <a:prstGeom prst="curvedConnector3">
            <a:avLst>
              <a:gd fmla="val 50004" name="adj1"/>
            </a:avLst>
          </a:prstGeom>
          <a:noFill/>
          <a:ln cap="flat" cmpd="sng" w="19050">
            <a:solidFill>
              <a:srgbClr val="27282C"/>
            </a:solidFill>
            <a:prstDash val="solid"/>
            <a:round/>
            <a:headEnd len="med" w="med" type="none"/>
            <a:tailEnd len="med" w="med" type="triangle"/>
          </a:ln>
        </p:spPr>
      </p:cxnSp>
      <p:cxnSp>
        <p:nvCxnSpPr>
          <p:cNvPr id="1963" name="Google Shape;1963;p89"/>
          <p:cNvCxnSpPr>
            <a:stCxn id="1953" idx="1"/>
            <a:endCxn id="1960" idx="1"/>
          </p:cNvCxnSpPr>
          <p:nvPr/>
        </p:nvCxnSpPr>
        <p:spPr>
          <a:xfrm>
            <a:off x="2808287" y="2527000"/>
            <a:ext cx="600" cy="8592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1964" name="Google Shape;1964;p89"/>
          <p:cNvSpPr txBox="1"/>
          <p:nvPr/>
        </p:nvSpPr>
        <p:spPr>
          <a:xfrm>
            <a:off x="8127075" y="1351800"/>
            <a:ext cx="5505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Parser</a:t>
            </a:r>
            <a:endParaRPr sz="1100">
              <a:solidFill>
                <a:schemeClr val="dk1"/>
              </a:solidFill>
              <a:latin typeface="Open Sans"/>
              <a:ea typeface="Open Sans"/>
              <a:cs typeface="Open Sans"/>
              <a:sym typeface="Open Sans"/>
            </a:endParaRPr>
          </a:p>
        </p:txBody>
      </p:sp>
      <p:sp>
        <p:nvSpPr>
          <p:cNvPr id="1965" name="Google Shape;1965;p89"/>
          <p:cNvSpPr txBox="1"/>
          <p:nvPr/>
        </p:nvSpPr>
        <p:spPr>
          <a:xfrm>
            <a:off x="7891875" y="22040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Frontend</a:t>
            </a:r>
            <a:endParaRPr sz="1100">
              <a:solidFill>
                <a:schemeClr val="dk1"/>
              </a:solidFill>
              <a:latin typeface="Open Sans"/>
              <a:ea typeface="Open Sans"/>
              <a:cs typeface="Open Sans"/>
              <a:sym typeface="Open Sans"/>
            </a:endParaRPr>
          </a:p>
        </p:txBody>
      </p:sp>
      <p:sp>
        <p:nvSpPr>
          <p:cNvPr id="1966" name="Google Shape;1966;p89"/>
          <p:cNvSpPr txBox="1"/>
          <p:nvPr/>
        </p:nvSpPr>
        <p:spPr>
          <a:xfrm>
            <a:off x="7891875" y="30562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Backend</a:t>
            </a:r>
            <a:endParaRPr sz="1100">
              <a:solidFill>
                <a:schemeClr val="dk1"/>
              </a:solidFill>
              <a:latin typeface="Open Sans"/>
              <a:ea typeface="Open Sans"/>
              <a:cs typeface="Open Sans"/>
              <a:sym typeface="Open Sans"/>
            </a:endParaRPr>
          </a:p>
        </p:txBody>
      </p:sp>
      <p:sp>
        <p:nvSpPr>
          <p:cNvPr id="1967" name="Google Shape;1967;p89"/>
          <p:cNvSpPr/>
          <p:nvPr/>
        </p:nvSpPr>
        <p:spPr>
          <a:xfrm>
            <a:off x="3305262" y="41045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JVM</a:t>
            </a:r>
            <a:endParaRPr sz="1100">
              <a:solidFill>
                <a:srgbClr val="FFFFFF"/>
              </a:solidFill>
              <a:latin typeface="Open Sans"/>
              <a:ea typeface="Open Sans"/>
              <a:cs typeface="Open Sans"/>
              <a:sym typeface="Open Sans"/>
            </a:endParaRPr>
          </a:p>
        </p:txBody>
      </p:sp>
      <p:sp>
        <p:nvSpPr>
          <p:cNvPr id="1968" name="Google Shape;1968;p89"/>
          <p:cNvSpPr/>
          <p:nvPr/>
        </p:nvSpPr>
        <p:spPr>
          <a:xfrm>
            <a:off x="4630837" y="40917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JavaScript</a:t>
            </a:r>
            <a:endParaRPr sz="1100">
              <a:solidFill>
                <a:srgbClr val="FFFFFF"/>
              </a:solidFill>
              <a:latin typeface="Open Sans"/>
              <a:ea typeface="Open Sans"/>
              <a:cs typeface="Open Sans"/>
              <a:sym typeface="Open Sans"/>
            </a:endParaRPr>
          </a:p>
        </p:txBody>
      </p:sp>
      <p:sp>
        <p:nvSpPr>
          <p:cNvPr id="1969" name="Google Shape;1969;p89"/>
          <p:cNvSpPr/>
          <p:nvPr/>
        </p:nvSpPr>
        <p:spPr>
          <a:xfrm>
            <a:off x="5956412" y="4097838"/>
            <a:ext cx="1052400" cy="308100"/>
          </a:xfrm>
          <a:prstGeom prst="roundRect">
            <a:avLst>
              <a:gd fmla="val 16667"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Native</a:t>
            </a:r>
            <a:endParaRPr sz="1100">
              <a:solidFill>
                <a:srgbClr val="FFFFFF"/>
              </a:solidFill>
              <a:latin typeface="Open Sans"/>
              <a:ea typeface="Open Sans"/>
              <a:cs typeface="Open Sans"/>
              <a:sym typeface="Open Sans"/>
            </a:endParaRPr>
          </a:p>
        </p:txBody>
      </p:sp>
      <p:cxnSp>
        <p:nvCxnSpPr>
          <p:cNvPr id="1970" name="Google Shape;1970;p89"/>
          <p:cNvCxnSpPr>
            <a:stCxn id="1961" idx="2"/>
            <a:endCxn id="1969" idx="0"/>
          </p:cNvCxnSpPr>
          <p:nvPr/>
        </p:nvCxnSpPr>
        <p:spPr>
          <a:xfrm flipH="1" rot="-5400000">
            <a:off x="5845836" y="3460950"/>
            <a:ext cx="557700" cy="7161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1971" name="Google Shape;1971;p89"/>
          <p:cNvCxnSpPr>
            <a:stCxn id="1967" idx="0"/>
            <a:endCxn id="1961" idx="2"/>
          </p:cNvCxnSpPr>
          <p:nvPr/>
        </p:nvCxnSpPr>
        <p:spPr>
          <a:xfrm rot="-5400000">
            <a:off x="4516962" y="2854738"/>
            <a:ext cx="564300" cy="1935300"/>
          </a:xfrm>
          <a:prstGeom prst="curvedConnector3">
            <a:avLst>
              <a:gd fmla="val 50008" name="adj1"/>
            </a:avLst>
          </a:prstGeom>
          <a:noFill/>
          <a:ln cap="flat" cmpd="sng" w="19050">
            <a:solidFill>
              <a:schemeClr val="dk2"/>
            </a:solidFill>
            <a:prstDash val="solid"/>
            <a:round/>
            <a:headEnd len="med" w="med" type="triangle"/>
            <a:tailEnd len="med" w="med" type="none"/>
          </a:ln>
        </p:spPr>
      </p:cxnSp>
      <p:sp>
        <p:nvSpPr>
          <p:cNvPr id="1972" name="Google Shape;1972;p89"/>
          <p:cNvSpPr/>
          <p:nvPr/>
        </p:nvSpPr>
        <p:spPr>
          <a:xfrm>
            <a:off x="7274650" y="4097850"/>
            <a:ext cx="1458300" cy="551700"/>
          </a:xfrm>
          <a:prstGeom prst="roundRect">
            <a:avLst>
              <a:gd fmla="val 16667" name="adj"/>
            </a:avLst>
          </a:prstGeom>
          <a:noFill/>
          <a:ln cap="flat" cmpd="sng" w="19050">
            <a:solidFill>
              <a:srgbClr val="ADADAD"/>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Other</a:t>
            </a:r>
            <a:endParaRPr sz="1100">
              <a:solidFill>
                <a:schemeClr val="dk1"/>
              </a:solidFill>
              <a:latin typeface="Open Sans"/>
              <a:ea typeface="Open Sans"/>
              <a:cs typeface="Open Sans"/>
              <a:sym typeface="Open Sans"/>
            </a:endParaRPr>
          </a:p>
          <a:p>
            <a:pPr indent="0" lvl="0" marL="0" rtl="0" algn="ctr">
              <a:spcBef>
                <a:spcPts val="0"/>
              </a:spcBef>
              <a:spcAft>
                <a:spcPts val="0"/>
              </a:spcAft>
              <a:buNone/>
            </a:pPr>
            <a:r>
              <a:rPr lang="en" sz="900">
                <a:solidFill>
                  <a:schemeClr val="dk1"/>
                </a:solidFill>
                <a:latin typeface="Open Sans"/>
                <a:ea typeface="Open Sans"/>
                <a:cs typeface="Open Sans"/>
                <a:sym typeface="Open Sans"/>
              </a:rPr>
              <a:t>(WASM, Python, etc.?)</a:t>
            </a:r>
            <a:endParaRPr sz="900">
              <a:solidFill>
                <a:schemeClr val="dk1"/>
              </a:solidFill>
              <a:latin typeface="Open Sans"/>
              <a:ea typeface="Open Sans"/>
              <a:cs typeface="Open Sans"/>
              <a:sym typeface="Open Sans"/>
            </a:endParaRPr>
          </a:p>
        </p:txBody>
      </p:sp>
      <p:cxnSp>
        <p:nvCxnSpPr>
          <p:cNvPr id="1973" name="Google Shape;1973;p89"/>
          <p:cNvCxnSpPr>
            <a:stCxn id="1961" idx="2"/>
            <a:endCxn id="1968" idx="0"/>
          </p:cNvCxnSpPr>
          <p:nvPr/>
        </p:nvCxnSpPr>
        <p:spPr>
          <a:xfrm rot="5400000">
            <a:off x="5185986" y="3511200"/>
            <a:ext cx="551700" cy="609600"/>
          </a:xfrm>
          <a:prstGeom prst="curvedConnector3">
            <a:avLst>
              <a:gd fmla="val 49990" name="adj1"/>
            </a:avLst>
          </a:prstGeom>
          <a:noFill/>
          <a:ln cap="flat" cmpd="sng" w="19050">
            <a:solidFill>
              <a:schemeClr val="dk2"/>
            </a:solidFill>
            <a:prstDash val="solid"/>
            <a:round/>
            <a:headEnd len="med" w="med" type="none"/>
            <a:tailEnd len="med" w="med" type="triangle"/>
          </a:ln>
        </p:spPr>
      </p:cxnSp>
      <p:cxnSp>
        <p:nvCxnSpPr>
          <p:cNvPr id="1974" name="Google Shape;1974;p89"/>
          <p:cNvCxnSpPr>
            <a:stCxn id="1961" idx="2"/>
            <a:endCxn id="1972" idx="0"/>
          </p:cNvCxnSpPr>
          <p:nvPr/>
        </p:nvCxnSpPr>
        <p:spPr>
          <a:xfrm flipH="1" rot="-5400000">
            <a:off x="6606336" y="2700450"/>
            <a:ext cx="557700" cy="22371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90"/>
          <p:cNvSpPr/>
          <p:nvPr/>
        </p:nvSpPr>
        <p:spPr>
          <a:xfrm>
            <a:off x="2843161" y="1338000"/>
            <a:ext cx="5889300" cy="673200"/>
          </a:xfrm>
          <a:prstGeom prst="roundRect">
            <a:avLst>
              <a:gd fmla="val 16667" name="adj"/>
            </a:avLst>
          </a:prstGeom>
          <a:solidFill>
            <a:srgbClr val="087CFA">
              <a:alpha val="238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9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compiler</a:t>
            </a:r>
            <a:endParaRPr/>
          </a:p>
        </p:txBody>
      </p:sp>
      <p:sp>
        <p:nvSpPr>
          <p:cNvPr id="1981" name="Google Shape;1981;p90"/>
          <p:cNvSpPr/>
          <p:nvPr/>
        </p:nvSpPr>
        <p:spPr>
          <a:xfrm>
            <a:off x="2972362" y="1513838"/>
            <a:ext cx="10524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Lexer</a:t>
            </a:r>
            <a:endParaRPr sz="1100">
              <a:solidFill>
                <a:srgbClr val="FFFFFF"/>
              </a:solidFill>
              <a:latin typeface="Open Sans"/>
              <a:ea typeface="Open Sans"/>
              <a:cs typeface="Open Sans"/>
              <a:sym typeface="Open Sans"/>
            </a:endParaRPr>
          </a:p>
        </p:txBody>
      </p:sp>
      <p:grpSp>
        <p:nvGrpSpPr>
          <p:cNvPr id="1982" name="Google Shape;1982;p90"/>
          <p:cNvGrpSpPr/>
          <p:nvPr/>
        </p:nvGrpSpPr>
        <p:grpSpPr>
          <a:xfrm>
            <a:off x="1489946" y="1271664"/>
            <a:ext cx="677700" cy="906795"/>
            <a:chOff x="1543946" y="1271664"/>
            <a:chExt cx="677700" cy="906795"/>
          </a:xfrm>
        </p:grpSpPr>
        <p:pic>
          <p:nvPicPr>
            <p:cNvPr id="1983" name="Google Shape;1983;p90"/>
            <p:cNvPicPr preferRelativeResize="0"/>
            <p:nvPr/>
          </p:nvPicPr>
          <p:blipFill rotWithShape="1">
            <a:blip r:embed="rId3">
              <a:alphaModFix/>
            </a:blip>
            <a:srcRect b="11966" l="0" r="51345" t="18944"/>
            <a:stretch/>
          </p:blipFill>
          <p:spPr>
            <a:xfrm>
              <a:off x="1645724" y="1271664"/>
              <a:ext cx="474150" cy="673275"/>
            </a:xfrm>
            <a:prstGeom prst="rect">
              <a:avLst/>
            </a:prstGeom>
            <a:noFill/>
            <a:ln>
              <a:noFill/>
            </a:ln>
          </p:spPr>
        </p:pic>
        <p:sp>
          <p:nvSpPr>
            <p:cNvPr id="1984" name="Google Shape;1984;p90"/>
            <p:cNvSpPr txBox="1"/>
            <p:nvPr/>
          </p:nvSpPr>
          <p:spPr>
            <a:xfrm>
              <a:off x="1543946" y="1935159"/>
              <a:ext cx="677700" cy="243300"/>
            </a:xfrm>
            <a:prstGeom prst="rect">
              <a:avLst/>
            </a:prstGeom>
            <a:noFill/>
            <a:ln>
              <a:noFill/>
            </a:ln>
          </p:spPr>
          <p:txBody>
            <a:bodyPr anchorCtr="0" anchor="t" bIns="36575" lIns="36575" spcFirstLastPara="1" rIns="18275" wrap="square" tIns="36575">
              <a:spAutoFit/>
            </a:bodyPr>
            <a:lstStyle/>
            <a:p>
              <a:pPr indent="0" lvl="0" marL="0" rtl="0" algn="ctr">
                <a:lnSpc>
                  <a:spcPct val="100000"/>
                </a:lnSpc>
                <a:spcBef>
                  <a:spcPts val="0"/>
                </a:spcBef>
                <a:spcAft>
                  <a:spcPts val="600"/>
                </a:spcAft>
                <a:buNone/>
              </a:pPr>
              <a:r>
                <a:rPr lang="en" sz="1100">
                  <a:solidFill>
                    <a:schemeClr val="dk1"/>
                  </a:solidFill>
                  <a:latin typeface="Open Sans"/>
                  <a:ea typeface="Open Sans"/>
                  <a:cs typeface="Open Sans"/>
                  <a:sym typeface="Open Sans"/>
                </a:rPr>
                <a:t>.kt files</a:t>
              </a:r>
              <a:endParaRPr sz="1100">
                <a:solidFill>
                  <a:schemeClr val="dk1"/>
                </a:solidFill>
                <a:latin typeface="Open Sans"/>
                <a:ea typeface="Open Sans"/>
                <a:cs typeface="Open Sans"/>
                <a:sym typeface="Open Sans"/>
              </a:endParaRPr>
            </a:p>
          </p:txBody>
        </p:sp>
      </p:grpSp>
      <p:cxnSp>
        <p:nvCxnSpPr>
          <p:cNvPr id="1985" name="Google Shape;1985;p90"/>
          <p:cNvCxnSpPr/>
          <p:nvPr/>
        </p:nvCxnSpPr>
        <p:spPr>
          <a:xfrm>
            <a:off x="2119861" y="1668000"/>
            <a:ext cx="723300" cy="6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1986" name="Google Shape;1986;p90"/>
          <p:cNvSpPr/>
          <p:nvPr/>
        </p:nvSpPr>
        <p:spPr>
          <a:xfrm>
            <a:off x="4877236" y="1513850"/>
            <a:ext cx="2529000" cy="308100"/>
          </a:xfrm>
          <a:prstGeom prst="roundRect">
            <a:avLst>
              <a:gd fmla="val 16667" name="adj"/>
            </a:avLst>
          </a:pr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Open Sans"/>
                <a:ea typeface="Open Sans"/>
                <a:cs typeface="Open Sans"/>
                <a:sym typeface="Open Sans"/>
              </a:rPr>
              <a:t>PSI or Lighter AST builder</a:t>
            </a:r>
            <a:endParaRPr sz="1100">
              <a:solidFill>
                <a:srgbClr val="FFFFFF"/>
              </a:solidFill>
              <a:latin typeface="Open Sans"/>
              <a:ea typeface="Open Sans"/>
              <a:cs typeface="Open Sans"/>
              <a:sym typeface="Open Sans"/>
            </a:endParaRPr>
          </a:p>
        </p:txBody>
      </p:sp>
      <p:cxnSp>
        <p:nvCxnSpPr>
          <p:cNvPr id="1987" name="Google Shape;1987;p90"/>
          <p:cNvCxnSpPr>
            <a:stCxn id="1981" idx="3"/>
            <a:endCxn id="1986" idx="1"/>
          </p:cNvCxnSpPr>
          <p:nvPr/>
        </p:nvCxnSpPr>
        <p:spPr>
          <a:xfrm>
            <a:off x="4024762" y="1667888"/>
            <a:ext cx="852600" cy="600"/>
          </a:xfrm>
          <a:prstGeom prst="curvedConnector3">
            <a:avLst>
              <a:gd fmla="val 49993" name="adj1"/>
            </a:avLst>
          </a:prstGeom>
          <a:noFill/>
          <a:ln cap="flat" cmpd="sng" w="19050">
            <a:solidFill>
              <a:srgbClr val="27282C"/>
            </a:solidFill>
            <a:prstDash val="solid"/>
            <a:round/>
            <a:headEnd len="med" w="med" type="none"/>
            <a:tailEnd len="med" w="med" type="triangle"/>
          </a:ln>
        </p:spPr>
      </p:cxnSp>
      <p:sp>
        <p:nvSpPr>
          <p:cNvPr id="1988" name="Google Shape;1988;p90"/>
          <p:cNvSpPr/>
          <p:nvPr/>
        </p:nvSpPr>
        <p:spPr>
          <a:xfrm>
            <a:off x="2670374" y="2197100"/>
            <a:ext cx="6062400" cy="673200"/>
          </a:xfrm>
          <a:prstGeom prst="roundRect">
            <a:avLst>
              <a:gd fmla="val 16667" name="adj"/>
            </a:avLst>
          </a:prstGeom>
          <a:solidFill>
            <a:srgbClr val="28B8A0">
              <a:alpha val="22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90"/>
          <p:cNvSpPr/>
          <p:nvPr/>
        </p:nvSpPr>
        <p:spPr>
          <a:xfrm>
            <a:off x="2808287" y="2372950"/>
            <a:ext cx="12165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Diagnostics</a:t>
            </a:r>
            <a:endParaRPr sz="1100">
              <a:solidFill>
                <a:srgbClr val="FFFFFF"/>
              </a:solidFill>
              <a:latin typeface="Open Sans"/>
              <a:ea typeface="Open Sans"/>
              <a:cs typeface="Open Sans"/>
              <a:sym typeface="Open Sans"/>
            </a:endParaRPr>
          </a:p>
        </p:txBody>
      </p:sp>
      <p:sp>
        <p:nvSpPr>
          <p:cNvPr id="1990" name="Google Shape;1990;p90"/>
          <p:cNvSpPr/>
          <p:nvPr/>
        </p:nvSpPr>
        <p:spPr>
          <a:xfrm>
            <a:off x="4575261" y="2372950"/>
            <a:ext cx="14148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lt1"/>
                </a:solidFill>
                <a:latin typeface="Open Sans"/>
                <a:ea typeface="Open Sans"/>
                <a:cs typeface="Open Sans"/>
                <a:sym typeface="Open Sans"/>
              </a:rPr>
              <a:t>Type inference</a:t>
            </a:r>
            <a:endParaRPr sz="1100">
              <a:solidFill>
                <a:srgbClr val="FFFFFF"/>
              </a:solidFill>
              <a:latin typeface="Open Sans"/>
              <a:ea typeface="Open Sans"/>
              <a:cs typeface="Open Sans"/>
              <a:sym typeface="Open Sans"/>
            </a:endParaRPr>
          </a:p>
        </p:txBody>
      </p:sp>
      <p:cxnSp>
        <p:nvCxnSpPr>
          <p:cNvPr id="1991" name="Google Shape;1991;p90"/>
          <p:cNvCxnSpPr>
            <a:stCxn id="1990" idx="1"/>
            <a:endCxn id="1989" idx="3"/>
          </p:cNvCxnSpPr>
          <p:nvPr/>
        </p:nvCxnSpPr>
        <p:spPr>
          <a:xfrm flipH="1">
            <a:off x="4024761" y="2527000"/>
            <a:ext cx="550500" cy="600"/>
          </a:xfrm>
          <a:prstGeom prst="curvedConnector3">
            <a:avLst>
              <a:gd fmla="val 49998" name="adj1"/>
            </a:avLst>
          </a:prstGeom>
          <a:noFill/>
          <a:ln cap="flat" cmpd="sng" w="19050">
            <a:solidFill>
              <a:srgbClr val="27282C"/>
            </a:solidFill>
            <a:prstDash val="solid"/>
            <a:round/>
            <a:headEnd len="med" w="med" type="none"/>
            <a:tailEnd len="med" w="med" type="triangle"/>
          </a:ln>
        </p:spPr>
      </p:cxnSp>
      <p:cxnSp>
        <p:nvCxnSpPr>
          <p:cNvPr id="1992" name="Google Shape;1992;p90"/>
          <p:cNvCxnSpPr>
            <a:stCxn id="1993" idx="1"/>
            <a:endCxn id="1990" idx="3"/>
          </p:cNvCxnSpPr>
          <p:nvPr/>
        </p:nvCxnSpPr>
        <p:spPr>
          <a:xfrm rot="10800000">
            <a:off x="5990125" y="2527100"/>
            <a:ext cx="492600" cy="6600"/>
          </a:xfrm>
          <a:prstGeom prst="curvedConnector3">
            <a:avLst>
              <a:gd fmla="val 50006" name="adj1"/>
            </a:avLst>
          </a:prstGeom>
          <a:noFill/>
          <a:ln cap="flat" cmpd="sng" w="19050">
            <a:solidFill>
              <a:srgbClr val="27282C"/>
            </a:solidFill>
            <a:prstDash val="solid"/>
            <a:round/>
            <a:headEnd len="med" w="med" type="none"/>
            <a:tailEnd len="med" w="med" type="triangle"/>
          </a:ln>
        </p:spPr>
      </p:cxnSp>
      <p:cxnSp>
        <p:nvCxnSpPr>
          <p:cNvPr id="1994" name="Google Shape;1994;p90"/>
          <p:cNvCxnSpPr>
            <a:stCxn id="1986" idx="3"/>
            <a:endCxn id="1993" idx="3"/>
          </p:cNvCxnSpPr>
          <p:nvPr/>
        </p:nvCxnSpPr>
        <p:spPr>
          <a:xfrm>
            <a:off x="7406236" y="1667900"/>
            <a:ext cx="600" cy="865800"/>
          </a:xfrm>
          <a:prstGeom prst="bentConnector3">
            <a:avLst>
              <a:gd fmla="val 39718964" name="adj1"/>
            </a:avLst>
          </a:prstGeom>
          <a:noFill/>
          <a:ln cap="flat" cmpd="sng" w="19050">
            <a:solidFill>
              <a:srgbClr val="27282C"/>
            </a:solidFill>
            <a:prstDash val="solid"/>
            <a:round/>
            <a:headEnd len="med" w="med" type="none"/>
            <a:tailEnd len="med" w="med" type="triangle"/>
          </a:ln>
        </p:spPr>
      </p:cxnSp>
      <p:sp>
        <p:nvSpPr>
          <p:cNvPr id="1995" name="Google Shape;1995;p90"/>
          <p:cNvSpPr/>
          <p:nvPr/>
        </p:nvSpPr>
        <p:spPr>
          <a:xfrm>
            <a:off x="2670374" y="3056200"/>
            <a:ext cx="6062400" cy="673200"/>
          </a:xfrm>
          <a:prstGeom prst="roundRect">
            <a:avLst>
              <a:gd fmla="val 16667" name="adj"/>
            </a:avLst>
          </a:prstGeom>
          <a:solidFill>
            <a:srgbClr val="FC801D">
              <a:alpha val="27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90"/>
          <p:cNvSpPr/>
          <p:nvPr/>
        </p:nvSpPr>
        <p:spPr>
          <a:xfrm>
            <a:off x="2808287" y="3232050"/>
            <a:ext cx="15873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generator</a:t>
            </a:r>
            <a:endParaRPr sz="1100">
              <a:solidFill>
                <a:srgbClr val="FFFFFF"/>
              </a:solidFill>
              <a:latin typeface="Open Sans"/>
              <a:ea typeface="Open Sans"/>
              <a:cs typeface="Open Sans"/>
              <a:sym typeface="Open Sans"/>
            </a:endParaRPr>
          </a:p>
        </p:txBody>
      </p:sp>
      <p:sp>
        <p:nvSpPr>
          <p:cNvPr id="1997" name="Google Shape;1997;p90"/>
          <p:cNvSpPr/>
          <p:nvPr/>
        </p:nvSpPr>
        <p:spPr>
          <a:xfrm>
            <a:off x="5059236" y="3232050"/>
            <a:ext cx="1414800" cy="308100"/>
          </a:xfrm>
          <a:prstGeom prst="roundRect">
            <a:avLst>
              <a:gd fmla="val 16667"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IR optimizer</a:t>
            </a:r>
            <a:endParaRPr sz="1100">
              <a:solidFill>
                <a:srgbClr val="FFFFFF"/>
              </a:solidFill>
              <a:latin typeface="Open Sans"/>
              <a:ea typeface="Open Sans"/>
              <a:cs typeface="Open Sans"/>
              <a:sym typeface="Open Sans"/>
            </a:endParaRPr>
          </a:p>
        </p:txBody>
      </p:sp>
      <p:cxnSp>
        <p:nvCxnSpPr>
          <p:cNvPr id="1998" name="Google Shape;1998;p90"/>
          <p:cNvCxnSpPr>
            <a:stCxn id="1996" idx="3"/>
            <a:endCxn id="1997" idx="1"/>
          </p:cNvCxnSpPr>
          <p:nvPr/>
        </p:nvCxnSpPr>
        <p:spPr>
          <a:xfrm>
            <a:off x="4395587" y="3386100"/>
            <a:ext cx="663600" cy="600"/>
          </a:xfrm>
          <a:prstGeom prst="curvedConnector3">
            <a:avLst>
              <a:gd fmla="val 50004" name="adj1"/>
            </a:avLst>
          </a:prstGeom>
          <a:noFill/>
          <a:ln cap="flat" cmpd="sng" w="19050">
            <a:solidFill>
              <a:srgbClr val="27282C"/>
            </a:solidFill>
            <a:prstDash val="solid"/>
            <a:round/>
            <a:headEnd len="med" w="med" type="none"/>
            <a:tailEnd len="med" w="med" type="triangle"/>
          </a:ln>
        </p:spPr>
      </p:cxnSp>
      <p:cxnSp>
        <p:nvCxnSpPr>
          <p:cNvPr id="1999" name="Google Shape;1999;p90"/>
          <p:cNvCxnSpPr>
            <a:stCxn id="1989" idx="1"/>
            <a:endCxn id="1996" idx="1"/>
          </p:cNvCxnSpPr>
          <p:nvPr/>
        </p:nvCxnSpPr>
        <p:spPr>
          <a:xfrm>
            <a:off x="2808287" y="2527000"/>
            <a:ext cx="600" cy="859200"/>
          </a:xfrm>
          <a:prstGeom prst="bentConnector3">
            <a:avLst>
              <a:gd fmla="val -39687500" name="adj1"/>
            </a:avLst>
          </a:prstGeom>
          <a:noFill/>
          <a:ln cap="flat" cmpd="sng" w="19050">
            <a:solidFill>
              <a:schemeClr val="dk2"/>
            </a:solidFill>
            <a:prstDash val="solid"/>
            <a:round/>
            <a:headEnd len="med" w="med" type="none"/>
            <a:tailEnd len="med" w="med" type="triangle"/>
          </a:ln>
        </p:spPr>
      </p:cxnSp>
      <p:sp>
        <p:nvSpPr>
          <p:cNvPr id="2000" name="Google Shape;2000;p90"/>
          <p:cNvSpPr txBox="1"/>
          <p:nvPr/>
        </p:nvSpPr>
        <p:spPr>
          <a:xfrm>
            <a:off x="8127075" y="1351800"/>
            <a:ext cx="5505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Parser</a:t>
            </a:r>
            <a:endParaRPr sz="1100">
              <a:solidFill>
                <a:schemeClr val="dk1"/>
              </a:solidFill>
              <a:latin typeface="Open Sans"/>
              <a:ea typeface="Open Sans"/>
              <a:cs typeface="Open Sans"/>
              <a:sym typeface="Open Sans"/>
            </a:endParaRPr>
          </a:p>
        </p:txBody>
      </p:sp>
      <p:sp>
        <p:nvSpPr>
          <p:cNvPr id="2001" name="Google Shape;2001;p90"/>
          <p:cNvSpPr txBox="1"/>
          <p:nvPr/>
        </p:nvSpPr>
        <p:spPr>
          <a:xfrm>
            <a:off x="7891875" y="22040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Frontend</a:t>
            </a:r>
            <a:endParaRPr sz="1100">
              <a:solidFill>
                <a:schemeClr val="dk1"/>
              </a:solidFill>
              <a:latin typeface="Open Sans"/>
              <a:ea typeface="Open Sans"/>
              <a:cs typeface="Open Sans"/>
              <a:sym typeface="Open Sans"/>
            </a:endParaRPr>
          </a:p>
        </p:txBody>
      </p:sp>
      <p:sp>
        <p:nvSpPr>
          <p:cNvPr id="2002" name="Google Shape;2002;p90"/>
          <p:cNvSpPr txBox="1"/>
          <p:nvPr/>
        </p:nvSpPr>
        <p:spPr>
          <a:xfrm>
            <a:off x="7891875" y="3056200"/>
            <a:ext cx="785700" cy="243300"/>
          </a:xfrm>
          <a:prstGeom prst="rect">
            <a:avLst/>
          </a:prstGeom>
          <a:noFill/>
          <a:ln>
            <a:noFill/>
          </a:ln>
        </p:spPr>
        <p:txBody>
          <a:bodyPr anchorCtr="0" anchor="t" bIns="36575" lIns="36575" spcFirstLastPara="1" rIns="18275" wrap="square" tIns="36575">
            <a:spAutoFit/>
          </a:bodyPr>
          <a:lstStyle/>
          <a:p>
            <a:pPr indent="0" lvl="0" marL="0" rtl="0" algn="r">
              <a:lnSpc>
                <a:spcPct val="100000"/>
              </a:lnSpc>
              <a:spcBef>
                <a:spcPts val="0"/>
              </a:spcBef>
              <a:spcAft>
                <a:spcPts val="600"/>
              </a:spcAft>
              <a:buNone/>
            </a:pPr>
            <a:r>
              <a:rPr lang="en" sz="1100">
                <a:solidFill>
                  <a:schemeClr val="dk1"/>
                </a:solidFill>
                <a:latin typeface="Open Sans"/>
                <a:ea typeface="Open Sans"/>
                <a:cs typeface="Open Sans"/>
                <a:sym typeface="Open Sans"/>
              </a:rPr>
              <a:t>Backend</a:t>
            </a:r>
            <a:endParaRPr sz="1100">
              <a:solidFill>
                <a:schemeClr val="dk1"/>
              </a:solidFill>
              <a:latin typeface="Open Sans"/>
              <a:ea typeface="Open Sans"/>
              <a:cs typeface="Open Sans"/>
              <a:sym typeface="Open Sans"/>
            </a:endParaRPr>
          </a:p>
        </p:txBody>
      </p:sp>
      <p:sp>
        <p:nvSpPr>
          <p:cNvPr id="2003" name="Google Shape;2003;p90"/>
          <p:cNvSpPr txBox="1"/>
          <p:nvPr/>
        </p:nvSpPr>
        <p:spPr>
          <a:xfrm>
            <a:off x="194950" y="3782275"/>
            <a:ext cx="1924800" cy="743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Platform-specific code, such as bytecode for the JVM</a:t>
            </a:r>
            <a:endParaRPr sz="1100">
              <a:solidFill>
                <a:schemeClr val="dk1"/>
              </a:solidFill>
              <a:latin typeface="Open Sans"/>
              <a:ea typeface="Open Sans"/>
              <a:cs typeface="Open Sans"/>
              <a:sym typeface="Open Sans"/>
            </a:endParaRPr>
          </a:p>
        </p:txBody>
      </p:sp>
      <p:sp>
        <p:nvSpPr>
          <p:cNvPr id="2004" name="Google Shape;2004;p90"/>
          <p:cNvSpPr/>
          <p:nvPr/>
        </p:nvSpPr>
        <p:spPr>
          <a:xfrm>
            <a:off x="3305262" y="4104538"/>
            <a:ext cx="1052400" cy="3081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JVM</a:t>
            </a:r>
            <a:endParaRPr sz="1100">
              <a:solidFill>
                <a:srgbClr val="FFFFFF"/>
              </a:solidFill>
              <a:latin typeface="Open Sans"/>
              <a:ea typeface="Open Sans"/>
              <a:cs typeface="Open Sans"/>
              <a:sym typeface="Open Sans"/>
            </a:endParaRPr>
          </a:p>
        </p:txBody>
      </p:sp>
      <p:sp>
        <p:nvSpPr>
          <p:cNvPr id="2005" name="Google Shape;2005;p90"/>
          <p:cNvSpPr/>
          <p:nvPr/>
        </p:nvSpPr>
        <p:spPr>
          <a:xfrm>
            <a:off x="4630837" y="4091738"/>
            <a:ext cx="1052400" cy="3081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JavaScript</a:t>
            </a:r>
            <a:endParaRPr sz="1100">
              <a:solidFill>
                <a:srgbClr val="FFFFFF"/>
              </a:solidFill>
              <a:latin typeface="Open Sans"/>
              <a:ea typeface="Open Sans"/>
              <a:cs typeface="Open Sans"/>
              <a:sym typeface="Open Sans"/>
            </a:endParaRPr>
          </a:p>
        </p:txBody>
      </p:sp>
      <p:sp>
        <p:nvSpPr>
          <p:cNvPr id="2006" name="Google Shape;2006;p90"/>
          <p:cNvSpPr/>
          <p:nvPr/>
        </p:nvSpPr>
        <p:spPr>
          <a:xfrm>
            <a:off x="5956412" y="4097838"/>
            <a:ext cx="1052400" cy="3081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Native</a:t>
            </a:r>
            <a:endParaRPr sz="1100">
              <a:solidFill>
                <a:srgbClr val="FFFFFF"/>
              </a:solidFill>
              <a:latin typeface="Open Sans"/>
              <a:ea typeface="Open Sans"/>
              <a:cs typeface="Open Sans"/>
              <a:sym typeface="Open Sans"/>
            </a:endParaRPr>
          </a:p>
        </p:txBody>
      </p:sp>
      <p:cxnSp>
        <p:nvCxnSpPr>
          <p:cNvPr id="2007" name="Google Shape;2007;p90"/>
          <p:cNvCxnSpPr>
            <a:stCxn id="1997" idx="2"/>
            <a:endCxn id="2006" idx="0"/>
          </p:cNvCxnSpPr>
          <p:nvPr/>
        </p:nvCxnSpPr>
        <p:spPr>
          <a:xfrm flipH="1" rot="-5400000">
            <a:off x="5845836" y="3460950"/>
            <a:ext cx="557700" cy="716100"/>
          </a:xfrm>
          <a:prstGeom prst="curvedConnector3">
            <a:avLst>
              <a:gd fmla="val 49999" name="adj1"/>
            </a:avLst>
          </a:prstGeom>
          <a:noFill/>
          <a:ln cap="flat" cmpd="sng" w="19050">
            <a:solidFill>
              <a:schemeClr val="dk2"/>
            </a:solidFill>
            <a:prstDash val="solid"/>
            <a:round/>
            <a:headEnd len="med" w="med" type="none"/>
            <a:tailEnd len="med" w="med" type="triangle"/>
          </a:ln>
        </p:spPr>
      </p:cxnSp>
      <p:cxnSp>
        <p:nvCxnSpPr>
          <p:cNvPr id="2008" name="Google Shape;2008;p90"/>
          <p:cNvCxnSpPr>
            <a:stCxn id="2004" idx="0"/>
            <a:endCxn id="1997" idx="2"/>
          </p:cNvCxnSpPr>
          <p:nvPr/>
        </p:nvCxnSpPr>
        <p:spPr>
          <a:xfrm rot="-5400000">
            <a:off x="4516962" y="2854738"/>
            <a:ext cx="564300" cy="1935300"/>
          </a:xfrm>
          <a:prstGeom prst="curvedConnector3">
            <a:avLst>
              <a:gd fmla="val 50008" name="adj1"/>
            </a:avLst>
          </a:prstGeom>
          <a:noFill/>
          <a:ln cap="flat" cmpd="sng" w="19050">
            <a:solidFill>
              <a:schemeClr val="dk2"/>
            </a:solidFill>
            <a:prstDash val="solid"/>
            <a:round/>
            <a:headEnd len="med" w="med" type="triangle"/>
            <a:tailEnd len="med" w="med" type="none"/>
          </a:ln>
        </p:spPr>
      </p:cxnSp>
      <p:sp>
        <p:nvSpPr>
          <p:cNvPr id="2009" name="Google Shape;2009;p90"/>
          <p:cNvSpPr/>
          <p:nvPr/>
        </p:nvSpPr>
        <p:spPr>
          <a:xfrm>
            <a:off x="7274650" y="4097850"/>
            <a:ext cx="1458300" cy="5517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Other</a:t>
            </a:r>
            <a:endParaRPr sz="1100">
              <a:solidFill>
                <a:schemeClr val="dk1"/>
              </a:solidFill>
              <a:latin typeface="Open Sans"/>
              <a:ea typeface="Open Sans"/>
              <a:cs typeface="Open Sans"/>
              <a:sym typeface="Open Sans"/>
            </a:endParaRPr>
          </a:p>
          <a:p>
            <a:pPr indent="0" lvl="0" marL="0" rtl="0" algn="ctr">
              <a:spcBef>
                <a:spcPts val="0"/>
              </a:spcBef>
              <a:spcAft>
                <a:spcPts val="0"/>
              </a:spcAft>
              <a:buNone/>
            </a:pPr>
            <a:r>
              <a:rPr lang="en" sz="900">
                <a:solidFill>
                  <a:schemeClr val="dk1"/>
                </a:solidFill>
                <a:latin typeface="Open Sans"/>
                <a:ea typeface="Open Sans"/>
                <a:cs typeface="Open Sans"/>
                <a:sym typeface="Open Sans"/>
              </a:rPr>
              <a:t>(WASM, Python, etc.?)</a:t>
            </a:r>
            <a:endParaRPr sz="900">
              <a:solidFill>
                <a:schemeClr val="dk1"/>
              </a:solidFill>
              <a:latin typeface="Open Sans"/>
              <a:ea typeface="Open Sans"/>
              <a:cs typeface="Open Sans"/>
              <a:sym typeface="Open Sans"/>
            </a:endParaRPr>
          </a:p>
        </p:txBody>
      </p:sp>
      <p:cxnSp>
        <p:nvCxnSpPr>
          <p:cNvPr id="2010" name="Google Shape;2010;p90"/>
          <p:cNvCxnSpPr>
            <a:stCxn id="1997" idx="2"/>
            <a:endCxn id="2005" idx="0"/>
          </p:cNvCxnSpPr>
          <p:nvPr/>
        </p:nvCxnSpPr>
        <p:spPr>
          <a:xfrm rot="5400000">
            <a:off x="5185986" y="3511200"/>
            <a:ext cx="551700" cy="609600"/>
          </a:xfrm>
          <a:prstGeom prst="curvedConnector3">
            <a:avLst>
              <a:gd fmla="val 49990" name="adj1"/>
            </a:avLst>
          </a:prstGeom>
          <a:noFill/>
          <a:ln cap="flat" cmpd="sng" w="19050">
            <a:solidFill>
              <a:schemeClr val="dk2"/>
            </a:solidFill>
            <a:prstDash val="solid"/>
            <a:round/>
            <a:headEnd len="med" w="med" type="none"/>
            <a:tailEnd len="med" w="med" type="triangle"/>
          </a:ln>
        </p:spPr>
      </p:cxnSp>
      <p:cxnSp>
        <p:nvCxnSpPr>
          <p:cNvPr id="2011" name="Google Shape;2011;p90"/>
          <p:cNvCxnSpPr>
            <a:stCxn id="1997" idx="2"/>
            <a:endCxn id="2009" idx="0"/>
          </p:cNvCxnSpPr>
          <p:nvPr/>
        </p:nvCxnSpPr>
        <p:spPr>
          <a:xfrm flipH="1" rot="-5400000">
            <a:off x="6606336" y="2700450"/>
            <a:ext cx="557700" cy="22371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1993" name="Google Shape;1993;p90"/>
          <p:cNvSpPr/>
          <p:nvPr/>
        </p:nvSpPr>
        <p:spPr>
          <a:xfrm>
            <a:off x="6482725" y="2379650"/>
            <a:ext cx="923700" cy="308100"/>
          </a:xfrm>
          <a:prstGeom prst="roundRect">
            <a:avLst>
              <a:gd fmla="val 16667" name="adj"/>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Resolution</a:t>
            </a:r>
            <a:endParaRPr sz="1100">
              <a:solidFill>
                <a:srgbClr val="FFFFFF"/>
              </a:solidFill>
              <a:latin typeface="Open Sans"/>
              <a:ea typeface="Open Sans"/>
              <a:cs typeface="Open Sans"/>
              <a:sym typeface="Open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5" name="Shape 2015"/>
        <p:cNvGrpSpPr/>
        <p:nvPr/>
      </p:nvGrpSpPr>
      <p:grpSpPr>
        <a:xfrm>
          <a:off x="0" y="0"/>
          <a:ext cx="0" cy="0"/>
          <a:chOff x="0" y="0"/>
          <a:chExt cx="0" cy="0"/>
        </a:xfrm>
      </p:grpSpPr>
      <p:sp>
        <p:nvSpPr>
          <p:cNvPr id="2016" name="Google Shape;2016;p9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KLibs</a:t>
            </a:r>
            <a:endParaRPr/>
          </a:p>
        </p:txBody>
      </p:sp>
      <p:sp>
        <p:nvSpPr>
          <p:cNvPr id="2017" name="Google Shape;2017;p91"/>
          <p:cNvSpPr txBox="1"/>
          <p:nvPr>
            <p:ph idx="1" type="body"/>
          </p:nvPr>
        </p:nvSpPr>
        <p:spPr>
          <a:xfrm>
            <a:off x="292600" y="1335024"/>
            <a:ext cx="8419800" cy="3747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JAR </a:t>
            </a:r>
            <a:r>
              <a:rPr lang="en"/>
              <a:t>analogues – store</a:t>
            </a:r>
            <a:r>
              <a:rPr lang="en"/>
              <a:t> a serialized IR for the subsequent use of cross-platform libraries.</a:t>
            </a:r>
            <a:endParaRPr/>
          </a:p>
        </p:txBody>
      </p:sp>
      <p:sp>
        <p:nvSpPr>
          <p:cNvPr id="2018" name="Google Shape;2018;p91"/>
          <p:cNvSpPr/>
          <p:nvPr/>
        </p:nvSpPr>
        <p:spPr>
          <a:xfrm>
            <a:off x="332800" y="3119233"/>
            <a:ext cx="1418700" cy="542400"/>
          </a:xfrm>
          <a:prstGeom prst="roundRect">
            <a:avLst>
              <a:gd fmla="val 16667" name="adj"/>
            </a:avLst>
          </a:prstGeom>
          <a:solidFill>
            <a:schemeClr val="lt1"/>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200" u="none" cap="none" strike="noStrike">
                <a:solidFill>
                  <a:srgbClr val="000000"/>
                </a:solidFill>
                <a:latin typeface="Open Sans"/>
                <a:ea typeface="Open Sans"/>
                <a:cs typeface="Open Sans"/>
                <a:sym typeface="Open Sans"/>
              </a:rPr>
              <a:t>Common code</a:t>
            </a:r>
            <a:endParaRPr i="0" sz="1200" u="none" cap="none" strike="noStrike">
              <a:solidFill>
                <a:srgbClr val="000000"/>
              </a:solidFill>
              <a:latin typeface="Open Sans"/>
              <a:ea typeface="Open Sans"/>
              <a:cs typeface="Open Sans"/>
              <a:sym typeface="Open Sans"/>
            </a:endParaRPr>
          </a:p>
        </p:txBody>
      </p:sp>
      <p:sp>
        <p:nvSpPr>
          <p:cNvPr id="2019" name="Google Shape;2019;p91"/>
          <p:cNvSpPr/>
          <p:nvPr/>
        </p:nvSpPr>
        <p:spPr>
          <a:xfrm>
            <a:off x="3670953" y="2124353"/>
            <a:ext cx="1418700" cy="542400"/>
          </a:xfrm>
          <a:prstGeom prst="roundRect">
            <a:avLst>
              <a:gd fmla="val 16667" name="adj"/>
            </a:avLst>
          </a:prstGeom>
          <a:solidFill>
            <a:schemeClr val="lt1"/>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200" u="none" cap="none" strike="noStrike">
                <a:solidFill>
                  <a:srgbClr val="000000"/>
                </a:solidFill>
                <a:latin typeface="Open Sans"/>
                <a:ea typeface="Open Sans"/>
                <a:cs typeface="Open Sans"/>
                <a:sym typeface="Open Sans"/>
              </a:rPr>
              <a:t>JVM </a:t>
            </a:r>
            <a:r>
              <a:rPr lang="en" sz="1200">
                <a:latin typeface="Open Sans"/>
                <a:ea typeface="Open Sans"/>
                <a:cs typeface="Open Sans"/>
                <a:sym typeface="Open Sans"/>
              </a:rPr>
              <a:t>c</a:t>
            </a:r>
            <a:r>
              <a:rPr i="0" lang="en" sz="1200" u="none" cap="none" strike="noStrike">
                <a:solidFill>
                  <a:srgbClr val="000000"/>
                </a:solidFill>
                <a:latin typeface="Open Sans"/>
                <a:ea typeface="Open Sans"/>
                <a:cs typeface="Open Sans"/>
                <a:sym typeface="Open Sans"/>
              </a:rPr>
              <a:t>ode</a:t>
            </a:r>
            <a:endParaRPr i="0" sz="1200" u="none" cap="none" strike="noStrike">
              <a:solidFill>
                <a:srgbClr val="000000"/>
              </a:solidFill>
              <a:latin typeface="Open Sans"/>
              <a:ea typeface="Open Sans"/>
              <a:cs typeface="Open Sans"/>
              <a:sym typeface="Open Sans"/>
            </a:endParaRPr>
          </a:p>
        </p:txBody>
      </p:sp>
      <p:sp>
        <p:nvSpPr>
          <p:cNvPr id="2020" name="Google Shape;2020;p91"/>
          <p:cNvSpPr/>
          <p:nvPr/>
        </p:nvSpPr>
        <p:spPr>
          <a:xfrm>
            <a:off x="3670953" y="4096637"/>
            <a:ext cx="1418700" cy="542400"/>
          </a:xfrm>
          <a:prstGeom prst="roundRect">
            <a:avLst>
              <a:gd fmla="val 16667" name="adj"/>
            </a:avLst>
          </a:prstGeom>
          <a:solidFill>
            <a:schemeClr val="lt1"/>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200" u="none" cap="none" strike="noStrike">
                <a:solidFill>
                  <a:srgbClr val="000000"/>
                </a:solidFill>
                <a:latin typeface="Open Sans"/>
                <a:ea typeface="Open Sans"/>
                <a:cs typeface="Open Sans"/>
                <a:sym typeface="Open Sans"/>
              </a:rPr>
              <a:t>Native </a:t>
            </a:r>
            <a:r>
              <a:rPr lang="en" sz="1200">
                <a:latin typeface="Open Sans"/>
                <a:ea typeface="Open Sans"/>
                <a:cs typeface="Open Sans"/>
                <a:sym typeface="Open Sans"/>
              </a:rPr>
              <a:t>c</a:t>
            </a:r>
            <a:r>
              <a:rPr i="0" lang="en" sz="1200" u="none" cap="none" strike="noStrike">
                <a:solidFill>
                  <a:srgbClr val="000000"/>
                </a:solidFill>
                <a:latin typeface="Open Sans"/>
                <a:ea typeface="Open Sans"/>
                <a:cs typeface="Open Sans"/>
                <a:sym typeface="Open Sans"/>
              </a:rPr>
              <a:t>ode</a:t>
            </a:r>
            <a:endParaRPr i="0" sz="1200" u="none" cap="none" strike="noStrike">
              <a:solidFill>
                <a:srgbClr val="000000"/>
              </a:solidFill>
              <a:latin typeface="Open Sans"/>
              <a:ea typeface="Open Sans"/>
              <a:cs typeface="Open Sans"/>
              <a:sym typeface="Open Sans"/>
            </a:endParaRPr>
          </a:p>
        </p:txBody>
      </p:sp>
      <p:sp>
        <p:nvSpPr>
          <p:cNvPr id="2021" name="Google Shape;2021;p91"/>
          <p:cNvSpPr/>
          <p:nvPr/>
        </p:nvSpPr>
        <p:spPr>
          <a:xfrm>
            <a:off x="5762713" y="3552859"/>
            <a:ext cx="1418700" cy="542400"/>
          </a:xfrm>
          <a:prstGeom prst="rect">
            <a:avLst/>
          </a:prstGeom>
          <a:solidFill>
            <a:schemeClr val="lt1"/>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200" u="none" cap="none" strike="noStrike">
                <a:solidFill>
                  <a:srgbClr val="000000"/>
                </a:solidFill>
                <a:latin typeface="Open Sans"/>
                <a:ea typeface="Open Sans"/>
                <a:cs typeface="Open Sans"/>
                <a:sym typeface="Open Sans"/>
              </a:rPr>
              <a:t>Kotlin/Native</a:t>
            </a:r>
            <a:endParaRPr i="0" sz="1200" u="none" cap="none" strike="noStrike">
              <a:solidFill>
                <a:srgbClr val="000000"/>
              </a:solidFill>
              <a:latin typeface="Open Sans"/>
              <a:ea typeface="Open Sans"/>
              <a:cs typeface="Open Sans"/>
              <a:sym typeface="Open Sans"/>
            </a:endParaRPr>
          </a:p>
        </p:txBody>
      </p:sp>
      <p:sp>
        <p:nvSpPr>
          <p:cNvPr id="2022" name="Google Shape;2022;p91"/>
          <p:cNvSpPr/>
          <p:nvPr/>
        </p:nvSpPr>
        <p:spPr>
          <a:xfrm>
            <a:off x="5762713" y="2746634"/>
            <a:ext cx="1418700" cy="542400"/>
          </a:xfrm>
          <a:prstGeom prst="rect">
            <a:avLst/>
          </a:prstGeom>
          <a:solidFill>
            <a:schemeClr val="lt1"/>
          </a:solidFill>
          <a:ln cap="flat" cmpd="sng" w="9525">
            <a:solidFill>
              <a:srgbClr val="80808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200" u="none" cap="none" strike="noStrike">
                <a:solidFill>
                  <a:srgbClr val="000000"/>
                </a:solidFill>
                <a:latin typeface="Open Sans"/>
                <a:ea typeface="Open Sans"/>
                <a:cs typeface="Open Sans"/>
                <a:sym typeface="Open Sans"/>
              </a:rPr>
              <a:t>Kotlin/JVM</a:t>
            </a:r>
            <a:endParaRPr i="0" sz="1200" u="none" cap="none" strike="noStrike">
              <a:solidFill>
                <a:srgbClr val="000000"/>
              </a:solidFill>
              <a:latin typeface="Open Sans"/>
              <a:ea typeface="Open Sans"/>
              <a:cs typeface="Open Sans"/>
              <a:sym typeface="Open Sans"/>
            </a:endParaRPr>
          </a:p>
        </p:txBody>
      </p:sp>
      <p:cxnSp>
        <p:nvCxnSpPr>
          <p:cNvPr id="2023" name="Google Shape;2023;p91"/>
          <p:cNvCxnSpPr>
            <a:stCxn id="2020" idx="3"/>
            <a:endCxn id="2021" idx="1"/>
          </p:cNvCxnSpPr>
          <p:nvPr/>
        </p:nvCxnSpPr>
        <p:spPr>
          <a:xfrm flipH="1" rot="10800000">
            <a:off x="5089653" y="3823937"/>
            <a:ext cx="673200" cy="543900"/>
          </a:xfrm>
          <a:prstGeom prst="curvedConnector3">
            <a:avLst>
              <a:gd fmla="val 49990" name="adj1"/>
            </a:avLst>
          </a:prstGeom>
          <a:noFill/>
          <a:ln cap="flat" cmpd="sng" w="9525">
            <a:solidFill>
              <a:srgbClr val="595959"/>
            </a:solidFill>
            <a:prstDash val="solid"/>
            <a:round/>
            <a:headEnd len="sm" w="sm" type="none"/>
            <a:tailEnd len="med" w="med" type="triangle"/>
          </a:ln>
        </p:spPr>
      </p:cxnSp>
      <p:cxnSp>
        <p:nvCxnSpPr>
          <p:cNvPr id="2024" name="Google Shape;2024;p91"/>
          <p:cNvCxnSpPr>
            <a:stCxn id="2025" idx="3"/>
            <a:endCxn id="2021" idx="1"/>
          </p:cNvCxnSpPr>
          <p:nvPr/>
        </p:nvCxnSpPr>
        <p:spPr>
          <a:xfrm>
            <a:off x="3745723" y="3390427"/>
            <a:ext cx="2016900" cy="433500"/>
          </a:xfrm>
          <a:prstGeom prst="curvedConnector3">
            <a:avLst>
              <a:gd fmla="val 50002" name="adj1"/>
            </a:avLst>
          </a:prstGeom>
          <a:noFill/>
          <a:ln cap="flat" cmpd="sng" w="9525">
            <a:solidFill>
              <a:srgbClr val="595959"/>
            </a:solidFill>
            <a:prstDash val="solid"/>
            <a:round/>
            <a:headEnd len="sm" w="sm" type="none"/>
            <a:tailEnd len="med" w="med" type="triangle"/>
          </a:ln>
        </p:spPr>
      </p:cxnSp>
      <p:cxnSp>
        <p:nvCxnSpPr>
          <p:cNvPr id="2026" name="Google Shape;2026;p91"/>
          <p:cNvCxnSpPr>
            <a:stCxn id="2018" idx="3"/>
            <a:endCxn id="2025" idx="1"/>
          </p:cNvCxnSpPr>
          <p:nvPr/>
        </p:nvCxnSpPr>
        <p:spPr>
          <a:xfrm>
            <a:off x="1751500" y="3390433"/>
            <a:ext cx="575400" cy="600"/>
          </a:xfrm>
          <a:prstGeom prst="curvedConnector3">
            <a:avLst>
              <a:gd fmla="val 50011" name="adj1"/>
            </a:avLst>
          </a:prstGeom>
          <a:noFill/>
          <a:ln cap="flat" cmpd="sng" w="9525">
            <a:solidFill>
              <a:srgbClr val="535353"/>
            </a:solidFill>
            <a:prstDash val="solid"/>
            <a:round/>
            <a:headEnd len="sm" w="sm" type="none"/>
            <a:tailEnd len="med" w="med" type="triangle"/>
          </a:ln>
        </p:spPr>
      </p:cxnSp>
      <p:cxnSp>
        <p:nvCxnSpPr>
          <p:cNvPr id="2027" name="Google Shape;2027;p91"/>
          <p:cNvCxnSpPr>
            <a:stCxn id="2019" idx="3"/>
            <a:endCxn id="2022" idx="1"/>
          </p:cNvCxnSpPr>
          <p:nvPr/>
        </p:nvCxnSpPr>
        <p:spPr>
          <a:xfrm>
            <a:off x="5089653" y="2395553"/>
            <a:ext cx="673200" cy="622200"/>
          </a:xfrm>
          <a:prstGeom prst="curvedConnector3">
            <a:avLst>
              <a:gd fmla="val 49990" name="adj1"/>
            </a:avLst>
          </a:prstGeom>
          <a:noFill/>
          <a:ln cap="flat" cmpd="sng" w="9525">
            <a:solidFill>
              <a:srgbClr val="595959"/>
            </a:solidFill>
            <a:prstDash val="solid"/>
            <a:round/>
            <a:headEnd len="sm" w="sm" type="none"/>
            <a:tailEnd len="med" w="med" type="triangle"/>
          </a:ln>
        </p:spPr>
      </p:cxnSp>
      <p:sp>
        <p:nvSpPr>
          <p:cNvPr id="2028" name="Google Shape;2028;p91"/>
          <p:cNvSpPr/>
          <p:nvPr/>
        </p:nvSpPr>
        <p:spPr>
          <a:xfrm>
            <a:off x="7181316" y="2776090"/>
            <a:ext cx="1395900" cy="479700"/>
          </a:xfrm>
          <a:prstGeom prst="rightArrow">
            <a:avLst>
              <a:gd fmla="val 50000" name="adj1"/>
              <a:gd fmla="val 50000" name="adj2"/>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200" u="none" cap="none" strike="noStrike">
                <a:solidFill>
                  <a:srgbClr val="000000"/>
                </a:solidFill>
                <a:latin typeface="Open Sans"/>
                <a:ea typeface="Open Sans"/>
                <a:cs typeface="Open Sans"/>
                <a:sym typeface="Open Sans"/>
              </a:rPr>
              <a:t>Classes</a:t>
            </a:r>
            <a:endParaRPr i="0" sz="1200" u="none" cap="none" strike="noStrike">
              <a:solidFill>
                <a:srgbClr val="000000"/>
              </a:solidFill>
              <a:latin typeface="Open Sans"/>
              <a:ea typeface="Open Sans"/>
              <a:cs typeface="Open Sans"/>
              <a:sym typeface="Open Sans"/>
            </a:endParaRPr>
          </a:p>
        </p:txBody>
      </p:sp>
      <p:sp>
        <p:nvSpPr>
          <p:cNvPr id="2029" name="Google Shape;2029;p91"/>
          <p:cNvSpPr/>
          <p:nvPr/>
        </p:nvSpPr>
        <p:spPr>
          <a:xfrm>
            <a:off x="7181316" y="3566496"/>
            <a:ext cx="1395900" cy="515100"/>
          </a:xfrm>
          <a:prstGeom prst="rightArrow">
            <a:avLst>
              <a:gd fmla="val 50000" name="adj1"/>
              <a:gd fmla="val 50000" name="adj2"/>
            </a:avLst>
          </a:prstGeom>
          <a:solidFill>
            <a:schemeClr val="l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200" u="none" cap="none" strike="noStrike">
                <a:solidFill>
                  <a:srgbClr val="000000"/>
                </a:solidFill>
                <a:latin typeface="Open Sans"/>
                <a:ea typeface="Open Sans"/>
                <a:cs typeface="Open Sans"/>
                <a:sym typeface="Open Sans"/>
              </a:rPr>
              <a:t>Native objects</a:t>
            </a:r>
            <a:endParaRPr i="0" sz="1200" u="none" cap="none" strike="noStrike">
              <a:solidFill>
                <a:srgbClr val="000000"/>
              </a:solidFill>
              <a:latin typeface="Open Sans"/>
              <a:ea typeface="Open Sans"/>
              <a:cs typeface="Open Sans"/>
              <a:sym typeface="Open Sans"/>
            </a:endParaRPr>
          </a:p>
        </p:txBody>
      </p:sp>
      <p:sp>
        <p:nvSpPr>
          <p:cNvPr id="2025" name="Google Shape;2025;p91"/>
          <p:cNvSpPr/>
          <p:nvPr/>
        </p:nvSpPr>
        <p:spPr>
          <a:xfrm>
            <a:off x="2327023" y="3119227"/>
            <a:ext cx="1418700" cy="54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i="0" lang="en" sz="1200" u="none" cap="none" strike="noStrike">
                <a:solidFill>
                  <a:schemeClr val="lt1"/>
                </a:solidFill>
                <a:latin typeface="Open Sans"/>
                <a:ea typeface="Open Sans"/>
                <a:cs typeface="Open Sans"/>
                <a:sym typeface="Open Sans"/>
              </a:rPr>
              <a:t>KLib</a:t>
            </a:r>
            <a:endParaRPr i="0" sz="1200" u="none" cap="none" strike="noStrike">
              <a:solidFill>
                <a:schemeClr val="lt1"/>
              </a:solidFill>
              <a:latin typeface="Open Sans"/>
              <a:ea typeface="Open Sans"/>
              <a:cs typeface="Open Sans"/>
              <a:sym typeface="Open Sans"/>
            </a:endParaRPr>
          </a:p>
        </p:txBody>
      </p:sp>
      <p:cxnSp>
        <p:nvCxnSpPr>
          <p:cNvPr id="2030" name="Google Shape;2030;p91"/>
          <p:cNvCxnSpPr>
            <a:stCxn id="2025" idx="3"/>
            <a:endCxn id="2022" idx="1"/>
          </p:cNvCxnSpPr>
          <p:nvPr/>
        </p:nvCxnSpPr>
        <p:spPr>
          <a:xfrm flipH="1" rot="10800000">
            <a:off x="3745723" y="3017827"/>
            <a:ext cx="2016900" cy="372600"/>
          </a:xfrm>
          <a:prstGeom prst="curvedConnector3">
            <a:avLst>
              <a:gd fmla="val 50002" name="adj1"/>
            </a:avLst>
          </a:prstGeom>
          <a:noFill/>
          <a:ln cap="flat" cmpd="sng" w="9525">
            <a:solidFill>
              <a:srgbClr val="595959"/>
            </a:solidFill>
            <a:prstDash val="solid"/>
            <a:round/>
            <a:headEnd len="sm" w="sm" type="none"/>
            <a:tailEnd len="med" w="med" type="triangl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9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Compiler plugins</a:t>
            </a:r>
            <a:endParaRPr/>
          </a:p>
        </p:txBody>
      </p:sp>
      <p:sp>
        <p:nvSpPr>
          <p:cNvPr id="2036" name="Google Shape;2036;p9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None/>
            </a:pPr>
            <a:r>
              <a:rPr lang="en"/>
              <a:t>You can extend </a:t>
            </a:r>
            <a:r>
              <a:rPr b="1" lang="en"/>
              <a:t>any</a:t>
            </a:r>
            <a:r>
              <a:rPr lang="en"/>
              <a:t> compile phase via compiler plugins. To do so, you need to implement compiler extensions and register them.</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To register extensions, you need to inherit from </a:t>
            </a:r>
            <a:r>
              <a:rPr lang="en" u="sng">
                <a:solidFill>
                  <a:schemeClr val="accent3"/>
                </a:solidFill>
                <a:latin typeface="JetBrains Mono"/>
                <a:ea typeface="JetBrains Mono"/>
                <a:cs typeface="JetBrains Mono"/>
                <a:sym typeface="JetBrains Mono"/>
                <a:hlinkClick r:id="rId3">
                  <a:extLst>
                    <a:ext uri="{A12FA001-AC4F-418D-AE19-62706E023703}">
                      <ahyp:hlinkClr val="tx"/>
                    </a:ext>
                  </a:extLst>
                </a:hlinkClick>
              </a:rPr>
              <a:t>CompilerPluginRegistrar</a:t>
            </a:r>
            <a:r>
              <a:rPr lang="en"/>
              <a:t> ( </a:t>
            </a:r>
            <a:r>
              <a:rPr lang="en" u="sng">
                <a:solidFill>
                  <a:schemeClr val="accent3"/>
                </a:solidFill>
                <a:latin typeface="JetBrains Mono"/>
                <a:ea typeface="JetBrains Mono"/>
                <a:cs typeface="JetBrains Mono"/>
                <a:sym typeface="JetBrains Mono"/>
                <a:hlinkClick r:id="rId4">
                  <a:extLst>
                    <a:ext uri="{A12FA001-AC4F-418D-AE19-62706E023703}">
                      <ahyp:hlinkClr val="tx"/>
                    </a:ext>
                  </a:extLst>
                </a:hlinkClick>
              </a:rPr>
              <a:t>ComponentRegistrar</a:t>
            </a:r>
            <a:r>
              <a:rPr lang="en"/>
              <a:t> </a:t>
            </a:r>
            <a:r>
              <a:rPr lang="en"/>
              <a:t>for previous versions</a:t>
            </a:r>
            <a:r>
              <a:rPr lang="en">
                <a:latin typeface="Raleway"/>
                <a:ea typeface="Raleway"/>
                <a:cs typeface="Raleway"/>
                <a:sym typeface="Raleway"/>
              </a:rPr>
              <a:t>).</a:t>
            </a:r>
            <a:endParaRPr>
              <a:latin typeface="Raleway"/>
              <a:ea typeface="Raleway"/>
              <a:cs typeface="Raleway"/>
              <a:sym typeface="Raleway"/>
            </a:endParaRPr>
          </a:p>
          <a:p>
            <a:pPr indent="0" lvl="0" marL="0" rtl="0" algn="l">
              <a:lnSpc>
                <a:spcPct val="150000"/>
              </a:lnSpc>
              <a:spcBef>
                <a:spcPts val="0"/>
              </a:spcBef>
              <a:spcAft>
                <a:spcPts val="0"/>
              </a:spcAft>
              <a:buNone/>
            </a:pPr>
            <a:r>
              <a:t/>
            </a:r>
            <a:endParaRPr>
              <a:latin typeface="Raleway"/>
              <a:ea typeface="Raleway"/>
              <a:cs typeface="Raleway"/>
              <a:sym typeface="Raleway"/>
            </a:endParaRPr>
          </a:p>
          <a:p>
            <a:pPr indent="0" lvl="0" marL="0" rtl="0" algn="l">
              <a:lnSpc>
                <a:spcPct val="150000"/>
              </a:lnSpc>
              <a:spcBef>
                <a:spcPts val="0"/>
              </a:spcBef>
              <a:spcAft>
                <a:spcPts val="0"/>
              </a:spcAft>
              <a:buNone/>
            </a:pPr>
            <a:r>
              <a:rPr lang="en"/>
              <a:t>Don’t forget to use </a:t>
            </a:r>
            <a:r>
              <a:rPr lang="en">
                <a:latin typeface="JetBrains Mono"/>
                <a:ea typeface="JetBrains Mono"/>
                <a:cs typeface="JetBrains Mono"/>
                <a:sym typeface="JetBrains Mono"/>
              </a:rPr>
              <a:t>supportsK2 = true</a:t>
            </a:r>
            <a:r>
              <a:rPr lang="en"/>
              <a:t> if you need to support the FIR </a:t>
            </a:r>
            <a:r>
              <a:rPr lang="en"/>
              <a:t>frontend</a:t>
            </a:r>
            <a:endParaRPr/>
          </a:p>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9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Compiler plugins: FIR extensions</a:t>
            </a:r>
            <a:endParaRPr/>
          </a:p>
        </p:txBody>
      </p:sp>
      <p:sp>
        <p:nvSpPr>
          <p:cNvPr id="2042" name="Google Shape;2042;p9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400"/>
              <a:buFont typeface="Arial"/>
              <a:buNone/>
            </a:pPr>
            <a:r>
              <a:rPr lang="en" sz="1100"/>
              <a:t>To get the full list of the extensions, please see: </a:t>
            </a:r>
            <a:r>
              <a:rPr lang="en" sz="1100">
                <a:solidFill>
                  <a:srgbClr val="3F51B5"/>
                </a:solidFill>
                <a:latin typeface="JetBrains Mono"/>
                <a:ea typeface="JetBrains Mono"/>
                <a:cs typeface="JetBrains Mono"/>
                <a:sym typeface="JetBrains Mono"/>
              </a:rPr>
              <a:t>package</a:t>
            </a:r>
            <a:r>
              <a:rPr lang="en" sz="1100">
                <a:solidFill>
                  <a:srgbClr val="37474F"/>
                </a:solidFill>
                <a:latin typeface="JetBrains Mono"/>
                <a:ea typeface="JetBrains Mono"/>
                <a:cs typeface="JetBrains Mono"/>
                <a:sym typeface="JetBrains Mono"/>
              </a:rPr>
              <a:t> org.jetbrains.kotlin.fir.extensions </a:t>
            </a:r>
            <a:r>
              <a:rPr lang="en" sz="1100">
                <a:solidFill>
                  <a:srgbClr val="595959"/>
                </a:solidFill>
              </a:rPr>
              <a:t>(</a:t>
            </a:r>
            <a:r>
              <a:rPr lang="en" sz="1100" u="sng">
                <a:solidFill>
                  <a:schemeClr val="accent3"/>
                </a:solidFill>
                <a:hlinkClick r:id="rId3">
                  <a:extLst>
                    <a:ext uri="{A12FA001-AC4F-418D-AE19-62706E023703}">
                      <ahyp:hlinkClr val="tx"/>
                    </a:ext>
                  </a:extLst>
                </a:hlinkClick>
              </a:rPr>
              <a:t>link</a:t>
            </a:r>
            <a:r>
              <a:rPr lang="en" sz="1100">
                <a:solidFill>
                  <a:srgbClr val="595959"/>
                </a:solidFill>
              </a:rPr>
              <a:t>).</a:t>
            </a:r>
            <a:endParaRPr sz="1100">
              <a:solidFill>
                <a:srgbClr val="595959"/>
              </a:solidFill>
            </a:endParaRPr>
          </a:p>
          <a:p>
            <a:pPr indent="0" lvl="0" marL="0" rtl="0" algn="l">
              <a:lnSpc>
                <a:spcPct val="150000"/>
              </a:lnSpc>
              <a:spcBef>
                <a:spcPts val="0"/>
              </a:spcBef>
              <a:spcAft>
                <a:spcPts val="0"/>
              </a:spcAft>
              <a:buClr>
                <a:schemeClr val="dk1"/>
              </a:buClr>
              <a:buSzPts val="1400"/>
              <a:buFont typeface="Arial"/>
              <a:buNone/>
            </a:pPr>
            <a:r>
              <a:t/>
            </a:r>
            <a:endParaRPr sz="1100">
              <a:solidFill>
                <a:srgbClr val="595959"/>
              </a:solidFill>
            </a:endParaRPr>
          </a:p>
          <a:p>
            <a:pPr indent="0" lvl="0" marL="0" rtl="0" algn="l">
              <a:lnSpc>
                <a:spcPct val="150000"/>
              </a:lnSpc>
              <a:spcBef>
                <a:spcPts val="0"/>
              </a:spcBef>
              <a:spcAft>
                <a:spcPts val="0"/>
              </a:spcAft>
              <a:buNone/>
            </a:pPr>
            <a:r>
              <a:rPr lang="en" sz="1100"/>
              <a:t>Consider an example:</a:t>
            </a:r>
            <a:endParaRPr sz="1100"/>
          </a:p>
          <a:p>
            <a:pPr indent="0" lvl="0" marL="0" rtl="0" algn="l">
              <a:lnSpc>
                <a:spcPct val="150000"/>
              </a:lnSpc>
              <a:spcBef>
                <a:spcPts val="0"/>
              </a:spcBef>
              <a:spcAft>
                <a:spcPts val="0"/>
              </a:spcAft>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 Generates top level class</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 package foo.bar</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 public final class MyClass {</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     fun foo(): String = "Hello world"</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 }</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400"/>
              <a:buFont typeface="Arial"/>
              <a:buNone/>
            </a:pPr>
            <a:r>
              <a:rPr lang="en" sz="1100">
                <a:latin typeface="JetBrains Mono"/>
                <a:ea typeface="JetBrains Mono"/>
                <a:cs typeface="JetBrains Mono"/>
                <a:sym typeface="JetBrains Mono"/>
              </a:rPr>
              <a:t> */</a:t>
            </a:r>
            <a:endParaRPr sz="1100">
              <a:latin typeface="Raleway"/>
              <a:ea typeface="Raleway"/>
              <a:cs typeface="Raleway"/>
              <a:sym typeface="Raleway"/>
            </a:endParaRPr>
          </a:p>
          <a:p>
            <a:pPr indent="0" lvl="0" marL="0" rtl="0" algn="l">
              <a:spcBef>
                <a:spcPts val="0"/>
              </a:spcBef>
              <a:spcAft>
                <a:spcPts val="0"/>
              </a:spcAft>
              <a:buNone/>
            </a:pPr>
            <a:r>
              <a:t/>
            </a:r>
            <a:endParaRPr sz="11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6" name="Shape 2046"/>
        <p:cNvGrpSpPr/>
        <p:nvPr/>
      </p:nvGrpSpPr>
      <p:grpSpPr>
        <a:xfrm>
          <a:off x="0" y="0"/>
          <a:ext cx="0" cy="0"/>
          <a:chOff x="0" y="0"/>
          <a:chExt cx="0" cy="0"/>
        </a:xfrm>
      </p:grpSpPr>
      <p:sp>
        <p:nvSpPr>
          <p:cNvPr id="2047" name="Google Shape;2047;p94"/>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3F51B5"/>
                </a:solidFill>
              </a:rPr>
              <a:t>class</a:t>
            </a:r>
            <a:r>
              <a:rPr lang="en" sz="900">
                <a:solidFill>
                  <a:srgbClr val="37474F"/>
                </a:solidFill>
              </a:rPr>
              <a:t> </a:t>
            </a:r>
            <a:r>
              <a:rPr lang="en" sz="900">
                <a:solidFill>
                  <a:srgbClr val="8250DF"/>
                </a:solidFill>
              </a:rPr>
              <a:t>SimpleClassGenerator</a:t>
            </a:r>
            <a:r>
              <a:rPr lang="en" sz="900">
                <a:solidFill>
                  <a:srgbClr val="37474F"/>
                </a:solidFill>
              </a:rPr>
              <a:t>(session: </a:t>
            </a:r>
            <a:r>
              <a:rPr lang="en" sz="900">
                <a:solidFill>
                  <a:srgbClr val="8250DF"/>
                </a:solidFill>
              </a:rPr>
              <a:t>FirSession</a:t>
            </a:r>
            <a:r>
              <a:rPr lang="en" sz="900">
                <a:solidFill>
                  <a:srgbClr val="37474F"/>
                </a:solidFill>
              </a:rPr>
              <a:t>) : FirDeclarationGenerationExtension(session)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companion</a:t>
            </a:r>
            <a:r>
              <a:rPr lang="en" sz="900">
                <a:solidFill>
                  <a:srgbClr val="37474F"/>
                </a:solidFill>
              </a:rPr>
              <a:t> </a:t>
            </a:r>
            <a:r>
              <a:rPr lang="en" sz="900">
                <a:solidFill>
                  <a:srgbClr val="3F51B5"/>
                </a:solidFill>
              </a:rPr>
              <a:t>object</a:t>
            </a: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666666"/>
                </a:solidFill>
              </a:rPr>
              <a:t>// foo.bar.MyClass</a:t>
            </a:r>
            <a:endParaRPr sz="900">
              <a:solidFill>
                <a:srgbClr val="666666"/>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val</a:t>
            </a:r>
            <a:r>
              <a:rPr lang="en" sz="900">
                <a:solidFill>
                  <a:srgbClr val="37474F"/>
                </a:solidFill>
              </a:rPr>
              <a:t> MY_CLASS_ID = ClassId(</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FqName.fromSegments(listOf(</a:t>
            </a:r>
            <a:r>
              <a:rPr lang="en" sz="900">
                <a:solidFill>
                  <a:srgbClr val="008000"/>
                </a:solidFill>
              </a:rPr>
              <a:t>"foo"</a:t>
            </a:r>
            <a:r>
              <a:rPr lang="en" sz="900">
                <a:solidFill>
                  <a:srgbClr val="37474F"/>
                </a:solidFill>
              </a:rPr>
              <a:t>, </a:t>
            </a:r>
            <a:r>
              <a:rPr lang="en" sz="900">
                <a:solidFill>
                  <a:srgbClr val="008000"/>
                </a:solidFill>
              </a:rPr>
              <a:t>"bar"</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Name.identifier(</a:t>
            </a:r>
            <a:r>
              <a:rPr lang="en" sz="900">
                <a:solidFill>
                  <a:srgbClr val="008000"/>
                </a:solidFill>
              </a:rPr>
              <a:t>"MyClass"</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666666"/>
                </a:solidFill>
              </a:rPr>
              <a:t>// foo.bar.MyClass.foo</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val</a:t>
            </a:r>
            <a:r>
              <a:rPr lang="en" sz="900">
                <a:solidFill>
                  <a:srgbClr val="37474F"/>
                </a:solidFill>
              </a:rPr>
              <a:t> FOO_ID = CallableId(MY_CLASS_ID, Name.identifier(</a:t>
            </a:r>
            <a:r>
              <a:rPr lang="en" sz="900">
                <a:solidFill>
                  <a:srgbClr val="008000"/>
                </a:solidFill>
              </a:rPr>
              <a:t>"foo"</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override</a:t>
            </a:r>
            <a:r>
              <a:rPr lang="en" sz="900">
                <a:solidFill>
                  <a:srgbClr val="37474F"/>
                </a:solidFill>
              </a:rPr>
              <a:t> </a:t>
            </a:r>
            <a:r>
              <a:rPr lang="en" sz="900">
                <a:solidFill>
                  <a:srgbClr val="3F51B5"/>
                </a:solidFill>
              </a:rPr>
              <a:t>fun</a:t>
            </a:r>
            <a:r>
              <a:rPr lang="en" sz="900">
                <a:solidFill>
                  <a:srgbClr val="37474F"/>
                </a:solidFill>
              </a:rPr>
              <a:t> generateClassLikeDeclaration(classId: ClassId): FirClassLikeSymbol&lt;*&gt;?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a:t>
            </a:r>
            <a:endParaRPr sz="900"/>
          </a:p>
        </p:txBody>
      </p:sp>
      <p:sp>
        <p:nvSpPr>
          <p:cNvPr id="2048" name="Google Shape;2048;p9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Compiler plugins: FIR extensions</a:t>
            </a:r>
            <a:endParaRPr/>
          </a:p>
        </p:txBody>
      </p:sp>
      <p:sp>
        <p:nvSpPr>
          <p:cNvPr id="2049" name="Google Shape;2049;p94"/>
          <p:cNvSpPr/>
          <p:nvPr/>
        </p:nvSpPr>
        <p:spPr>
          <a:xfrm>
            <a:off x="2131775" y="1435900"/>
            <a:ext cx="1320000" cy="2430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p9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None/>
            </a:pPr>
            <a:r>
              <a:rPr lang="en" sz="900">
                <a:solidFill>
                  <a:srgbClr val="3F51B5"/>
                </a:solidFill>
              </a:rPr>
              <a:t>class</a:t>
            </a:r>
            <a:r>
              <a:rPr lang="en" sz="900">
                <a:solidFill>
                  <a:srgbClr val="37474F"/>
                </a:solidFill>
              </a:rPr>
              <a:t> </a:t>
            </a:r>
            <a:r>
              <a:rPr lang="en" sz="900">
                <a:solidFill>
                  <a:srgbClr val="8250DF"/>
                </a:solidFill>
              </a:rPr>
              <a:t>SimpleClassGenerator</a:t>
            </a:r>
            <a:r>
              <a:rPr lang="en" sz="900">
                <a:solidFill>
                  <a:srgbClr val="37474F"/>
                </a:solidFill>
              </a:rPr>
              <a:t>(session: </a:t>
            </a:r>
            <a:r>
              <a:rPr lang="en" sz="900">
                <a:solidFill>
                  <a:srgbClr val="8250DF"/>
                </a:solidFill>
              </a:rPr>
              <a:t>FirSession</a:t>
            </a:r>
            <a:r>
              <a:rPr lang="en" sz="900">
                <a:solidFill>
                  <a:srgbClr val="37474F"/>
                </a:solidFill>
              </a:rPr>
              <a:t>) : FirDeclarationGenerationExtension(session)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r>
              <a:rPr lang="en" sz="900">
                <a:solidFill>
                  <a:srgbClr val="3F51B5"/>
                </a:solidFill>
              </a:rPr>
              <a:t>companion</a:t>
            </a:r>
            <a:r>
              <a:rPr lang="en" sz="900">
                <a:solidFill>
                  <a:srgbClr val="37474F"/>
                </a:solidFill>
              </a:rPr>
              <a:t> </a:t>
            </a:r>
            <a:r>
              <a:rPr lang="en" sz="900">
                <a:solidFill>
                  <a:srgbClr val="3F51B5"/>
                </a:solidFill>
              </a:rPr>
              <a:t>object</a:t>
            </a: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r>
              <a:rPr lang="en" sz="900">
                <a:solidFill>
                  <a:srgbClr val="666666"/>
                </a:solidFill>
              </a:rPr>
              <a:t>// foo.bar.MyClass</a:t>
            </a:r>
            <a:endParaRPr sz="900">
              <a:solidFill>
                <a:srgbClr val="666666"/>
              </a:solidFill>
            </a:endParaRPr>
          </a:p>
          <a:p>
            <a:pPr indent="0" lvl="0" marL="0" rtl="0" algn="l">
              <a:lnSpc>
                <a:spcPct val="150000"/>
              </a:lnSpc>
              <a:spcBef>
                <a:spcPts val="0"/>
              </a:spcBef>
              <a:spcAft>
                <a:spcPts val="0"/>
              </a:spcAft>
              <a:buNone/>
            </a:pPr>
            <a:r>
              <a:rPr lang="en" sz="900">
                <a:solidFill>
                  <a:srgbClr val="37474F"/>
                </a:solidFill>
              </a:rPr>
              <a:t>        </a:t>
            </a:r>
            <a:r>
              <a:rPr lang="en" sz="900">
                <a:solidFill>
                  <a:srgbClr val="3F51B5"/>
                </a:solidFill>
              </a:rPr>
              <a:t>val</a:t>
            </a:r>
            <a:r>
              <a:rPr lang="en" sz="900">
                <a:solidFill>
                  <a:srgbClr val="37474F"/>
                </a:solidFill>
              </a:rPr>
              <a:t> MY_CLASS_ID = ClassId(</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FqName.fromSegments(listOf(</a:t>
            </a:r>
            <a:r>
              <a:rPr lang="en" sz="900">
                <a:solidFill>
                  <a:srgbClr val="008000"/>
                </a:solidFill>
              </a:rPr>
              <a:t>"foo"</a:t>
            </a:r>
            <a:r>
              <a:rPr lang="en" sz="900">
                <a:solidFill>
                  <a:srgbClr val="37474F"/>
                </a:solidFill>
              </a:rPr>
              <a:t>, </a:t>
            </a:r>
            <a:r>
              <a:rPr lang="en" sz="900">
                <a:solidFill>
                  <a:srgbClr val="008000"/>
                </a:solidFill>
              </a:rPr>
              <a:t>"bar"</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Name.identifier(</a:t>
            </a:r>
            <a:r>
              <a:rPr lang="en" sz="900">
                <a:solidFill>
                  <a:srgbClr val="008000"/>
                </a:solidFill>
              </a:rPr>
              <a:t>"MyClass"</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r>
              <a:rPr lang="en" sz="900">
                <a:solidFill>
                  <a:srgbClr val="666666"/>
                </a:solidFill>
              </a:rPr>
              <a:t>// foo.bar.MyClass.foo</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r>
              <a:rPr lang="en" sz="900">
                <a:solidFill>
                  <a:srgbClr val="3F51B5"/>
                </a:solidFill>
              </a:rPr>
              <a:t>val</a:t>
            </a:r>
            <a:r>
              <a:rPr lang="en" sz="900">
                <a:solidFill>
                  <a:srgbClr val="37474F"/>
                </a:solidFill>
              </a:rPr>
              <a:t> FOO_ID = CallableId(MY_CLASS_ID, Name.identifier(</a:t>
            </a:r>
            <a:r>
              <a:rPr lang="en" sz="900">
                <a:solidFill>
                  <a:srgbClr val="008000"/>
                </a:solidFill>
              </a:rPr>
              <a:t>"foo"</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r>
              <a:rPr lang="en" sz="900">
                <a:solidFill>
                  <a:srgbClr val="3F51B5"/>
                </a:solidFill>
              </a:rPr>
              <a:t>override</a:t>
            </a:r>
            <a:r>
              <a:rPr lang="en" sz="900">
                <a:solidFill>
                  <a:srgbClr val="37474F"/>
                </a:solidFill>
              </a:rPr>
              <a:t> </a:t>
            </a:r>
            <a:r>
              <a:rPr lang="en" sz="900">
                <a:solidFill>
                  <a:srgbClr val="3F51B5"/>
                </a:solidFill>
              </a:rPr>
              <a:t>fun</a:t>
            </a:r>
            <a:r>
              <a:rPr lang="en" sz="900">
                <a:solidFill>
                  <a:srgbClr val="37474F"/>
                </a:solidFill>
              </a:rPr>
              <a:t> generateClassLikeDeclaration(classId: ClassId): FirClassLikeSymbol&lt;*&gt;?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None/>
            </a:pPr>
            <a:r>
              <a:t/>
            </a:r>
            <a:endParaRPr sz="900">
              <a:solidFill>
                <a:srgbClr val="3F51B5"/>
              </a:solidFill>
            </a:endParaRPr>
          </a:p>
        </p:txBody>
      </p:sp>
      <p:sp>
        <p:nvSpPr>
          <p:cNvPr id="2055" name="Google Shape;2055;p9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Compiler plugins: FIR extensions</a:t>
            </a:r>
            <a:endParaRPr/>
          </a:p>
        </p:txBody>
      </p:sp>
      <p:sp>
        <p:nvSpPr>
          <p:cNvPr id="2056" name="Google Shape;2056;p95"/>
          <p:cNvSpPr/>
          <p:nvPr/>
        </p:nvSpPr>
        <p:spPr>
          <a:xfrm>
            <a:off x="3676650" y="1435900"/>
            <a:ext cx="2957700" cy="2430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0" name="Shape 2060"/>
        <p:cNvGrpSpPr/>
        <p:nvPr/>
      </p:nvGrpSpPr>
      <p:grpSpPr>
        <a:xfrm>
          <a:off x="0" y="0"/>
          <a:ext cx="0" cy="0"/>
          <a:chOff x="0" y="0"/>
          <a:chExt cx="0" cy="0"/>
        </a:xfrm>
      </p:grpSpPr>
      <p:sp>
        <p:nvSpPr>
          <p:cNvPr id="2061" name="Google Shape;2061;p96"/>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None/>
            </a:pPr>
            <a:r>
              <a:rPr lang="en" sz="900">
                <a:solidFill>
                  <a:srgbClr val="3F51B5"/>
                </a:solidFill>
              </a:rPr>
              <a:t>class</a:t>
            </a:r>
            <a:r>
              <a:rPr lang="en" sz="900">
                <a:solidFill>
                  <a:srgbClr val="37474F"/>
                </a:solidFill>
              </a:rPr>
              <a:t> </a:t>
            </a:r>
            <a:r>
              <a:rPr lang="en" sz="900">
                <a:solidFill>
                  <a:srgbClr val="8250DF"/>
                </a:solidFill>
              </a:rPr>
              <a:t>SimpleClassGenerator</a:t>
            </a:r>
            <a:r>
              <a:rPr lang="en" sz="900">
                <a:solidFill>
                  <a:srgbClr val="37474F"/>
                </a:solidFill>
              </a:rPr>
              <a:t>(session: </a:t>
            </a:r>
            <a:r>
              <a:rPr lang="en" sz="900">
                <a:solidFill>
                  <a:srgbClr val="8250DF"/>
                </a:solidFill>
              </a:rPr>
              <a:t>FirSession</a:t>
            </a:r>
            <a:r>
              <a:rPr lang="en" sz="900">
                <a:solidFill>
                  <a:srgbClr val="37474F"/>
                </a:solidFill>
              </a:rPr>
              <a:t>) : FirDeclarationGenerationExtension(session)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r>
              <a:rPr lang="en" sz="900">
                <a:solidFill>
                  <a:srgbClr val="3F51B5"/>
                </a:solidFill>
              </a:rPr>
              <a:t>companion</a:t>
            </a:r>
            <a:r>
              <a:rPr lang="en" sz="900">
                <a:solidFill>
                  <a:srgbClr val="37474F"/>
                </a:solidFill>
              </a:rPr>
              <a:t> </a:t>
            </a:r>
            <a:r>
              <a:rPr lang="en" sz="900">
                <a:solidFill>
                  <a:srgbClr val="3F51B5"/>
                </a:solidFill>
              </a:rPr>
              <a:t>object</a:t>
            </a: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r>
              <a:rPr lang="en" sz="900">
                <a:solidFill>
                  <a:srgbClr val="666666"/>
                </a:solidFill>
              </a:rPr>
              <a:t>// foo.bar.MyClass</a:t>
            </a:r>
            <a:endParaRPr sz="900">
              <a:solidFill>
                <a:srgbClr val="666666"/>
              </a:solidFill>
            </a:endParaRPr>
          </a:p>
          <a:p>
            <a:pPr indent="0" lvl="0" marL="0" rtl="0" algn="l">
              <a:lnSpc>
                <a:spcPct val="150000"/>
              </a:lnSpc>
              <a:spcBef>
                <a:spcPts val="0"/>
              </a:spcBef>
              <a:spcAft>
                <a:spcPts val="0"/>
              </a:spcAft>
              <a:buNone/>
            </a:pPr>
            <a:r>
              <a:rPr lang="en" sz="900">
                <a:solidFill>
                  <a:srgbClr val="37474F"/>
                </a:solidFill>
              </a:rPr>
              <a:t>        </a:t>
            </a:r>
            <a:r>
              <a:rPr lang="en" sz="900">
                <a:solidFill>
                  <a:srgbClr val="3F51B5"/>
                </a:solidFill>
              </a:rPr>
              <a:t>val</a:t>
            </a:r>
            <a:r>
              <a:rPr lang="en" sz="900">
                <a:solidFill>
                  <a:srgbClr val="37474F"/>
                </a:solidFill>
              </a:rPr>
              <a:t> MY_CLASS_ID = ClassId(</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FqName.fromSegments(listOf(</a:t>
            </a:r>
            <a:r>
              <a:rPr lang="en" sz="900">
                <a:solidFill>
                  <a:srgbClr val="008000"/>
                </a:solidFill>
              </a:rPr>
              <a:t>"foo"</a:t>
            </a:r>
            <a:r>
              <a:rPr lang="en" sz="900">
                <a:solidFill>
                  <a:srgbClr val="37474F"/>
                </a:solidFill>
              </a:rPr>
              <a:t>, </a:t>
            </a:r>
            <a:r>
              <a:rPr lang="en" sz="900">
                <a:solidFill>
                  <a:srgbClr val="008000"/>
                </a:solidFill>
              </a:rPr>
              <a:t>"bar"</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Name.identifier(</a:t>
            </a:r>
            <a:r>
              <a:rPr lang="en" sz="900">
                <a:solidFill>
                  <a:srgbClr val="008000"/>
                </a:solidFill>
              </a:rPr>
              <a:t>"MyClass"</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r>
              <a:rPr lang="en" sz="900">
                <a:solidFill>
                  <a:srgbClr val="666666"/>
                </a:solidFill>
              </a:rPr>
              <a:t>// foo.bar.MyClass.foo</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r>
              <a:rPr lang="en" sz="900">
                <a:solidFill>
                  <a:srgbClr val="3F51B5"/>
                </a:solidFill>
              </a:rPr>
              <a:t>val</a:t>
            </a:r>
            <a:r>
              <a:rPr lang="en" sz="900">
                <a:solidFill>
                  <a:srgbClr val="37474F"/>
                </a:solidFill>
              </a:rPr>
              <a:t> FOO_ID = CallableId(MY_CLASS_ID, Name.identifier(</a:t>
            </a:r>
            <a:r>
              <a:rPr lang="en" sz="900">
                <a:solidFill>
                  <a:srgbClr val="008000"/>
                </a:solidFill>
              </a:rPr>
              <a:t>"foo"</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r>
              <a:rPr lang="en" sz="900">
                <a:solidFill>
                  <a:srgbClr val="3F51B5"/>
                </a:solidFill>
              </a:rPr>
              <a:t>override</a:t>
            </a:r>
            <a:r>
              <a:rPr lang="en" sz="900">
                <a:solidFill>
                  <a:srgbClr val="37474F"/>
                </a:solidFill>
              </a:rPr>
              <a:t> </a:t>
            </a:r>
            <a:r>
              <a:rPr lang="en" sz="900">
                <a:solidFill>
                  <a:srgbClr val="3F51B5"/>
                </a:solidFill>
              </a:rPr>
              <a:t>fun</a:t>
            </a:r>
            <a:r>
              <a:rPr lang="en" sz="900">
                <a:solidFill>
                  <a:srgbClr val="37474F"/>
                </a:solidFill>
              </a:rPr>
              <a:t> generateClassLikeDeclaration(classId: ClassId): FirClassLikeSymbol&lt;*&gt;?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None/>
            </a:pP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None/>
            </a:pPr>
            <a:r>
              <a:t/>
            </a:r>
            <a:endParaRPr sz="900">
              <a:solidFill>
                <a:srgbClr val="3F51B5"/>
              </a:solidFill>
            </a:endParaRPr>
          </a:p>
        </p:txBody>
      </p:sp>
      <p:sp>
        <p:nvSpPr>
          <p:cNvPr id="2062" name="Google Shape;2062;p9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Compiler plugins: FIR extensions</a:t>
            </a:r>
            <a:endParaRPr/>
          </a:p>
        </p:txBody>
      </p:sp>
      <p:sp>
        <p:nvSpPr>
          <p:cNvPr id="2063" name="Google Shape;2063;p96"/>
          <p:cNvSpPr/>
          <p:nvPr/>
        </p:nvSpPr>
        <p:spPr>
          <a:xfrm>
            <a:off x="3324225" y="3083725"/>
            <a:ext cx="1562100" cy="2430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96"/>
          <p:cNvSpPr/>
          <p:nvPr/>
        </p:nvSpPr>
        <p:spPr>
          <a:xfrm>
            <a:off x="1090675" y="2299075"/>
            <a:ext cx="2776200" cy="1719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96"/>
          <p:cNvSpPr/>
          <p:nvPr/>
        </p:nvSpPr>
        <p:spPr>
          <a:xfrm>
            <a:off x="1090675" y="2501675"/>
            <a:ext cx="1815600" cy="1719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9" name="Shape 2069"/>
        <p:cNvGrpSpPr/>
        <p:nvPr/>
      </p:nvGrpSpPr>
      <p:grpSpPr>
        <a:xfrm>
          <a:off x="0" y="0"/>
          <a:ext cx="0" cy="0"/>
          <a:chOff x="0" y="0"/>
          <a:chExt cx="0" cy="0"/>
        </a:xfrm>
      </p:grpSpPr>
      <p:sp>
        <p:nvSpPr>
          <p:cNvPr id="2070" name="Google Shape;2070;p9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3F51B5"/>
                </a:solidFill>
              </a:rPr>
              <a:t>class</a:t>
            </a:r>
            <a:r>
              <a:rPr lang="en" sz="900">
                <a:solidFill>
                  <a:srgbClr val="37474F"/>
                </a:solidFill>
              </a:rPr>
              <a:t> </a:t>
            </a:r>
            <a:r>
              <a:rPr lang="en" sz="900">
                <a:solidFill>
                  <a:srgbClr val="8250DF"/>
                </a:solidFill>
              </a:rPr>
              <a:t>SimpleClassGenerator</a:t>
            </a:r>
            <a:r>
              <a:rPr lang="en" sz="900">
                <a:solidFill>
                  <a:srgbClr val="37474F"/>
                </a:solidFill>
              </a:rPr>
              <a:t>(session: </a:t>
            </a:r>
            <a:r>
              <a:rPr lang="en" sz="900">
                <a:solidFill>
                  <a:srgbClr val="8250DF"/>
                </a:solidFill>
              </a:rPr>
              <a:t>FirSession</a:t>
            </a:r>
            <a:r>
              <a:rPr lang="en" sz="900">
                <a:solidFill>
                  <a:srgbClr val="37474F"/>
                </a:solidFill>
              </a:rPr>
              <a:t>) : FirDeclarationGenerationExtension(session)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companion</a:t>
            </a:r>
            <a:r>
              <a:rPr lang="en" sz="900">
                <a:solidFill>
                  <a:srgbClr val="37474F"/>
                </a:solidFill>
              </a:rPr>
              <a:t> </a:t>
            </a:r>
            <a:r>
              <a:rPr lang="en" sz="900">
                <a:solidFill>
                  <a:srgbClr val="3F51B5"/>
                </a:solidFill>
              </a:rPr>
              <a:t>object</a:t>
            </a: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666666"/>
                </a:solidFill>
              </a:rPr>
              <a:t>// foo.bar.MyClass</a:t>
            </a:r>
            <a:endParaRPr sz="900">
              <a:solidFill>
                <a:srgbClr val="666666"/>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val</a:t>
            </a:r>
            <a:r>
              <a:rPr lang="en" sz="900">
                <a:solidFill>
                  <a:srgbClr val="37474F"/>
                </a:solidFill>
              </a:rPr>
              <a:t> MY_CLASS_ID = ClassId(</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FqName.fromSegments(listOf(</a:t>
            </a:r>
            <a:r>
              <a:rPr lang="en" sz="900">
                <a:solidFill>
                  <a:srgbClr val="008000"/>
                </a:solidFill>
              </a:rPr>
              <a:t>"foo"</a:t>
            </a:r>
            <a:r>
              <a:rPr lang="en" sz="900">
                <a:solidFill>
                  <a:srgbClr val="37474F"/>
                </a:solidFill>
              </a:rPr>
              <a:t>, </a:t>
            </a:r>
            <a:r>
              <a:rPr lang="en" sz="900">
                <a:solidFill>
                  <a:srgbClr val="008000"/>
                </a:solidFill>
              </a:rPr>
              <a:t>"bar"</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Name.identifier(</a:t>
            </a:r>
            <a:r>
              <a:rPr lang="en" sz="900">
                <a:solidFill>
                  <a:srgbClr val="008000"/>
                </a:solidFill>
              </a:rPr>
              <a:t>"MyClass"</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666666"/>
                </a:solidFill>
              </a:rPr>
              <a:t>// foo.bar.MyClass.foo</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val</a:t>
            </a:r>
            <a:r>
              <a:rPr lang="en" sz="900">
                <a:solidFill>
                  <a:srgbClr val="37474F"/>
                </a:solidFill>
              </a:rPr>
              <a:t> FOO_ID = CallableId(MY_CLASS_ID, Name.identifier(</a:t>
            </a:r>
            <a:r>
              <a:rPr lang="en" sz="900">
                <a:solidFill>
                  <a:srgbClr val="008000"/>
                </a:solidFill>
              </a:rPr>
              <a:t>"foo"</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override</a:t>
            </a:r>
            <a:r>
              <a:rPr lang="en" sz="900">
                <a:solidFill>
                  <a:srgbClr val="37474F"/>
                </a:solidFill>
              </a:rPr>
              <a:t> </a:t>
            </a:r>
            <a:r>
              <a:rPr lang="en" sz="900">
                <a:solidFill>
                  <a:srgbClr val="3F51B5"/>
                </a:solidFill>
              </a:rPr>
              <a:t>fun</a:t>
            </a:r>
            <a:r>
              <a:rPr lang="en" sz="900">
                <a:solidFill>
                  <a:srgbClr val="37474F"/>
                </a:solidFill>
              </a:rPr>
              <a:t> generateClassLikeDeclaration(classId: ClassId): FirClassLikeSymbol&lt;*&gt;?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a:t>
            </a:r>
            <a:endParaRPr sz="900"/>
          </a:p>
        </p:txBody>
      </p:sp>
      <p:sp>
        <p:nvSpPr>
          <p:cNvPr id="2071" name="Google Shape;2071;p9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Compiler plugins: FIR extensions</a:t>
            </a:r>
            <a:endParaRPr/>
          </a:p>
        </p:txBody>
      </p:sp>
      <p:sp>
        <p:nvSpPr>
          <p:cNvPr id="2072" name="Google Shape;2072;p97"/>
          <p:cNvSpPr/>
          <p:nvPr/>
        </p:nvSpPr>
        <p:spPr>
          <a:xfrm>
            <a:off x="1695450" y="3083731"/>
            <a:ext cx="3362400" cy="2430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97"/>
          <p:cNvSpPr/>
          <p:nvPr/>
        </p:nvSpPr>
        <p:spPr>
          <a:xfrm>
            <a:off x="292900" y="2050250"/>
            <a:ext cx="3738550" cy="828675"/>
          </a:xfrm>
          <a:custGeom>
            <a:rect b="b" l="l" r="r" t="t"/>
            <a:pathLst>
              <a:path extrusionOk="0" h="33147" w="149542">
                <a:moveTo>
                  <a:pt x="0" y="8192"/>
                </a:moveTo>
                <a:lnTo>
                  <a:pt x="69342" y="8192"/>
                </a:lnTo>
                <a:lnTo>
                  <a:pt x="69342" y="0"/>
                </a:lnTo>
                <a:lnTo>
                  <a:pt x="149542" y="0"/>
                </a:lnTo>
                <a:lnTo>
                  <a:pt x="149542" y="33147"/>
                </a:lnTo>
                <a:lnTo>
                  <a:pt x="95" y="33147"/>
                </a:lnTo>
                <a:close/>
              </a:path>
            </a:pathLst>
          </a:custGeom>
          <a:noFill/>
          <a:ln cap="flat" cmpd="sng" w="19050">
            <a:solidFill>
              <a:schemeClr val="accent2"/>
            </a:solidFill>
            <a:prstDash val="solid"/>
            <a:round/>
            <a:headEnd len="med" w="med" type="none"/>
            <a:tailEnd len="med" w="med" type="none"/>
          </a:ln>
        </p:spPr>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9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Clr>
                <a:schemeClr val="dk1"/>
              </a:buClr>
              <a:buSzPts val="1100"/>
              <a:buFont typeface="Arial"/>
              <a:buNone/>
            </a:pPr>
            <a:r>
              <a:rPr lang="en" sz="900">
                <a:solidFill>
                  <a:srgbClr val="3F51B5"/>
                </a:solidFill>
              </a:rPr>
              <a:t>class</a:t>
            </a:r>
            <a:r>
              <a:rPr lang="en" sz="900">
                <a:solidFill>
                  <a:srgbClr val="37474F"/>
                </a:solidFill>
              </a:rPr>
              <a:t> </a:t>
            </a:r>
            <a:r>
              <a:rPr lang="en" sz="900">
                <a:solidFill>
                  <a:srgbClr val="8250DF"/>
                </a:solidFill>
              </a:rPr>
              <a:t>SimpleClassGenerator</a:t>
            </a:r>
            <a:r>
              <a:rPr lang="en" sz="900">
                <a:solidFill>
                  <a:srgbClr val="37474F"/>
                </a:solidFill>
              </a:rPr>
              <a:t>(session: </a:t>
            </a:r>
            <a:r>
              <a:rPr lang="en" sz="900">
                <a:solidFill>
                  <a:srgbClr val="8250DF"/>
                </a:solidFill>
              </a:rPr>
              <a:t>FirSession</a:t>
            </a:r>
            <a:r>
              <a:rPr lang="en" sz="900">
                <a:solidFill>
                  <a:srgbClr val="37474F"/>
                </a:solidFill>
              </a:rPr>
              <a:t>) : FirDeclarationGenerationExtension(session)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companion</a:t>
            </a:r>
            <a:r>
              <a:rPr lang="en" sz="900">
                <a:solidFill>
                  <a:srgbClr val="37474F"/>
                </a:solidFill>
              </a:rPr>
              <a:t> </a:t>
            </a:r>
            <a:r>
              <a:rPr lang="en" sz="900">
                <a:solidFill>
                  <a:srgbClr val="3F51B5"/>
                </a:solidFill>
              </a:rPr>
              <a:t>object</a:t>
            </a: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666666"/>
                </a:solidFill>
              </a:rPr>
              <a:t>// foo.bar.MyClass</a:t>
            </a:r>
            <a:endParaRPr sz="900">
              <a:solidFill>
                <a:srgbClr val="666666"/>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val</a:t>
            </a:r>
            <a:r>
              <a:rPr lang="en" sz="900">
                <a:solidFill>
                  <a:srgbClr val="37474F"/>
                </a:solidFill>
              </a:rPr>
              <a:t> MY_CLASS_ID = ClassId(</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FqName.fromSegments(listOf(</a:t>
            </a:r>
            <a:r>
              <a:rPr lang="en" sz="900">
                <a:solidFill>
                  <a:srgbClr val="008000"/>
                </a:solidFill>
              </a:rPr>
              <a:t>"foo"</a:t>
            </a:r>
            <a:r>
              <a:rPr lang="en" sz="900">
                <a:solidFill>
                  <a:srgbClr val="37474F"/>
                </a:solidFill>
              </a:rPr>
              <a:t>, </a:t>
            </a:r>
            <a:r>
              <a:rPr lang="en" sz="900">
                <a:solidFill>
                  <a:srgbClr val="008000"/>
                </a:solidFill>
              </a:rPr>
              <a:t>"bar"</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Name.identifier(</a:t>
            </a:r>
            <a:r>
              <a:rPr lang="en" sz="900">
                <a:solidFill>
                  <a:srgbClr val="008000"/>
                </a:solidFill>
              </a:rPr>
              <a:t>"MyClass"</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666666"/>
                </a:solidFill>
              </a:rPr>
              <a:t>// foo.bar.MyClass.foo</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val</a:t>
            </a:r>
            <a:r>
              <a:rPr lang="en" sz="900">
                <a:solidFill>
                  <a:srgbClr val="37474F"/>
                </a:solidFill>
              </a:rPr>
              <a:t> FOO_ID = CallableId(MY_CLASS_ID, Name.identifier(</a:t>
            </a:r>
            <a:r>
              <a:rPr lang="en" sz="900">
                <a:solidFill>
                  <a:srgbClr val="008000"/>
                </a:solidFill>
              </a:rPr>
              <a:t>"foo"</a:t>
            </a: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override</a:t>
            </a:r>
            <a:r>
              <a:rPr lang="en" sz="900">
                <a:solidFill>
                  <a:srgbClr val="37474F"/>
                </a:solidFill>
              </a:rPr>
              <a:t> </a:t>
            </a:r>
            <a:r>
              <a:rPr lang="en" sz="900">
                <a:solidFill>
                  <a:srgbClr val="3F51B5"/>
                </a:solidFill>
              </a:rPr>
              <a:t>fun</a:t>
            </a:r>
            <a:r>
              <a:rPr lang="en" sz="900">
                <a:solidFill>
                  <a:srgbClr val="37474F"/>
                </a:solidFill>
              </a:rPr>
              <a:t> generateClassLikeDeclaration(classId: ClassId): FirClassLikeSymbol&lt;*&gt;?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None/>
            </a:pPr>
            <a:r>
              <a:t/>
            </a:r>
            <a:endParaRPr sz="900">
              <a:solidFill>
                <a:srgbClr val="3F51B5"/>
              </a:solidFill>
            </a:endParaRPr>
          </a:p>
        </p:txBody>
      </p:sp>
      <p:sp>
        <p:nvSpPr>
          <p:cNvPr id="2079" name="Google Shape;2079;p9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Compiler plugins: FIR extensions</a:t>
            </a:r>
            <a:endParaRPr/>
          </a:p>
        </p:txBody>
      </p:sp>
      <p:sp>
        <p:nvSpPr>
          <p:cNvPr id="2080" name="Google Shape;2080;p98"/>
          <p:cNvSpPr/>
          <p:nvPr/>
        </p:nvSpPr>
        <p:spPr>
          <a:xfrm>
            <a:off x="334975" y="3486151"/>
            <a:ext cx="6170700" cy="7020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Just-in-time compilation</a:t>
            </a:r>
            <a:endParaRPr/>
          </a:p>
        </p:txBody>
      </p:sp>
      <p:sp>
        <p:nvSpPr>
          <p:cNvPr id="114" name="Google Shape;114;p18"/>
          <p:cNvSpPr txBox="1"/>
          <p:nvPr>
            <p:ph idx="1" type="body"/>
          </p:nvPr>
        </p:nvSpPr>
        <p:spPr>
          <a:xfrm>
            <a:off x="292600" y="2205250"/>
            <a:ext cx="50829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S</a:t>
            </a:r>
            <a:r>
              <a:rPr lang="en"/>
              <a:t>ome guy</a:t>
            </a:r>
            <a:r>
              <a:rPr lang="en"/>
              <a:t> named Alan Turing said it is </a:t>
            </a:r>
            <a:r>
              <a:rPr b="1" lang="en"/>
              <a:t>impossible</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But empirically it is possible. If a piece of code took a long </a:t>
            </a:r>
            <a:r>
              <a:rPr lang="en"/>
              <a:t>enough </a:t>
            </a:r>
            <a:r>
              <a:rPr lang="en"/>
              <a:t>time </a:t>
            </a:r>
            <a:r>
              <a:rPr lang="en"/>
              <a:t>to execute once, then most likely the same will be true in the future.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5" name="Google Shape;115;p18"/>
          <p:cNvSpPr txBox="1"/>
          <p:nvPr/>
        </p:nvSpPr>
        <p:spPr>
          <a:xfrm>
            <a:off x="982275" y="1413700"/>
            <a:ext cx="5037600" cy="648000"/>
          </a:xfrm>
          <a:prstGeom prst="rect">
            <a:avLst/>
          </a:prstGeom>
          <a:noFill/>
          <a:ln>
            <a:noFill/>
          </a:ln>
        </p:spPr>
        <p:txBody>
          <a:bodyPr anchorCtr="0" anchor="t" bIns="91425" lIns="0" spcFirstLastPara="1" rIns="0" wrap="square" tIns="91425">
            <a:spAutoFit/>
          </a:bodyPr>
          <a:lstStyle/>
          <a:p>
            <a:pPr indent="0" lvl="0" marL="0" rtl="0" algn="l">
              <a:lnSpc>
                <a:spcPct val="115000"/>
              </a:lnSpc>
              <a:spcBef>
                <a:spcPts val="0"/>
              </a:spcBef>
              <a:spcAft>
                <a:spcPts val="600"/>
              </a:spcAft>
              <a:buNone/>
            </a:pPr>
            <a:r>
              <a:rPr lang="en">
                <a:latin typeface="Open Sans"/>
                <a:ea typeface="Open Sans"/>
                <a:cs typeface="Open Sans"/>
                <a:sym typeface="Open Sans"/>
              </a:rPr>
              <a:t>How can we understand which pieces of code will take a long time to execute?</a:t>
            </a:r>
            <a:endParaRPr>
              <a:latin typeface="Open Sans"/>
              <a:ea typeface="Open Sans"/>
              <a:cs typeface="Open Sans"/>
              <a:sym typeface="Open Sans"/>
            </a:endParaRPr>
          </a:p>
        </p:txBody>
      </p:sp>
      <p:pic>
        <p:nvPicPr>
          <p:cNvPr id="116" name="Google Shape;116;p18"/>
          <p:cNvPicPr preferRelativeResize="0"/>
          <p:nvPr/>
        </p:nvPicPr>
        <p:blipFill rotWithShape="1">
          <a:blip r:embed="rId3">
            <a:alphaModFix/>
          </a:blip>
          <a:srcRect b="0" l="0" r="32331" t="22618"/>
          <a:stretch/>
        </p:blipFill>
        <p:spPr>
          <a:xfrm>
            <a:off x="286675" y="1335024"/>
            <a:ext cx="569801" cy="651600"/>
          </a:xfrm>
          <a:prstGeom prst="rect">
            <a:avLst/>
          </a:prstGeom>
          <a:noFill/>
          <a:ln>
            <a:noFill/>
          </a:ln>
        </p:spPr>
      </p:pic>
      <p:pic>
        <p:nvPicPr>
          <p:cNvPr id="117" name="Google Shape;117;p18"/>
          <p:cNvPicPr preferRelativeResize="0"/>
          <p:nvPr/>
        </p:nvPicPr>
        <p:blipFill rotWithShape="1">
          <a:blip r:embed="rId4">
            <a:alphaModFix/>
          </a:blip>
          <a:srcRect b="0" l="3702" r="18349" t="0"/>
          <a:stretch/>
        </p:blipFill>
        <p:spPr>
          <a:xfrm>
            <a:off x="6199325" y="0"/>
            <a:ext cx="2944676" cy="514350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4" name="Shape 2084"/>
        <p:cNvGrpSpPr/>
        <p:nvPr/>
      </p:nvGrpSpPr>
      <p:grpSpPr>
        <a:xfrm>
          <a:off x="0" y="0"/>
          <a:ext cx="0" cy="0"/>
          <a:chOff x="0" y="0"/>
          <a:chExt cx="0" cy="0"/>
        </a:xfrm>
      </p:grpSpPr>
      <p:sp>
        <p:nvSpPr>
          <p:cNvPr id="2085" name="Google Shape;2085;p9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Clr>
                <a:schemeClr val="dk1"/>
              </a:buClr>
              <a:buSzPts val="1400"/>
              <a:buFont typeface="Arial"/>
              <a:buNone/>
            </a:pPr>
            <a:r>
              <a:rPr lang="en" sz="1400">
                <a:latin typeface="Open Sans"/>
                <a:ea typeface="Open Sans"/>
                <a:cs typeface="Open Sans"/>
                <a:sym typeface="Open Sans"/>
              </a:rPr>
              <a:t>You use a special key to mark </a:t>
            </a:r>
            <a:r>
              <a:rPr b="1" lang="en" sz="1400">
                <a:latin typeface="Open Sans"/>
                <a:ea typeface="Open Sans"/>
                <a:cs typeface="Open Sans"/>
                <a:sym typeface="Open Sans"/>
              </a:rPr>
              <a:t>everything</a:t>
            </a:r>
            <a:r>
              <a:rPr lang="en" sz="1400">
                <a:latin typeface="Open Sans"/>
                <a:ea typeface="Open Sans"/>
                <a:cs typeface="Open Sans"/>
                <a:sym typeface="Open Sans"/>
              </a:rPr>
              <a:t> generated by the compiler and can transfer </a:t>
            </a:r>
            <a:r>
              <a:rPr b="1" lang="en" sz="1400">
                <a:latin typeface="Open Sans"/>
                <a:ea typeface="Open Sans"/>
                <a:cs typeface="Open Sans"/>
                <a:sym typeface="Open Sans"/>
              </a:rPr>
              <a:t>any</a:t>
            </a:r>
            <a:r>
              <a:rPr lang="en" sz="1400">
                <a:latin typeface="Open Sans"/>
                <a:ea typeface="Open Sans"/>
                <a:cs typeface="Open Sans"/>
                <a:sym typeface="Open Sans"/>
              </a:rPr>
              <a:t> information between </a:t>
            </a:r>
            <a:r>
              <a:rPr lang="en" sz="1400">
                <a:latin typeface="Open Sans"/>
                <a:ea typeface="Open Sans"/>
                <a:cs typeface="Open Sans"/>
                <a:sym typeface="Open Sans"/>
              </a:rPr>
              <a:t>frontend</a:t>
            </a:r>
            <a:r>
              <a:rPr lang="en" sz="1400">
                <a:latin typeface="Open Sans"/>
                <a:ea typeface="Open Sans"/>
                <a:cs typeface="Open Sans"/>
                <a:sym typeface="Open Sans"/>
              </a:rPr>
              <a:t> and </a:t>
            </a:r>
            <a:r>
              <a:rPr lang="en" sz="1400">
                <a:latin typeface="Open Sans"/>
                <a:ea typeface="Open Sans"/>
                <a:cs typeface="Open Sans"/>
                <a:sym typeface="Open Sans"/>
              </a:rPr>
              <a:t>backend</a:t>
            </a:r>
            <a:r>
              <a:rPr lang="en" sz="1400">
                <a:latin typeface="Open Sans"/>
                <a:ea typeface="Open Sans"/>
                <a:cs typeface="Open Sans"/>
                <a:sym typeface="Open Sans"/>
              </a:rPr>
              <a:t>. So it also helps to find the new declaration to generate it’s IR.</a:t>
            </a:r>
            <a:endParaRPr sz="14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sz="1400">
              <a:solidFill>
                <a:srgbClr val="3F51B5"/>
              </a:solidFill>
            </a:endParaRPr>
          </a:p>
          <a:p>
            <a:pPr indent="0" lvl="0" marL="0" rtl="0" algn="l">
              <a:lnSpc>
                <a:spcPct val="150000"/>
              </a:lnSpc>
              <a:spcBef>
                <a:spcPts val="800"/>
              </a:spcBef>
              <a:spcAft>
                <a:spcPts val="0"/>
              </a:spcAft>
              <a:buClr>
                <a:schemeClr val="dk1"/>
              </a:buClr>
              <a:buSzPts val="1100"/>
              <a:buFont typeface="Arial"/>
              <a:buNone/>
            </a:pPr>
            <a:r>
              <a:rPr lang="en" sz="1100">
                <a:solidFill>
                  <a:srgbClr val="3F51B5"/>
                </a:solidFill>
              </a:rPr>
              <a:t>class</a:t>
            </a:r>
            <a:r>
              <a:rPr lang="en" sz="1100">
                <a:solidFill>
                  <a:srgbClr val="37474F"/>
                </a:solidFill>
              </a:rPr>
              <a:t> </a:t>
            </a:r>
            <a:r>
              <a:rPr lang="en" sz="1100">
                <a:solidFill>
                  <a:srgbClr val="8250DF"/>
                </a:solidFill>
              </a:rPr>
              <a:t>SimpleClassGenerator</a:t>
            </a:r>
            <a:r>
              <a:rPr lang="en" sz="1100">
                <a:solidFill>
                  <a:srgbClr val="37474F"/>
                </a:solidFill>
              </a:rPr>
              <a:t>(session: </a:t>
            </a:r>
            <a:r>
              <a:rPr lang="en" sz="1100">
                <a:solidFill>
                  <a:srgbClr val="8250DF"/>
                </a:solidFill>
              </a:rPr>
              <a:t>FirSession</a:t>
            </a:r>
            <a:r>
              <a:rPr lang="en" sz="1100">
                <a:solidFill>
                  <a:srgbClr val="37474F"/>
                </a:solidFill>
              </a:rPr>
              <a:t>) : FirDeclarationGenerationExtension(session) {</a:t>
            </a:r>
            <a:endParaRPr sz="1100">
              <a:solidFill>
                <a:srgbClr val="37474F"/>
              </a:solidFill>
            </a:endParaRPr>
          </a:p>
          <a:p>
            <a:pPr indent="0" lvl="0" marL="0" rtl="0" algn="l">
              <a:lnSpc>
                <a:spcPct val="150000"/>
              </a:lnSpc>
              <a:spcBef>
                <a:spcPts val="800"/>
              </a:spcBef>
              <a:spcAft>
                <a:spcPts val="0"/>
              </a:spcAft>
              <a:buClr>
                <a:schemeClr val="dk1"/>
              </a:buClr>
              <a:buSzPts val="1100"/>
              <a:buFont typeface="Arial"/>
              <a:buNone/>
            </a:pPr>
            <a:r>
              <a:rPr lang="en" sz="1100">
                <a:solidFill>
                  <a:srgbClr val="37474F"/>
                </a:solidFill>
              </a:rPr>
              <a:t>    </a:t>
            </a:r>
            <a:r>
              <a:rPr lang="en" sz="1100">
                <a:solidFill>
                  <a:srgbClr val="3F51B5"/>
                </a:solidFill>
              </a:rPr>
              <a:t>object</a:t>
            </a:r>
            <a:r>
              <a:rPr lang="en" sz="1100">
                <a:solidFill>
                  <a:srgbClr val="37474F"/>
                </a:solidFill>
              </a:rPr>
              <a:t> Key : GeneratedDeclarationKey()</a:t>
            </a:r>
            <a:endParaRPr sz="1100">
              <a:solidFill>
                <a:srgbClr val="37474F"/>
              </a:solidFill>
            </a:endParaRPr>
          </a:p>
          <a:p>
            <a:pPr indent="0" lvl="0" marL="0" rtl="0" algn="l">
              <a:lnSpc>
                <a:spcPct val="150000"/>
              </a:lnSpc>
              <a:spcBef>
                <a:spcPts val="8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8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None/>
            </a:pPr>
            <a:r>
              <a:t/>
            </a:r>
            <a:endParaRPr sz="1400">
              <a:solidFill>
                <a:srgbClr val="3F51B5"/>
              </a:solidFill>
            </a:endParaRPr>
          </a:p>
        </p:txBody>
      </p:sp>
      <p:sp>
        <p:nvSpPr>
          <p:cNvPr id="2086" name="Google Shape;2086;p9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Compiler plugins: FIR extensions</a:t>
            </a:r>
            <a:endParaRPr/>
          </a:p>
        </p:txBody>
      </p:sp>
      <p:sp>
        <p:nvSpPr>
          <p:cNvPr id="2087" name="Google Shape;2087;p99"/>
          <p:cNvSpPr/>
          <p:nvPr/>
        </p:nvSpPr>
        <p:spPr>
          <a:xfrm>
            <a:off x="334975" y="3187550"/>
            <a:ext cx="3495600" cy="2655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1" name="Shape 2091"/>
        <p:cNvGrpSpPr/>
        <p:nvPr/>
      </p:nvGrpSpPr>
      <p:grpSpPr>
        <a:xfrm>
          <a:off x="0" y="0"/>
          <a:ext cx="0" cy="0"/>
          <a:chOff x="0" y="0"/>
          <a:chExt cx="0" cy="0"/>
        </a:xfrm>
      </p:grpSpPr>
      <p:sp>
        <p:nvSpPr>
          <p:cNvPr id="2092" name="Google Shape;2092;p10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None/>
            </a:pPr>
            <a:r>
              <a:rPr lang="en" sz="1400">
                <a:latin typeface="Open Sans"/>
                <a:ea typeface="Open Sans"/>
                <a:cs typeface="Open Sans"/>
                <a:sym typeface="Open Sans"/>
              </a:rPr>
              <a:t>Don’t forget to register all new declarations.</a:t>
            </a:r>
            <a:endParaRPr sz="1400">
              <a:latin typeface="Open Sans"/>
              <a:ea typeface="Open Sans"/>
              <a:cs typeface="Open Sans"/>
              <a:sym typeface="Open Sans"/>
            </a:endParaRPr>
          </a:p>
          <a:p>
            <a:pPr indent="0" lvl="0" marL="0" rtl="0" algn="l">
              <a:lnSpc>
                <a:spcPct val="150000"/>
              </a:lnSpc>
              <a:spcBef>
                <a:spcPts val="0"/>
              </a:spcBef>
              <a:spcAft>
                <a:spcPts val="0"/>
              </a:spcAft>
              <a:buNone/>
            </a:pPr>
            <a:r>
              <a:t/>
            </a:r>
            <a:endParaRPr sz="1400">
              <a:solidFill>
                <a:srgbClr val="3F51B5"/>
              </a:solidFill>
            </a:endParaRPr>
          </a:p>
          <a:p>
            <a:pPr indent="0" lvl="0" marL="0" rtl="0" algn="l">
              <a:lnSpc>
                <a:spcPct val="150000"/>
              </a:lnSpc>
              <a:spcBef>
                <a:spcPts val="0"/>
              </a:spcBef>
              <a:spcAft>
                <a:spcPts val="0"/>
              </a:spcAft>
              <a:buNone/>
            </a:pPr>
            <a:r>
              <a:rPr lang="en" sz="1100">
                <a:solidFill>
                  <a:srgbClr val="3F51B5"/>
                </a:solidFill>
              </a:rPr>
              <a:t>class</a:t>
            </a:r>
            <a:r>
              <a:rPr lang="en" sz="1100">
                <a:solidFill>
                  <a:srgbClr val="37474F"/>
                </a:solidFill>
              </a:rPr>
              <a:t> </a:t>
            </a:r>
            <a:r>
              <a:rPr lang="en" sz="1100">
                <a:solidFill>
                  <a:srgbClr val="8250DF"/>
                </a:solidFill>
              </a:rPr>
              <a:t>SimpleClassGenerator</a:t>
            </a:r>
            <a:r>
              <a:rPr lang="en" sz="1100">
                <a:solidFill>
                  <a:srgbClr val="37474F"/>
                </a:solidFill>
              </a:rPr>
              <a:t>(session: </a:t>
            </a:r>
            <a:r>
              <a:rPr lang="en" sz="1100">
                <a:solidFill>
                  <a:srgbClr val="8250DF"/>
                </a:solidFill>
              </a:rPr>
              <a:t>FirSession</a:t>
            </a:r>
            <a:r>
              <a:rPr lang="en" sz="1100">
                <a:solidFill>
                  <a:srgbClr val="37474F"/>
                </a:solidFill>
              </a:rPr>
              <a:t>) : FirDeclarationGenerationExtension(session) {</a:t>
            </a:r>
            <a:endParaRPr sz="1100">
              <a:solidFill>
                <a:srgbClr val="37474F"/>
              </a:solidFill>
            </a:endParaRPr>
          </a:p>
          <a:p>
            <a:pPr indent="0" lvl="0" marL="0" rtl="0" algn="l">
              <a:lnSpc>
                <a:spcPct val="150000"/>
              </a:lnSpc>
              <a:spcBef>
                <a:spcPts val="0"/>
              </a:spcBef>
              <a:spcAft>
                <a:spcPts val="0"/>
              </a:spcAft>
              <a:buNone/>
            </a:pPr>
            <a:r>
              <a:rPr lang="en" sz="1100">
                <a:solidFill>
                  <a:srgbClr val="37474F"/>
                </a:solidFill>
              </a:rPr>
              <a:t>    ...</a:t>
            </a:r>
            <a:endParaRPr sz="1100">
              <a:solidFill>
                <a:srgbClr val="37474F"/>
              </a:solidFill>
            </a:endParaRPr>
          </a:p>
          <a:p>
            <a:pPr indent="0" lvl="0" marL="0" rtl="0" algn="l">
              <a:lnSpc>
                <a:spcPct val="150000"/>
              </a:lnSpc>
              <a:spcBef>
                <a:spcPts val="0"/>
              </a:spcBef>
              <a:spcAft>
                <a:spcPts val="0"/>
              </a:spcAft>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getTopLevelClassIds(): Set&lt;ClassId&gt; {</a:t>
            </a:r>
            <a:endParaRPr sz="1100">
              <a:solidFill>
                <a:srgbClr val="37474F"/>
              </a:solidFill>
            </a:endParaRPr>
          </a:p>
          <a:p>
            <a:pPr indent="0" lvl="0" marL="0" rtl="0" algn="l">
              <a:lnSpc>
                <a:spcPct val="150000"/>
              </a:lnSpc>
              <a:spcBef>
                <a:spcPts val="0"/>
              </a:spcBef>
              <a:spcAft>
                <a:spcPts val="0"/>
              </a:spcAft>
              <a:buNone/>
            </a:pPr>
            <a:r>
              <a:rPr lang="en" sz="1100">
                <a:solidFill>
                  <a:srgbClr val="37474F"/>
                </a:solidFill>
              </a:rPr>
              <a:t>        </a:t>
            </a:r>
            <a:r>
              <a:rPr lang="en" sz="1100">
                <a:solidFill>
                  <a:srgbClr val="3F51B5"/>
                </a:solidFill>
              </a:rPr>
              <a:t>return</a:t>
            </a:r>
            <a:r>
              <a:rPr lang="en" sz="1100">
                <a:solidFill>
                  <a:srgbClr val="37474F"/>
                </a:solidFill>
              </a:rPr>
              <a:t> setOf(MY_CLASS_ID)</a:t>
            </a:r>
            <a:endParaRPr sz="1100">
              <a:solidFill>
                <a:srgbClr val="37474F"/>
              </a:solidFill>
            </a:endParaRPr>
          </a:p>
          <a:p>
            <a:pPr indent="0" lvl="0" marL="0" rtl="0" algn="l">
              <a:lnSpc>
                <a:spcPct val="150000"/>
              </a:lnSpc>
              <a:spcBef>
                <a:spcPts val="0"/>
              </a:spcBef>
              <a:spcAft>
                <a:spcPts val="0"/>
              </a:spcAft>
              <a:buNone/>
            </a:pPr>
            <a:r>
              <a:rPr lang="en" sz="1100">
                <a:solidFill>
                  <a:srgbClr val="37474F"/>
                </a:solidFill>
              </a:rPr>
              <a:t>    }</a:t>
            </a:r>
            <a:endParaRPr sz="1100">
              <a:solidFill>
                <a:srgbClr val="37474F"/>
              </a:solidFill>
            </a:endParaRPr>
          </a:p>
          <a:p>
            <a:pPr indent="0" lvl="0" marL="0" rtl="0" algn="l">
              <a:lnSpc>
                <a:spcPct val="150000"/>
              </a:lnSpc>
              <a:spcBef>
                <a:spcPts val="0"/>
              </a:spcBef>
              <a:spcAft>
                <a:spcPts val="0"/>
              </a:spcAft>
              <a:buNone/>
            </a:pPr>
            <a:r>
              <a:t/>
            </a:r>
            <a:endParaRPr sz="1100">
              <a:solidFill>
                <a:srgbClr val="37474F"/>
              </a:solidFill>
            </a:endParaRPr>
          </a:p>
          <a:p>
            <a:pPr indent="0" lvl="0" marL="0" rtl="0" algn="l">
              <a:lnSpc>
                <a:spcPct val="150000"/>
              </a:lnSpc>
              <a:spcBef>
                <a:spcPts val="0"/>
              </a:spcBef>
              <a:spcAft>
                <a:spcPts val="0"/>
              </a:spcAft>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hasPackage(packageFqName: FqName): Boolean {</a:t>
            </a:r>
            <a:endParaRPr sz="1100">
              <a:solidFill>
                <a:srgbClr val="37474F"/>
              </a:solidFill>
            </a:endParaRPr>
          </a:p>
          <a:p>
            <a:pPr indent="0" lvl="0" marL="0" rtl="0" algn="l">
              <a:lnSpc>
                <a:spcPct val="150000"/>
              </a:lnSpc>
              <a:spcBef>
                <a:spcPts val="0"/>
              </a:spcBef>
              <a:spcAft>
                <a:spcPts val="0"/>
              </a:spcAft>
              <a:buNone/>
            </a:pPr>
            <a:r>
              <a:rPr lang="en" sz="1100">
                <a:solidFill>
                  <a:srgbClr val="37474F"/>
                </a:solidFill>
              </a:rPr>
              <a:t>        </a:t>
            </a:r>
            <a:r>
              <a:rPr lang="en" sz="1100">
                <a:solidFill>
                  <a:srgbClr val="3F51B5"/>
                </a:solidFill>
              </a:rPr>
              <a:t>return</a:t>
            </a:r>
            <a:r>
              <a:rPr lang="en" sz="1100">
                <a:solidFill>
                  <a:srgbClr val="37474F"/>
                </a:solidFill>
              </a:rPr>
              <a:t> packageFqName == MY_CLASS_ID.packageFqName</a:t>
            </a:r>
            <a:endParaRPr sz="1100">
              <a:solidFill>
                <a:srgbClr val="37474F"/>
              </a:solidFill>
            </a:endParaRPr>
          </a:p>
          <a:p>
            <a:pPr indent="0" lvl="0" marL="0" rtl="0" algn="l">
              <a:lnSpc>
                <a:spcPct val="150000"/>
              </a:lnSpc>
              <a:spcBef>
                <a:spcPts val="0"/>
              </a:spcBef>
              <a:spcAft>
                <a:spcPts val="0"/>
              </a:spcAft>
              <a:buNone/>
            </a:pPr>
            <a:r>
              <a:rPr lang="en" sz="1100">
                <a:solidFill>
                  <a:srgbClr val="37474F"/>
                </a:solidFill>
              </a:rPr>
              <a:t>    }</a:t>
            </a:r>
            <a:endParaRPr sz="1100">
              <a:solidFill>
                <a:srgbClr val="37474F"/>
              </a:solidFill>
            </a:endParaRPr>
          </a:p>
          <a:p>
            <a:pPr indent="0" lvl="0" marL="0" rtl="0" algn="l">
              <a:lnSpc>
                <a:spcPct val="150000"/>
              </a:lnSpc>
              <a:spcBef>
                <a:spcPts val="0"/>
              </a:spcBef>
              <a:spcAft>
                <a:spcPts val="0"/>
              </a:spcAft>
              <a:buNone/>
            </a:pPr>
            <a:r>
              <a:t/>
            </a:r>
            <a:endParaRPr sz="1100">
              <a:solidFill>
                <a:srgbClr val="37474F"/>
              </a:solidFill>
            </a:endParaRPr>
          </a:p>
          <a:p>
            <a:pPr indent="0" lvl="0" marL="0" rtl="0" algn="l">
              <a:lnSpc>
                <a:spcPct val="150000"/>
              </a:lnSpc>
              <a:spcBef>
                <a:spcPts val="0"/>
              </a:spcBef>
              <a:spcAft>
                <a:spcPts val="0"/>
              </a:spcAft>
              <a:buNone/>
            </a:pPr>
            <a:r>
              <a:rPr lang="en" sz="1100">
                <a:solidFill>
                  <a:srgbClr val="37474F"/>
                </a:solidFill>
              </a:rPr>
              <a:t>}</a:t>
            </a:r>
            <a:endParaRPr sz="1100">
              <a:solidFill>
                <a:srgbClr val="3F51B5"/>
              </a:solidFill>
            </a:endParaRPr>
          </a:p>
          <a:p>
            <a:pPr indent="0" lvl="0" marL="0" rtl="0" algn="l">
              <a:lnSpc>
                <a:spcPct val="150000"/>
              </a:lnSpc>
              <a:spcBef>
                <a:spcPts val="0"/>
              </a:spcBef>
              <a:spcAft>
                <a:spcPts val="0"/>
              </a:spcAft>
              <a:buNone/>
            </a:pPr>
            <a:r>
              <a:t/>
            </a:r>
            <a:endParaRPr sz="1400">
              <a:solidFill>
                <a:srgbClr val="3F51B5"/>
              </a:solidFill>
            </a:endParaRPr>
          </a:p>
        </p:txBody>
      </p:sp>
      <p:sp>
        <p:nvSpPr>
          <p:cNvPr id="2093" name="Google Shape;2093;p10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Compiler plugins: FIR extensions</a:t>
            </a:r>
            <a:endParaRPr/>
          </a:p>
        </p:txBody>
      </p:sp>
      <p:sp>
        <p:nvSpPr>
          <p:cNvPr id="2094" name="Google Shape;2094;p100"/>
          <p:cNvSpPr/>
          <p:nvPr/>
        </p:nvSpPr>
        <p:spPr>
          <a:xfrm>
            <a:off x="334975" y="3587850"/>
            <a:ext cx="5096400" cy="768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00"/>
          <p:cNvSpPr/>
          <p:nvPr/>
        </p:nvSpPr>
        <p:spPr>
          <a:xfrm>
            <a:off x="334975" y="2571750"/>
            <a:ext cx="5096400" cy="7683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9" name="Shape 2099"/>
        <p:cNvGrpSpPr/>
        <p:nvPr/>
      </p:nvGrpSpPr>
      <p:grpSpPr>
        <a:xfrm>
          <a:off x="0" y="0"/>
          <a:ext cx="0" cy="0"/>
          <a:chOff x="0" y="0"/>
          <a:chExt cx="0" cy="0"/>
        </a:xfrm>
      </p:grpSpPr>
      <p:sp>
        <p:nvSpPr>
          <p:cNvPr id="2100" name="Google Shape;2100;p101"/>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50000"/>
              </a:lnSpc>
              <a:spcBef>
                <a:spcPts val="0"/>
              </a:spcBef>
              <a:spcAft>
                <a:spcPts val="0"/>
              </a:spcAft>
              <a:buClr>
                <a:schemeClr val="dk1"/>
              </a:buClr>
              <a:buSzPts val="1400"/>
              <a:buFont typeface="Arial"/>
              <a:buNone/>
            </a:pPr>
            <a:r>
              <a:rPr lang="en" sz="1400">
                <a:latin typeface="Open Sans"/>
                <a:ea typeface="Open Sans"/>
                <a:cs typeface="Open Sans"/>
                <a:sym typeface="Open Sans"/>
              </a:rPr>
              <a:t>Actually, the compiler has only one extension for IRs:</a:t>
            </a:r>
            <a:r>
              <a:rPr lang="en" sz="1400">
                <a:solidFill>
                  <a:srgbClr val="595959"/>
                </a:solidFill>
                <a:latin typeface="Raleway"/>
                <a:ea typeface="Raleway"/>
                <a:cs typeface="Raleway"/>
                <a:sym typeface="Raleway"/>
              </a:rPr>
              <a:t> </a:t>
            </a:r>
            <a:r>
              <a:rPr lang="en" sz="1400" u="sng">
                <a:solidFill>
                  <a:schemeClr val="accent3"/>
                </a:solidFill>
                <a:hlinkClick r:id="rId3">
                  <a:extLst>
                    <a:ext uri="{A12FA001-AC4F-418D-AE19-62706E023703}">
                      <ahyp:hlinkClr val="tx"/>
                    </a:ext>
                  </a:extLst>
                </a:hlinkClick>
              </a:rPr>
              <a:t>IrGenerationExtension</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400"/>
              <a:buFont typeface="Arial"/>
              <a:buNone/>
            </a:pPr>
            <a:r>
              <a:rPr lang="en" sz="1400">
                <a:latin typeface="Open Sans"/>
                <a:ea typeface="Open Sans"/>
                <a:cs typeface="Open Sans"/>
                <a:sym typeface="Open Sans"/>
              </a:rPr>
              <a:t>You just need to implement some </a:t>
            </a:r>
            <a:r>
              <a:rPr i="1" lang="en" sz="1400">
                <a:latin typeface="Open Sans"/>
                <a:ea typeface="Open Sans"/>
                <a:cs typeface="Open Sans"/>
                <a:sym typeface="Open Sans"/>
              </a:rPr>
              <a:t>transformers</a:t>
            </a:r>
            <a:r>
              <a:rPr lang="en" sz="1400">
                <a:latin typeface="Open Sans"/>
                <a:ea typeface="Open Sans"/>
                <a:cs typeface="Open Sans"/>
                <a:sym typeface="Open Sans"/>
              </a:rPr>
              <a:t> and accept them:</a:t>
            </a:r>
            <a:endParaRPr sz="14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400"/>
              <a:buFont typeface="Arial"/>
              <a:buNone/>
            </a:pPr>
            <a:r>
              <a:t/>
            </a:r>
            <a:endParaRPr sz="1400">
              <a:solidFill>
                <a:srgbClr val="595959"/>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en" sz="900">
                <a:solidFill>
                  <a:srgbClr val="3F51B5"/>
                </a:solidFill>
              </a:rPr>
              <a:t>class</a:t>
            </a:r>
            <a:r>
              <a:rPr lang="en" sz="900">
                <a:solidFill>
                  <a:srgbClr val="37474F"/>
                </a:solidFill>
              </a:rPr>
              <a:t> </a:t>
            </a:r>
            <a:r>
              <a:rPr lang="en" sz="900">
                <a:solidFill>
                  <a:srgbClr val="8250DF"/>
                </a:solidFill>
              </a:rPr>
              <a:t>SimpleIrGenerationExtension</a:t>
            </a:r>
            <a:r>
              <a:rPr lang="en" sz="900">
                <a:solidFill>
                  <a:srgbClr val="37474F"/>
                </a:solidFill>
              </a:rPr>
              <a:t>: IrGenerationExtension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override</a:t>
            </a:r>
            <a:r>
              <a:rPr lang="en" sz="900">
                <a:solidFill>
                  <a:srgbClr val="37474F"/>
                </a:solidFill>
              </a:rPr>
              <a:t> </a:t>
            </a:r>
            <a:r>
              <a:rPr lang="en" sz="900">
                <a:solidFill>
                  <a:srgbClr val="3F51B5"/>
                </a:solidFill>
              </a:rPr>
              <a:t>fun</a:t>
            </a:r>
            <a:r>
              <a:rPr lang="en" sz="900">
                <a:solidFill>
                  <a:srgbClr val="37474F"/>
                </a:solidFill>
              </a:rPr>
              <a:t> generate(moduleFragment: IrModuleFragment, pluginContext: IrPluginContext)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val</a:t>
            </a:r>
            <a:r>
              <a:rPr lang="en" sz="900">
                <a:solidFill>
                  <a:srgbClr val="37474F"/>
                </a:solidFill>
              </a:rPr>
              <a:t> transformers = listOf(SimpleIrBodyGenerator(pluginContext))</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r>
              <a:rPr lang="en" sz="900">
                <a:solidFill>
                  <a:srgbClr val="3F51B5"/>
                </a:solidFill>
              </a:rPr>
              <a:t>for</a:t>
            </a:r>
            <a:r>
              <a:rPr lang="en" sz="900">
                <a:solidFill>
                  <a:srgbClr val="37474F"/>
                </a:solidFill>
              </a:rPr>
              <a:t> (transformer </a:t>
            </a:r>
            <a:r>
              <a:rPr lang="en" sz="900">
                <a:solidFill>
                  <a:srgbClr val="3F51B5"/>
                </a:solidFill>
              </a:rPr>
              <a:t>in</a:t>
            </a:r>
            <a:r>
              <a:rPr lang="en" sz="900">
                <a:solidFill>
                  <a:srgbClr val="37474F"/>
                </a:solidFill>
              </a:rPr>
              <a:t> transformers)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moduleFragment.acceptChildrenVoid(transformer)</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    }</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900">
                <a:solidFill>
                  <a:srgbClr val="37474F"/>
                </a:solidFill>
              </a:rPr>
              <a:t>}</a:t>
            </a:r>
            <a:endParaRPr sz="900">
              <a:solidFill>
                <a:srgbClr val="37474F"/>
              </a:solidFill>
            </a:endParaRPr>
          </a:p>
          <a:p>
            <a:pPr indent="0" lvl="0" marL="0" rtl="0" algn="l">
              <a:lnSpc>
                <a:spcPct val="150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50000"/>
              </a:lnSpc>
              <a:spcBef>
                <a:spcPts val="0"/>
              </a:spcBef>
              <a:spcAft>
                <a:spcPts val="0"/>
              </a:spcAft>
              <a:buClr>
                <a:schemeClr val="dk1"/>
              </a:buClr>
              <a:buSzPts val="1400"/>
              <a:buFont typeface="Arial"/>
              <a:buNone/>
            </a:pPr>
            <a:r>
              <a:rPr lang="en" sz="1400">
                <a:latin typeface="Open Sans"/>
                <a:ea typeface="Open Sans"/>
                <a:cs typeface="Open Sans"/>
                <a:sym typeface="Open Sans"/>
              </a:rPr>
              <a:t>Don’t forget to check the </a:t>
            </a:r>
            <a:r>
              <a:rPr lang="en" sz="1400"/>
              <a:t>key</a:t>
            </a:r>
            <a:r>
              <a:rPr lang="en" sz="1400">
                <a:latin typeface="Open Sans"/>
                <a:ea typeface="Open Sans"/>
                <a:cs typeface="Open Sans"/>
                <a:sym typeface="Open Sans"/>
              </a:rPr>
              <a:t> (use the </a:t>
            </a:r>
            <a:r>
              <a:rPr lang="en" sz="1400"/>
              <a:t>interestedIn</a:t>
            </a:r>
            <a:r>
              <a:rPr lang="en" sz="1400">
                <a:latin typeface="Open Sans"/>
                <a:ea typeface="Open Sans"/>
                <a:cs typeface="Open Sans"/>
                <a:sym typeface="Open Sans"/>
              </a:rPr>
              <a:t> function)!</a:t>
            </a:r>
            <a:endParaRPr sz="14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400"/>
              <a:buFont typeface="Arial"/>
              <a:buNone/>
            </a:pPr>
            <a:r>
              <a:t/>
            </a:r>
            <a:endParaRPr sz="1400">
              <a:solidFill>
                <a:srgbClr val="666666"/>
              </a:solidFill>
              <a:latin typeface="Raleway"/>
              <a:ea typeface="Raleway"/>
              <a:cs typeface="Raleway"/>
              <a:sym typeface="Raleway"/>
            </a:endParaRPr>
          </a:p>
          <a:p>
            <a:pPr indent="0" lvl="0" marL="0" rtl="0" algn="l">
              <a:lnSpc>
                <a:spcPct val="150000"/>
              </a:lnSpc>
              <a:spcBef>
                <a:spcPts val="0"/>
              </a:spcBef>
              <a:spcAft>
                <a:spcPts val="0"/>
              </a:spcAft>
              <a:buNone/>
            </a:pPr>
            <a:r>
              <a:t/>
            </a:r>
            <a:endParaRPr sz="1400">
              <a:latin typeface="Open Sans"/>
              <a:ea typeface="Open Sans"/>
              <a:cs typeface="Open Sans"/>
              <a:sym typeface="Open Sans"/>
            </a:endParaRPr>
          </a:p>
        </p:txBody>
      </p:sp>
      <p:sp>
        <p:nvSpPr>
          <p:cNvPr id="2101" name="Google Shape;2101;p10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Compiler plugins: IR extensions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10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50000"/>
              </a:lnSpc>
              <a:spcBef>
                <a:spcPts val="0"/>
              </a:spcBef>
              <a:spcAft>
                <a:spcPts val="0"/>
              </a:spcAft>
              <a:buClr>
                <a:srgbClr val="595959"/>
              </a:buClr>
              <a:buSzPts val="1400"/>
              <a:buFont typeface="Raleway"/>
              <a:buChar char="●"/>
            </a:pPr>
            <a:r>
              <a:rPr lang="en" u="sng">
                <a:solidFill>
                  <a:schemeClr val="hlink"/>
                </a:solidFill>
                <a:latin typeface="Raleway"/>
                <a:ea typeface="Raleway"/>
                <a:cs typeface="Raleway"/>
                <a:sym typeface="Raleway"/>
                <a:hlinkClick r:id="rId3"/>
              </a:rPr>
              <a:t>kotlinx.serialization</a:t>
            </a:r>
            <a:r>
              <a:rPr lang="en">
                <a:latin typeface="Raleway"/>
                <a:ea typeface="Raleway"/>
                <a:cs typeface="Raleway"/>
                <a:sym typeface="Raleway"/>
              </a:rPr>
              <a:t> — Generates visitor code for serializable classes.</a:t>
            </a:r>
            <a:endParaRPr>
              <a:latin typeface="Raleway"/>
              <a:ea typeface="Raleway"/>
              <a:cs typeface="Raleway"/>
              <a:sym typeface="Raleway"/>
            </a:endParaRPr>
          </a:p>
          <a:p>
            <a:pPr indent="-317500" lvl="0" marL="457200" rtl="0" algn="l">
              <a:lnSpc>
                <a:spcPct val="150000"/>
              </a:lnSpc>
              <a:spcBef>
                <a:spcPts val="0"/>
              </a:spcBef>
              <a:spcAft>
                <a:spcPts val="0"/>
              </a:spcAft>
              <a:buClr>
                <a:srgbClr val="595959"/>
              </a:buClr>
              <a:buSzPts val="1400"/>
              <a:buFont typeface="Raleway"/>
              <a:buChar char="●"/>
            </a:pPr>
            <a:r>
              <a:rPr lang="en" u="sng">
                <a:solidFill>
                  <a:schemeClr val="hlink"/>
                </a:solidFill>
                <a:latin typeface="Raleway"/>
                <a:ea typeface="Raleway"/>
                <a:cs typeface="Raleway"/>
                <a:sym typeface="Raleway"/>
                <a:hlinkClick r:id="rId4"/>
              </a:rPr>
              <a:t>all-open</a:t>
            </a:r>
            <a:r>
              <a:rPr lang="en">
                <a:latin typeface="Raleway"/>
                <a:ea typeface="Raleway"/>
                <a:cs typeface="Raleway"/>
                <a:sym typeface="Raleway"/>
              </a:rPr>
              <a:t> —</a:t>
            </a:r>
            <a:r>
              <a:rPr lang="en">
                <a:latin typeface="Raleway"/>
                <a:ea typeface="Raleway"/>
                <a:cs typeface="Raleway"/>
                <a:sym typeface="Raleway"/>
              </a:rPr>
              <a:t> Marks all classes as open classes.</a:t>
            </a:r>
            <a:endParaRPr>
              <a:latin typeface="Raleway"/>
              <a:ea typeface="Raleway"/>
              <a:cs typeface="Raleway"/>
              <a:sym typeface="Raleway"/>
            </a:endParaRPr>
          </a:p>
          <a:p>
            <a:pPr indent="-317500" lvl="0" marL="457200" rtl="0" algn="l">
              <a:lnSpc>
                <a:spcPct val="150000"/>
              </a:lnSpc>
              <a:spcBef>
                <a:spcPts val="0"/>
              </a:spcBef>
              <a:spcAft>
                <a:spcPts val="0"/>
              </a:spcAft>
              <a:buClr>
                <a:srgbClr val="595959"/>
              </a:buClr>
              <a:buSzPts val="1400"/>
              <a:buFont typeface="Raleway"/>
              <a:buChar char="●"/>
            </a:pPr>
            <a:r>
              <a:rPr lang="en" u="sng">
                <a:solidFill>
                  <a:schemeClr val="hlink"/>
                </a:solidFill>
                <a:latin typeface="Raleway"/>
                <a:ea typeface="Raleway"/>
                <a:cs typeface="Raleway"/>
                <a:sym typeface="Raleway"/>
                <a:hlinkClick r:id="rId5"/>
              </a:rPr>
              <a:t>kapt</a:t>
            </a:r>
            <a:r>
              <a:rPr lang="en">
                <a:latin typeface="Raleway"/>
                <a:ea typeface="Raleway"/>
                <a:cs typeface="Raleway"/>
                <a:sym typeface="Raleway"/>
              </a:rPr>
              <a:t> — An annotation processor.</a:t>
            </a:r>
            <a:endParaRPr>
              <a:latin typeface="Raleway"/>
              <a:ea typeface="Raleway"/>
              <a:cs typeface="Raleway"/>
              <a:sym typeface="Raleway"/>
            </a:endParaRPr>
          </a:p>
          <a:p>
            <a:pPr indent="-317500" lvl="0" marL="457200" rtl="0" algn="l">
              <a:lnSpc>
                <a:spcPct val="150000"/>
              </a:lnSpc>
              <a:spcBef>
                <a:spcPts val="0"/>
              </a:spcBef>
              <a:spcAft>
                <a:spcPts val="0"/>
              </a:spcAft>
              <a:buClr>
                <a:srgbClr val="595959"/>
              </a:buClr>
              <a:buSzPts val="1400"/>
              <a:buFont typeface="Raleway"/>
              <a:buChar char="●"/>
            </a:pPr>
            <a:r>
              <a:rPr lang="en" u="sng">
                <a:solidFill>
                  <a:schemeClr val="hlink"/>
                </a:solidFill>
                <a:latin typeface="Raleway"/>
                <a:ea typeface="Raleway"/>
                <a:cs typeface="Raleway"/>
                <a:sym typeface="Raleway"/>
                <a:hlinkClick r:id="rId6"/>
              </a:rPr>
              <a:t>ksp</a:t>
            </a:r>
            <a:r>
              <a:rPr lang="en">
                <a:latin typeface="Raleway"/>
                <a:ea typeface="Raleway"/>
                <a:cs typeface="Raleway"/>
                <a:sym typeface="Raleway"/>
              </a:rPr>
              <a:t> — An API for developing lightweight compiler plugins.</a:t>
            </a:r>
            <a:endParaRPr>
              <a:latin typeface="Raleway"/>
              <a:ea typeface="Raleway"/>
              <a:cs typeface="Raleway"/>
              <a:sym typeface="Raleway"/>
            </a:endParaRPr>
          </a:p>
          <a:p>
            <a:pPr indent="-317500" lvl="0" marL="457200" rtl="0" algn="l">
              <a:lnSpc>
                <a:spcPct val="150000"/>
              </a:lnSpc>
              <a:spcBef>
                <a:spcPts val="0"/>
              </a:spcBef>
              <a:spcAft>
                <a:spcPts val="0"/>
              </a:spcAft>
              <a:buClr>
                <a:srgbClr val="595959"/>
              </a:buClr>
              <a:buSzPts val="1400"/>
              <a:buFont typeface="Raleway"/>
              <a:buChar char="●"/>
            </a:pPr>
            <a:r>
              <a:rPr lang="en" u="sng">
                <a:solidFill>
                  <a:schemeClr val="hlink"/>
                </a:solidFill>
                <a:latin typeface="Raleway"/>
                <a:ea typeface="Raleway"/>
                <a:cs typeface="Raleway"/>
                <a:sym typeface="Raleway"/>
                <a:hlinkClick r:id="rId7"/>
              </a:rPr>
              <a:t>Jetpack Compose</a:t>
            </a:r>
            <a:r>
              <a:rPr lang="en">
                <a:latin typeface="Raleway"/>
                <a:ea typeface="Raleway"/>
                <a:cs typeface="Raleway"/>
                <a:sym typeface="Raleway"/>
              </a:rPr>
              <a:t> </a:t>
            </a:r>
            <a:r>
              <a:rPr lang="en">
                <a:latin typeface="Raleway"/>
                <a:ea typeface="Raleway"/>
                <a:cs typeface="Raleway"/>
                <a:sym typeface="Raleway"/>
              </a:rPr>
              <a:t>— Generates efficient UI from its declarative description.</a:t>
            </a:r>
            <a:endParaRPr>
              <a:latin typeface="Raleway"/>
              <a:ea typeface="Raleway"/>
              <a:cs typeface="Raleway"/>
              <a:sym typeface="Raleway"/>
            </a:endParaRPr>
          </a:p>
          <a:p>
            <a:pPr indent="-317500" lvl="0" marL="457200" rtl="0" algn="l">
              <a:lnSpc>
                <a:spcPct val="150000"/>
              </a:lnSpc>
              <a:spcBef>
                <a:spcPts val="0"/>
              </a:spcBef>
              <a:spcAft>
                <a:spcPts val="0"/>
              </a:spcAft>
              <a:buClr>
                <a:srgbClr val="595959"/>
              </a:buClr>
              <a:buSzPts val="1400"/>
              <a:buFont typeface="Raleway"/>
              <a:buChar char="●"/>
            </a:pPr>
            <a:r>
              <a:rPr lang="en" u="sng">
                <a:solidFill>
                  <a:schemeClr val="hlink"/>
                </a:solidFill>
                <a:latin typeface="Raleway"/>
                <a:ea typeface="Raleway"/>
                <a:cs typeface="Raleway"/>
                <a:sym typeface="Raleway"/>
                <a:hlinkClick r:id="rId8"/>
              </a:rPr>
              <a:t>Arrow Meta</a:t>
            </a:r>
            <a:r>
              <a:rPr lang="en">
                <a:latin typeface="Raleway"/>
                <a:ea typeface="Raleway"/>
                <a:cs typeface="Raleway"/>
                <a:sym typeface="Raleway"/>
              </a:rPr>
              <a:t> — Compiler plugin API that empowers all Arrow libraries.</a:t>
            </a:r>
            <a:endParaRPr>
              <a:latin typeface="Raleway"/>
              <a:ea typeface="Raleway"/>
              <a:cs typeface="Raleway"/>
              <a:sym typeface="Raleway"/>
            </a:endParaRPr>
          </a:p>
          <a:p>
            <a:pPr indent="-317500" lvl="0" marL="457200" rtl="0" algn="l">
              <a:lnSpc>
                <a:spcPct val="150000"/>
              </a:lnSpc>
              <a:spcBef>
                <a:spcPts val="0"/>
              </a:spcBef>
              <a:spcAft>
                <a:spcPts val="0"/>
              </a:spcAft>
              <a:buClr>
                <a:srgbClr val="595959"/>
              </a:buClr>
              <a:buSzPts val="1400"/>
              <a:buFont typeface="Raleway"/>
              <a:buChar char="●"/>
            </a:pPr>
            <a:r>
              <a:rPr lang="en">
                <a:latin typeface="Raleway"/>
                <a:ea typeface="Raleway"/>
                <a:cs typeface="Raleway"/>
                <a:sym typeface="Raleway"/>
              </a:rPr>
              <a:t>...</a:t>
            </a:r>
            <a:endParaRPr>
              <a:latin typeface="Raleway"/>
              <a:ea typeface="Raleway"/>
              <a:cs typeface="Raleway"/>
              <a:sym typeface="Raleway"/>
            </a:endParaRPr>
          </a:p>
        </p:txBody>
      </p:sp>
      <p:sp>
        <p:nvSpPr>
          <p:cNvPr id="2107" name="Google Shape;2107;p10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Compiler plugins: popular plugins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11" name="Shape 2111"/>
        <p:cNvGrpSpPr/>
        <p:nvPr/>
      </p:nvGrpSpPr>
      <p:grpSpPr>
        <a:xfrm>
          <a:off x="0" y="0"/>
          <a:ext cx="0" cy="0"/>
          <a:chOff x="0" y="0"/>
          <a:chExt cx="0" cy="0"/>
        </a:xfrm>
      </p:grpSpPr>
      <p:sp>
        <p:nvSpPr>
          <p:cNvPr id="2112" name="Google Shape;2112;p103"/>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b="0" i="0" sz="4800" u="none" cap="none" strike="noStrike">
              <a:solidFill>
                <a:schemeClr val="lt1"/>
              </a:solidFill>
              <a:latin typeface="Inter"/>
              <a:ea typeface="Inter"/>
              <a:cs typeface="Inter"/>
              <a:sym typeface="Inter"/>
            </a:endParaRPr>
          </a:p>
          <a:p>
            <a:pPr indent="0" lvl="0" marL="0" marR="0" rtl="0" algn="l">
              <a:lnSpc>
                <a:spcPct val="85000"/>
              </a:lnSpc>
              <a:spcBef>
                <a:spcPts val="0"/>
              </a:spcBef>
              <a:spcAft>
                <a:spcPts val="0"/>
              </a:spcAft>
              <a:buClr>
                <a:schemeClr val="dk1"/>
              </a:buClr>
              <a:buSzPts val="1100"/>
              <a:buFont typeface="Arial"/>
              <a:buNone/>
            </a:pPr>
            <a:r>
              <a:t/>
            </a:r>
            <a:endParaRPr b="0" i="0" sz="4800" u="none" cap="none" strike="noStrike">
              <a:solidFill>
                <a:srgbClr val="FFFFFF"/>
              </a:solidFill>
              <a:latin typeface="Inter"/>
              <a:ea typeface="Inter"/>
              <a:cs typeface="Inter"/>
              <a:sym typeface="Inter"/>
            </a:endParaRPr>
          </a:p>
        </p:txBody>
      </p:sp>
      <p:sp>
        <p:nvSpPr>
          <p:cNvPr id="2113" name="Google Shape;2113;p103">
            <a:hlinkClick r:id="rId3"/>
          </p:cNvPr>
          <p:cNvSpPr txBox="1"/>
          <p:nvPr/>
        </p:nvSpPr>
        <p:spPr>
          <a:xfrm>
            <a:off x="315075" y="4469150"/>
            <a:ext cx="2166600" cy="451200"/>
          </a:xfrm>
          <a:prstGeom prst="rect">
            <a:avLst/>
          </a:prstGeom>
          <a:noFill/>
          <a:ln>
            <a:noFill/>
          </a:ln>
        </p:spPr>
        <p:txBody>
          <a:bodyPr anchorCtr="0" anchor="b" bIns="91425" lIns="91425" spcFirstLastPara="1" rIns="91425" wrap="square" tIns="91425">
            <a:noAutofit/>
          </a:bodyPr>
          <a:lstStyle/>
          <a:p>
            <a:pPr indent="0" lvl="0" marL="0" marR="0" rtl="0" algn="l">
              <a:lnSpc>
                <a:spcPct val="105000"/>
              </a:lnSpc>
              <a:spcBef>
                <a:spcPts val="0"/>
              </a:spcBef>
              <a:spcAft>
                <a:spcPts val="0"/>
              </a:spcAft>
              <a:buClr>
                <a:srgbClr val="000000"/>
              </a:buClr>
              <a:buSzPts val="1700"/>
              <a:buFont typeface="Arial"/>
              <a:buNone/>
            </a:pPr>
            <a:r>
              <a:rPr b="0" i="0" lang="en" sz="1700" u="none" cap="none" strike="noStrike">
                <a:solidFill>
                  <a:srgbClr val="FFFFFF"/>
                </a:solidFill>
                <a:latin typeface="Inter"/>
                <a:ea typeface="Inter"/>
                <a:cs typeface="Inter"/>
                <a:sym typeface="Inter"/>
              </a:rPr>
              <a:t>@kotlin</a:t>
            </a:r>
            <a:endParaRPr b="0" i="0" sz="1700" u="none" cap="none" strike="noStrike">
              <a:solidFill>
                <a:srgbClr val="FFFFFF"/>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