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60" r:id="rId6"/>
    <p:sldId id="261" r:id="rId7"/>
    <p:sldId id="262" r:id="rId8"/>
    <p:sldId id="263" r:id="rId9"/>
    <p:sldId id="264" r:id="rId10"/>
    <p:sldId id="265" r:id="rId11"/>
    <p:sldId id="266" r:id="rId12"/>
    <p:sldId id="267" r:id="rId13"/>
    <p:sldId id="268" r:id="rId14"/>
    <p:sldId id="271" r:id="rId15"/>
    <p:sldId id="272"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F990F85-95B2-41E2-8F2B-E605706DAA47}" type="datetimeFigureOut">
              <a:rPr lang="en-US" smtClean="0"/>
              <a:t>12/21/2023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EAEBF12-E83C-428F-A69C-2DAAF1A2B546}" type="slidenum">
              <a:rPr lang="en-US" smtClean="0"/>
              <a:t>‹#›</a:t>
            </a:fld>
            <a:endParaRPr lang="en-US"/>
          </a:p>
        </p:txBody>
      </p:sp>
    </p:spTree>
    <p:extLst>
      <p:ext uri="{BB962C8B-B14F-4D97-AF65-F5344CB8AC3E}">
        <p14:creationId xmlns:p14="http://schemas.microsoft.com/office/powerpoint/2010/main" val="313656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990F85-95B2-41E2-8F2B-E605706DAA4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256870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F990F85-95B2-41E2-8F2B-E605706DAA47}" type="datetimeFigureOut">
              <a:rPr lang="en-US" smtClean="0"/>
              <a:t>12/21/2023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EAEBF12-E83C-428F-A69C-2DAAF1A2B546}" type="slidenum">
              <a:rPr lang="en-US" smtClean="0"/>
              <a:t>‹#›</a:t>
            </a:fld>
            <a:endParaRPr lang="en-US"/>
          </a:p>
        </p:txBody>
      </p:sp>
    </p:spTree>
    <p:extLst>
      <p:ext uri="{BB962C8B-B14F-4D97-AF65-F5344CB8AC3E}">
        <p14:creationId xmlns:p14="http://schemas.microsoft.com/office/powerpoint/2010/main" val="184625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990F85-95B2-41E2-8F2B-E605706DAA4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348391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990F85-95B2-41E2-8F2B-E605706DAA47}" type="datetimeFigureOut">
              <a:rPr lang="en-US" smtClean="0"/>
              <a:t>12/21/2023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EAEBF12-E83C-428F-A69C-2DAAF1A2B546}" type="slidenum">
              <a:rPr lang="en-US" smtClean="0"/>
              <a:t>‹#›</a:t>
            </a:fld>
            <a:endParaRPr lang="en-US"/>
          </a:p>
        </p:txBody>
      </p:sp>
    </p:spTree>
    <p:extLst>
      <p:ext uri="{BB962C8B-B14F-4D97-AF65-F5344CB8AC3E}">
        <p14:creationId xmlns:p14="http://schemas.microsoft.com/office/powerpoint/2010/main" val="178451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990F85-95B2-41E2-8F2B-E605706DAA4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81169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990F85-95B2-41E2-8F2B-E605706DAA47}"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31514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990F85-95B2-41E2-8F2B-E605706DAA47}"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386580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90F85-95B2-41E2-8F2B-E605706DAA47}"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249085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F990F85-95B2-41E2-8F2B-E605706DAA47}" type="datetimeFigureOut">
              <a:rPr lang="en-US" smtClean="0"/>
              <a:t>12/21/2023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EAEBF12-E83C-428F-A69C-2DAAF1A2B546}" type="slidenum">
              <a:rPr lang="en-US" smtClean="0"/>
              <a:t>‹#›</a:t>
            </a:fld>
            <a:endParaRPr lang="en-US"/>
          </a:p>
        </p:txBody>
      </p:sp>
    </p:spTree>
    <p:extLst>
      <p:ext uri="{BB962C8B-B14F-4D97-AF65-F5344CB8AC3E}">
        <p14:creationId xmlns:p14="http://schemas.microsoft.com/office/powerpoint/2010/main" val="305284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90F85-95B2-41E2-8F2B-E605706DAA4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EBF12-E83C-428F-A69C-2DAAF1A2B546}" type="slidenum">
              <a:rPr lang="en-US" smtClean="0"/>
              <a:t>‹#›</a:t>
            </a:fld>
            <a:endParaRPr lang="en-US"/>
          </a:p>
        </p:txBody>
      </p:sp>
    </p:spTree>
    <p:extLst>
      <p:ext uri="{BB962C8B-B14F-4D97-AF65-F5344CB8AC3E}">
        <p14:creationId xmlns:p14="http://schemas.microsoft.com/office/powerpoint/2010/main" val="423521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F990F85-95B2-41E2-8F2B-E605706DAA47}" type="datetimeFigureOut">
              <a:rPr lang="en-US" smtClean="0"/>
              <a:t>12/21/2023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EAEBF12-E83C-428F-A69C-2DAAF1A2B54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5842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yasserh/bmidataset" TargetMode="External"/><Relationship Id="rId2" Type="http://schemas.openxmlformats.org/officeDocument/2006/relationships/hyperlink" Target="https://www.kaggle.com/datasets/fedesoriano/heart-failure-prediction/data" TargetMode="External"/><Relationship Id="rId1" Type="http://schemas.openxmlformats.org/officeDocument/2006/relationships/slideLayout" Target="../slideLayouts/slideLayout2.xml"/><Relationship Id="rId5" Type="http://schemas.openxmlformats.org/officeDocument/2006/relationships/hyperlink" Target="https://www.ahajournals.org/doi/10.1161/JAHA.121.023667" TargetMode="External"/><Relationship Id="rId4" Type="http://schemas.openxmlformats.org/officeDocument/2006/relationships/hyperlink" Target="https://pubmed.ncbi.nlm.nih.gov/29490333/#:~:text=Higher%20BMI%20had%20the%20strongest,in%20younger%20and%20older%20adult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Heartfit</a:t>
            </a:r>
            <a:endParaRPr lang="en-US" dirty="0"/>
          </a:p>
        </p:txBody>
      </p:sp>
      <p:sp>
        <p:nvSpPr>
          <p:cNvPr id="3" name="Subtitle 2"/>
          <p:cNvSpPr>
            <a:spLocks noGrp="1"/>
          </p:cNvSpPr>
          <p:nvPr>
            <p:ph type="subTitle" idx="1"/>
          </p:nvPr>
        </p:nvSpPr>
        <p:spPr/>
        <p:txBody>
          <a:bodyPr/>
          <a:lstStyle/>
          <a:p>
            <a:r>
              <a:rPr lang="en-US" dirty="0" smtClean="0"/>
              <a:t>A journey to wellness through data-driven insights</a:t>
            </a:r>
            <a:endParaRPr lang="en-US" dirty="0"/>
          </a:p>
        </p:txBody>
      </p:sp>
    </p:spTree>
    <p:extLst>
      <p:ext uri="{BB962C8B-B14F-4D97-AF65-F5344CB8AC3E}">
        <p14:creationId xmlns:p14="http://schemas.microsoft.com/office/powerpoint/2010/main" val="381967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Avg</a:t>
            </a:r>
            <a:r>
              <a:rPr lang="en-US" dirty="0" smtClean="0"/>
              <a:t> BMI &amp; </a:t>
            </a:r>
            <a:r>
              <a:rPr lang="en-US" dirty="0" err="1" smtClean="0"/>
              <a:t>avg</a:t>
            </a:r>
            <a:r>
              <a:rPr lang="en-US" dirty="0" smtClean="0"/>
              <a:t> Weight comparisons with heart disease</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endParaRPr lang="en-US" dirty="0"/>
          </a:p>
          <a:p>
            <a:r>
              <a:rPr lang="en-US" dirty="0" err="1" smtClean="0"/>
              <a:t>Avg</a:t>
            </a:r>
            <a:r>
              <a:rPr lang="en-US" dirty="0" smtClean="0"/>
              <a:t> BMI for individuals with heart disease: 35.47 – Obese.</a:t>
            </a:r>
          </a:p>
          <a:p>
            <a:r>
              <a:rPr lang="en-US" dirty="0" err="1" smtClean="0"/>
              <a:t>Avg</a:t>
            </a:r>
            <a:r>
              <a:rPr lang="en-US" dirty="0" smtClean="0"/>
              <a:t> BMI for individuals without heart disease: 35.72 – Obese.</a:t>
            </a:r>
          </a:p>
          <a:p>
            <a:r>
              <a:rPr lang="en-US" dirty="0" err="1" smtClean="0"/>
              <a:t>Avg</a:t>
            </a:r>
            <a:r>
              <a:rPr lang="en-US" dirty="0" smtClean="0"/>
              <a:t> Weight for individuals with heart disease: 102.05kgs.</a:t>
            </a:r>
          </a:p>
          <a:p>
            <a:r>
              <a:rPr lang="en-US" dirty="0" smtClean="0"/>
              <a:t>Avg. weight for individuals without heart disease: 101.28 </a:t>
            </a:r>
            <a:r>
              <a:rPr lang="en-US" dirty="0" err="1" smtClean="0"/>
              <a:t>kgs</a:t>
            </a:r>
            <a:endParaRPr lang="en-US" dirty="0" smtClean="0"/>
          </a:p>
          <a:p>
            <a:r>
              <a:rPr lang="en-US" dirty="0"/>
              <a:t>The similarity in the mean BMI and mean Weight for individuals with and without heart disease shows that there are other factors that determine the risk of heart disease</a:t>
            </a:r>
            <a:r>
              <a:rPr lang="en-US" dirty="0" smtClean="0"/>
              <a: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8075" y="3057685"/>
            <a:ext cx="5422900" cy="1972943"/>
          </a:xfrm>
        </p:spPr>
      </p:pic>
    </p:spTree>
    <p:extLst>
      <p:ext uri="{BB962C8B-B14F-4D97-AF65-F5344CB8AC3E}">
        <p14:creationId xmlns:p14="http://schemas.microsoft.com/office/powerpoint/2010/main" val="47803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Dashboards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745801"/>
            <a:ext cx="5422900" cy="2596711"/>
          </a:xfrm>
        </p:spPr>
      </p:pic>
      <p:sp>
        <p:nvSpPr>
          <p:cNvPr id="4" name="Content Placeholder 3"/>
          <p:cNvSpPr>
            <a:spLocks noGrp="1"/>
          </p:cNvSpPr>
          <p:nvPr>
            <p:ph sz="half" idx="2"/>
          </p:nvPr>
        </p:nvSpPr>
        <p:spPr/>
        <p:txBody>
          <a:bodyPr/>
          <a:lstStyle/>
          <a:p>
            <a:r>
              <a:rPr lang="en-US" dirty="0" smtClean="0"/>
              <a:t>This interactive dashboard creates a dropdown menu where the user can select different BMI categories, and the scatter plot will dynamically update based on the users BMI category selection. </a:t>
            </a:r>
            <a:endParaRPr lang="en-US" dirty="0"/>
          </a:p>
        </p:txBody>
      </p:sp>
    </p:spTree>
    <p:extLst>
      <p:ext uri="{BB962C8B-B14F-4D97-AF65-F5344CB8AC3E}">
        <p14:creationId xmlns:p14="http://schemas.microsoft.com/office/powerpoint/2010/main" val="1120221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dashboard </a:t>
            </a:r>
            <a:r>
              <a:rPr lang="en-US" dirty="0" err="1" smtClean="0"/>
              <a:t>cont</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This interactive dashboard creates a slider where the user can select different weights, and the scatterplot will dynamically update based on the users selected weight.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8075" y="2748820"/>
            <a:ext cx="5422900" cy="2590672"/>
          </a:xfrm>
        </p:spPr>
      </p:pic>
    </p:spTree>
    <p:extLst>
      <p:ext uri="{BB962C8B-B14F-4D97-AF65-F5344CB8AC3E}">
        <p14:creationId xmlns:p14="http://schemas.microsoft.com/office/powerpoint/2010/main" val="493998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Statistical Tests</a:t>
            </a:r>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b="1" dirty="0" smtClean="0"/>
              <a:t>Heart Disease and BMI</a:t>
            </a:r>
          </a:p>
          <a:p>
            <a:r>
              <a:rPr lang="en-US" dirty="0" smtClean="0"/>
              <a:t>Mann-Whitney U Statistic: 102383</a:t>
            </a:r>
          </a:p>
          <a:p>
            <a:r>
              <a:rPr lang="en-US" dirty="0" smtClean="0"/>
              <a:t>P-Value: 0.659</a:t>
            </a:r>
          </a:p>
          <a:p>
            <a:r>
              <a:rPr lang="en-US" dirty="0" smtClean="0"/>
              <a:t>There is no statistically significant difference in BMI between individuals with and without heart disease</a:t>
            </a:r>
          </a:p>
          <a:p>
            <a:pPr marL="0" indent="0">
              <a:buNone/>
            </a:pPr>
            <a:r>
              <a:rPr lang="en-US" b="1" dirty="0" smtClean="0"/>
              <a:t>Heart Disease and Weight</a:t>
            </a:r>
          </a:p>
          <a:p>
            <a:r>
              <a:rPr lang="en-US" dirty="0"/>
              <a:t>Mann-Whitney U Statistic: </a:t>
            </a:r>
            <a:r>
              <a:rPr lang="en-US" dirty="0" smtClean="0"/>
              <a:t>105383.5</a:t>
            </a:r>
            <a:endParaRPr lang="en-US" dirty="0"/>
          </a:p>
          <a:p>
            <a:r>
              <a:rPr lang="en-US" dirty="0" smtClean="0"/>
              <a:t>P-Value: 0.755</a:t>
            </a:r>
            <a:endParaRPr lang="en-US" dirty="0"/>
          </a:p>
          <a:p>
            <a:r>
              <a:rPr lang="en-US" dirty="0"/>
              <a:t>There is no statistically significant difference in </a:t>
            </a:r>
            <a:r>
              <a:rPr lang="en-US" dirty="0" smtClean="0"/>
              <a:t>Weight between </a:t>
            </a:r>
            <a:r>
              <a:rPr lang="en-US" dirty="0"/>
              <a:t>individuals with and without heart disease</a:t>
            </a:r>
          </a:p>
          <a:p>
            <a:pPr marL="0" indent="0">
              <a:buNone/>
            </a:pPr>
            <a:r>
              <a:rPr lang="en-US" b="1" dirty="0"/>
              <a:t>Heart Disease and </a:t>
            </a:r>
            <a:r>
              <a:rPr lang="en-US" b="1" dirty="0" smtClean="0"/>
              <a:t>Gender</a:t>
            </a:r>
          </a:p>
          <a:p>
            <a:r>
              <a:rPr lang="en-US" dirty="0" smtClean="0"/>
              <a:t>Chi-square statistic: 84.145</a:t>
            </a:r>
          </a:p>
          <a:p>
            <a:r>
              <a:rPr lang="en-US" dirty="0" smtClean="0"/>
              <a:t>P-Value: 4.597</a:t>
            </a:r>
          </a:p>
          <a:p>
            <a:r>
              <a:rPr lang="en-US" dirty="0" smtClean="0"/>
              <a:t>There is a significant association between gender and heart disease.</a:t>
            </a:r>
            <a:endParaRPr lang="en-US" dirty="0"/>
          </a:p>
        </p:txBody>
      </p:sp>
    </p:spTree>
    <p:extLst>
      <p:ext uri="{BB962C8B-B14F-4D97-AF65-F5344CB8AC3E}">
        <p14:creationId xmlns:p14="http://schemas.microsoft.com/office/powerpoint/2010/main" val="95068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Recommendations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Develop Gender-Tailored  Interventions</a:t>
            </a:r>
            <a:r>
              <a:rPr lang="en-US" dirty="0" smtClean="0"/>
              <a:t>: since gender differences are significant, consider developing interventions or public health campaigns that are tailored to the specific needs of each gender. Since males show a higher risk of heart disease, targeted campaigns should focus on promoting cardiovascular health measures that are particularly relevant to men.</a:t>
            </a:r>
          </a:p>
          <a:p>
            <a:r>
              <a:rPr lang="en-US" b="1" dirty="0" smtClean="0"/>
              <a:t>Explore other Gender-Related  Factors</a:t>
            </a:r>
            <a:r>
              <a:rPr lang="en-US" dirty="0" smtClean="0"/>
              <a:t>: since gender is a significant factor in heart disease, look at additional gender related variables that may contribute to the observed differences. Consider factors such as hormonal influences, lifestyle choices, and healthcare-seeking </a:t>
            </a:r>
            <a:r>
              <a:rPr lang="en-US" dirty="0" err="1" smtClean="0"/>
              <a:t>behaviours</a:t>
            </a:r>
            <a:r>
              <a:rPr lang="en-US" dirty="0" smtClean="0"/>
              <a:t>.</a:t>
            </a:r>
          </a:p>
          <a:p>
            <a:r>
              <a:rPr lang="en-US" b="1" dirty="0" smtClean="0"/>
              <a:t>Explore Additional Variables &amp; Longitudinal Study</a:t>
            </a:r>
            <a:r>
              <a:rPr lang="en-US" dirty="0" smtClean="0"/>
              <a:t>: since BMI alone did not show a significant difference in relation to heart disease, consider exploring additional variables or risk factors, i.e., diet physical activity, cholesterol levels, and blood pressure. Additionally, observe changes in BMI and heart disease risk over time. This might uncover temporal patterns that cross-sectional analyses might overlook.</a:t>
            </a:r>
          </a:p>
          <a:p>
            <a:r>
              <a:rPr lang="en-US" b="1" dirty="0" smtClean="0"/>
              <a:t>Potential Outcomes: </a:t>
            </a:r>
          </a:p>
          <a:p>
            <a:pPr lvl="1"/>
            <a:r>
              <a:rPr lang="en-US" dirty="0" smtClean="0"/>
              <a:t>Increased awareness of the correlation between the factors that influence heart disease.</a:t>
            </a:r>
          </a:p>
          <a:p>
            <a:pPr lvl="1"/>
            <a:r>
              <a:rPr lang="en-US" dirty="0" smtClean="0"/>
              <a:t>Adoption of healthier habits and lifestyle changes among users.</a:t>
            </a:r>
          </a:p>
          <a:p>
            <a:pPr lvl="1"/>
            <a:r>
              <a:rPr lang="en-US" dirty="0" smtClean="0"/>
              <a:t>Development of a user-friendly platform that encourages data-driven wellness decisions.</a:t>
            </a:r>
          </a:p>
        </p:txBody>
      </p:sp>
    </p:spTree>
    <p:extLst>
      <p:ext uri="{BB962C8B-B14F-4D97-AF65-F5344CB8AC3E}">
        <p14:creationId xmlns:p14="http://schemas.microsoft.com/office/powerpoint/2010/main" val="490219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lstStyle/>
          <a:p>
            <a:r>
              <a:rPr lang="en-US" dirty="0" smtClean="0"/>
              <a:t>For users to have a better experience with the dashboard, create an interactive dashboard using Dash, a web application framework for building interactive web applications with Python.</a:t>
            </a:r>
          </a:p>
          <a:p>
            <a:r>
              <a:rPr lang="en-US" dirty="0" smtClean="0"/>
              <a:t>This interactive feature will allow for users to access a provided local URL in their web browser to interact with the dashboard.</a:t>
            </a:r>
          </a:p>
          <a:p>
            <a:r>
              <a:rPr lang="en-US" dirty="0" smtClean="0"/>
              <a:t>The dashboard will also extend the app by adding more interactive elements or visualizations based on this dataset and user exploration needs.</a:t>
            </a:r>
            <a:endParaRPr lang="en-US" dirty="0"/>
          </a:p>
        </p:txBody>
      </p:sp>
    </p:spTree>
    <p:extLst>
      <p:ext uri="{BB962C8B-B14F-4D97-AF65-F5344CB8AC3E}">
        <p14:creationId xmlns:p14="http://schemas.microsoft.com/office/powerpoint/2010/main" val="114637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b="1" dirty="0" smtClean="0"/>
              <a:t>Appendix</a:t>
            </a:r>
          </a:p>
          <a:p>
            <a:pPr lvl="1"/>
            <a:r>
              <a:rPr lang="en-US" dirty="0" smtClean="0"/>
              <a:t>Primary Dataset </a:t>
            </a:r>
            <a:r>
              <a:rPr lang="en-US" dirty="0"/>
              <a:t>- </a:t>
            </a:r>
            <a:r>
              <a:rPr lang="en-US" dirty="0">
                <a:hlinkClick r:id="rId2"/>
              </a:rPr>
              <a:t>https://</a:t>
            </a:r>
            <a:r>
              <a:rPr lang="en-US" dirty="0" smtClean="0">
                <a:hlinkClick r:id="rId2"/>
              </a:rPr>
              <a:t>www.kaggle.com/datasets/fedesoriano/heart-failure-prediction/data</a:t>
            </a:r>
            <a:endParaRPr lang="en-US" dirty="0" smtClean="0"/>
          </a:p>
          <a:p>
            <a:pPr lvl="1"/>
            <a:r>
              <a:rPr lang="en-US" dirty="0" smtClean="0"/>
              <a:t>Secondary </a:t>
            </a:r>
            <a:r>
              <a:rPr lang="en-US" dirty="0"/>
              <a:t>Dataset - </a:t>
            </a:r>
            <a:r>
              <a:rPr lang="en-US" dirty="0">
                <a:hlinkClick r:id="rId3"/>
              </a:rPr>
              <a:t>https://</a:t>
            </a:r>
            <a:r>
              <a:rPr lang="en-US" dirty="0" smtClean="0">
                <a:hlinkClick r:id="rId3"/>
              </a:rPr>
              <a:t>www.kaggle.com/datasets/yasserh/bmidataset</a:t>
            </a:r>
            <a:endParaRPr lang="en-US" dirty="0" smtClean="0"/>
          </a:p>
          <a:p>
            <a:pPr lvl="1"/>
            <a:r>
              <a:rPr lang="en-US" dirty="0"/>
              <a:t>Research </a:t>
            </a:r>
            <a:r>
              <a:rPr lang="en-US" dirty="0" smtClean="0"/>
              <a:t>Studies:</a:t>
            </a:r>
          </a:p>
          <a:p>
            <a:pPr lvl="2"/>
            <a:r>
              <a:rPr lang="en-US" dirty="0" smtClean="0">
                <a:hlinkClick r:id="rId4"/>
              </a:rPr>
              <a:t>https</a:t>
            </a:r>
            <a:r>
              <a:rPr lang="en-US" dirty="0">
                <a:hlinkClick r:id="rId4"/>
              </a:rPr>
              <a:t>://pubmed.ncbi.nlm.nih.gov/29490333/#:~:text=Higher%20BMI%20had%20the%20strongest,in%20younger%20and%20older%20adults</a:t>
            </a:r>
            <a:r>
              <a:rPr lang="en-US" dirty="0" smtClean="0"/>
              <a:t>.</a:t>
            </a:r>
          </a:p>
          <a:p>
            <a:pPr lvl="2"/>
            <a:r>
              <a:rPr lang="en-US" dirty="0">
                <a:hlinkClick r:id="rId5"/>
              </a:rPr>
              <a:t>https://</a:t>
            </a:r>
            <a:r>
              <a:rPr lang="en-US" dirty="0" smtClean="0">
                <a:hlinkClick r:id="rId5"/>
              </a:rPr>
              <a:t>www.ahajournals.org/doi/10.1161/JAHA.121.023667</a:t>
            </a:r>
            <a:endParaRPr lang="en-US" dirty="0" smtClean="0"/>
          </a:p>
        </p:txBody>
      </p:sp>
    </p:spTree>
    <p:extLst>
      <p:ext uri="{BB962C8B-B14F-4D97-AF65-F5344CB8AC3E}">
        <p14:creationId xmlns:p14="http://schemas.microsoft.com/office/powerpoint/2010/main" val="2900639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40" y="1920081"/>
            <a:ext cx="4734719" cy="4734719"/>
          </a:xfrm>
        </p:spPr>
      </p:pic>
    </p:spTree>
    <p:extLst>
      <p:ext uri="{BB962C8B-B14F-4D97-AF65-F5344CB8AC3E}">
        <p14:creationId xmlns:p14="http://schemas.microsoft.com/office/powerpoint/2010/main" val="275237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marL="0" indent="0">
              <a:buNone/>
            </a:pPr>
            <a:r>
              <a:rPr lang="en-US" b="1" dirty="0" smtClean="0"/>
              <a:t>Objective:</a:t>
            </a:r>
          </a:p>
          <a:p>
            <a:r>
              <a:rPr lang="en-US" dirty="0" smtClean="0"/>
              <a:t>A non-technical project that focuses on raising awareness about heart health and promoting positive lifestyle changes, including BMI management. Explore the relationship between heart disease and BMI using data-driven insights which provide valuable information and a holistic approach to health and wellness.</a:t>
            </a:r>
          </a:p>
          <a:p>
            <a:pPr marL="0" indent="0">
              <a:buNone/>
            </a:pPr>
            <a:r>
              <a:rPr lang="en-US" b="1" dirty="0" smtClean="0"/>
              <a:t>Hypothesis:</a:t>
            </a:r>
          </a:p>
          <a:p>
            <a:r>
              <a:rPr lang="en-US" dirty="0" smtClean="0"/>
              <a:t>H0: There is no statistical significant difference between BMI categories in experiencing Heart Disease.</a:t>
            </a:r>
          </a:p>
          <a:p>
            <a:r>
              <a:rPr lang="en-US" dirty="0" smtClean="0"/>
              <a:t>Ha: There is a statically significant difference between BMI categories in experiencing Heart Disease</a:t>
            </a:r>
            <a:endParaRPr lang="en-US" dirty="0"/>
          </a:p>
        </p:txBody>
      </p:sp>
    </p:spTree>
    <p:extLst>
      <p:ext uri="{BB962C8B-B14F-4D97-AF65-F5344CB8AC3E}">
        <p14:creationId xmlns:p14="http://schemas.microsoft.com/office/powerpoint/2010/main" val="891606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datasets</a:t>
            </a:r>
            <a:endParaRPr lang="en-US" dirty="0"/>
          </a:p>
        </p:txBody>
      </p:sp>
      <p:sp>
        <p:nvSpPr>
          <p:cNvPr id="6" name="Text Placeholder 5"/>
          <p:cNvSpPr>
            <a:spLocks noGrp="1"/>
          </p:cNvSpPr>
          <p:nvPr>
            <p:ph type="body" idx="1"/>
          </p:nvPr>
        </p:nvSpPr>
        <p:spPr/>
        <p:txBody>
          <a:bodyPr/>
          <a:lstStyle/>
          <a:p>
            <a:r>
              <a:rPr lang="en-US" sz="1800" dirty="0" smtClean="0"/>
              <a:t>Primary Dataset: Heart Failure Prediction Dataset</a:t>
            </a:r>
            <a:endParaRPr lang="en-US" sz="18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2992" y="2989984"/>
            <a:ext cx="5151301" cy="2945504"/>
          </a:xfrm>
        </p:spPr>
      </p:pic>
      <p:sp>
        <p:nvSpPr>
          <p:cNvPr id="7" name="Text Placeholder 6"/>
          <p:cNvSpPr>
            <a:spLocks noGrp="1"/>
          </p:cNvSpPr>
          <p:nvPr>
            <p:ph type="body" sz="quarter" idx="3"/>
          </p:nvPr>
        </p:nvSpPr>
        <p:spPr/>
        <p:txBody>
          <a:bodyPr/>
          <a:lstStyle/>
          <a:p>
            <a:endParaRPr lang="en-US" dirty="0"/>
          </a:p>
          <a:p>
            <a:r>
              <a:rPr lang="en-US" sz="2000" dirty="0" smtClean="0"/>
              <a:t>Secondary Dataset: BMI Dataset</a:t>
            </a:r>
            <a:endParaRPr lang="en-US" sz="2000" dirty="0"/>
          </a:p>
        </p:txBody>
      </p:sp>
      <p:sp>
        <p:nvSpPr>
          <p:cNvPr id="5" name="Content Placeholder 4"/>
          <p:cNvSpPr>
            <a:spLocks noGrp="1"/>
          </p:cNvSpPr>
          <p:nvPr>
            <p:ph sz="quarter" idx="4"/>
          </p:nvPr>
        </p:nvSpPr>
        <p:spPr/>
        <p:txBody>
          <a:bodyPr>
            <a:normAutofit fontScale="55000" lnSpcReduction="20000"/>
          </a:bodyPr>
          <a:lstStyle/>
          <a:p>
            <a:endParaRPr lang="en-US" dirty="0" smtClean="0"/>
          </a:p>
          <a:p>
            <a:pPr marL="0" indent="0">
              <a:buNone/>
            </a:pPr>
            <a:r>
              <a:rPr lang="en-US" sz="2200" dirty="0" smtClean="0"/>
              <a:t>Attributes:</a:t>
            </a:r>
          </a:p>
          <a:p>
            <a:r>
              <a:rPr lang="en-US" sz="1900" dirty="0" smtClean="0"/>
              <a:t>Sex: Male / Female</a:t>
            </a:r>
          </a:p>
          <a:p>
            <a:r>
              <a:rPr lang="en-US" sz="1900" dirty="0" smtClean="0"/>
              <a:t>Height: Number (cm)</a:t>
            </a:r>
          </a:p>
          <a:p>
            <a:r>
              <a:rPr lang="en-US" sz="1900" dirty="0" smtClean="0"/>
              <a:t>Weight: Number (Kg)</a:t>
            </a:r>
          </a:p>
          <a:p>
            <a:r>
              <a:rPr lang="en-US" sz="1900" dirty="0" smtClean="0"/>
              <a:t>Index: </a:t>
            </a:r>
          </a:p>
          <a:p>
            <a:pPr lvl="1"/>
            <a:r>
              <a:rPr lang="en-US" sz="1900" dirty="0" smtClean="0"/>
              <a:t>0 – Extremely Weak</a:t>
            </a:r>
          </a:p>
          <a:p>
            <a:pPr lvl="1"/>
            <a:r>
              <a:rPr lang="en-US" sz="1900" dirty="0" smtClean="0"/>
              <a:t>1 – Weak</a:t>
            </a:r>
          </a:p>
          <a:p>
            <a:pPr lvl="1"/>
            <a:r>
              <a:rPr lang="en-US" sz="1900" dirty="0" smtClean="0"/>
              <a:t>2 – Normal</a:t>
            </a:r>
          </a:p>
          <a:p>
            <a:pPr lvl="1"/>
            <a:r>
              <a:rPr lang="en-US" sz="1900" dirty="0" smtClean="0"/>
              <a:t>3 – Overweight</a:t>
            </a:r>
          </a:p>
          <a:p>
            <a:pPr lvl="1"/>
            <a:r>
              <a:rPr lang="en-US" sz="1900" dirty="0" smtClean="0"/>
              <a:t>4 – Obesity</a:t>
            </a:r>
          </a:p>
          <a:p>
            <a:pPr lvl="1"/>
            <a:r>
              <a:rPr lang="en-US" sz="1900" dirty="0" smtClean="0"/>
              <a:t>5 – Extreme Obesity</a:t>
            </a:r>
          </a:p>
          <a:p>
            <a:endParaRPr lang="en-US" dirty="0" smtClean="0"/>
          </a:p>
          <a:p>
            <a:pPr lvl="1"/>
            <a:endParaRPr lang="en-US" dirty="0"/>
          </a:p>
        </p:txBody>
      </p:sp>
    </p:spTree>
    <p:extLst>
      <p:ext uri="{BB962C8B-B14F-4D97-AF65-F5344CB8AC3E}">
        <p14:creationId xmlns:p14="http://schemas.microsoft.com/office/powerpoint/2010/main" val="4189113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Content Placeholder 2"/>
          <p:cNvSpPr>
            <a:spLocks noGrp="1"/>
          </p:cNvSpPr>
          <p:nvPr>
            <p:ph sz="half" idx="1"/>
          </p:nvPr>
        </p:nvSpPr>
        <p:spPr>
          <a:xfrm>
            <a:off x="581193" y="2209804"/>
            <a:ext cx="5422390" cy="3922184"/>
          </a:xfrm>
        </p:spPr>
        <p:txBody>
          <a:bodyPr numCol="2">
            <a:noAutofit/>
          </a:bodyPr>
          <a:lstStyle/>
          <a:p>
            <a:endParaRPr lang="en-US" sz="1400" dirty="0" smtClean="0"/>
          </a:p>
          <a:p>
            <a:r>
              <a:rPr lang="en-US" sz="1400" dirty="0" smtClean="0"/>
              <a:t>15 columns</a:t>
            </a:r>
          </a:p>
          <a:p>
            <a:r>
              <a:rPr lang="en-US" sz="1400" dirty="0" smtClean="0"/>
              <a:t>No null values</a:t>
            </a:r>
          </a:p>
          <a:p>
            <a:r>
              <a:rPr lang="en-US" sz="1400" dirty="0" smtClean="0"/>
              <a:t>No duplicates</a:t>
            </a:r>
          </a:p>
          <a:p>
            <a:r>
              <a:rPr lang="en-US" sz="1400" dirty="0" smtClean="0"/>
              <a:t>Data Type:</a:t>
            </a:r>
          </a:p>
          <a:p>
            <a:pPr lvl="1"/>
            <a:r>
              <a:rPr lang="en-US" sz="1400" dirty="0" smtClean="0"/>
              <a:t>5 Object</a:t>
            </a:r>
          </a:p>
          <a:p>
            <a:pPr lvl="1"/>
            <a:r>
              <a:rPr lang="en-US" sz="1400" dirty="0" smtClean="0"/>
              <a:t>1 Float</a:t>
            </a:r>
          </a:p>
          <a:p>
            <a:pPr lvl="1"/>
            <a:r>
              <a:rPr lang="en-US" sz="1400" dirty="0"/>
              <a:t>9</a:t>
            </a:r>
            <a:r>
              <a:rPr lang="en-US" sz="1400" dirty="0" smtClean="0"/>
              <a:t> Integer</a:t>
            </a:r>
          </a:p>
          <a:p>
            <a:r>
              <a:rPr lang="en-US" sz="1400" dirty="0" smtClean="0"/>
              <a:t>Number of Samples: 918</a:t>
            </a:r>
          </a:p>
          <a:p>
            <a:r>
              <a:rPr lang="en-US" sz="1400" dirty="0" smtClean="0"/>
              <a:t>Number of Columns: 17</a:t>
            </a:r>
          </a:p>
          <a:p>
            <a:endParaRPr lang="en-US" sz="1400" dirty="0" smtClean="0"/>
          </a:p>
          <a:p>
            <a:pPr marL="0" indent="0">
              <a:buNone/>
            </a:pPr>
            <a:endParaRPr lang="en-US" sz="1400" dirty="0"/>
          </a:p>
          <a:p>
            <a:r>
              <a:rPr lang="en-US" sz="1400" dirty="0" smtClean="0"/>
              <a:t>Key Mean Values:</a:t>
            </a:r>
          </a:p>
          <a:p>
            <a:pPr lvl="1"/>
            <a:r>
              <a:rPr lang="en-US" sz="1400" dirty="0" smtClean="0"/>
              <a:t>Age: 53 </a:t>
            </a:r>
            <a:r>
              <a:rPr lang="en-US" sz="1400" dirty="0" err="1" smtClean="0"/>
              <a:t>yrs</a:t>
            </a:r>
            <a:endParaRPr lang="en-US" sz="1400" dirty="0" smtClean="0"/>
          </a:p>
          <a:p>
            <a:pPr lvl="1"/>
            <a:r>
              <a:rPr lang="en-US" sz="1400" dirty="0" smtClean="0"/>
              <a:t>Maximum Heart Rate: 136.8</a:t>
            </a:r>
          </a:p>
          <a:p>
            <a:pPr lvl="1"/>
            <a:r>
              <a:rPr lang="en-US" sz="1400" dirty="0" smtClean="0"/>
              <a:t>Weight: 101.7 </a:t>
            </a:r>
            <a:r>
              <a:rPr lang="en-US" sz="1400" dirty="0" err="1" smtClean="0"/>
              <a:t>kgs</a:t>
            </a:r>
            <a:endParaRPr lang="en-US" sz="1400" dirty="0" smtClean="0"/>
          </a:p>
          <a:p>
            <a:pPr lvl="1"/>
            <a:r>
              <a:rPr lang="en-US" sz="1400" dirty="0" smtClean="0"/>
              <a:t>BMI: 35</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3583" y="2496817"/>
            <a:ext cx="5236588" cy="3364233"/>
          </a:xfrm>
          <a:ln w="3175">
            <a:solidFill>
              <a:schemeClr val="accent2"/>
            </a:solidFill>
          </a:ln>
        </p:spPr>
      </p:pic>
    </p:spTree>
    <p:extLst>
      <p:ext uri="{BB962C8B-B14F-4D97-AF65-F5344CB8AC3E}">
        <p14:creationId xmlns:p14="http://schemas.microsoft.com/office/powerpoint/2010/main" val="1225714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Exploring categorical features</a:t>
            </a:r>
            <a:endParaRPr lang="en-US" dirty="0"/>
          </a:p>
        </p:txBody>
      </p:sp>
      <p:sp>
        <p:nvSpPr>
          <p:cNvPr id="8" name="Content Placeholder 7"/>
          <p:cNvSpPr>
            <a:spLocks noGrp="1"/>
          </p:cNvSpPr>
          <p:nvPr>
            <p:ph sz="half" idx="1"/>
          </p:nvPr>
        </p:nvSpPr>
        <p:spPr/>
        <p:txBody>
          <a:bodyPr/>
          <a:lstStyle/>
          <a:p>
            <a:r>
              <a:rPr lang="en-US" dirty="0" smtClean="0"/>
              <a:t>Categorical features with an impact on heart disease:</a:t>
            </a:r>
          </a:p>
          <a:p>
            <a:pPr lvl="1"/>
            <a:r>
              <a:rPr lang="en-US" dirty="0" smtClean="0"/>
              <a:t>Males more than females</a:t>
            </a:r>
          </a:p>
          <a:p>
            <a:pPr lvl="1"/>
            <a:r>
              <a:rPr lang="en-US" dirty="0" smtClean="0"/>
              <a:t>Asymptomatic (ASY) Chest Pain</a:t>
            </a:r>
          </a:p>
          <a:p>
            <a:pPr lvl="1"/>
            <a:r>
              <a:rPr lang="en-US" dirty="0" smtClean="0"/>
              <a:t>Those with exercise induced angina</a:t>
            </a:r>
            <a:endParaRPr lang="en-US" dirty="0"/>
          </a:p>
        </p:txBody>
      </p:sp>
      <p:pic>
        <p:nvPicPr>
          <p:cNvPr id="12" name="Content Placeholder 1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2945" t="1241" b="1652"/>
          <a:stretch/>
        </p:blipFill>
        <p:spPr>
          <a:xfrm>
            <a:off x="6003582" y="2175933"/>
            <a:ext cx="2940201" cy="1989667"/>
          </a:xfr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2386" b="1587"/>
          <a:stretch/>
        </p:blipFill>
        <p:spPr>
          <a:xfrm>
            <a:off x="8943783" y="2116667"/>
            <a:ext cx="2940201" cy="2048933"/>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t="1196"/>
          <a:stretch/>
        </p:blipFill>
        <p:spPr>
          <a:xfrm>
            <a:off x="7352168" y="4309533"/>
            <a:ext cx="2889398" cy="2089369"/>
          </a:xfrm>
          <a:prstGeom prst="rect">
            <a:avLst/>
          </a:prstGeom>
        </p:spPr>
      </p:pic>
    </p:spTree>
    <p:extLst>
      <p:ext uri="{BB962C8B-B14F-4D97-AF65-F5344CB8AC3E}">
        <p14:creationId xmlns:p14="http://schemas.microsoft.com/office/powerpoint/2010/main" val="3203844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numeric features</a:t>
            </a:r>
            <a:endParaRPr lang="en-US" dirty="0"/>
          </a:p>
        </p:txBody>
      </p:sp>
      <p:sp>
        <p:nvSpPr>
          <p:cNvPr id="3" name="Content Placeholder 2"/>
          <p:cNvSpPr>
            <a:spLocks noGrp="1"/>
          </p:cNvSpPr>
          <p:nvPr>
            <p:ph sz="half" idx="1"/>
          </p:nvPr>
        </p:nvSpPr>
        <p:spPr/>
        <p:txBody>
          <a:bodyPr/>
          <a:lstStyle/>
          <a:p>
            <a:r>
              <a:rPr lang="en-US" dirty="0" smtClean="0"/>
              <a:t>Older people are seen to be more prone to heart disease than their younger counterparts</a:t>
            </a:r>
          </a:p>
          <a:p>
            <a:r>
              <a:rPr lang="en-US" dirty="0" smtClean="0"/>
              <a:t>The mean age of those without heart disease is 50 </a:t>
            </a:r>
            <a:r>
              <a:rPr lang="en-US" dirty="0" err="1" smtClean="0"/>
              <a:t>yrs</a:t>
            </a:r>
            <a:r>
              <a:rPr lang="en-US" dirty="0" smtClean="0"/>
              <a:t>, while the average age for those with heart disease is older, 55 yrs.</a:t>
            </a:r>
          </a:p>
          <a:p>
            <a:r>
              <a:rPr lang="en-US" dirty="0" smtClean="0"/>
              <a:t>The </a:t>
            </a:r>
            <a:r>
              <a:rPr lang="en-US" dirty="0" err="1" smtClean="0"/>
              <a:t>MaxHR</a:t>
            </a:r>
            <a:r>
              <a:rPr lang="en-US" dirty="0" smtClean="0"/>
              <a:t> is higher for those without heart disease than those with heart disease.</a:t>
            </a:r>
          </a:p>
          <a:p>
            <a:r>
              <a:rPr lang="en-US" dirty="0" smtClean="0"/>
              <a:t>The BMI distribution for those with and without heart disease is similar.</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40706" y="2228003"/>
            <a:ext cx="3073558" cy="1943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64" y="2228003"/>
            <a:ext cx="3016405" cy="193049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2048"/>
          <a:stretch/>
        </p:blipFill>
        <p:spPr>
          <a:xfrm>
            <a:off x="7488688" y="4199467"/>
            <a:ext cx="3073558" cy="1959388"/>
          </a:xfrm>
          <a:prstGeom prst="rect">
            <a:avLst/>
          </a:prstGeom>
        </p:spPr>
      </p:pic>
    </p:spTree>
    <p:extLst>
      <p:ext uri="{BB962C8B-B14F-4D97-AF65-F5344CB8AC3E}">
        <p14:creationId xmlns:p14="http://schemas.microsoft.com/office/powerpoint/2010/main" val="308728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visualizations</a:t>
            </a:r>
            <a:endParaRPr lang="en-US" dirty="0"/>
          </a:p>
        </p:txBody>
      </p:sp>
      <p:sp>
        <p:nvSpPr>
          <p:cNvPr id="3" name="Content Placeholder 2"/>
          <p:cNvSpPr>
            <a:spLocks noGrp="1"/>
          </p:cNvSpPr>
          <p:nvPr>
            <p:ph sz="half" idx="1"/>
          </p:nvPr>
        </p:nvSpPr>
        <p:spPr/>
        <p:txBody>
          <a:bodyPr/>
          <a:lstStyle/>
          <a:p>
            <a:r>
              <a:rPr lang="en-US" dirty="0" smtClean="0"/>
              <a:t>Older males indicate higher chances of heart disease than their female counterparts.</a:t>
            </a:r>
          </a:p>
          <a:p>
            <a:r>
              <a:rPr lang="en-US" dirty="0" smtClean="0"/>
              <a:t>The swarm plot indicates more women without heart disease.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7134" y="2437524"/>
            <a:ext cx="4555066" cy="4050726"/>
          </a:xfrm>
        </p:spPr>
      </p:pic>
    </p:spTree>
    <p:extLst>
      <p:ext uri="{BB962C8B-B14F-4D97-AF65-F5344CB8AC3E}">
        <p14:creationId xmlns:p14="http://schemas.microsoft.com/office/powerpoint/2010/main" val="359694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and BMI</a:t>
            </a:r>
            <a:endParaRPr lang="en-US" dirty="0"/>
          </a:p>
        </p:txBody>
      </p:sp>
      <p:sp>
        <p:nvSpPr>
          <p:cNvPr id="3" name="Content Placeholder 2"/>
          <p:cNvSpPr>
            <a:spLocks noGrp="1"/>
          </p:cNvSpPr>
          <p:nvPr>
            <p:ph sz="half" idx="1"/>
          </p:nvPr>
        </p:nvSpPr>
        <p:spPr/>
        <p:txBody>
          <a:bodyPr/>
          <a:lstStyle/>
          <a:p>
            <a:r>
              <a:rPr lang="en-US" dirty="0" smtClean="0"/>
              <a:t>The scatter plot indicates a strong positive correlation between weight and BMI, as weight increases, BMI also tends to increase.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8920" y="2227263"/>
            <a:ext cx="5252644" cy="4182004"/>
          </a:xfrm>
        </p:spPr>
      </p:pic>
    </p:spTree>
    <p:extLst>
      <p:ext uri="{BB962C8B-B14F-4D97-AF65-F5344CB8AC3E}">
        <p14:creationId xmlns:p14="http://schemas.microsoft.com/office/powerpoint/2010/main" val="2047000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features</a:t>
            </a:r>
            <a:endParaRPr lang="en-US" dirty="0"/>
          </a:p>
        </p:txBody>
      </p:sp>
      <p:sp>
        <p:nvSpPr>
          <p:cNvPr id="3" name="Content Placeholder 2"/>
          <p:cNvSpPr>
            <a:spLocks noGrp="1"/>
          </p:cNvSpPr>
          <p:nvPr>
            <p:ph sz="half" idx="1"/>
          </p:nvPr>
        </p:nvSpPr>
        <p:spPr/>
        <p:txBody>
          <a:bodyPr/>
          <a:lstStyle/>
          <a:p>
            <a:r>
              <a:rPr lang="en-US" dirty="0" smtClean="0"/>
              <a:t>There is a somewhat positive correlation between Heart Disease and </a:t>
            </a:r>
            <a:r>
              <a:rPr lang="en-US" dirty="0" err="1" smtClean="0"/>
              <a:t>MaxHR</a:t>
            </a:r>
            <a:r>
              <a:rPr lang="en-US" dirty="0" smtClean="0"/>
              <a:t>, </a:t>
            </a:r>
            <a:r>
              <a:rPr lang="en-US" dirty="0" err="1" smtClean="0"/>
              <a:t>Oldpeak</a:t>
            </a:r>
            <a:r>
              <a:rPr lang="en-US" dirty="0" smtClean="0"/>
              <a:t>, and however, there is potentially non-linear correlation between the other variables, including Heart Disease and BMI.</a:t>
            </a:r>
          </a:p>
          <a:p>
            <a:r>
              <a:rPr lang="en-US" dirty="0" smtClean="0"/>
              <a:t>Height and weight show a strong positive correlation to BMI as expected.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8992" y="2227263"/>
            <a:ext cx="4662176" cy="4088870"/>
          </a:xfrm>
        </p:spPr>
      </p:pic>
    </p:spTree>
    <p:extLst>
      <p:ext uri="{BB962C8B-B14F-4D97-AF65-F5344CB8AC3E}">
        <p14:creationId xmlns:p14="http://schemas.microsoft.com/office/powerpoint/2010/main" val="89710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261</TotalTime>
  <Words>929</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Gill Sans MT</vt:lpstr>
      <vt:lpstr>Wingdings 2</vt:lpstr>
      <vt:lpstr>Dividend</vt:lpstr>
      <vt:lpstr>Heartfit</vt:lpstr>
      <vt:lpstr>hypothesis</vt:lpstr>
      <vt:lpstr>About datasets</vt:lpstr>
      <vt:lpstr>Dataset description</vt:lpstr>
      <vt:lpstr>Exploring categorical features</vt:lpstr>
      <vt:lpstr>Exploring numeric features</vt:lpstr>
      <vt:lpstr>Bivariate visualizations</vt:lpstr>
      <vt:lpstr>Weight and BMI</vt:lpstr>
      <vt:lpstr>Correlation between features</vt:lpstr>
      <vt:lpstr>Avg BMI &amp; avg Weight comparisons with heart disease</vt:lpstr>
      <vt:lpstr>Interactive Dashboards</vt:lpstr>
      <vt:lpstr>Interactive dashboard cont…</vt:lpstr>
      <vt:lpstr>Conclusion – Statistical Tests</vt:lpstr>
      <vt:lpstr>Conclusion - Recommendations</vt:lpstr>
      <vt:lpstr>Conclusion – Future 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Heartfit</dc:title>
  <dc:creator>Dell</dc:creator>
  <cp:lastModifiedBy>Dell</cp:lastModifiedBy>
  <cp:revision>25</cp:revision>
  <dcterms:created xsi:type="dcterms:W3CDTF">2023-12-21T12:49:10Z</dcterms:created>
  <dcterms:modified xsi:type="dcterms:W3CDTF">2023-12-21T17:10:21Z</dcterms:modified>
</cp:coreProperties>
</file>