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278" r:id="rId5"/>
    <p:sldId id="279" r:id="rId6"/>
    <p:sldId id="280" r:id="rId7"/>
    <p:sldId id="281" r:id="rId8"/>
    <p:sldId id="284" r:id="rId9"/>
    <p:sldId id="290" r:id="rId10"/>
    <p:sldId id="294" r:id="rId11"/>
    <p:sldId id="292"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0" d="100"/>
          <a:sy n="70" d="100"/>
        </p:scale>
        <p:origin x="738" y="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9/21/2023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Customer segmentation on potato chips sales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Denis </a:t>
            </a:r>
            <a:r>
              <a:rPr lang="en-US" dirty="0" err="1"/>
              <a:t>Thuo</a:t>
            </a:r>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lstStyle/>
          <a:p>
            <a:r>
              <a:rPr lang="en-US" dirty="0"/>
              <a:t>Introduction​</a:t>
            </a:r>
          </a:p>
          <a:p>
            <a:r>
              <a:rPr lang="en-US" dirty="0"/>
              <a:t>Primary goals</a:t>
            </a:r>
          </a:p>
          <a:p>
            <a:r>
              <a:rPr lang="en-US" dirty="0"/>
              <a:t>​Data preparation</a:t>
            </a:r>
          </a:p>
          <a:p>
            <a:r>
              <a:rPr lang="en-US" dirty="0" err="1"/>
              <a:t>Interpretion</a:t>
            </a:r>
            <a:endParaRPr lang="en-US" dirty="0"/>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457200"/>
            <a:ext cx="6767512" cy="2149522"/>
          </a:xfrm>
        </p:spPr>
        <p:txBody>
          <a:bodyPr/>
          <a:lstStyle/>
          <a:p>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729552"/>
            <a:ext cx="6766560" cy="3441434"/>
          </a:xfrm>
        </p:spPr>
        <p:txBody>
          <a:bodyPr/>
          <a:lstStyle/>
          <a:p>
            <a:r>
              <a:rPr lang="en-US" b="0" i="0" dirty="0">
                <a:solidFill>
                  <a:srgbClr val="000000"/>
                </a:solidFill>
                <a:effectLst/>
                <a:latin typeface="DM Sans" pitchFamily="2" charset="0"/>
              </a:rPr>
              <a:t>This presentation entails a strategic recommendation to Julia that is supported by data which she can then use for the upcoming category review however to do so we need to analyze the data to understand the current purchasing trends and behaviors. The client is particularly interested in customer segments and their chip purchasing behavior. Consider what metrics would help describe the customers’ purchasing behavior. </a:t>
            </a:r>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50377" y="0"/>
            <a:ext cx="5675193" cy="1253078"/>
          </a:xfrm>
        </p:spPr>
        <p:txBody>
          <a:bodyPr/>
          <a:lstStyle/>
          <a:p>
            <a:r>
              <a:rPr lang="en-US" dirty="0"/>
              <a:t>PRIMARY GOALS</a:t>
            </a:r>
          </a:p>
        </p:txBody>
      </p:sp>
      <p:sp>
        <p:nvSpPr>
          <p:cNvPr id="6" name="TextBox 5">
            <a:extLst>
              <a:ext uri="{FF2B5EF4-FFF2-40B4-BE49-F238E27FC236}">
                <a16:creationId xmlns:a16="http://schemas.microsoft.com/office/drawing/2014/main" id="{346D227B-EF37-1A56-CD33-76805C9E2E2C}"/>
              </a:ext>
            </a:extLst>
          </p:cNvPr>
          <p:cNvSpPr txBox="1"/>
          <p:nvPr/>
        </p:nvSpPr>
        <p:spPr>
          <a:xfrm>
            <a:off x="450377" y="1433015"/>
            <a:ext cx="11482316" cy="4940199"/>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Examine transaction data – look for inconsistencies, missing data across the data set, outliers, correctly identified category items, numeric data across all tables. If you determine any anomalies make the necessary changes in the dataset and save it. Having clean data will help when it comes to your analysis.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Examine customer data – check for similar issues in the customer data, look for nulls and when you are happy merge the transaction and customer data together so it’s ready for the analysis ensuring you save your files along the way.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analysis and customer segments – in your analysis make sure you define the metrics – look at total sales, drivers of sales, where the highest sales are coming from etc. Explore the data, create charts and graphs as well as noting any interesting trends and/or insights you find. These will all form part of our report to Julia.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Deep dive into customer segments – define your recommendation from your insights, determine which segments we should be targeting, if packet sizes are relative and form an overall conclusion based on your analysis.</a:t>
            </a:r>
          </a:p>
          <a:p>
            <a:endParaRPr lang="en-US" dirty="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0" y="50492"/>
            <a:ext cx="10671048" cy="873052"/>
          </a:xfrm>
        </p:spPr>
        <p:txBody>
          <a:bodyPr/>
          <a:lstStyle/>
          <a:p>
            <a:r>
              <a:rPr lang="en-US" dirty="0"/>
              <a:t>Data preparation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5</a:t>
            </a:fld>
            <a:endParaRPr lang="en-US" dirty="0"/>
          </a:p>
        </p:txBody>
      </p:sp>
      <p:sp>
        <p:nvSpPr>
          <p:cNvPr id="4" name="Content Placeholder 3">
            <a:extLst>
              <a:ext uri="{FF2B5EF4-FFF2-40B4-BE49-F238E27FC236}">
                <a16:creationId xmlns:a16="http://schemas.microsoft.com/office/drawing/2014/main" id="{4B49F412-8F32-EEB4-C5B9-2E79C5EDEF8F}"/>
              </a:ext>
            </a:extLst>
          </p:cNvPr>
          <p:cNvSpPr>
            <a:spLocks noGrp="1"/>
          </p:cNvSpPr>
          <p:nvPr>
            <p:ph sz="half" idx="1"/>
          </p:nvPr>
        </p:nvSpPr>
        <p:spPr>
          <a:xfrm>
            <a:off x="122830" y="923544"/>
            <a:ext cx="11955438" cy="5763858"/>
          </a:xfrm>
        </p:spPr>
        <p:txBody>
          <a:bodyPr>
            <a:normAutofit fontScale="47500" lnSpcReduction="20000"/>
          </a:bodyPr>
          <a:lstStyle/>
          <a:p>
            <a:pPr marL="0" marR="0">
              <a:lnSpc>
                <a:spcPct val="107000"/>
              </a:lnSpc>
              <a:spcBef>
                <a:spcPts val="0"/>
              </a:spcBef>
              <a:spcAft>
                <a:spcPts val="800"/>
              </a:spcAft>
            </a:pP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DATA QUALITY FRAMEWORK</a:t>
            </a:r>
          </a:p>
          <a:p>
            <a:pPr marL="0" marR="0">
              <a:spcBef>
                <a:spcPts val="0"/>
              </a:spcBef>
              <a:spcAft>
                <a:spcPts val="0"/>
              </a:spcAft>
            </a:pPr>
            <a:r>
              <a:rPr lang="en-US" sz="2300" dirty="0">
                <a:effectLst/>
                <a:latin typeface="Calibri" panose="020F0502020204030204" pitchFamily="34" charset="0"/>
                <a:ea typeface="Calibri" panose="020F0502020204030204" pitchFamily="34" charset="0"/>
                <a:cs typeface="Times New Roman" panose="02020603050405020304" pitchFamily="18" charset="0"/>
              </a:rPr>
              <a:t>Hi there,</a:t>
            </a:r>
          </a:p>
          <a:p>
            <a:pPr marL="0" marR="0">
              <a:lnSpc>
                <a:spcPct val="107000"/>
              </a:lnSpc>
              <a:spcBef>
                <a:spcPts val="0"/>
              </a:spcBef>
              <a:spcAft>
                <a:spcPts val="800"/>
              </a:spcAft>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According to the task assigned, I reviewed the potato chips dataset in order to ensure that the data quality is standard and conforms to the data quality framework and below are results.</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2300" b="1" dirty="0">
                <a:effectLst/>
                <a:latin typeface="Verdana" panose="020B0604030504040204" pitchFamily="34" charset="0"/>
                <a:ea typeface="Calibri" panose="020F0502020204030204" pitchFamily="34" charset="0"/>
                <a:cs typeface="Times New Roman" panose="02020603050405020304" pitchFamily="18" charset="0"/>
              </a:rPr>
              <a:t>Transactions Table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This table contains inaccurate records in the first column “DATE”</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Mitigation: Convert all the rows in the column into date format</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It contains outliers in the column “Product quantity” i.e., 200 is unrelatable number to the dataset.</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Mitigation: Delete all rows with outlier values</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No other quality issues as all the standards are optimum</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Timeliness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Completeness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Validity</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Uniqueness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Consistency</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2300" b="1" dirty="0">
                <a:effectLst/>
                <a:latin typeface="Verdana" panose="020B0604030504040204" pitchFamily="34" charset="0"/>
                <a:ea typeface="Calibri" panose="020F0502020204030204" pitchFamily="34" charset="0"/>
                <a:cs typeface="Times New Roman" panose="02020603050405020304" pitchFamily="18" charset="0"/>
              </a:rPr>
              <a:t>Customer Demographics  Table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300" kern="100" dirty="0">
                <a:effectLst/>
                <a:latin typeface="Verdana" panose="020B0604030504040204" pitchFamily="34" charset="0"/>
                <a:ea typeface="Calibri" panose="020F0502020204030204" pitchFamily="34" charset="0"/>
                <a:cs typeface="Times New Roman" panose="02020603050405020304" pitchFamily="18" charset="0"/>
              </a:rPr>
              <a:t>No major quality issues all the checks are optimum </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Timeliness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Completeness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Validity</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Uniqueness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Consistency</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Accuracy</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701702"/>
            <a:ext cx="7439243" cy="936029"/>
          </a:xfrm>
        </p:spPr>
        <p:txBody>
          <a:bodyPr/>
          <a:lstStyle/>
          <a:p>
            <a:r>
              <a:rPr lang="en-US" dirty="0"/>
              <a:t>customer OF FOCUS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6</a:t>
            </a:fld>
            <a:endParaRPr lang="en-US" dirty="0"/>
          </a:p>
        </p:txBody>
      </p:sp>
      <p:pic>
        <p:nvPicPr>
          <p:cNvPr id="15" name="Picture 14">
            <a:extLst>
              <a:ext uri="{FF2B5EF4-FFF2-40B4-BE49-F238E27FC236}">
                <a16:creationId xmlns:a16="http://schemas.microsoft.com/office/drawing/2014/main" id="{05B20BC4-A375-492F-DD43-73547F996450}"/>
              </a:ext>
            </a:extLst>
          </p:cNvPr>
          <p:cNvPicPr>
            <a:picLocks noChangeAspect="1"/>
          </p:cNvPicPr>
          <p:nvPr/>
        </p:nvPicPr>
        <p:blipFill>
          <a:blip r:embed="rId2"/>
          <a:stretch>
            <a:fillRect/>
          </a:stretch>
        </p:blipFill>
        <p:spPr>
          <a:xfrm>
            <a:off x="3535136" y="1637731"/>
            <a:ext cx="8656864" cy="5220269"/>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26C9-5270-2F6A-3676-1D9032A69B77}"/>
              </a:ext>
            </a:extLst>
          </p:cNvPr>
          <p:cNvSpPr>
            <a:spLocks noGrp="1"/>
          </p:cNvSpPr>
          <p:nvPr>
            <p:ph type="title"/>
          </p:nvPr>
        </p:nvSpPr>
        <p:spPr>
          <a:xfrm>
            <a:off x="765973" y="0"/>
            <a:ext cx="10665089" cy="832513"/>
          </a:xfrm>
        </p:spPr>
        <p:txBody>
          <a:bodyPr/>
          <a:lstStyle/>
          <a:p>
            <a:r>
              <a:rPr lang="en-US" dirty="0"/>
              <a:t>Most </a:t>
            </a:r>
            <a:r>
              <a:rPr lang="en-US" dirty="0" err="1"/>
              <a:t>bou</a:t>
            </a:r>
            <a:r>
              <a:rPr lang="en-US" dirty="0"/>
              <a:t> products packs</a:t>
            </a:r>
          </a:p>
        </p:txBody>
      </p:sp>
      <p:sp>
        <p:nvSpPr>
          <p:cNvPr id="4" name="Slide Number Placeholder 3">
            <a:extLst>
              <a:ext uri="{FF2B5EF4-FFF2-40B4-BE49-F238E27FC236}">
                <a16:creationId xmlns:a16="http://schemas.microsoft.com/office/drawing/2014/main" id="{3C449AAB-0957-559B-50B3-1CCBD7F1505D}"/>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6" name="Picture 5">
            <a:extLst>
              <a:ext uri="{FF2B5EF4-FFF2-40B4-BE49-F238E27FC236}">
                <a16:creationId xmlns:a16="http://schemas.microsoft.com/office/drawing/2014/main" id="{79EFB466-DA02-6CCA-DB4F-C5CCF16CEFD2}"/>
              </a:ext>
            </a:extLst>
          </p:cNvPr>
          <p:cNvPicPr>
            <a:picLocks noChangeAspect="1"/>
          </p:cNvPicPr>
          <p:nvPr/>
        </p:nvPicPr>
        <p:blipFill>
          <a:blip r:embed="rId2"/>
          <a:stretch>
            <a:fillRect/>
          </a:stretch>
        </p:blipFill>
        <p:spPr>
          <a:xfrm>
            <a:off x="627797" y="832513"/>
            <a:ext cx="10986447" cy="6025487"/>
          </a:xfrm>
          <a:prstGeom prst="rect">
            <a:avLst/>
          </a:prstGeom>
        </p:spPr>
      </p:pic>
    </p:spTree>
    <p:extLst>
      <p:ext uri="{BB962C8B-B14F-4D97-AF65-F5344CB8AC3E}">
        <p14:creationId xmlns:p14="http://schemas.microsoft.com/office/powerpoint/2010/main" val="80132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765973" y="234538"/>
            <a:ext cx="6527800" cy="934327"/>
          </a:xfrm>
        </p:spPr>
        <p:txBody>
          <a:bodyPr/>
          <a:lstStyle/>
          <a:p>
            <a:r>
              <a:rPr lang="en-US" dirty="0"/>
              <a:t>summary</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8</a:t>
            </a:fld>
            <a:endParaRPr lang="en-US" dirty="0"/>
          </a:p>
        </p:txBody>
      </p:sp>
      <p:sp>
        <p:nvSpPr>
          <p:cNvPr id="7" name="TextBox 6">
            <a:extLst>
              <a:ext uri="{FF2B5EF4-FFF2-40B4-BE49-F238E27FC236}">
                <a16:creationId xmlns:a16="http://schemas.microsoft.com/office/drawing/2014/main" id="{9F356EEE-5E1B-3D9B-E36E-058988308C9D}"/>
              </a:ext>
            </a:extLst>
          </p:cNvPr>
          <p:cNvSpPr txBox="1"/>
          <p:nvPr/>
        </p:nvSpPr>
        <p:spPr>
          <a:xfrm>
            <a:off x="565924" y="2224585"/>
            <a:ext cx="11491841" cy="2862322"/>
          </a:xfrm>
          <a:prstGeom prst="rect">
            <a:avLst/>
          </a:prstGeom>
          <a:noFill/>
        </p:spPr>
        <p:txBody>
          <a:bodyPr wrap="square" rtlCol="0">
            <a:spAutoFit/>
          </a:bodyPr>
          <a:lstStyle/>
          <a:p>
            <a:r>
              <a:rPr lang="en-US" dirty="0"/>
              <a:t>Sales have mainly been due to Budget - older families, Mainstream - young singles/couples, and Mainstream - retirees shoppers. We found that the high spend in chips for mainstream young singles/couples and retirees is due to there being more of them than other buyers. Mainstream, </a:t>
            </a:r>
            <a:r>
              <a:rPr lang="en-US" dirty="0" err="1"/>
              <a:t>midage</a:t>
            </a:r>
            <a:r>
              <a:rPr lang="en-US" dirty="0"/>
              <a:t> and young singles and couples are also more likely to pay more per packet of chips. This is indicative of impulse buying </a:t>
            </a:r>
            <a:r>
              <a:rPr lang="en-US" dirty="0" err="1"/>
              <a:t>behaviour</a:t>
            </a:r>
            <a:r>
              <a:rPr lang="en-US" dirty="0"/>
              <a:t>. We’ve also found that Mainstream young singles and couples are 23% more likely to purchase Tyrrells chips compared to the rest of the population. The Category Manager may want to increase the category’s performance by off-locating some Tyrrells and smaller packs of chips in discretionary space near segments where young singles and couples frequent more often to increase </a:t>
            </a:r>
            <a:r>
              <a:rPr lang="en-US" dirty="0" err="1"/>
              <a:t>visibilty</a:t>
            </a:r>
            <a:r>
              <a:rPr lang="en-US" dirty="0"/>
              <a:t> and impulse </a:t>
            </a:r>
            <a:r>
              <a:rPr lang="en-US" dirty="0" err="1"/>
              <a:t>behaviour</a:t>
            </a:r>
            <a:r>
              <a:rPr lang="en-US" dirty="0"/>
              <a:t>. </a:t>
            </a:r>
            <a:r>
              <a:rPr lang="en-US" dirty="0" err="1"/>
              <a:t>Quantium</a:t>
            </a:r>
            <a:r>
              <a:rPr lang="en-US" dirty="0"/>
              <a:t> can help the Category Manager with recommendations of where these segments are and further help them with measuring the impact of the changed placement. We’ll work on measuring the impact of trials in the next task and putting all these together in the third task. </a:t>
            </a:r>
          </a:p>
        </p:txBody>
      </p:sp>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2314448"/>
          </a:xfrm>
        </p:spPr>
        <p:txBody>
          <a:bodyPr>
            <a:normAutofit/>
          </a:bodyPr>
          <a:lstStyle/>
          <a:p>
            <a:r>
              <a:rPr lang="en-US" dirty="0"/>
              <a:t>Denis  Kamau </a:t>
            </a:r>
            <a:r>
              <a:rPr lang="en-US" dirty="0" err="1"/>
              <a:t>Tuo</a:t>
            </a:r>
            <a:r>
              <a:rPr lang="en-US" dirty="0"/>
              <a:t> </a:t>
            </a:r>
          </a:p>
          <a:p>
            <a:r>
              <a:rPr lang="en-US" dirty="0"/>
              <a:t>tuodenis97@mail.com</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{7155FE0B-93A6-476D-B8E8-6392628B54F0}tf78438558_win32</Template>
  <TotalTime>42</TotalTime>
  <Words>649</Words>
  <Application>Microsoft Office PowerPoint</Application>
  <PresentationFormat>Widescreen</PresentationFormat>
  <Paragraphs>59</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Black</vt:lpstr>
      <vt:lpstr>Calibri</vt:lpstr>
      <vt:lpstr>DM Sans</vt:lpstr>
      <vt:lpstr>Sabon Next LT</vt:lpstr>
      <vt:lpstr>Times New Roman</vt:lpstr>
      <vt:lpstr>Verdana</vt:lpstr>
      <vt:lpstr>Wingdings</vt:lpstr>
      <vt:lpstr>Custom</vt:lpstr>
      <vt:lpstr>Customer segmentation on potato chips sales</vt:lpstr>
      <vt:lpstr>AGENDA</vt:lpstr>
      <vt:lpstr>introduction</vt:lpstr>
      <vt:lpstr>PRIMARY GOALS</vt:lpstr>
      <vt:lpstr>Data preparation</vt:lpstr>
      <vt:lpstr>customer OF FOCUS</vt:lpstr>
      <vt:lpstr>Most bou products packs</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on potato chips sales</dc:title>
  <dc:subject/>
  <dc:creator>PC</dc:creator>
  <cp:lastModifiedBy>PC</cp:lastModifiedBy>
  <cp:revision>1</cp:revision>
  <dcterms:created xsi:type="dcterms:W3CDTF">2023-09-21T09:06:52Z</dcterms:created>
  <dcterms:modified xsi:type="dcterms:W3CDTF">2023-09-21T09:49:16Z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