
<file path=[Content_Types].xml><?xml version="1.0" encoding="utf-8"?>
<Types xmlns="http://schemas.openxmlformats.org/package/2006/content-types">
  <Default Extension="jpeg" ContentType="image/jpeg"/>
  <Default Extension="JP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94" r:id="rId13"/>
    <p:sldId id="295" r:id="rId14"/>
    <p:sldId id="296" r:id="rId15"/>
    <p:sldId id="297" r:id="rId16"/>
    <p:sldId id="298" r:id="rId17"/>
    <p:sldId id="299" r:id="rId18"/>
    <p:sldId id="286" r:id="rId19"/>
    <p:sldId id="287" r:id="rId20"/>
    <p:sldId id="288" r:id="rId21"/>
    <p:sldId id="293" r:id="rId22"/>
    <p:sldId id="310" r:id="rId23"/>
    <p:sldId id="311" r:id="rId24"/>
    <p:sldId id="312" r:id="rId25"/>
    <p:sldId id="318" r:id="rId26"/>
    <p:sldId id="319" r:id="rId27"/>
    <p:sldId id="280" r:id="rId28"/>
    <p:sldId id="281" r:id="rId29"/>
    <p:sldId id="275" r:id="rId30"/>
    <p:sldId id="276" r:id="rId31"/>
    <p:sldId id="278" r:id="rId32"/>
    <p:sldId id="317" r:id="rId33"/>
    <p:sldId id="300" r:id="rId34"/>
    <p:sldId id="301" r:id="rId35"/>
    <p:sldId id="302" r:id="rId36"/>
    <p:sldId id="303" r:id="rId37"/>
    <p:sldId id="304" r:id="rId38"/>
    <p:sldId id="307" r:id="rId39"/>
    <p:sldId id="305" r:id="rId40"/>
    <p:sldId id="306" r:id="rId41"/>
    <p:sldId id="309" r:id="rId42"/>
    <p:sldId id="308" r:id="rId43"/>
    <p:sldId id="320" r:id="rId44"/>
    <p:sldId id="279" r:id="rId45"/>
    <p:sldId id="313" r:id="rId46"/>
    <p:sldId id="314" r:id="rId4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15" autoAdjust="0"/>
    <p:restoredTop sz="94660"/>
  </p:normalViewPr>
  <p:slideViewPr>
    <p:cSldViewPr snapToGrid="0">
      <p:cViewPr varScale="1">
        <p:scale>
          <a:sx n="73" d="100"/>
          <a:sy n="73" d="100"/>
        </p:scale>
        <p:origin x="49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EB9DE82-79EE-4ACF-9319-05FA45747CD4}" type="datetimeFigureOut">
              <a:rPr lang="en-US" smtClean="0"/>
              <a:t>10/16/2019</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8A1971EC-541A-452B-B3A8-8C43FF741159}" type="slidenum">
              <a:rPr lang="en-US" smtClean="0"/>
              <a:t>‹#›</a:t>
            </a:fld>
            <a:endParaRPr lang="en-US"/>
          </a:p>
        </p:txBody>
      </p:sp>
    </p:spTree>
    <p:extLst>
      <p:ext uri="{BB962C8B-B14F-4D97-AF65-F5344CB8AC3E}">
        <p14:creationId xmlns:p14="http://schemas.microsoft.com/office/powerpoint/2010/main" val="2103796823"/>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B9DE82-79EE-4ACF-9319-05FA45747CD4}" type="datetimeFigureOut">
              <a:rPr lang="en-US" smtClean="0"/>
              <a:t>10/16/2019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1971EC-541A-452B-B3A8-8C43FF741159}" type="slidenum">
              <a:rPr lang="en-US" smtClean="0"/>
              <a:t>‹#›</a:t>
            </a:fld>
            <a:endParaRPr lang="en-US"/>
          </a:p>
        </p:txBody>
      </p:sp>
    </p:spTree>
    <p:extLst>
      <p:ext uri="{BB962C8B-B14F-4D97-AF65-F5344CB8AC3E}">
        <p14:creationId xmlns:p14="http://schemas.microsoft.com/office/powerpoint/2010/main" val="331358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EB9DE82-79EE-4ACF-9319-05FA45747CD4}" type="datetimeFigureOut">
              <a:rPr lang="en-US" smtClean="0"/>
              <a:t>10/16/2019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1971EC-541A-452B-B3A8-8C43FF741159}" type="slidenum">
              <a:rPr lang="en-US" smtClean="0"/>
              <a:t>‹#›</a:t>
            </a:fld>
            <a:endParaRPr lang="en-US"/>
          </a:p>
        </p:txBody>
      </p:sp>
    </p:spTree>
    <p:extLst>
      <p:ext uri="{BB962C8B-B14F-4D97-AF65-F5344CB8AC3E}">
        <p14:creationId xmlns:p14="http://schemas.microsoft.com/office/powerpoint/2010/main" val="24696402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EB9DE82-79EE-4ACF-9319-05FA45747CD4}" type="datetimeFigureOut">
              <a:rPr lang="en-US" smtClean="0"/>
              <a:t>10/16/2019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1971EC-541A-452B-B3A8-8C43FF741159}" type="slidenum">
              <a:rPr lang="en-US" smtClean="0"/>
              <a:t>‹#›</a:t>
            </a:fld>
            <a:endParaRPr lang="en-US"/>
          </a:p>
        </p:txBody>
      </p:sp>
    </p:spTree>
    <p:extLst>
      <p:ext uri="{BB962C8B-B14F-4D97-AF65-F5344CB8AC3E}">
        <p14:creationId xmlns:p14="http://schemas.microsoft.com/office/powerpoint/2010/main" val="5060171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EB9DE82-79EE-4ACF-9319-05FA45747CD4}" type="datetimeFigureOut">
              <a:rPr lang="en-US" smtClean="0"/>
              <a:t>10/16/2019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1971EC-541A-452B-B3A8-8C43FF741159}" type="slidenum">
              <a:rPr lang="en-US" smtClean="0"/>
              <a:t>‹#›</a:t>
            </a:fld>
            <a:endParaRPr lang="en-US"/>
          </a:p>
        </p:txBody>
      </p:sp>
    </p:spTree>
    <p:extLst>
      <p:ext uri="{BB962C8B-B14F-4D97-AF65-F5344CB8AC3E}">
        <p14:creationId xmlns:p14="http://schemas.microsoft.com/office/powerpoint/2010/main" val="3109829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EB9DE82-79EE-4ACF-9319-05FA45747CD4}" type="datetimeFigureOut">
              <a:rPr lang="en-US" smtClean="0"/>
              <a:t>10/16/2019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1971EC-541A-452B-B3A8-8C43FF741159}" type="slidenum">
              <a:rPr lang="en-US" smtClean="0"/>
              <a:t>‹#›</a:t>
            </a:fld>
            <a:endParaRPr lang="en-US"/>
          </a:p>
        </p:txBody>
      </p:sp>
    </p:spTree>
    <p:extLst>
      <p:ext uri="{BB962C8B-B14F-4D97-AF65-F5344CB8AC3E}">
        <p14:creationId xmlns:p14="http://schemas.microsoft.com/office/powerpoint/2010/main" val="34535995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EB9DE82-79EE-4ACF-9319-05FA45747CD4}" type="datetimeFigureOut">
              <a:rPr lang="en-US" smtClean="0"/>
              <a:t>10/16/2019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1971EC-541A-452B-B3A8-8C43FF741159}" type="slidenum">
              <a:rPr lang="en-US" smtClean="0"/>
              <a:t>‹#›</a:t>
            </a:fld>
            <a:endParaRPr lang="en-US"/>
          </a:p>
        </p:txBody>
      </p:sp>
    </p:spTree>
    <p:extLst>
      <p:ext uri="{BB962C8B-B14F-4D97-AF65-F5344CB8AC3E}">
        <p14:creationId xmlns:p14="http://schemas.microsoft.com/office/powerpoint/2010/main" val="30108077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B9DE82-79EE-4ACF-9319-05FA45747CD4}" type="datetimeFigureOut">
              <a:rPr lang="en-US" smtClean="0"/>
              <a:t>10/16/2019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1971EC-541A-452B-B3A8-8C43FF741159}" type="slidenum">
              <a:rPr lang="en-US" smtClean="0"/>
              <a:t>‹#›</a:t>
            </a:fld>
            <a:endParaRPr lang="en-US"/>
          </a:p>
        </p:txBody>
      </p:sp>
    </p:spTree>
    <p:extLst>
      <p:ext uri="{BB962C8B-B14F-4D97-AF65-F5344CB8AC3E}">
        <p14:creationId xmlns:p14="http://schemas.microsoft.com/office/powerpoint/2010/main" val="24012242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B9DE82-79EE-4ACF-9319-05FA45747CD4}" type="datetimeFigureOut">
              <a:rPr lang="en-US" smtClean="0"/>
              <a:t>10/16/2019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1971EC-541A-452B-B3A8-8C43FF741159}" type="slidenum">
              <a:rPr lang="en-US" smtClean="0"/>
              <a:t>‹#›</a:t>
            </a:fld>
            <a:endParaRPr lang="en-US"/>
          </a:p>
        </p:txBody>
      </p:sp>
    </p:spTree>
    <p:extLst>
      <p:ext uri="{BB962C8B-B14F-4D97-AF65-F5344CB8AC3E}">
        <p14:creationId xmlns:p14="http://schemas.microsoft.com/office/powerpoint/2010/main" val="1767147100"/>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B9DE82-79EE-4ACF-9319-05FA45747CD4}" type="datetimeFigureOut">
              <a:rPr lang="en-US" smtClean="0"/>
              <a:t>10/16/2019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8A1971EC-541A-452B-B3A8-8C43FF741159}" type="slidenum">
              <a:rPr lang="en-US" smtClean="0"/>
              <a:t>‹#›</a:t>
            </a:fld>
            <a:endParaRPr lang="en-US"/>
          </a:p>
        </p:txBody>
      </p:sp>
    </p:spTree>
    <p:extLst>
      <p:ext uri="{BB962C8B-B14F-4D97-AF65-F5344CB8AC3E}">
        <p14:creationId xmlns:p14="http://schemas.microsoft.com/office/powerpoint/2010/main" val="39966443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EB9DE82-79EE-4ACF-9319-05FA45747CD4}" type="datetimeFigureOut">
              <a:rPr lang="en-US" smtClean="0"/>
              <a:t>10/16/2019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1971EC-541A-452B-B3A8-8C43FF741159}" type="slidenum">
              <a:rPr lang="en-US" smtClean="0"/>
              <a:t>‹#›</a:t>
            </a:fld>
            <a:endParaRPr lang="en-US"/>
          </a:p>
        </p:txBody>
      </p:sp>
    </p:spTree>
    <p:extLst>
      <p:ext uri="{BB962C8B-B14F-4D97-AF65-F5344CB8AC3E}">
        <p14:creationId xmlns:p14="http://schemas.microsoft.com/office/powerpoint/2010/main" val="2951624936"/>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EB9DE82-79EE-4ACF-9319-05FA45747CD4}" type="datetimeFigureOut">
              <a:rPr lang="en-US" smtClean="0"/>
              <a:t>10/16/2019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1971EC-541A-452B-B3A8-8C43FF741159}" type="slidenum">
              <a:rPr lang="en-US" smtClean="0"/>
              <a:t>‹#›</a:t>
            </a:fld>
            <a:endParaRPr lang="en-US"/>
          </a:p>
        </p:txBody>
      </p:sp>
    </p:spTree>
    <p:extLst>
      <p:ext uri="{BB962C8B-B14F-4D97-AF65-F5344CB8AC3E}">
        <p14:creationId xmlns:p14="http://schemas.microsoft.com/office/powerpoint/2010/main" val="28710565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EB9DE82-79EE-4ACF-9319-05FA45747CD4}" type="datetimeFigureOut">
              <a:rPr lang="en-US" smtClean="0"/>
              <a:t>10/16/2019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1971EC-541A-452B-B3A8-8C43FF741159}" type="slidenum">
              <a:rPr lang="en-US" smtClean="0"/>
              <a:t>‹#›</a:t>
            </a:fld>
            <a:endParaRPr lang="en-US"/>
          </a:p>
        </p:txBody>
      </p:sp>
    </p:spTree>
    <p:extLst>
      <p:ext uri="{BB962C8B-B14F-4D97-AF65-F5344CB8AC3E}">
        <p14:creationId xmlns:p14="http://schemas.microsoft.com/office/powerpoint/2010/main" val="5484967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EB9DE82-79EE-4ACF-9319-05FA45747CD4}" type="datetimeFigureOut">
              <a:rPr lang="en-US" smtClean="0"/>
              <a:t>10/16/2019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A1971EC-541A-452B-B3A8-8C43FF741159}" type="slidenum">
              <a:rPr lang="en-US" smtClean="0"/>
              <a:t>‹#›</a:t>
            </a:fld>
            <a:endParaRPr lang="en-US"/>
          </a:p>
        </p:txBody>
      </p:sp>
    </p:spTree>
    <p:extLst>
      <p:ext uri="{BB962C8B-B14F-4D97-AF65-F5344CB8AC3E}">
        <p14:creationId xmlns:p14="http://schemas.microsoft.com/office/powerpoint/2010/main" val="42585771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B9DE82-79EE-4ACF-9319-05FA45747CD4}" type="datetimeFigureOut">
              <a:rPr lang="en-US" smtClean="0"/>
              <a:t>10/16/2019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A1971EC-541A-452B-B3A8-8C43FF741159}" type="slidenum">
              <a:rPr lang="en-US" smtClean="0"/>
              <a:t>‹#›</a:t>
            </a:fld>
            <a:endParaRPr lang="en-US"/>
          </a:p>
        </p:txBody>
      </p:sp>
    </p:spTree>
    <p:extLst>
      <p:ext uri="{BB962C8B-B14F-4D97-AF65-F5344CB8AC3E}">
        <p14:creationId xmlns:p14="http://schemas.microsoft.com/office/powerpoint/2010/main" val="4267155028"/>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B9DE82-79EE-4ACF-9319-05FA45747CD4}" type="datetimeFigureOut">
              <a:rPr lang="en-US" smtClean="0"/>
              <a:t>10/16/2019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1971EC-541A-452B-B3A8-8C43FF741159}" type="slidenum">
              <a:rPr lang="en-US" smtClean="0"/>
              <a:t>‹#›</a:t>
            </a:fld>
            <a:endParaRPr lang="en-US"/>
          </a:p>
        </p:txBody>
      </p:sp>
    </p:spTree>
    <p:extLst>
      <p:ext uri="{BB962C8B-B14F-4D97-AF65-F5344CB8AC3E}">
        <p14:creationId xmlns:p14="http://schemas.microsoft.com/office/powerpoint/2010/main" val="2277572904"/>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B9DE82-79EE-4ACF-9319-05FA45747CD4}" type="datetimeFigureOut">
              <a:rPr lang="en-US" smtClean="0"/>
              <a:t>10/16/2019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1971EC-541A-452B-B3A8-8C43FF741159}" type="slidenum">
              <a:rPr lang="en-US" smtClean="0"/>
              <a:t>‹#›</a:t>
            </a:fld>
            <a:endParaRPr lang="en-US"/>
          </a:p>
        </p:txBody>
      </p:sp>
    </p:spTree>
    <p:extLst>
      <p:ext uri="{BB962C8B-B14F-4D97-AF65-F5344CB8AC3E}">
        <p14:creationId xmlns:p14="http://schemas.microsoft.com/office/powerpoint/2010/main" val="40862013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EB9DE82-79EE-4ACF-9319-05FA45747CD4}" type="datetimeFigureOut">
              <a:rPr lang="en-US" smtClean="0"/>
              <a:t>10/16/2019</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A1971EC-541A-452B-B3A8-8C43FF741159}" type="slidenum">
              <a:rPr lang="en-US" smtClean="0"/>
              <a:t>‹#›</a:t>
            </a:fld>
            <a:endParaRPr lang="en-US"/>
          </a:p>
        </p:txBody>
      </p:sp>
    </p:spTree>
    <p:extLst>
      <p:ext uri="{BB962C8B-B14F-4D97-AF65-F5344CB8AC3E}">
        <p14:creationId xmlns:p14="http://schemas.microsoft.com/office/powerpoint/2010/main" val="3591169988"/>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 id="2147483792" r:id="rId12"/>
    <p:sldLayoutId id="2147483793" r:id="rId13"/>
    <p:sldLayoutId id="2147483794" r:id="rId14"/>
    <p:sldLayoutId id="2147483795" r:id="rId15"/>
    <p:sldLayoutId id="2147483796" r:id="rId16"/>
    <p:sldLayoutId id="214748379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arxiv.org/pdf/1710.07557.pdf"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arxiv.org/pdf/1711.07011v3.pdf"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arxiv.org/pdf/1808.02668.pdf"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www.researchgate.net/publication/328036791_Video-based_Emotion_Recognition_Using_Deeply-Supervised_Neural_Networks" TargetMode="Externa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3" Type="http://schemas.openxmlformats.org/officeDocument/2006/relationships/hyperlink" Target="https://arxiv.org/ftp/arxiv/papers/1901/1901.10042.pdf" TargetMode="External"/><Relationship Id="rId2" Type="http://schemas.openxmlformats.org/officeDocument/2006/relationships/hyperlink" Target="http://www.dmi.usherb.ca/~larocheh/projects_attention.html"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arxiv.org/pdf/1907.00193v2.pdf"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s://arxiv.org/pdf/1902.01019.pdf"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CD9ACDE-8038-488C-AB0C-5FD1A373C8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2F1FA8-BB24-49CD-8FE6-BB07C1FAC055}"/>
              </a:ext>
            </a:extLst>
          </p:cNvPr>
          <p:cNvSpPr>
            <a:spLocks noGrp="1"/>
          </p:cNvSpPr>
          <p:nvPr>
            <p:ph type="ctrTitle"/>
          </p:nvPr>
        </p:nvSpPr>
        <p:spPr>
          <a:xfrm>
            <a:off x="3854450" y="965200"/>
            <a:ext cx="7372350" cy="3404680"/>
          </a:xfrm>
        </p:spPr>
        <p:txBody>
          <a:bodyPr>
            <a:normAutofit/>
          </a:bodyPr>
          <a:lstStyle/>
          <a:p>
            <a:pPr algn="l"/>
            <a:r>
              <a:rPr lang="en-US" b="1" i="1" dirty="0"/>
              <a:t>Facial Expression Detection</a:t>
            </a:r>
          </a:p>
        </p:txBody>
      </p:sp>
      <p:sp>
        <p:nvSpPr>
          <p:cNvPr id="10" name="Rectangle 9">
            <a:extLst>
              <a:ext uri="{FF2B5EF4-FFF2-40B4-BE49-F238E27FC236}">
                <a16:creationId xmlns:a16="http://schemas.microsoft.com/office/drawing/2014/main" id="{DA6C2449-5F66-4753-AAA3-4AD81E57A0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grpSp>
        <p:nvGrpSpPr>
          <p:cNvPr id="21" name="Group 11">
            <a:extLst>
              <a:ext uri="{FF2B5EF4-FFF2-40B4-BE49-F238E27FC236}">
                <a16:creationId xmlns:a16="http://schemas.microsoft.com/office/drawing/2014/main" id="{329F7DAB-18F4-436A-A0D8-61013DEB6F5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1424" y="1"/>
            <a:ext cx="3258129" cy="6858000"/>
            <a:chOff x="141424" y="1"/>
            <a:chExt cx="3258129" cy="6858000"/>
          </a:xfrm>
        </p:grpSpPr>
        <p:sp>
          <p:nvSpPr>
            <p:cNvPr id="13" name="Freeform 6">
              <a:extLst>
                <a:ext uri="{FF2B5EF4-FFF2-40B4-BE49-F238E27FC236}">
                  <a16:creationId xmlns:a16="http://schemas.microsoft.com/office/drawing/2014/main" id="{AA2A446D-5444-4251-A0C1-1C33937BB1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95233" y="1"/>
              <a:ext cx="858884" cy="2780957"/>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lumMod val="75000"/>
              </a:schemeClr>
            </a:solidFill>
            <a:ln>
              <a:noFill/>
            </a:ln>
          </p:spPr>
        </p:sp>
        <p:sp>
          <p:nvSpPr>
            <p:cNvPr id="14" name="Freeform 7">
              <a:extLst>
                <a:ext uri="{FF2B5EF4-FFF2-40B4-BE49-F238E27FC236}">
                  <a16:creationId xmlns:a16="http://schemas.microsoft.com/office/drawing/2014/main" id="{E013EF53-9F7F-40D2-9E88-917DCF6430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1424" y="1"/>
              <a:ext cx="835810" cy="2671495"/>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15" name="Freeform 12">
              <a:extLst>
                <a:ext uri="{FF2B5EF4-FFF2-40B4-BE49-F238E27FC236}">
                  <a16:creationId xmlns:a16="http://schemas.microsoft.com/office/drawing/2014/main" id="{210AE139-2815-4F3D-A56C-2608DB3D77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1424" y="2585830"/>
              <a:ext cx="2175413" cy="4272171"/>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16" name="Freeform 13">
              <a:extLst>
                <a:ext uri="{FF2B5EF4-FFF2-40B4-BE49-F238E27FC236}">
                  <a16:creationId xmlns:a16="http://schemas.microsoft.com/office/drawing/2014/main" id="{7C52B438-B53F-4BCB-A9A8-183E8815AA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99078" y="2695292"/>
              <a:ext cx="2690743" cy="4162709"/>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7" name="Freeform: Shape 16">
              <a:extLst>
                <a:ext uri="{FF2B5EF4-FFF2-40B4-BE49-F238E27FC236}">
                  <a16:creationId xmlns:a16="http://schemas.microsoft.com/office/drawing/2014/main" id="{557375C8-AF41-41DF-8F04-72401D4B9E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95233" y="2690532"/>
              <a:ext cx="2904320" cy="4167469"/>
            </a:xfrm>
            <a:custGeom>
              <a:avLst/>
              <a:gdLst>
                <a:gd name="connsiteX0" fmla="*/ 0 w 2904320"/>
                <a:gd name="connsiteY0" fmla="*/ 0 h 4167469"/>
                <a:gd name="connsiteX1" fmla="*/ 288431 w 2904320"/>
                <a:gd name="connsiteY1" fmla="*/ 90425 h 4167469"/>
                <a:gd name="connsiteX2" fmla="*/ 2904320 w 2904320"/>
                <a:gd name="connsiteY2" fmla="*/ 3220465 h 4167469"/>
                <a:gd name="connsiteX3" fmla="*/ 2904320 w 2904320"/>
                <a:gd name="connsiteY3" fmla="*/ 4167469 h 4167469"/>
                <a:gd name="connsiteX4" fmla="*/ 2694589 w 2904320"/>
                <a:gd name="connsiteY4" fmla="*/ 4167469 h 4167469"/>
                <a:gd name="connsiteX5" fmla="*/ 3846 w 2904320"/>
                <a:gd name="connsiteY5" fmla="*/ 4759 h 41674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04320" h="4167469">
                  <a:moveTo>
                    <a:pt x="0" y="0"/>
                  </a:moveTo>
                  <a:lnTo>
                    <a:pt x="288431" y="90425"/>
                  </a:lnTo>
                  <a:lnTo>
                    <a:pt x="2904320" y="3220465"/>
                  </a:lnTo>
                  <a:lnTo>
                    <a:pt x="2904320" y="4167469"/>
                  </a:lnTo>
                  <a:lnTo>
                    <a:pt x="2694589" y="4167469"/>
                  </a:lnTo>
                  <a:lnTo>
                    <a:pt x="3846" y="4759"/>
                  </a:lnTo>
                  <a:close/>
                </a:path>
              </a:pathLst>
            </a:custGeom>
            <a:solidFill>
              <a:schemeClr val="accent1">
                <a:lumMod val="75000"/>
              </a:schemeClr>
            </a:solidFill>
            <a:ln>
              <a:noFill/>
            </a:ln>
          </p:spPr>
        </p:sp>
        <p:sp>
          <p:nvSpPr>
            <p:cNvPr id="22" name="Freeform 15">
              <a:extLst>
                <a:ext uri="{FF2B5EF4-FFF2-40B4-BE49-F238E27FC236}">
                  <a16:creationId xmlns:a16="http://schemas.microsoft.com/office/drawing/2014/main" id="{1B37C1D7-483C-4CD7-85AB-F4EEA6E573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1424" y="2581071"/>
              <a:ext cx="2894568" cy="427693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Tree>
    <p:extLst>
      <p:ext uri="{BB962C8B-B14F-4D97-AF65-F5344CB8AC3E}">
        <p14:creationId xmlns:p14="http://schemas.microsoft.com/office/powerpoint/2010/main" val="24410607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41F4C-BAF8-4B8C-AEBB-2045D4C07127}"/>
              </a:ext>
            </a:extLst>
          </p:cNvPr>
          <p:cNvSpPr>
            <a:spLocks noGrp="1"/>
          </p:cNvSpPr>
          <p:nvPr>
            <p:ph type="title"/>
          </p:nvPr>
        </p:nvSpPr>
        <p:spPr/>
        <p:txBody>
          <a:bodyPr/>
          <a:lstStyle/>
          <a:p>
            <a:pPr algn="l"/>
            <a:r>
              <a:rPr lang="en-US" b="1" dirty="0"/>
              <a:t>Datasets: </a:t>
            </a:r>
            <a:r>
              <a:rPr lang="en-US" i="1" dirty="0"/>
              <a:t>EmotioNet</a:t>
            </a:r>
          </a:p>
        </p:txBody>
      </p:sp>
      <p:sp>
        <p:nvSpPr>
          <p:cNvPr id="3" name="Content Placeholder 2">
            <a:extLst>
              <a:ext uri="{FF2B5EF4-FFF2-40B4-BE49-F238E27FC236}">
                <a16:creationId xmlns:a16="http://schemas.microsoft.com/office/drawing/2014/main" id="{D1560F0C-EE36-426C-827E-160B10B23DFF}"/>
              </a:ext>
            </a:extLst>
          </p:cNvPr>
          <p:cNvSpPr>
            <a:spLocks noGrp="1"/>
          </p:cNvSpPr>
          <p:nvPr>
            <p:ph sz="half" idx="1"/>
          </p:nvPr>
        </p:nvSpPr>
        <p:spPr>
          <a:xfrm>
            <a:off x="1312067" y="2732087"/>
            <a:ext cx="5181600" cy="1393825"/>
          </a:xfrm>
        </p:spPr>
        <p:txBody>
          <a:bodyPr/>
          <a:lstStyle/>
          <a:p>
            <a:pPr lvl="0"/>
            <a:r>
              <a:rPr lang="en-US" dirty="0"/>
              <a:t>One million images labeled with 23 basic and compound expressions</a:t>
            </a:r>
          </a:p>
        </p:txBody>
      </p:sp>
      <p:pic>
        <p:nvPicPr>
          <p:cNvPr id="6" name="Content Placeholder 5" descr="A group of men posing for a photo&#10;&#10;Description automatically generated">
            <a:extLst>
              <a:ext uri="{FF2B5EF4-FFF2-40B4-BE49-F238E27FC236}">
                <a16:creationId xmlns:a16="http://schemas.microsoft.com/office/drawing/2014/main" id="{B2A2F2C1-D495-4756-9127-D6BAC6677BC0}"/>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734175" y="2190750"/>
            <a:ext cx="4857750" cy="2548731"/>
          </a:xfrm>
        </p:spPr>
      </p:pic>
    </p:spTree>
    <p:extLst>
      <p:ext uri="{BB962C8B-B14F-4D97-AF65-F5344CB8AC3E}">
        <p14:creationId xmlns:p14="http://schemas.microsoft.com/office/powerpoint/2010/main" val="2827266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5B9A55D-C343-425B-991C-1899386FA415}"/>
              </a:ext>
            </a:extLst>
          </p:cNvPr>
          <p:cNvSpPr>
            <a:spLocks noGrp="1"/>
          </p:cNvSpPr>
          <p:nvPr>
            <p:ph type="title"/>
          </p:nvPr>
        </p:nvSpPr>
        <p:spPr>
          <a:xfrm>
            <a:off x="916275" y="2708564"/>
            <a:ext cx="10018713" cy="1752599"/>
          </a:xfrm>
        </p:spPr>
        <p:txBody>
          <a:bodyPr>
            <a:normAutofit/>
          </a:bodyPr>
          <a:lstStyle/>
          <a:p>
            <a:r>
              <a:rPr lang="en-US" sz="8000" b="1" i="1" dirty="0"/>
              <a:t>Models</a:t>
            </a:r>
          </a:p>
        </p:txBody>
      </p:sp>
    </p:spTree>
    <p:extLst>
      <p:ext uri="{BB962C8B-B14F-4D97-AF65-F5344CB8AC3E}">
        <p14:creationId xmlns:p14="http://schemas.microsoft.com/office/powerpoint/2010/main" val="1484984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597557B-DF53-46E2-816D-8B6FFAEA675F}"/>
              </a:ext>
            </a:extLst>
          </p:cNvPr>
          <p:cNvSpPr>
            <a:spLocks noGrp="1"/>
          </p:cNvSpPr>
          <p:nvPr>
            <p:ph type="title"/>
          </p:nvPr>
        </p:nvSpPr>
        <p:spPr/>
        <p:txBody>
          <a:bodyPr/>
          <a:lstStyle/>
          <a:p>
            <a:pPr algn="l"/>
            <a:r>
              <a:rPr lang="en-US" b="1" dirty="0"/>
              <a:t>Models:</a:t>
            </a:r>
            <a:r>
              <a:rPr lang="en-US" dirty="0"/>
              <a:t> </a:t>
            </a:r>
            <a:r>
              <a:rPr lang="en-US" i="1" dirty="0" err="1"/>
              <a:t>MiniXception</a:t>
            </a:r>
            <a:endParaRPr lang="en-US" i="1" dirty="0"/>
          </a:p>
        </p:txBody>
      </p:sp>
      <p:sp>
        <p:nvSpPr>
          <p:cNvPr id="4" name="Content Placeholder 3">
            <a:extLst>
              <a:ext uri="{FF2B5EF4-FFF2-40B4-BE49-F238E27FC236}">
                <a16:creationId xmlns:a16="http://schemas.microsoft.com/office/drawing/2014/main" id="{8CD53D28-9158-4D00-B14E-8A0BF0E1995D}"/>
              </a:ext>
            </a:extLst>
          </p:cNvPr>
          <p:cNvSpPr>
            <a:spLocks noGrp="1"/>
          </p:cNvSpPr>
          <p:nvPr>
            <p:ph idx="1"/>
          </p:nvPr>
        </p:nvSpPr>
        <p:spPr>
          <a:xfrm>
            <a:off x="1484310" y="2161309"/>
            <a:ext cx="10018713" cy="3629891"/>
          </a:xfrm>
        </p:spPr>
        <p:txBody>
          <a:bodyPr>
            <a:normAutofit/>
          </a:bodyPr>
          <a:lstStyle/>
          <a:p>
            <a:pPr marL="914400" lvl="2" indent="0">
              <a:buNone/>
            </a:pPr>
            <a:r>
              <a:rPr lang="en-US" sz="2400" b="1" dirty="0"/>
              <a:t>Concept:</a:t>
            </a:r>
          </a:p>
          <a:p>
            <a:pPr lvl="2"/>
            <a:r>
              <a:rPr lang="en-US" dirty="0"/>
              <a:t>Removal of fully connected layers</a:t>
            </a:r>
          </a:p>
          <a:p>
            <a:pPr lvl="2"/>
            <a:r>
              <a:rPr lang="en-US" dirty="0" err="1"/>
              <a:t>Depthwise</a:t>
            </a:r>
            <a:r>
              <a:rPr lang="en-US" dirty="0"/>
              <a:t> </a:t>
            </a:r>
            <a:r>
              <a:rPr lang="en-US" dirty="0" err="1"/>
              <a:t>Seperable</a:t>
            </a:r>
            <a:r>
              <a:rPr lang="en-US" dirty="0"/>
              <a:t> convolution breaks us in two parts:</a:t>
            </a:r>
          </a:p>
          <a:p>
            <a:pPr marL="1771650" lvl="3" indent="-514350">
              <a:buFont typeface="+mj-lt"/>
              <a:buAutoNum type="arabicPeriod"/>
            </a:pPr>
            <a:r>
              <a:rPr lang="en-US" dirty="0" err="1"/>
              <a:t>Depthwise</a:t>
            </a:r>
            <a:r>
              <a:rPr lang="en-US" dirty="0"/>
              <a:t> convolution: filtering stage</a:t>
            </a:r>
          </a:p>
          <a:p>
            <a:pPr marL="1771650" lvl="3" indent="-514350">
              <a:buFont typeface="+mj-lt"/>
              <a:buAutoNum type="arabicPeriod"/>
            </a:pPr>
            <a:r>
              <a:rPr lang="en-US" dirty="0"/>
              <a:t>Pointwise convolution: combination stage</a:t>
            </a:r>
          </a:p>
          <a:p>
            <a:pPr lvl="2"/>
            <a:r>
              <a:rPr lang="en-US" dirty="0"/>
              <a:t>Complete pipeline: OpenCV face detection module -&gt; the gender classification -&gt; emotion classification.</a:t>
            </a:r>
          </a:p>
          <a:p>
            <a:pPr lvl="2"/>
            <a:r>
              <a:rPr lang="en-US" dirty="0"/>
              <a:t> Takes 0.22 ± 0.0003 </a:t>
            </a:r>
            <a:r>
              <a:rPr lang="en-US" dirty="0" err="1"/>
              <a:t>ms</a:t>
            </a:r>
            <a:r>
              <a:rPr lang="en-US" dirty="0"/>
              <a:t> on a i5-4210M CPU</a:t>
            </a:r>
          </a:p>
          <a:p>
            <a:pPr lvl="2"/>
            <a:endParaRPr lang="en-US" dirty="0"/>
          </a:p>
        </p:txBody>
      </p:sp>
    </p:spTree>
    <p:extLst>
      <p:ext uri="{BB962C8B-B14F-4D97-AF65-F5344CB8AC3E}">
        <p14:creationId xmlns:p14="http://schemas.microsoft.com/office/powerpoint/2010/main" val="31503382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597557B-DF53-46E2-816D-8B6FFAEA675F}"/>
              </a:ext>
            </a:extLst>
          </p:cNvPr>
          <p:cNvSpPr>
            <a:spLocks noGrp="1"/>
          </p:cNvSpPr>
          <p:nvPr>
            <p:ph type="title"/>
          </p:nvPr>
        </p:nvSpPr>
        <p:spPr/>
        <p:txBody>
          <a:bodyPr/>
          <a:lstStyle/>
          <a:p>
            <a:pPr algn="l"/>
            <a:r>
              <a:rPr lang="en-US" b="1" dirty="0"/>
              <a:t>Models: </a:t>
            </a:r>
            <a:r>
              <a:rPr lang="en-US" i="1" dirty="0" err="1"/>
              <a:t>MiniXception</a:t>
            </a:r>
            <a:endParaRPr lang="en-US" i="1" dirty="0"/>
          </a:p>
        </p:txBody>
      </p:sp>
      <p:sp>
        <p:nvSpPr>
          <p:cNvPr id="4" name="Content Placeholder 3">
            <a:extLst>
              <a:ext uri="{FF2B5EF4-FFF2-40B4-BE49-F238E27FC236}">
                <a16:creationId xmlns:a16="http://schemas.microsoft.com/office/drawing/2014/main" id="{8CD53D28-9158-4D00-B14E-8A0BF0E1995D}"/>
              </a:ext>
            </a:extLst>
          </p:cNvPr>
          <p:cNvSpPr>
            <a:spLocks noGrp="1"/>
          </p:cNvSpPr>
          <p:nvPr>
            <p:ph idx="1"/>
          </p:nvPr>
        </p:nvSpPr>
        <p:spPr>
          <a:xfrm>
            <a:off x="1484310" y="2161309"/>
            <a:ext cx="10018713" cy="3629891"/>
          </a:xfrm>
        </p:spPr>
        <p:txBody>
          <a:bodyPr>
            <a:normAutofit/>
          </a:bodyPr>
          <a:lstStyle/>
          <a:p>
            <a:pPr lvl="1"/>
            <a:r>
              <a:rPr lang="en-US" sz="2400" b="1" dirty="0"/>
              <a:t>Advantages</a:t>
            </a:r>
            <a:r>
              <a:rPr lang="en-US" dirty="0"/>
              <a:t>:</a:t>
            </a:r>
          </a:p>
          <a:p>
            <a:pPr lvl="2"/>
            <a:r>
              <a:rPr lang="en-US" dirty="0"/>
              <a:t>Number of Parameters = 60,000 (10 times less than </a:t>
            </a:r>
            <a:r>
              <a:rPr lang="en-US" dirty="0" err="1"/>
              <a:t>Xception</a:t>
            </a:r>
            <a:r>
              <a:rPr lang="en-US" dirty="0"/>
              <a:t>)</a:t>
            </a:r>
          </a:p>
          <a:p>
            <a:pPr lvl="2"/>
            <a:r>
              <a:rPr lang="en-US" dirty="0"/>
              <a:t>Takes 0.22 ± 0.0003 </a:t>
            </a:r>
            <a:r>
              <a:rPr lang="en-US" dirty="0" err="1"/>
              <a:t>ms</a:t>
            </a:r>
            <a:r>
              <a:rPr lang="en-US" dirty="0"/>
              <a:t> on a i5-4210M CPU.</a:t>
            </a:r>
          </a:p>
          <a:p>
            <a:pPr lvl="2"/>
            <a:r>
              <a:rPr lang="en-US" dirty="0"/>
              <a:t>66% accuracy on FER2013 dataset</a:t>
            </a:r>
          </a:p>
          <a:p>
            <a:pPr lvl="1"/>
            <a:r>
              <a:rPr lang="en-US" sz="2400" b="1" dirty="0"/>
              <a:t>Disadvantages:</a:t>
            </a:r>
          </a:p>
          <a:p>
            <a:pPr lvl="2"/>
            <a:r>
              <a:rPr lang="en-US" dirty="0"/>
              <a:t>The use of glasses might affect gender classification and emotion classification.</a:t>
            </a:r>
          </a:p>
          <a:p>
            <a:pPr lvl="1"/>
            <a:r>
              <a:rPr lang="en-US" sz="2400" b="1" dirty="0"/>
              <a:t>Reference:</a:t>
            </a:r>
          </a:p>
          <a:p>
            <a:pPr lvl="2"/>
            <a:r>
              <a:rPr lang="en-US" dirty="0">
                <a:hlinkClick r:id="rId2"/>
              </a:rPr>
              <a:t>https://arxiv.org/pdf/1710.07557.pdf</a:t>
            </a:r>
            <a:endParaRPr lang="en-US" dirty="0"/>
          </a:p>
        </p:txBody>
      </p:sp>
    </p:spTree>
    <p:extLst>
      <p:ext uri="{BB962C8B-B14F-4D97-AF65-F5344CB8AC3E}">
        <p14:creationId xmlns:p14="http://schemas.microsoft.com/office/powerpoint/2010/main" val="30935977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597557B-DF53-46E2-816D-8B6FFAEA675F}"/>
              </a:ext>
            </a:extLst>
          </p:cNvPr>
          <p:cNvSpPr>
            <a:spLocks noGrp="1"/>
          </p:cNvSpPr>
          <p:nvPr>
            <p:ph type="title"/>
          </p:nvPr>
        </p:nvSpPr>
        <p:spPr/>
        <p:txBody>
          <a:bodyPr/>
          <a:lstStyle/>
          <a:p>
            <a:pPr algn="l"/>
            <a:r>
              <a:rPr lang="en-US" b="1" dirty="0"/>
              <a:t>Models: </a:t>
            </a:r>
            <a:r>
              <a:rPr lang="en-US" i="1" dirty="0"/>
              <a:t>MicroExpNet </a:t>
            </a:r>
          </a:p>
        </p:txBody>
      </p:sp>
      <p:sp>
        <p:nvSpPr>
          <p:cNvPr id="4" name="Content Placeholder 3">
            <a:extLst>
              <a:ext uri="{FF2B5EF4-FFF2-40B4-BE49-F238E27FC236}">
                <a16:creationId xmlns:a16="http://schemas.microsoft.com/office/drawing/2014/main" id="{8CD53D28-9158-4D00-B14E-8A0BF0E1995D}"/>
              </a:ext>
            </a:extLst>
          </p:cNvPr>
          <p:cNvSpPr>
            <a:spLocks noGrp="1"/>
          </p:cNvSpPr>
          <p:nvPr>
            <p:ph idx="1"/>
          </p:nvPr>
        </p:nvSpPr>
        <p:spPr>
          <a:xfrm>
            <a:off x="1954428" y="2286000"/>
            <a:ext cx="9078478" cy="3158836"/>
          </a:xfrm>
        </p:spPr>
        <p:txBody>
          <a:bodyPr>
            <a:normAutofit/>
          </a:bodyPr>
          <a:lstStyle/>
          <a:p>
            <a:pPr lvl="1"/>
            <a:r>
              <a:rPr lang="en-US" dirty="0">
                <a:latin typeface="Times New Roman" panose="02020603050405020304" pitchFamily="18" charset="0"/>
                <a:cs typeface="Times New Roman" panose="02020603050405020304" pitchFamily="18" charset="0"/>
              </a:rPr>
              <a:t>This model is aimed at creating </a:t>
            </a:r>
            <a:r>
              <a:rPr lang="en-US" b="1" dirty="0">
                <a:latin typeface="Times New Roman" panose="02020603050405020304" pitchFamily="18" charset="0"/>
                <a:cs typeface="Times New Roman" panose="02020603050405020304" pitchFamily="18" charset="0"/>
              </a:rPr>
              <a:t>extremely small and fast</a:t>
            </a:r>
            <a:r>
              <a:rPr lang="en-US" dirty="0">
                <a:latin typeface="Times New Roman" panose="02020603050405020304" pitchFamily="18" charset="0"/>
                <a:cs typeface="Times New Roman" panose="02020603050405020304" pitchFamily="18" charset="0"/>
              </a:rPr>
              <a:t> convolutional neural networks (CNN) for the problem of facial expression recognition (FER).</a:t>
            </a:r>
          </a:p>
          <a:p>
            <a:pPr lvl="1"/>
            <a:endParaRPr lang="en-US" dirty="0"/>
          </a:p>
          <a:p>
            <a:pPr lvl="1"/>
            <a:r>
              <a:rPr lang="en-US" dirty="0">
                <a:latin typeface="Times New Roman" panose="02020603050405020304" pitchFamily="18" charset="0"/>
                <a:cs typeface="Times New Roman" panose="02020603050405020304" pitchFamily="18" charset="0"/>
              </a:rPr>
              <a:t>Experiments are made on two widely used FER datasets, </a:t>
            </a:r>
            <a:r>
              <a:rPr lang="en-US" b="1" dirty="0">
                <a:latin typeface="Times New Roman" panose="02020603050405020304" pitchFamily="18" charset="0"/>
                <a:cs typeface="Times New Roman" panose="02020603050405020304" pitchFamily="18" charset="0"/>
              </a:rPr>
              <a:t>CK+</a:t>
            </a:r>
            <a:r>
              <a:rPr lang="en-US" dirty="0">
                <a:latin typeface="Times New Roman" panose="02020603050405020304" pitchFamily="18" charset="0"/>
                <a:cs typeface="Times New Roman" panose="02020603050405020304" pitchFamily="18" charset="0"/>
              </a:rPr>
              <a:t> and </a:t>
            </a:r>
            <a:r>
              <a:rPr lang="en-US" b="1" dirty="0">
                <a:latin typeface="Times New Roman" panose="02020603050405020304" pitchFamily="18" charset="0"/>
                <a:cs typeface="Times New Roman" panose="02020603050405020304" pitchFamily="18" charset="0"/>
              </a:rPr>
              <a:t>Oulu-CASIA</a:t>
            </a:r>
            <a:r>
              <a:rPr lang="en-US" dirty="0">
                <a:latin typeface="Times New Roman" panose="02020603050405020304" pitchFamily="18" charset="0"/>
                <a:cs typeface="Times New Roman" panose="02020603050405020304" pitchFamily="18" charset="0"/>
              </a:rPr>
              <a:t>. Our smallest model (</a:t>
            </a:r>
            <a:r>
              <a:rPr lang="en-US" i="1" dirty="0">
                <a:latin typeface="Times New Roman" panose="02020603050405020304" pitchFamily="18" charset="0"/>
                <a:cs typeface="Times New Roman" panose="02020603050405020304" pitchFamily="18" charset="0"/>
                <a:hlinkClick r:id="rId2"/>
              </a:rPr>
              <a:t>MicroExpNet</a:t>
            </a:r>
            <a:r>
              <a:rPr lang="en-US" dirty="0">
                <a:latin typeface="Times New Roman" panose="02020603050405020304" pitchFamily="18" charset="0"/>
                <a:cs typeface="Times New Roman" panose="02020603050405020304" pitchFamily="18" charset="0"/>
              </a:rPr>
              <a:t>), obtained using knowledge distillation.</a:t>
            </a:r>
          </a:p>
          <a:p>
            <a:pPr lvl="3"/>
            <a:endParaRPr lang="en-US" dirty="0"/>
          </a:p>
        </p:txBody>
      </p:sp>
    </p:spTree>
    <p:extLst>
      <p:ext uri="{BB962C8B-B14F-4D97-AF65-F5344CB8AC3E}">
        <p14:creationId xmlns:p14="http://schemas.microsoft.com/office/powerpoint/2010/main" val="30188571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597557B-DF53-46E2-816D-8B6FFAEA675F}"/>
              </a:ext>
            </a:extLst>
          </p:cNvPr>
          <p:cNvSpPr>
            <a:spLocks noGrp="1"/>
          </p:cNvSpPr>
          <p:nvPr>
            <p:ph type="title"/>
          </p:nvPr>
        </p:nvSpPr>
        <p:spPr/>
        <p:txBody>
          <a:bodyPr/>
          <a:lstStyle/>
          <a:p>
            <a:pPr algn="l"/>
            <a:r>
              <a:rPr lang="en-US" b="1" dirty="0"/>
              <a:t>Models:</a:t>
            </a:r>
            <a:r>
              <a:rPr lang="en-US" dirty="0"/>
              <a:t> </a:t>
            </a:r>
            <a:r>
              <a:rPr lang="en-US" i="1" dirty="0"/>
              <a:t>MicroExpNet </a:t>
            </a:r>
          </a:p>
        </p:txBody>
      </p:sp>
      <p:sp>
        <p:nvSpPr>
          <p:cNvPr id="4" name="Content Placeholder 3">
            <a:extLst>
              <a:ext uri="{FF2B5EF4-FFF2-40B4-BE49-F238E27FC236}">
                <a16:creationId xmlns:a16="http://schemas.microsoft.com/office/drawing/2014/main" id="{8CD53D28-9158-4D00-B14E-8A0BF0E1995D}"/>
              </a:ext>
            </a:extLst>
          </p:cNvPr>
          <p:cNvSpPr>
            <a:spLocks noGrp="1"/>
          </p:cNvSpPr>
          <p:nvPr>
            <p:ph idx="1"/>
          </p:nvPr>
        </p:nvSpPr>
        <p:spPr>
          <a:xfrm>
            <a:off x="2162246" y="2119745"/>
            <a:ext cx="8686800" cy="3840480"/>
          </a:xfrm>
        </p:spPr>
        <p:txBody>
          <a:bodyPr>
            <a:normAutofit fontScale="92500" lnSpcReduction="10000"/>
          </a:bodyPr>
          <a:lstStyle/>
          <a:p>
            <a:r>
              <a:rPr lang="en-US" b="1" dirty="0">
                <a:latin typeface="Times New Roman" panose="02020603050405020304" pitchFamily="18" charset="0"/>
                <a:cs typeface="Times New Roman" panose="02020603050405020304" pitchFamily="18" charset="0"/>
              </a:rPr>
              <a:t>Facial Expression Recognition As:</a:t>
            </a:r>
          </a:p>
          <a:p>
            <a:pPr lvl="1"/>
            <a:r>
              <a:rPr lang="en-US" dirty="0">
                <a:latin typeface="Times New Roman" panose="02020603050405020304" pitchFamily="18" charset="0"/>
                <a:cs typeface="Times New Roman" panose="02020603050405020304" pitchFamily="18" charset="0"/>
              </a:rPr>
              <a:t>Image-based.</a:t>
            </a:r>
          </a:p>
          <a:p>
            <a:pPr lvl="1"/>
            <a:r>
              <a:rPr lang="en-US" dirty="0">
                <a:latin typeface="Times New Roman" panose="02020603050405020304" pitchFamily="18" charset="0"/>
                <a:cs typeface="Times New Roman" panose="02020603050405020304" pitchFamily="18" charset="0"/>
              </a:rPr>
              <a:t>Sequence-based.</a:t>
            </a:r>
            <a:endParaRPr lang="en-US" sz="2800"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Advantages</a:t>
            </a:r>
            <a:r>
              <a:rPr lang="en-US" dirty="0">
                <a:latin typeface="Times New Roman" panose="02020603050405020304" pitchFamily="18" charset="0"/>
                <a:cs typeface="Times New Roman" panose="02020603050405020304" pitchFamily="18" charset="0"/>
              </a:rPr>
              <a:t>:</a:t>
            </a:r>
          </a:p>
          <a:p>
            <a:pPr lvl="1"/>
            <a:r>
              <a:rPr lang="en-US" dirty="0">
                <a:latin typeface="Times New Roman" panose="02020603050405020304" pitchFamily="18" charset="0"/>
                <a:cs typeface="Times New Roman" panose="02020603050405020304" pitchFamily="18" charset="0"/>
              </a:rPr>
              <a:t>less than 1MB in size</a:t>
            </a:r>
          </a:p>
          <a:p>
            <a:pPr lvl="1"/>
            <a:r>
              <a:rPr lang="en-US" dirty="0">
                <a:latin typeface="Times New Roman" panose="02020603050405020304" pitchFamily="18" charset="0"/>
                <a:cs typeface="Times New Roman" panose="02020603050405020304" pitchFamily="18" charset="0"/>
              </a:rPr>
              <a:t>works at 1851 frames per second on an Intel i7 CPU.</a:t>
            </a:r>
          </a:p>
          <a:p>
            <a:r>
              <a:rPr lang="en-US" b="1" dirty="0">
                <a:latin typeface="Times New Roman" panose="02020603050405020304" pitchFamily="18" charset="0"/>
                <a:cs typeface="Times New Roman" panose="02020603050405020304" pitchFamily="18" charset="0"/>
              </a:rPr>
              <a:t>Disadvantages</a:t>
            </a:r>
            <a:r>
              <a:rPr lang="en-US" dirty="0">
                <a:latin typeface="Times New Roman" panose="02020603050405020304" pitchFamily="18" charset="0"/>
                <a:cs typeface="Times New Roman" panose="02020603050405020304" pitchFamily="18" charset="0"/>
              </a:rPr>
              <a:t>:</a:t>
            </a:r>
          </a:p>
          <a:p>
            <a:pPr lvl="1"/>
            <a:r>
              <a:rPr lang="en-US" dirty="0">
                <a:latin typeface="Times New Roman" panose="02020603050405020304" pitchFamily="18" charset="0"/>
                <a:cs typeface="Times New Roman" panose="02020603050405020304" pitchFamily="18" charset="0"/>
              </a:rPr>
              <a:t>less accurate than the state-of-the-art.</a:t>
            </a:r>
          </a:p>
          <a:p>
            <a:pPr lvl="1"/>
            <a:r>
              <a:rPr lang="en-US" dirty="0">
                <a:latin typeface="Times New Roman" panose="02020603050405020304" pitchFamily="18" charset="0"/>
                <a:cs typeface="Times New Roman" panose="02020603050405020304" pitchFamily="18" charset="0"/>
              </a:rPr>
              <a:t>Frontal Face Images</a:t>
            </a:r>
          </a:p>
          <a:p>
            <a:pPr lvl="3"/>
            <a:endParaRPr lang="en-US" dirty="0"/>
          </a:p>
        </p:txBody>
      </p:sp>
    </p:spTree>
    <p:extLst>
      <p:ext uri="{BB962C8B-B14F-4D97-AF65-F5344CB8AC3E}">
        <p14:creationId xmlns:p14="http://schemas.microsoft.com/office/powerpoint/2010/main" val="8042337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597557B-DF53-46E2-816D-8B6FFAEA675F}"/>
              </a:ext>
            </a:extLst>
          </p:cNvPr>
          <p:cNvSpPr>
            <a:spLocks noGrp="1"/>
          </p:cNvSpPr>
          <p:nvPr>
            <p:ph type="title"/>
          </p:nvPr>
        </p:nvSpPr>
        <p:spPr>
          <a:xfrm>
            <a:off x="1336817" y="2763779"/>
            <a:ext cx="10018713" cy="1752599"/>
          </a:xfrm>
        </p:spPr>
        <p:txBody>
          <a:bodyPr/>
          <a:lstStyle/>
          <a:p>
            <a:pPr algn="l"/>
            <a:r>
              <a:rPr lang="en-US" b="1" dirty="0"/>
              <a:t>Models:</a:t>
            </a:r>
            <a:r>
              <a:rPr lang="en-US" dirty="0"/>
              <a:t> </a:t>
            </a:r>
            <a:r>
              <a:rPr lang="en-US" i="1" dirty="0"/>
              <a:t>MicroExpNet </a:t>
            </a:r>
          </a:p>
        </p:txBody>
      </p:sp>
      <p:pic>
        <p:nvPicPr>
          <p:cNvPr id="9" name="Content Placeholder 7" descr="A screenshot of a cell phone&#10;&#10;Description automatically generated">
            <a:extLst>
              <a:ext uri="{FF2B5EF4-FFF2-40B4-BE49-F238E27FC236}">
                <a16:creationId xmlns:a16="http://schemas.microsoft.com/office/drawing/2014/main" id="{543123F0-3B9E-44A5-AB51-77081B735EB9}"/>
              </a:ext>
            </a:extLst>
          </p:cNvPr>
          <p:cNvPicPr>
            <a:picLocks noGrp="1" noChangeAspect="1"/>
          </p:cNvPicPr>
          <p:nvPr>
            <p:ph sz="half" idx="2"/>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b="2026"/>
          <a:stretch/>
        </p:blipFill>
        <p:spPr>
          <a:xfrm>
            <a:off x="6346174" y="796232"/>
            <a:ext cx="4378037" cy="5687694"/>
          </a:xfrm>
          <a:prstGeom prst="rect">
            <a:avLst/>
          </a:prstGeom>
        </p:spPr>
      </p:pic>
    </p:spTree>
    <p:extLst>
      <p:ext uri="{BB962C8B-B14F-4D97-AF65-F5344CB8AC3E}">
        <p14:creationId xmlns:p14="http://schemas.microsoft.com/office/powerpoint/2010/main" val="12436490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15FF890B-3CE7-403A-AECE-2DE04FC7AF8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4" name="Freeform 6">
              <a:extLst>
                <a:ext uri="{FF2B5EF4-FFF2-40B4-BE49-F238E27FC236}">
                  <a16:creationId xmlns:a16="http://schemas.microsoft.com/office/drawing/2014/main" id="{99A4E160-6CFD-4514-9E20-CA6692CCD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5" name="Freeform 7">
              <a:extLst>
                <a:ext uri="{FF2B5EF4-FFF2-40B4-BE49-F238E27FC236}">
                  <a16:creationId xmlns:a16="http://schemas.microsoft.com/office/drawing/2014/main" id="{3DCD16F5-8D15-45FD-BA62-ADAC08183A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6" name="Freeform 8">
              <a:extLst>
                <a:ext uri="{FF2B5EF4-FFF2-40B4-BE49-F238E27FC236}">
                  <a16:creationId xmlns:a16="http://schemas.microsoft.com/office/drawing/2014/main" id="{E7CFAF28-6FDA-4C2C-BE51-123D1115F7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7" name="Freeform 9">
              <a:extLst>
                <a:ext uri="{FF2B5EF4-FFF2-40B4-BE49-F238E27FC236}">
                  <a16:creationId xmlns:a16="http://schemas.microsoft.com/office/drawing/2014/main" id="{1FD12703-0627-4991-B2A4-F96519F908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8" name="Freeform 10">
              <a:extLst>
                <a:ext uri="{FF2B5EF4-FFF2-40B4-BE49-F238E27FC236}">
                  <a16:creationId xmlns:a16="http://schemas.microsoft.com/office/drawing/2014/main" id="{A5758E0B-DF61-40A8-B765-BC6841906A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9" name="Freeform 11">
              <a:extLst>
                <a:ext uri="{FF2B5EF4-FFF2-40B4-BE49-F238E27FC236}">
                  <a16:creationId xmlns:a16="http://schemas.microsoft.com/office/drawing/2014/main" id="{3E063A1F-9566-4436-B4E3-2890FBBC2C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3" name="Title 2">
            <a:extLst>
              <a:ext uri="{FF2B5EF4-FFF2-40B4-BE49-F238E27FC236}">
                <a16:creationId xmlns:a16="http://schemas.microsoft.com/office/drawing/2014/main" id="{D597557B-DF53-46E2-816D-8B6FFAEA675F}"/>
              </a:ext>
            </a:extLst>
          </p:cNvPr>
          <p:cNvSpPr>
            <a:spLocks noGrp="1"/>
          </p:cNvSpPr>
          <p:nvPr>
            <p:ph type="title"/>
          </p:nvPr>
        </p:nvSpPr>
        <p:spPr>
          <a:xfrm>
            <a:off x="1522412" y="698635"/>
            <a:ext cx="5300677" cy="1140093"/>
          </a:xfrm>
        </p:spPr>
        <p:txBody>
          <a:bodyPr vert="horz" lIns="91440" tIns="45720" rIns="91440" bIns="45720" rtlCol="0" anchor="ctr">
            <a:normAutofit/>
          </a:bodyPr>
          <a:lstStyle/>
          <a:p>
            <a:r>
              <a:rPr lang="en-US" b="1" dirty="0"/>
              <a:t>Models:</a:t>
            </a:r>
            <a:r>
              <a:rPr lang="en-US" dirty="0"/>
              <a:t> </a:t>
            </a:r>
            <a:r>
              <a:rPr lang="en-US" i="1" dirty="0" err="1"/>
              <a:t>MicroExpNet</a:t>
            </a:r>
            <a:r>
              <a:rPr lang="en-US" dirty="0"/>
              <a:t> </a:t>
            </a:r>
          </a:p>
        </p:txBody>
      </p:sp>
      <p:sp>
        <p:nvSpPr>
          <p:cNvPr id="6" name="Content Placeholder 5">
            <a:extLst>
              <a:ext uri="{FF2B5EF4-FFF2-40B4-BE49-F238E27FC236}">
                <a16:creationId xmlns:a16="http://schemas.microsoft.com/office/drawing/2014/main" id="{5A8A8E2D-E977-4A85-A455-C531F9295898}"/>
              </a:ext>
            </a:extLst>
          </p:cNvPr>
          <p:cNvSpPr>
            <a:spLocks noGrp="1"/>
          </p:cNvSpPr>
          <p:nvPr>
            <p:ph sz="half" idx="1"/>
          </p:nvPr>
        </p:nvSpPr>
        <p:spPr>
          <a:xfrm>
            <a:off x="2856331" y="5238750"/>
            <a:ext cx="7933509" cy="1441182"/>
          </a:xfrm>
        </p:spPr>
        <p:txBody>
          <a:bodyPr vert="horz" lIns="91440" tIns="45720" rIns="91440" bIns="45720" rtlCol="0" anchor="t">
            <a:normAutofit/>
          </a:bodyPr>
          <a:lstStyle/>
          <a:p>
            <a:pPr marL="0" indent="0" algn="ctr">
              <a:lnSpc>
                <a:spcPct val="90000"/>
              </a:lnSpc>
              <a:buNone/>
            </a:pPr>
            <a:r>
              <a:rPr lang="en-US" sz="1400" dirty="0"/>
              <a:t>The effect of max-pooling. Classification performances of the candidate models for 1000 epochs of training. p1 indicates that there is only one max pooling layer after conv1, p2 indicates that there is only one max pooling layer after conv2, p12 indicates that each conv layer is followed by a max pooling layer, and v indicates that there is no pooling layer at all. The smaller the network, the more max-pooling degrades the performance for random split whereas the opposite holds for subject-independent split.</a:t>
            </a:r>
          </a:p>
        </p:txBody>
      </p:sp>
      <p:pic>
        <p:nvPicPr>
          <p:cNvPr id="8" name="Content Placeholder 8" descr="A screenshot of a cell phone&#10;&#10;Description automatically generated">
            <a:extLst>
              <a:ext uri="{FF2B5EF4-FFF2-40B4-BE49-F238E27FC236}">
                <a16:creationId xmlns:a16="http://schemas.microsoft.com/office/drawing/2014/main" id="{91A0B94F-6E9C-4F29-9210-296A4360DA62}"/>
              </a:ext>
            </a:extLst>
          </p:cNvPr>
          <p:cNvPicPr>
            <a:picLocks noGrp="1" noChangeAspect="1"/>
          </p:cNvPicPr>
          <p:nvPr>
            <p:ph sz="half" idx="2"/>
          </p:nvPr>
        </p:nvPicPr>
        <p:blipFill>
          <a:blip r:embed="rId3">
            <a:clrChange>
              <a:clrFrom>
                <a:srgbClr val="FFFFFF"/>
              </a:clrFrom>
              <a:clrTo>
                <a:srgbClr val="FFFFFF">
                  <a:alpha val="0"/>
                </a:srgbClr>
              </a:clrTo>
            </a:clrChange>
            <a:alphaModFix/>
          </a:blip>
          <a:stretch>
            <a:fillRect/>
          </a:stretch>
        </p:blipFill>
        <p:spPr>
          <a:xfrm>
            <a:off x="3953459" y="1798770"/>
            <a:ext cx="5739251" cy="326045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9122273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F01EF22-0223-4829-A7B9-9D33B9F3AA80}"/>
              </a:ext>
            </a:extLst>
          </p:cNvPr>
          <p:cNvSpPr>
            <a:spLocks noGrp="1"/>
          </p:cNvSpPr>
          <p:nvPr>
            <p:ph type="title"/>
          </p:nvPr>
        </p:nvSpPr>
        <p:spPr>
          <a:xfrm>
            <a:off x="1593669" y="5550216"/>
            <a:ext cx="9791790" cy="936170"/>
          </a:xfrm>
        </p:spPr>
        <p:txBody>
          <a:bodyPr>
            <a:normAutofit/>
          </a:bodyPr>
          <a:lstStyle/>
          <a:p>
            <a:r>
              <a:rPr lang="en-US" sz="2400" u="sng" dirty="0">
                <a:hlinkClick r:id="rId2"/>
              </a:rPr>
              <a:t>https://arxiv.org/pdf/1808.02668.pdf</a:t>
            </a:r>
            <a:endParaRPr lang="en-US" sz="2400" dirty="0"/>
          </a:p>
        </p:txBody>
      </p:sp>
      <p:pic>
        <p:nvPicPr>
          <p:cNvPr id="7" name="Image2">
            <a:extLst>
              <a:ext uri="{FF2B5EF4-FFF2-40B4-BE49-F238E27FC236}">
                <a16:creationId xmlns:a16="http://schemas.microsoft.com/office/drawing/2014/main" id="{3B7132CE-892C-4FCF-9D00-80B249421169}"/>
              </a:ext>
            </a:extLst>
          </p:cNvPr>
          <p:cNvPicPr>
            <a:picLocks noGrp="1"/>
          </p:cNvPicPr>
          <p:nvPr>
            <p:ph idx="1"/>
          </p:nvPr>
        </p:nvPicPr>
        <p:blipFill>
          <a:blip r:embed="rId3">
            <a:clrChange>
              <a:clrFrom>
                <a:srgbClr val="FFFFFF"/>
              </a:clrFrom>
              <a:clrTo>
                <a:srgbClr val="FFFFFF">
                  <a:alpha val="0"/>
                </a:srgbClr>
              </a:clrTo>
            </a:clrChange>
          </a:blip>
          <a:stretch>
            <a:fillRect/>
          </a:stretch>
        </p:blipFill>
        <p:spPr bwMode="auto">
          <a:xfrm>
            <a:off x="2338251" y="1253717"/>
            <a:ext cx="8297137" cy="4415563"/>
          </a:xfrm>
          <a:prstGeom prst="rect">
            <a:avLst/>
          </a:prstGeom>
        </p:spPr>
      </p:pic>
      <p:sp>
        <p:nvSpPr>
          <p:cNvPr id="6" name="TextBox 5">
            <a:extLst>
              <a:ext uri="{FF2B5EF4-FFF2-40B4-BE49-F238E27FC236}">
                <a16:creationId xmlns:a16="http://schemas.microsoft.com/office/drawing/2014/main" id="{BDB0AF04-8BD2-4160-86E4-1331DB2C4942}"/>
              </a:ext>
            </a:extLst>
          </p:cNvPr>
          <p:cNvSpPr txBox="1"/>
          <p:nvPr/>
        </p:nvSpPr>
        <p:spPr>
          <a:xfrm>
            <a:off x="1933302" y="300446"/>
            <a:ext cx="6779623" cy="707886"/>
          </a:xfrm>
          <a:prstGeom prst="rect">
            <a:avLst/>
          </a:prstGeom>
          <a:noFill/>
        </p:spPr>
        <p:txBody>
          <a:bodyPr wrap="square" rtlCol="0">
            <a:spAutoFit/>
          </a:bodyPr>
          <a:lstStyle/>
          <a:p>
            <a:r>
              <a:rPr lang="en-US" sz="4000" b="1" dirty="0"/>
              <a:t>Models:</a:t>
            </a:r>
            <a:r>
              <a:rPr lang="en-US" sz="4000" dirty="0"/>
              <a:t> </a:t>
            </a:r>
            <a:r>
              <a:rPr lang="en-US" sz="4000" i="1" dirty="0"/>
              <a:t>Occam’s Razor View </a:t>
            </a:r>
          </a:p>
        </p:txBody>
      </p:sp>
    </p:spTree>
    <p:extLst>
      <p:ext uri="{BB962C8B-B14F-4D97-AF65-F5344CB8AC3E}">
        <p14:creationId xmlns:p14="http://schemas.microsoft.com/office/powerpoint/2010/main" val="17617213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05562-9EF1-4273-A66E-F0EC37741D65}"/>
              </a:ext>
            </a:extLst>
          </p:cNvPr>
          <p:cNvSpPr>
            <a:spLocks noGrp="1"/>
          </p:cNvSpPr>
          <p:nvPr>
            <p:ph type="title"/>
          </p:nvPr>
        </p:nvSpPr>
        <p:spPr>
          <a:xfrm>
            <a:off x="1933302" y="919609"/>
            <a:ext cx="2664824" cy="809897"/>
          </a:xfrm>
        </p:spPr>
        <p:txBody>
          <a:bodyPr>
            <a:normAutofit/>
          </a:bodyPr>
          <a:lstStyle/>
          <a:p>
            <a:r>
              <a:rPr lang="en-US" sz="3600" i="1" dirty="0"/>
              <a:t>Architecture</a:t>
            </a:r>
          </a:p>
        </p:txBody>
      </p:sp>
      <p:sp>
        <p:nvSpPr>
          <p:cNvPr id="3" name="Content Placeholder 2">
            <a:extLst>
              <a:ext uri="{FF2B5EF4-FFF2-40B4-BE49-F238E27FC236}">
                <a16:creationId xmlns:a16="http://schemas.microsoft.com/office/drawing/2014/main" id="{52E9EF68-98AD-4C3A-94D7-598FC8CA20BA}"/>
              </a:ext>
            </a:extLst>
          </p:cNvPr>
          <p:cNvSpPr>
            <a:spLocks noGrp="1"/>
          </p:cNvSpPr>
          <p:nvPr>
            <p:ph idx="1"/>
          </p:nvPr>
        </p:nvSpPr>
        <p:spPr>
          <a:xfrm>
            <a:off x="1933302" y="1627495"/>
            <a:ext cx="7733592" cy="4174681"/>
          </a:xfrm>
        </p:spPr>
        <p:txBody>
          <a:bodyPr anchor="ctr">
            <a:normAutofit fontScale="85000" lnSpcReduction="10000"/>
          </a:bodyPr>
          <a:lstStyle/>
          <a:p>
            <a:pPr marL="0" indent="0">
              <a:buNone/>
            </a:pPr>
            <a:r>
              <a:rPr lang="en-US" sz="1700" dirty="0"/>
              <a:t>This paper presents a light-weight and accurate deep neural model for audiovisual emotion recognition. The authors followed a philosophy of simplicity, drastically limiting the number of parameters to learn from the target datasets, always choosing the simplest learning methods.</a:t>
            </a:r>
          </a:p>
          <a:p>
            <a:endParaRPr lang="en-US" sz="1700" dirty="0"/>
          </a:p>
          <a:p>
            <a:pPr marL="0" indent="0">
              <a:buNone/>
            </a:pPr>
            <a:r>
              <a:rPr lang="en-US" sz="1700" dirty="0"/>
              <a:t>The flow of the model is as follows:</a:t>
            </a:r>
          </a:p>
          <a:p>
            <a:pPr lvl="1">
              <a:buFont typeface="Arial" panose="020B0604020202020204" pitchFamily="34" charset="0"/>
              <a:buChar char="•"/>
            </a:pPr>
            <a:r>
              <a:rPr lang="en-US" sz="1700" dirty="0"/>
              <a:t>Learn still image emotion classifier using ResNet-18.</a:t>
            </a:r>
          </a:p>
          <a:p>
            <a:pPr lvl="1">
              <a:buFont typeface="Arial" panose="020B0604020202020204" pitchFamily="34" charset="0"/>
              <a:buChar char="•"/>
            </a:pPr>
            <a:r>
              <a:rPr lang="en-US" sz="1700" dirty="0"/>
              <a:t>Replace last dense layer of </a:t>
            </a:r>
            <a:r>
              <a:rPr lang="en-US" sz="1700" dirty="0" err="1"/>
              <a:t>ResNet</a:t>
            </a:r>
            <a:r>
              <a:rPr lang="en-US" sz="1700" dirty="0"/>
              <a:t> with two dense layers: one arousal-valence linear regressor and one emotion classifier (</a:t>
            </a:r>
            <a:r>
              <a:rPr lang="en-US" sz="1700" dirty="0" err="1"/>
              <a:t>softmax</a:t>
            </a:r>
            <a:r>
              <a:rPr lang="en-US" sz="1700" dirty="0"/>
              <a:t> layer). Optimization leads to a more general 512-sized hidden representation.</a:t>
            </a:r>
          </a:p>
          <a:p>
            <a:pPr lvl="1">
              <a:buFont typeface="Arial" panose="020B0604020202020204" pitchFamily="34" charset="0"/>
              <a:buChar char="•"/>
            </a:pPr>
            <a:r>
              <a:rPr lang="en-US" sz="1700" dirty="0"/>
              <a:t>Obtain L (number of frames in sequence) 512-dimensional face descriptors with their associated scores (one score for each one of the seven categories) as well as arousal/valence predictions.</a:t>
            </a:r>
          </a:p>
          <a:p>
            <a:pPr lvl="1">
              <a:buFont typeface="Arial" panose="020B0604020202020204" pitchFamily="34" charset="0"/>
              <a:buChar char="•"/>
            </a:pPr>
            <a:r>
              <a:rPr lang="en-US" sz="1700" dirty="0"/>
              <a:t>Select n faces with highest scores from L original ones.</a:t>
            </a:r>
          </a:p>
          <a:p>
            <a:pPr lvl="1">
              <a:buFont typeface="Arial" panose="020B0604020202020204" pitchFamily="34" charset="0"/>
              <a:buChar char="•"/>
            </a:pPr>
            <a:r>
              <a:rPr lang="en-US" sz="1700" dirty="0"/>
              <a:t>Apply temporal pooling of the n face features.</a:t>
            </a:r>
          </a:p>
          <a:p>
            <a:pPr lvl="1">
              <a:buFont typeface="Arial" panose="020B0604020202020204" pitchFamily="34" charset="0"/>
              <a:buChar char="•"/>
            </a:pPr>
            <a:r>
              <a:rPr lang="en-US" sz="1700" dirty="0"/>
              <a:t>Get prediction using </a:t>
            </a:r>
            <a:r>
              <a:rPr lang="en-US" sz="1700" dirty="0" err="1"/>
              <a:t>softmax</a:t>
            </a:r>
            <a:r>
              <a:rPr lang="en-US" sz="1700" dirty="0"/>
              <a:t> layer.</a:t>
            </a:r>
          </a:p>
        </p:txBody>
      </p:sp>
      <p:sp>
        <p:nvSpPr>
          <p:cNvPr id="5" name="TextBox 4">
            <a:extLst>
              <a:ext uri="{FF2B5EF4-FFF2-40B4-BE49-F238E27FC236}">
                <a16:creationId xmlns:a16="http://schemas.microsoft.com/office/drawing/2014/main" id="{16200059-1EC4-4D8F-B588-A2307AF8A59B}"/>
              </a:ext>
            </a:extLst>
          </p:cNvPr>
          <p:cNvSpPr txBox="1"/>
          <p:nvPr/>
        </p:nvSpPr>
        <p:spPr>
          <a:xfrm>
            <a:off x="1933302" y="300446"/>
            <a:ext cx="6779623" cy="707886"/>
          </a:xfrm>
          <a:prstGeom prst="rect">
            <a:avLst/>
          </a:prstGeom>
          <a:noFill/>
        </p:spPr>
        <p:txBody>
          <a:bodyPr wrap="square" rtlCol="0">
            <a:spAutoFit/>
          </a:bodyPr>
          <a:lstStyle/>
          <a:p>
            <a:r>
              <a:rPr lang="en-US" sz="4000" b="1" dirty="0"/>
              <a:t>Models:</a:t>
            </a:r>
            <a:r>
              <a:rPr lang="en-US" sz="4000" dirty="0"/>
              <a:t> </a:t>
            </a:r>
            <a:r>
              <a:rPr lang="en-US" sz="4000" i="1" dirty="0"/>
              <a:t>Occam’s Razor View </a:t>
            </a:r>
          </a:p>
        </p:txBody>
      </p:sp>
    </p:spTree>
    <p:extLst>
      <p:ext uri="{BB962C8B-B14F-4D97-AF65-F5344CB8AC3E}">
        <p14:creationId xmlns:p14="http://schemas.microsoft.com/office/powerpoint/2010/main" val="5022684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033E9-FC02-47D1-BBB8-6135150FEC46}"/>
              </a:ext>
            </a:extLst>
          </p:cNvPr>
          <p:cNvSpPr>
            <a:spLocks noGrp="1"/>
          </p:cNvSpPr>
          <p:nvPr>
            <p:ph type="title"/>
          </p:nvPr>
        </p:nvSpPr>
        <p:spPr/>
        <p:txBody>
          <a:bodyPr>
            <a:normAutofit/>
          </a:bodyPr>
          <a:lstStyle/>
          <a:p>
            <a:r>
              <a:rPr lang="en-US" sz="6000" b="1" i="1" dirty="0"/>
              <a:t>Introduction</a:t>
            </a:r>
          </a:p>
        </p:txBody>
      </p:sp>
      <p:sp>
        <p:nvSpPr>
          <p:cNvPr id="3" name="Content Placeholder 2">
            <a:extLst>
              <a:ext uri="{FF2B5EF4-FFF2-40B4-BE49-F238E27FC236}">
                <a16:creationId xmlns:a16="http://schemas.microsoft.com/office/drawing/2014/main" id="{F3640DA1-4DC6-4445-A66B-927615574476}"/>
              </a:ext>
            </a:extLst>
          </p:cNvPr>
          <p:cNvSpPr>
            <a:spLocks noGrp="1"/>
          </p:cNvSpPr>
          <p:nvPr>
            <p:ph idx="1"/>
          </p:nvPr>
        </p:nvSpPr>
        <p:spPr/>
        <p:txBody>
          <a:bodyPr>
            <a:noAutofit/>
          </a:bodyPr>
          <a:lstStyle/>
          <a:p>
            <a:pPr algn="just"/>
            <a:r>
              <a:rPr lang="en-US" sz="3600" b="1" i="1" dirty="0"/>
              <a:t>Datasets</a:t>
            </a:r>
          </a:p>
          <a:p>
            <a:pPr algn="just"/>
            <a:r>
              <a:rPr lang="en-US" sz="3600" b="1" i="1" dirty="0"/>
              <a:t>Models</a:t>
            </a:r>
          </a:p>
          <a:p>
            <a:pPr algn="just"/>
            <a:r>
              <a:rPr lang="en-US" sz="3600" b="1" i="1" dirty="0"/>
              <a:t>Hardware</a:t>
            </a:r>
          </a:p>
          <a:p>
            <a:pPr algn="just"/>
            <a:r>
              <a:rPr lang="en-US" sz="3600" b="1" i="1" dirty="0"/>
              <a:t>Improvements</a:t>
            </a:r>
          </a:p>
        </p:txBody>
      </p:sp>
    </p:spTree>
    <p:extLst>
      <p:ext uri="{BB962C8B-B14F-4D97-AF65-F5344CB8AC3E}">
        <p14:creationId xmlns:p14="http://schemas.microsoft.com/office/powerpoint/2010/main" val="972492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FF35672-A9C9-44C0-B7ED-191872452A08}"/>
              </a:ext>
            </a:extLst>
          </p:cNvPr>
          <p:cNvSpPr>
            <a:spLocks noGrp="1"/>
          </p:cNvSpPr>
          <p:nvPr>
            <p:ph idx="1"/>
          </p:nvPr>
        </p:nvSpPr>
        <p:spPr>
          <a:xfrm>
            <a:off x="1931851" y="1227909"/>
            <a:ext cx="6269058" cy="3262493"/>
          </a:xfrm>
        </p:spPr>
        <p:txBody>
          <a:bodyPr anchor="ctr">
            <a:normAutofit/>
          </a:bodyPr>
          <a:lstStyle/>
          <a:p>
            <a:pPr marL="0" indent="0">
              <a:buNone/>
            </a:pPr>
            <a:r>
              <a:rPr lang="en-US" b="1" dirty="0"/>
              <a:t>Advantages</a:t>
            </a:r>
            <a:endParaRPr lang="en-US" dirty="0"/>
          </a:p>
          <a:p>
            <a:pPr lvl="1">
              <a:buFont typeface="Arial" panose="020B0604020202020204" pitchFamily="34" charset="0"/>
              <a:buChar char="•"/>
            </a:pPr>
            <a:r>
              <a:rPr lang="en-US" dirty="0"/>
              <a:t>high accuracy (60.6% on AFEW’s test set).</a:t>
            </a:r>
          </a:p>
          <a:p>
            <a:pPr lvl="1">
              <a:buFont typeface="Arial" panose="020B0604020202020204" pitchFamily="34" charset="0"/>
              <a:buChar char="•"/>
            </a:pPr>
            <a:r>
              <a:rPr lang="en-US" dirty="0"/>
              <a:t>Lightweight (180 Million FLOPS).</a:t>
            </a:r>
          </a:p>
          <a:p>
            <a:pPr lvl="1">
              <a:buFont typeface="Arial" panose="020B0604020202020204" pitchFamily="34" charset="0"/>
              <a:buChar char="•"/>
            </a:pPr>
            <a:r>
              <a:rPr lang="en-US" dirty="0"/>
              <a:t>Addresses the problem of small training set.</a:t>
            </a:r>
          </a:p>
          <a:p>
            <a:pPr lvl="1">
              <a:buFont typeface="Arial" panose="020B0604020202020204" pitchFamily="34" charset="0"/>
              <a:buChar char="•"/>
            </a:pPr>
            <a:r>
              <a:rPr lang="en-US" dirty="0"/>
              <a:t>Apply its concepts (e.g.: simplicity, temporal features extraction) on more sophisticated models that have higher accuracy.</a:t>
            </a:r>
          </a:p>
        </p:txBody>
      </p:sp>
      <p:sp>
        <p:nvSpPr>
          <p:cNvPr id="5" name="TextBox 4">
            <a:extLst>
              <a:ext uri="{FF2B5EF4-FFF2-40B4-BE49-F238E27FC236}">
                <a16:creationId xmlns:a16="http://schemas.microsoft.com/office/drawing/2014/main" id="{AC7CFEA5-5602-4DD1-A16E-07634D8FCCFE}"/>
              </a:ext>
            </a:extLst>
          </p:cNvPr>
          <p:cNvSpPr txBox="1"/>
          <p:nvPr/>
        </p:nvSpPr>
        <p:spPr>
          <a:xfrm>
            <a:off x="1933302" y="300446"/>
            <a:ext cx="6779623" cy="707886"/>
          </a:xfrm>
          <a:prstGeom prst="rect">
            <a:avLst/>
          </a:prstGeom>
          <a:noFill/>
        </p:spPr>
        <p:txBody>
          <a:bodyPr wrap="square" rtlCol="0">
            <a:spAutoFit/>
          </a:bodyPr>
          <a:lstStyle/>
          <a:p>
            <a:r>
              <a:rPr lang="en-US" sz="4000" b="1" dirty="0"/>
              <a:t>Models:</a:t>
            </a:r>
            <a:r>
              <a:rPr lang="en-US" sz="4000" dirty="0"/>
              <a:t> </a:t>
            </a:r>
            <a:r>
              <a:rPr lang="en-US" sz="4000" i="1" dirty="0"/>
              <a:t>Occam’s Razor View </a:t>
            </a:r>
          </a:p>
        </p:txBody>
      </p:sp>
    </p:spTree>
    <p:extLst>
      <p:ext uri="{BB962C8B-B14F-4D97-AF65-F5344CB8AC3E}">
        <p14:creationId xmlns:p14="http://schemas.microsoft.com/office/powerpoint/2010/main" val="27526831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BEA01-9967-4605-B214-F21835037FF3}"/>
              </a:ext>
            </a:extLst>
          </p:cNvPr>
          <p:cNvSpPr>
            <a:spLocks noGrp="1"/>
          </p:cNvSpPr>
          <p:nvPr>
            <p:ph type="title"/>
          </p:nvPr>
        </p:nvSpPr>
        <p:spPr>
          <a:xfrm>
            <a:off x="1497375" y="476795"/>
            <a:ext cx="10018713" cy="1139825"/>
          </a:xfrm>
        </p:spPr>
        <p:txBody>
          <a:bodyPr>
            <a:normAutofit/>
          </a:bodyPr>
          <a:lstStyle/>
          <a:p>
            <a:pPr algn="l"/>
            <a:r>
              <a:rPr lang="en-US" b="1" dirty="0">
                <a:ea typeface="+mj-lt"/>
                <a:cs typeface="+mj-lt"/>
              </a:rPr>
              <a:t>Models: </a:t>
            </a:r>
            <a:r>
              <a:rPr lang="en-US" i="1" dirty="0">
                <a:ea typeface="+mj-lt"/>
                <a:cs typeface="+mj-lt"/>
              </a:rPr>
              <a:t>Deeply-Supervised</a:t>
            </a:r>
            <a:endParaRPr lang="en-US" sz="1600" dirty="0"/>
          </a:p>
        </p:txBody>
      </p:sp>
      <p:sp>
        <p:nvSpPr>
          <p:cNvPr id="3" name="Content Placeholder 2">
            <a:extLst>
              <a:ext uri="{FF2B5EF4-FFF2-40B4-BE49-F238E27FC236}">
                <a16:creationId xmlns:a16="http://schemas.microsoft.com/office/drawing/2014/main" id="{B25A76D5-9981-41D1-A869-DFFD5D2E4399}"/>
              </a:ext>
            </a:extLst>
          </p:cNvPr>
          <p:cNvSpPr>
            <a:spLocks noGrp="1"/>
          </p:cNvSpPr>
          <p:nvPr>
            <p:ph sz="half" idx="1"/>
          </p:nvPr>
        </p:nvSpPr>
        <p:spPr>
          <a:xfrm>
            <a:off x="1497375" y="2240077"/>
            <a:ext cx="4895055" cy="3124201"/>
          </a:xfrm>
        </p:spPr>
        <p:txBody>
          <a:bodyPr vert="horz" lIns="91440" tIns="45720" rIns="91440" bIns="45720" rtlCol="0" anchor="t">
            <a:normAutofit/>
          </a:bodyPr>
          <a:lstStyle/>
          <a:p>
            <a:pPr marL="0" indent="0">
              <a:buNone/>
            </a:pPr>
            <a:r>
              <a:rPr lang="en-US" dirty="0">
                <a:ea typeface="+mn-lt"/>
                <a:cs typeface="+mn-lt"/>
              </a:rPr>
              <a:t>In this paper a novel ensemble method is proposed that utilizes both deep but semantic and shallow but high-resolution information to provide a more comprehensive representation of features and achieve a better performance.</a:t>
            </a:r>
          </a:p>
          <a:p>
            <a:pPr marL="0" indent="0">
              <a:buNone/>
            </a:pPr>
            <a:r>
              <a:rPr lang="en-US" sz="1000" dirty="0">
                <a:ea typeface="+mj-lt"/>
                <a:cs typeface="+mj-lt"/>
                <a:hlinkClick r:id="rId2"/>
              </a:rPr>
              <a:t>https://www.researchgate.net/publication/328036791_Video-based_Emotion_Recognition_Using_Deeply-Supervised_Neural_Networks</a:t>
            </a:r>
            <a:endParaRPr lang="en-US" sz="1000" dirty="0">
              <a:cs typeface="Calibri" panose="020F0502020204030204"/>
            </a:endParaRPr>
          </a:p>
        </p:txBody>
      </p:sp>
      <p:pic>
        <p:nvPicPr>
          <p:cNvPr id="7" name="Picture 7" descr="A screenshot of a computer&#10;&#10;Description generated with high confidence">
            <a:extLst>
              <a:ext uri="{FF2B5EF4-FFF2-40B4-BE49-F238E27FC236}">
                <a16:creationId xmlns:a16="http://schemas.microsoft.com/office/drawing/2014/main" id="{FC019416-7634-4A62-B116-BD9F05BA3FC4}"/>
              </a:ext>
            </a:extLst>
          </p:cNvPr>
          <p:cNvPicPr>
            <a:picLocks noGrp="1" noChangeAspect="1"/>
          </p:cNvPicPr>
          <p:nvPr>
            <p:ph sz="half" idx="2"/>
          </p:nvPr>
        </p:nvPicPr>
        <p:blipFill>
          <a:blip r:embed="rId3"/>
          <a:stretch>
            <a:fillRect/>
          </a:stretch>
        </p:blipFill>
        <p:spPr>
          <a:xfrm>
            <a:off x="6687554" y="1616620"/>
            <a:ext cx="4150892" cy="4351338"/>
          </a:xfrm>
          <a:prstGeom prst="rect">
            <a:avLst/>
          </a:prstGeom>
        </p:spPr>
      </p:pic>
    </p:spTree>
    <p:extLst>
      <p:ext uri="{BB962C8B-B14F-4D97-AF65-F5344CB8AC3E}">
        <p14:creationId xmlns:p14="http://schemas.microsoft.com/office/powerpoint/2010/main" val="4901351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5" descr="A screenshot of a computer&#10;&#10;Description generated with high confidence">
            <a:extLst>
              <a:ext uri="{FF2B5EF4-FFF2-40B4-BE49-F238E27FC236}">
                <a16:creationId xmlns:a16="http://schemas.microsoft.com/office/drawing/2014/main" id="{52592109-2F9E-4840-98F3-2909E6F79F93}"/>
              </a:ext>
            </a:extLst>
          </p:cNvPr>
          <p:cNvPicPr>
            <a:picLocks noGrp="1" noChangeAspect="1"/>
          </p:cNvPicPr>
          <p:nvPr>
            <p:ph sz="half" idx="1"/>
          </p:nvPr>
        </p:nvPicPr>
        <p:blipFill>
          <a:blip r:embed="rId2"/>
          <a:stretch>
            <a:fillRect/>
          </a:stretch>
        </p:blipFill>
        <p:spPr>
          <a:xfrm>
            <a:off x="1614812" y="1820862"/>
            <a:ext cx="4150892" cy="4351338"/>
          </a:xfrm>
          <a:prstGeom prst="rect">
            <a:avLst/>
          </a:prstGeom>
        </p:spPr>
      </p:pic>
      <p:pic>
        <p:nvPicPr>
          <p:cNvPr id="7" name="Picture 7" descr="A picture containing indoor, wall&#10;&#10;Description generated with high confidence">
            <a:extLst>
              <a:ext uri="{FF2B5EF4-FFF2-40B4-BE49-F238E27FC236}">
                <a16:creationId xmlns:a16="http://schemas.microsoft.com/office/drawing/2014/main" id="{9A9FD428-EEAD-4A5A-A55D-F7BA145728CC}"/>
              </a:ext>
            </a:extLst>
          </p:cNvPr>
          <p:cNvPicPr>
            <a:picLocks noGrp="1" noChangeAspect="1"/>
          </p:cNvPicPr>
          <p:nvPr>
            <p:ph sz="half" idx="2"/>
          </p:nvPr>
        </p:nvPicPr>
        <p:blipFill>
          <a:blip r:embed="rId3"/>
          <a:stretch>
            <a:fillRect/>
          </a:stretch>
        </p:blipFill>
        <p:spPr>
          <a:xfrm>
            <a:off x="6307294" y="1825625"/>
            <a:ext cx="4911411" cy="4351338"/>
          </a:xfrm>
          <a:prstGeom prst="rect">
            <a:avLst/>
          </a:prstGeom>
        </p:spPr>
      </p:pic>
      <p:sp>
        <p:nvSpPr>
          <p:cNvPr id="8" name="Title 1">
            <a:extLst>
              <a:ext uri="{FF2B5EF4-FFF2-40B4-BE49-F238E27FC236}">
                <a16:creationId xmlns:a16="http://schemas.microsoft.com/office/drawing/2014/main" id="{1CF16E0B-1A0B-40A6-852C-669637F636DE}"/>
              </a:ext>
            </a:extLst>
          </p:cNvPr>
          <p:cNvSpPr>
            <a:spLocks noGrp="1"/>
          </p:cNvSpPr>
          <p:nvPr>
            <p:ph type="title"/>
          </p:nvPr>
        </p:nvSpPr>
        <p:spPr>
          <a:xfrm>
            <a:off x="1353554" y="681037"/>
            <a:ext cx="10018712" cy="1139825"/>
          </a:xfrm>
        </p:spPr>
        <p:txBody>
          <a:bodyPr>
            <a:normAutofit/>
          </a:bodyPr>
          <a:lstStyle/>
          <a:p>
            <a:pPr algn="l"/>
            <a:r>
              <a:rPr lang="en-US" b="1" dirty="0">
                <a:ea typeface="+mj-lt"/>
                <a:cs typeface="+mj-lt"/>
              </a:rPr>
              <a:t>Models: </a:t>
            </a:r>
            <a:r>
              <a:rPr lang="en-US" i="1" dirty="0">
                <a:ea typeface="+mj-lt"/>
                <a:cs typeface="+mj-lt"/>
              </a:rPr>
              <a:t>Deeply-Supervised</a:t>
            </a:r>
            <a:endParaRPr lang="en-US" sz="1600" dirty="0"/>
          </a:p>
        </p:txBody>
      </p:sp>
    </p:spTree>
    <p:extLst>
      <p:ext uri="{BB962C8B-B14F-4D97-AF65-F5344CB8AC3E}">
        <p14:creationId xmlns:p14="http://schemas.microsoft.com/office/powerpoint/2010/main" val="33645808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123780-B2A4-48EE-A0F4-71B43CB7CDE2}"/>
              </a:ext>
            </a:extLst>
          </p:cNvPr>
          <p:cNvSpPr>
            <a:spLocks noGrp="1"/>
          </p:cNvSpPr>
          <p:nvPr>
            <p:ph idx="1"/>
          </p:nvPr>
        </p:nvSpPr>
        <p:spPr>
          <a:xfrm>
            <a:off x="1523501" y="2128156"/>
            <a:ext cx="10018713" cy="3124201"/>
          </a:xfrm>
        </p:spPr>
        <p:txBody>
          <a:bodyPr vert="horz" lIns="91440" tIns="45720" rIns="91440" bIns="45720" rtlCol="0" anchor="t">
            <a:normAutofit/>
          </a:bodyPr>
          <a:lstStyle/>
          <a:p>
            <a:pPr marL="0" indent="0">
              <a:buNone/>
            </a:pPr>
            <a:r>
              <a:rPr lang="en-US" dirty="0">
                <a:ea typeface="+mn-lt"/>
                <a:cs typeface="+mn-lt"/>
              </a:rPr>
              <a:t>The goal of the proposed deeply-supervised CNN is to enrich the feature map of each layer, by combining the connections across the side-output layers. To this end, de-convolution techniques are adopted in the upsampling operation depicted in previous figure, which can take input of an arbitrary size and produce correspondingly size output.</a:t>
            </a:r>
          </a:p>
        </p:txBody>
      </p:sp>
      <p:sp>
        <p:nvSpPr>
          <p:cNvPr id="4" name="Title 1">
            <a:extLst>
              <a:ext uri="{FF2B5EF4-FFF2-40B4-BE49-F238E27FC236}">
                <a16:creationId xmlns:a16="http://schemas.microsoft.com/office/drawing/2014/main" id="{BBB1BC17-2BA7-40B9-8E91-391225E4192F}"/>
              </a:ext>
            </a:extLst>
          </p:cNvPr>
          <p:cNvSpPr txBox="1">
            <a:spLocks/>
          </p:cNvSpPr>
          <p:nvPr/>
        </p:nvSpPr>
        <p:spPr>
          <a:xfrm>
            <a:off x="1523501" y="555172"/>
            <a:ext cx="10018713" cy="1139825"/>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b="1" dirty="0">
                <a:ea typeface="+mj-lt"/>
                <a:cs typeface="+mj-lt"/>
              </a:rPr>
              <a:t>Models: </a:t>
            </a:r>
            <a:r>
              <a:rPr lang="en-US" i="1" dirty="0">
                <a:ea typeface="+mj-lt"/>
                <a:cs typeface="+mj-lt"/>
              </a:rPr>
              <a:t>Deeply-Supervised</a:t>
            </a:r>
            <a:endParaRPr lang="en-US" sz="1600" dirty="0"/>
          </a:p>
        </p:txBody>
      </p:sp>
    </p:spTree>
    <p:extLst>
      <p:ext uri="{BB962C8B-B14F-4D97-AF65-F5344CB8AC3E}">
        <p14:creationId xmlns:p14="http://schemas.microsoft.com/office/powerpoint/2010/main" val="14794696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7717B11-D2ED-4AF3-8AE9-EF5BBB13F668}"/>
              </a:ext>
            </a:extLst>
          </p:cNvPr>
          <p:cNvSpPr>
            <a:spLocks noGrp="1"/>
          </p:cNvSpPr>
          <p:nvPr>
            <p:ph type="body" idx="1"/>
          </p:nvPr>
        </p:nvSpPr>
        <p:spPr>
          <a:xfrm>
            <a:off x="1488812" y="2044579"/>
            <a:ext cx="4607188" cy="576262"/>
          </a:xfrm>
        </p:spPr>
        <p:txBody>
          <a:bodyPr/>
          <a:lstStyle/>
          <a:p>
            <a:r>
              <a:rPr lang="en-US" dirty="0">
                <a:solidFill>
                  <a:schemeClr val="tx1"/>
                </a:solidFill>
                <a:cs typeface="Calibri"/>
              </a:rPr>
              <a:t>Advantages</a:t>
            </a:r>
            <a:endParaRPr lang="en-US" dirty="0">
              <a:solidFill>
                <a:schemeClr val="tx1"/>
              </a:solidFill>
            </a:endParaRPr>
          </a:p>
        </p:txBody>
      </p:sp>
      <p:sp>
        <p:nvSpPr>
          <p:cNvPr id="4" name="Content Placeholder 3">
            <a:extLst>
              <a:ext uri="{FF2B5EF4-FFF2-40B4-BE49-F238E27FC236}">
                <a16:creationId xmlns:a16="http://schemas.microsoft.com/office/drawing/2014/main" id="{0E9CDDAF-27F0-48B4-984A-83F48642DBC4}"/>
              </a:ext>
            </a:extLst>
          </p:cNvPr>
          <p:cNvSpPr>
            <a:spLocks noGrp="1"/>
          </p:cNvSpPr>
          <p:nvPr>
            <p:ph sz="half" idx="2"/>
          </p:nvPr>
        </p:nvSpPr>
        <p:spPr>
          <a:xfrm>
            <a:off x="1484311" y="2721383"/>
            <a:ext cx="4895056" cy="2455862"/>
          </a:xfrm>
        </p:spPr>
        <p:txBody>
          <a:bodyPr vert="horz" lIns="91440" tIns="45720" rIns="91440" bIns="45720" rtlCol="0" anchor="t">
            <a:normAutofit/>
          </a:bodyPr>
          <a:lstStyle/>
          <a:p>
            <a:r>
              <a:rPr lang="en-US">
                <a:cs typeface="Calibri"/>
              </a:rPr>
              <a:t>High accuracy: (61% on AFEW test set).</a:t>
            </a:r>
          </a:p>
          <a:p>
            <a:r>
              <a:rPr lang="en-US">
                <a:cs typeface="Calibri"/>
              </a:rPr>
              <a:t>The deeply-supervised could be applied on other architectures.</a:t>
            </a:r>
          </a:p>
          <a:p>
            <a:r>
              <a:rPr lang="en-US">
                <a:cs typeface="Calibri"/>
              </a:rPr>
              <a:t>Moderate complexity.</a:t>
            </a:r>
            <a:endParaRPr lang="en-US" dirty="0">
              <a:cs typeface="Calibri"/>
            </a:endParaRPr>
          </a:p>
        </p:txBody>
      </p:sp>
      <p:sp>
        <p:nvSpPr>
          <p:cNvPr id="5" name="Text Placeholder 4">
            <a:extLst>
              <a:ext uri="{FF2B5EF4-FFF2-40B4-BE49-F238E27FC236}">
                <a16:creationId xmlns:a16="http://schemas.microsoft.com/office/drawing/2014/main" id="{12BFD3D4-6531-4A41-A599-257D8E3142FE}"/>
              </a:ext>
            </a:extLst>
          </p:cNvPr>
          <p:cNvSpPr>
            <a:spLocks noGrp="1"/>
          </p:cNvSpPr>
          <p:nvPr>
            <p:ph type="body" sz="quarter" idx="3"/>
          </p:nvPr>
        </p:nvSpPr>
        <p:spPr>
          <a:xfrm>
            <a:off x="6607967" y="2044579"/>
            <a:ext cx="4622537" cy="576262"/>
          </a:xfrm>
        </p:spPr>
        <p:txBody>
          <a:bodyPr/>
          <a:lstStyle/>
          <a:p>
            <a:r>
              <a:rPr lang="en-US" dirty="0">
                <a:solidFill>
                  <a:schemeClr val="tx1"/>
                </a:solidFill>
                <a:cs typeface="Calibri"/>
              </a:rPr>
              <a:t>Disadvantages</a:t>
            </a:r>
          </a:p>
        </p:txBody>
      </p:sp>
      <p:sp>
        <p:nvSpPr>
          <p:cNvPr id="6" name="Content Placeholder 5">
            <a:extLst>
              <a:ext uri="{FF2B5EF4-FFF2-40B4-BE49-F238E27FC236}">
                <a16:creationId xmlns:a16="http://schemas.microsoft.com/office/drawing/2014/main" id="{4BC3A2F3-6F8F-495E-9B5C-086CDC12EDDA}"/>
              </a:ext>
            </a:extLst>
          </p:cNvPr>
          <p:cNvSpPr>
            <a:spLocks noGrp="1"/>
          </p:cNvSpPr>
          <p:nvPr>
            <p:ph sz="quarter" idx="4"/>
          </p:nvPr>
        </p:nvSpPr>
        <p:spPr>
          <a:xfrm>
            <a:off x="6607967" y="2721383"/>
            <a:ext cx="4895056" cy="2455862"/>
          </a:xfrm>
        </p:spPr>
        <p:txBody>
          <a:bodyPr vert="horz" lIns="91440" tIns="45720" rIns="91440" bIns="45720" rtlCol="0" anchor="t">
            <a:normAutofit/>
          </a:bodyPr>
          <a:lstStyle/>
          <a:p>
            <a:r>
              <a:rPr lang="en-US">
                <a:cs typeface="Calibri"/>
              </a:rPr>
              <a:t>May require strong hardware to be able to work in real-time.</a:t>
            </a:r>
            <a:endParaRPr lang="en-US"/>
          </a:p>
        </p:txBody>
      </p:sp>
      <p:sp>
        <p:nvSpPr>
          <p:cNvPr id="10" name="Title 1">
            <a:extLst>
              <a:ext uri="{FF2B5EF4-FFF2-40B4-BE49-F238E27FC236}">
                <a16:creationId xmlns:a16="http://schemas.microsoft.com/office/drawing/2014/main" id="{BED32BB4-97F1-416B-805F-B40D24510008}"/>
              </a:ext>
            </a:extLst>
          </p:cNvPr>
          <p:cNvSpPr txBox="1">
            <a:spLocks noGrp="1"/>
          </p:cNvSpPr>
          <p:nvPr>
            <p:ph type="title"/>
          </p:nvPr>
        </p:nvSpPr>
        <p:spPr>
          <a:xfrm>
            <a:off x="1484313" y="695325"/>
            <a:ext cx="10018712" cy="767715"/>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b="1" dirty="0">
                <a:ea typeface="+mj-lt"/>
                <a:cs typeface="+mj-lt"/>
              </a:rPr>
              <a:t>Models: </a:t>
            </a:r>
            <a:r>
              <a:rPr lang="en-US" i="1" dirty="0">
                <a:ea typeface="+mj-lt"/>
                <a:cs typeface="+mj-lt"/>
              </a:rPr>
              <a:t>Deeply-Supervised</a:t>
            </a:r>
            <a:endParaRPr lang="en-US" sz="1600" dirty="0"/>
          </a:p>
        </p:txBody>
      </p:sp>
    </p:spTree>
    <p:extLst>
      <p:ext uri="{BB962C8B-B14F-4D97-AF65-F5344CB8AC3E}">
        <p14:creationId xmlns:p14="http://schemas.microsoft.com/office/powerpoint/2010/main" val="11275553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837AA-877D-47FD-93F8-33E6BC3B5EBC}"/>
              </a:ext>
            </a:extLst>
          </p:cNvPr>
          <p:cNvSpPr>
            <a:spLocks noGrp="1"/>
          </p:cNvSpPr>
          <p:nvPr>
            <p:ph type="title"/>
          </p:nvPr>
        </p:nvSpPr>
        <p:spPr>
          <a:xfrm>
            <a:off x="1484311" y="685800"/>
            <a:ext cx="10018713" cy="846826"/>
          </a:xfrm>
        </p:spPr>
        <p:txBody>
          <a:bodyPr/>
          <a:lstStyle/>
          <a:p>
            <a:pPr algn="l"/>
            <a:r>
              <a:rPr lang="en-US" b="1" dirty="0"/>
              <a:t>Models: </a:t>
            </a:r>
            <a:r>
              <a:rPr lang="en-US" i="1" dirty="0"/>
              <a:t>MobilNetV2</a:t>
            </a:r>
          </a:p>
        </p:txBody>
      </p:sp>
      <p:sp>
        <p:nvSpPr>
          <p:cNvPr id="3" name="Content Placeholder 2">
            <a:extLst>
              <a:ext uri="{FF2B5EF4-FFF2-40B4-BE49-F238E27FC236}">
                <a16:creationId xmlns:a16="http://schemas.microsoft.com/office/drawing/2014/main" id="{9C79F550-DE39-499A-AFAD-038D0E31C2D8}"/>
              </a:ext>
            </a:extLst>
          </p:cNvPr>
          <p:cNvSpPr>
            <a:spLocks noGrp="1"/>
          </p:cNvSpPr>
          <p:nvPr>
            <p:ph idx="1"/>
          </p:nvPr>
        </p:nvSpPr>
        <p:spPr>
          <a:xfrm>
            <a:off x="1484310" y="1861867"/>
            <a:ext cx="10018713" cy="3124201"/>
          </a:xfrm>
        </p:spPr>
        <p:txBody>
          <a:bodyPr/>
          <a:lstStyle/>
          <a:p>
            <a:pPr marL="0" indent="0">
              <a:buNone/>
            </a:pPr>
            <a:r>
              <a:rPr lang="en-US" dirty="0"/>
              <a:t>This Model focuses on using multiple enhancements on already developed architectures such as MobileNet and RTNN.</a:t>
            </a:r>
          </a:p>
          <a:p>
            <a:r>
              <a:rPr lang="en-US" dirty="0">
                <a:ea typeface="+mn-lt"/>
                <a:cs typeface="+mn-lt"/>
              </a:rPr>
              <a:t>Spatial transformer layer</a:t>
            </a:r>
          </a:p>
          <a:p>
            <a:r>
              <a:rPr lang="en-US" dirty="0">
                <a:ea typeface="+mn-lt"/>
                <a:cs typeface="+mn-lt"/>
              </a:rPr>
              <a:t>Sobel and Laplacian operators</a:t>
            </a:r>
          </a:p>
          <a:p>
            <a:r>
              <a:rPr lang="en-US" dirty="0">
                <a:ea typeface="+mn-lt"/>
                <a:cs typeface="+mn-lt"/>
              </a:rPr>
              <a:t>Global average pooling and </a:t>
            </a:r>
            <a:r>
              <a:rPr lang="en-US" dirty="0" err="1">
                <a:ea typeface="+mn-lt"/>
                <a:cs typeface="+mn-lt"/>
              </a:rPr>
              <a:t>DepthSep</a:t>
            </a:r>
            <a:r>
              <a:rPr lang="en-US" dirty="0">
                <a:ea typeface="+mn-lt"/>
                <a:cs typeface="+mn-lt"/>
              </a:rPr>
              <a:t> layers</a:t>
            </a:r>
          </a:p>
          <a:p>
            <a:r>
              <a:rPr lang="en-US" dirty="0" err="1">
                <a:ea typeface="+mn-lt"/>
                <a:cs typeface="+mn-lt"/>
              </a:rPr>
              <a:t>Depthwise</a:t>
            </a:r>
            <a:r>
              <a:rPr lang="en-US" dirty="0">
                <a:ea typeface="+mn-lt"/>
                <a:cs typeface="+mn-lt"/>
              </a:rPr>
              <a:t> separable convolution (</a:t>
            </a:r>
            <a:r>
              <a:rPr lang="en-US" dirty="0" err="1">
                <a:ea typeface="+mn-lt"/>
                <a:cs typeface="+mn-lt"/>
              </a:rPr>
              <a:t>DepSep</a:t>
            </a:r>
            <a:r>
              <a:rPr lang="en-US" dirty="0">
                <a:ea typeface="+mn-lt"/>
                <a:cs typeface="+mn-lt"/>
              </a:rPr>
              <a:t>)</a:t>
            </a:r>
          </a:p>
        </p:txBody>
      </p:sp>
    </p:spTree>
    <p:extLst>
      <p:ext uri="{BB962C8B-B14F-4D97-AF65-F5344CB8AC3E}">
        <p14:creationId xmlns:p14="http://schemas.microsoft.com/office/powerpoint/2010/main" val="524736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39C86-140E-4FC1-BAE2-0DF6F2B83BDF}"/>
              </a:ext>
            </a:extLst>
          </p:cNvPr>
          <p:cNvSpPr>
            <a:spLocks noGrp="1"/>
          </p:cNvSpPr>
          <p:nvPr>
            <p:ph type="title"/>
          </p:nvPr>
        </p:nvSpPr>
        <p:spPr>
          <a:xfrm>
            <a:off x="1484311" y="685800"/>
            <a:ext cx="10018713" cy="1185333"/>
          </a:xfrm>
        </p:spPr>
        <p:txBody>
          <a:bodyPr>
            <a:normAutofit/>
          </a:bodyPr>
          <a:lstStyle/>
          <a:p>
            <a:pPr algn="l"/>
            <a:r>
              <a:rPr lang="en-US" sz="4000" b="1" dirty="0"/>
              <a:t>Models: </a:t>
            </a:r>
            <a:r>
              <a:rPr lang="en-US" sz="4000" i="1" dirty="0"/>
              <a:t>MobilNet V2</a:t>
            </a:r>
            <a:endParaRPr lang="en-US" sz="4000" dirty="0"/>
          </a:p>
        </p:txBody>
      </p:sp>
      <p:sp>
        <p:nvSpPr>
          <p:cNvPr id="3" name="Content Placeholder 2">
            <a:extLst>
              <a:ext uri="{FF2B5EF4-FFF2-40B4-BE49-F238E27FC236}">
                <a16:creationId xmlns:a16="http://schemas.microsoft.com/office/drawing/2014/main" id="{967408BB-B956-44FC-9D97-B53642D6A449}"/>
              </a:ext>
            </a:extLst>
          </p:cNvPr>
          <p:cNvSpPr>
            <a:spLocks noGrp="1"/>
          </p:cNvSpPr>
          <p:nvPr>
            <p:ph idx="1"/>
          </p:nvPr>
        </p:nvSpPr>
        <p:spPr>
          <a:xfrm>
            <a:off x="1484311" y="1998133"/>
            <a:ext cx="4310565" cy="3793067"/>
          </a:xfrm>
        </p:spPr>
        <p:txBody>
          <a:bodyPr>
            <a:normAutofit/>
          </a:bodyPr>
          <a:lstStyle/>
          <a:p>
            <a:pPr marL="0" indent="0">
              <a:buNone/>
            </a:pPr>
            <a:r>
              <a:rPr lang="en-US" sz="2400"/>
              <a:t>Advantages:</a:t>
            </a:r>
          </a:p>
          <a:p>
            <a:r>
              <a:rPr lang="en-US" sz="2400"/>
              <a:t>Proposed architecture is fast, lightweight (650k parameters) and accurate (83% on FER+ test-set).</a:t>
            </a:r>
          </a:p>
          <a:p>
            <a:r>
              <a:rPr lang="en-US" sz="2400">
                <a:ea typeface="+mn-lt"/>
                <a:cs typeface="+mn-lt"/>
              </a:rPr>
              <a:t>The Suggested framework increases any model's accuracy from 3% to 5%.</a:t>
            </a:r>
          </a:p>
          <a:p>
            <a:endParaRPr lang="en-US" sz="2400"/>
          </a:p>
        </p:txBody>
      </p:sp>
      <p:pic>
        <p:nvPicPr>
          <p:cNvPr id="8" name="Picture 8" descr="A screenshot of a cell phone&#10;&#10;Description generated with very high confidence">
            <a:extLst>
              <a:ext uri="{FF2B5EF4-FFF2-40B4-BE49-F238E27FC236}">
                <a16:creationId xmlns:a16="http://schemas.microsoft.com/office/drawing/2014/main" id="{75A1F0D7-2E2C-4072-A1CB-FA946F370352}"/>
              </a:ext>
            </a:extLst>
          </p:cNvPr>
          <p:cNvPicPr>
            <a:picLocks noChangeAspect="1"/>
          </p:cNvPicPr>
          <p:nvPr/>
        </p:nvPicPr>
        <p:blipFill>
          <a:blip r:embed="rId2"/>
          <a:stretch>
            <a:fillRect/>
          </a:stretch>
        </p:blipFill>
        <p:spPr>
          <a:xfrm>
            <a:off x="5802703" y="1843959"/>
            <a:ext cx="5992482" cy="4104609"/>
          </a:xfrm>
          <a:prstGeom prst="rect">
            <a:avLst/>
          </a:prstGeom>
        </p:spPr>
      </p:pic>
    </p:spTree>
    <p:extLst>
      <p:ext uri="{BB962C8B-B14F-4D97-AF65-F5344CB8AC3E}">
        <p14:creationId xmlns:p14="http://schemas.microsoft.com/office/powerpoint/2010/main" val="14715898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B5BBBF-A93A-4504-99E0-A75C8C4DD434}"/>
              </a:ext>
            </a:extLst>
          </p:cNvPr>
          <p:cNvSpPr>
            <a:spLocks noGrp="1"/>
          </p:cNvSpPr>
          <p:nvPr>
            <p:ph type="title"/>
          </p:nvPr>
        </p:nvSpPr>
        <p:spPr>
          <a:xfrm>
            <a:off x="3513909" y="5264331"/>
            <a:ext cx="5903148" cy="535920"/>
          </a:xfrm>
        </p:spPr>
        <p:txBody>
          <a:bodyPr vert="horz" lIns="91440" tIns="45720" rIns="91440" bIns="45720" rtlCol="0" anchor="b">
            <a:noAutofit/>
          </a:bodyPr>
          <a:lstStyle/>
          <a:p>
            <a:pPr>
              <a:lnSpc>
                <a:spcPct val="80000"/>
              </a:lnSpc>
            </a:pPr>
            <a:r>
              <a:rPr lang="en-US" dirty="0"/>
              <a:t>Emotion Recognition Pipeline</a:t>
            </a:r>
          </a:p>
        </p:txBody>
      </p:sp>
      <p:pic>
        <p:nvPicPr>
          <p:cNvPr id="9" name="Content Placeholder 8" descr="A screenshot of a cell phone&#10;&#10;Description automatically generated">
            <a:extLst>
              <a:ext uri="{FF2B5EF4-FFF2-40B4-BE49-F238E27FC236}">
                <a16:creationId xmlns:a16="http://schemas.microsoft.com/office/drawing/2014/main" id="{E4F58195-F580-46BF-AF30-4EEEAE5F6F40}"/>
              </a:ext>
            </a:extLst>
          </p:cNvPr>
          <p:cNvPicPr>
            <a:picLocks noGrp="1" noChangeAspect="1"/>
          </p:cNvPicPr>
          <p:nvPr>
            <p:ph idx="1"/>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292240" y="1763487"/>
            <a:ext cx="8410594" cy="3252104"/>
          </a:xfrm>
          <a:prstGeom prst="rect">
            <a:avLst/>
          </a:prstGeom>
        </p:spPr>
      </p:pic>
      <p:sp>
        <p:nvSpPr>
          <p:cNvPr id="2" name="TextBox 1">
            <a:extLst>
              <a:ext uri="{FF2B5EF4-FFF2-40B4-BE49-F238E27FC236}">
                <a16:creationId xmlns:a16="http://schemas.microsoft.com/office/drawing/2014/main" id="{40C4C4EA-379B-4D65-9F7B-2705D873144A}"/>
              </a:ext>
            </a:extLst>
          </p:cNvPr>
          <p:cNvSpPr txBox="1"/>
          <p:nvPr/>
        </p:nvSpPr>
        <p:spPr>
          <a:xfrm>
            <a:off x="1933303" y="300446"/>
            <a:ext cx="5512526" cy="707886"/>
          </a:xfrm>
          <a:prstGeom prst="rect">
            <a:avLst/>
          </a:prstGeom>
          <a:noFill/>
        </p:spPr>
        <p:txBody>
          <a:bodyPr wrap="square" rtlCol="0">
            <a:spAutoFit/>
          </a:bodyPr>
          <a:lstStyle/>
          <a:p>
            <a:r>
              <a:rPr lang="en-US" sz="4000" b="1" dirty="0"/>
              <a:t>Models:</a:t>
            </a:r>
            <a:r>
              <a:rPr lang="en-US" sz="4000" dirty="0"/>
              <a:t> </a:t>
            </a:r>
            <a:r>
              <a:rPr lang="en-US" sz="4000" i="1" dirty="0"/>
              <a:t>Frame Attention</a:t>
            </a:r>
            <a:endParaRPr lang="en-US" sz="4000" dirty="0"/>
          </a:p>
        </p:txBody>
      </p:sp>
    </p:spTree>
    <p:extLst>
      <p:ext uri="{BB962C8B-B14F-4D97-AF65-F5344CB8AC3E}">
        <p14:creationId xmlns:p14="http://schemas.microsoft.com/office/powerpoint/2010/main" val="20923327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B5A7F19-BCE0-426F-B7C8-753A951D6E77}"/>
              </a:ext>
            </a:extLst>
          </p:cNvPr>
          <p:cNvSpPr>
            <a:spLocks noGrp="1"/>
          </p:cNvSpPr>
          <p:nvPr>
            <p:ph type="title"/>
          </p:nvPr>
        </p:nvSpPr>
        <p:spPr>
          <a:xfrm>
            <a:off x="1802674" y="1460470"/>
            <a:ext cx="6048102" cy="707887"/>
          </a:xfrm>
        </p:spPr>
        <p:txBody>
          <a:bodyPr>
            <a:normAutofit/>
          </a:bodyPr>
          <a:lstStyle/>
          <a:p>
            <a:r>
              <a:rPr lang="en-US" sz="3600" i="1" dirty="0"/>
              <a:t>What is attention mechanism?</a:t>
            </a:r>
          </a:p>
        </p:txBody>
      </p:sp>
      <p:sp>
        <p:nvSpPr>
          <p:cNvPr id="6" name="Content Placeholder 5">
            <a:extLst>
              <a:ext uri="{FF2B5EF4-FFF2-40B4-BE49-F238E27FC236}">
                <a16:creationId xmlns:a16="http://schemas.microsoft.com/office/drawing/2014/main" id="{8A2CD920-976A-40FC-9D8E-2B19185D3C2E}"/>
              </a:ext>
            </a:extLst>
          </p:cNvPr>
          <p:cNvSpPr>
            <a:spLocks noGrp="1"/>
          </p:cNvSpPr>
          <p:nvPr>
            <p:ph idx="1"/>
          </p:nvPr>
        </p:nvSpPr>
        <p:spPr>
          <a:xfrm>
            <a:off x="1933303" y="1998540"/>
            <a:ext cx="9497078" cy="3752855"/>
          </a:xfrm>
        </p:spPr>
        <p:txBody>
          <a:bodyPr anchor="ctr">
            <a:normAutofit/>
          </a:bodyPr>
          <a:lstStyle/>
          <a:p>
            <a:pPr lvl="1"/>
            <a:r>
              <a:rPr lang="en-US" dirty="0"/>
              <a:t>human vision is that of attention, i.e. the process by which we focus the computational resources of our brain's visual system to specific regions of the visual field</a:t>
            </a:r>
          </a:p>
          <a:p>
            <a:pPr lvl="1"/>
            <a:r>
              <a:rPr lang="en-US" dirty="0"/>
              <a:t>we can then ignore irrelevant visual information by intelligently exploring the visual field</a:t>
            </a:r>
          </a:p>
          <a:p>
            <a:pPr lvl="1"/>
            <a:r>
              <a:rPr lang="en-US" dirty="0">
                <a:solidFill>
                  <a:schemeClr val="accent1">
                    <a:lumMod val="75000"/>
                  </a:schemeClr>
                </a:solidFill>
                <a:hlinkClick r:id="rId2">
                  <a:extLst>
                    <a:ext uri="{A12FA001-AC4F-418D-AE19-62706E023703}">
                      <ahyp:hlinkClr xmlns:ahyp="http://schemas.microsoft.com/office/drawing/2018/hyperlinkcolor" val="tx"/>
                    </a:ext>
                  </a:extLst>
                </a:hlinkClick>
              </a:rPr>
              <a:t>http://www.dmi.usherb.ca/~larocheh/projects_attention.html</a:t>
            </a:r>
            <a:endParaRPr lang="en-US" dirty="0">
              <a:solidFill>
                <a:schemeClr val="accent1">
                  <a:lumMod val="75000"/>
                </a:schemeClr>
              </a:solidFill>
            </a:endParaRPr>
          </a:p>
          <a:p>
            <a:pPr lvl="1"/>
            <a:r>
              <a:rPr lang="en-US" dirty="0">
                <a:hlinkClick r:id="rId3"/>
              </a:rPr>
              <a:t>https://arxiv.org/ftp/arxiv/papers/1901/1901.10042.pdf</a:t>
            </a:r>
            <a:endParaRPr lang="en-US" dirty="0"/>
          </a:p>
          <a:p>
            <a:endParaRPr lang="en-US" dirty="0"/>
          </a:p>
        </p:txBody>
      </p:sp>
      <p:sp>
        <p:nvSpPr>
          <p:cNvPr id="7" name="TextBox 6">
            <a:extLst>
              <a:ext uri="{FF2B5EF4-FFF2-40B4-BE49-F238E27FC236}">
                <a16:creationId xmlns:a16="http://schemas.microsoft.com/office/drawing/2014/main" id="{6573052F-544E-4523-8E51-BC78613FAB3D}"/>
              </a:ext>
            </a:extLst>
          </p:cNvPr>
          <p:cNvSpPr txBox="1"/>
          <p:nvPr/>
        </p:nvSpPr>
        <p:spPr>
          <a:xfrm>
            <a:off x="1933303" y="300446"/>
            <a:ext cx="5512526" cy="707886"/>
          </a:xfrm>
          <a:prstGeom prst="rect">
            <a:avLst/>
          </a:prstGeom>
          <a:noFill/>
        </p:spPr>
        <p:txBody>
          <a:bodyPr wrap="square" rtlCol="0">
            <a:spAutoFit/>
          </a:bodyPr>
          <a:lstStyle/>
          <a:p>
            <a:r>
              <a:rPr lang="en-US" sz="4000" b="1" dirty="0"/>
              <a:t>Models:</a:t>
            </a:r>
            <a:r>
              <a:rPr lang="en-US" sz="4000" dirty="0"/>
              <a:t> </a:t>
            </a:r>
            <a:r>
              <a:rPr lang="en-US" sz="4000" i="1" dirty="0"/>
              <a:t>Frame Attention</a:t>
            </a:r>
            <a:endParaRPr lang="en-US" sz="4000" dirty="0"/>
          </a:p>
        </p:txBody>
      </p:sp>
    </p:spTree>
    <p:extLst>
      <p:ext uri="{BB962C8B-B14F-4D97-AF65-F5344CB8AC3E}">
        <p14:creationId xmlns:p14="http://schemas.microsoft.com/office/powerpoint/2010/main" val="21743780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C2067-22E4-429A-A00C-29D9B92E0587}"/>
              </a:ext>
            </a:extLst>
          </p:cNvPr>
          <p:cNvSpPr>
            <a:spLocks noGrp="1"/>
          </p:cNvSpPr>
          <p:nvPr>
            <p:ph type="title"/>
          </p:nvPr>
        </p:nvSpPr>
        <p:spPr>
          <a:xfrm>
            <a:off x="3861687" y="5225144"/>
            <a:ext cx="6217920" cy="1144936"/>
          </a:xfrm>
        </p:spPr>
        <p:txBody>
          <a:bodyPr vert="horz" lIns="91440" tIns="45720" rIns="91440" bIns="45720" rtlCol="0" anchor="b">
            <a:normAutofit/>
          </a:bodyPr>
          <a:lstStyle/>
          <a:p>
            <a:pPr>
              <a:lnSpc>
                <a:spcPct val="80000"/>
              </a:lnSpc>
            </a:pPr>
            <a:r>
              <a:rPr lang="en-US" dirty="0"/>
              <a:t>Attention Mechanism For Emotion Recognition </a:t>
            </a:r>
          </a:p>
        </p:txBody>
      </p:sp>
      <p:pic>
        <p:nvPicPr>
          <p:cNvPr id="5" name="y2mate.com - facial_expression_recognition_learned_fixation_policy_Pl6Z-ZAldSY_360p">
            <a:hlinkClick r:id="" action="ppaction://media"/>
            <a:extLst>
              <a:ext uri="{FF2B5EF4-FFF2-40B4-BE49-F238E27FC236}">
                <a16:creationId xmlns:a16="http://schemas.microsoft.com/office/drawing/2014/main" id="{52A83387-98D2-42CE-8EAA-A5750265C44D}"/>
              </a:ext>
            </a:extLst>
          </p:cNvPr>
          <p:cNvPicPr>
            <a:picLocks noGrp="1" noChangeAspect="1"/>
          </p:cNvPicPr>
          <p:nvPr>
            <p:ph idx="1"/>
            <a:videoFile r:link="rId2"/>
            <p:extLst>
              <p:ext uri="{DAA4B4D4-6D71-4841-9C94-3DE7FCFB9230}">
                <p14:media xmlns:p14="http://schemas.microsoft.com/office/powerpoint/2010/main" r:embed="rId1"/>
              </p:ext>
            </p:extLst>
          </p:nvPr>
        </p:nvPicPr>
        <p:blipFill>
          <a:blip r:embed="rId4"/>
          <a:stretch>
            <a:fillRect/>
          </a:stretch>
        </p:blipFill>
        <p:spPr>
          <a:xfrm>
            <a:off x="4297680" y="1567543"/>
            <a:ext cx="7205345" cy="3657601"/>
          </a:xfrm>
        </p:spPr>
      </p:pic>
      <p:sp>
        <p:nvSpPr>
          <p:cNvPr id="9" name="TextBox 8">
            <a:extLst>
              <a:ext uri="{FF2B5EF4-FFF2-40B4-BE49-F238E27FC236}">
                <a16:creationId xmlns:a16="http://schemas.microsoft.com/office/drawing/2014/main" id="{674B05B9-1305-4A0C-BA4D-B46AD0C32DAA}"/>
              </a:ext>
            </a:extLst>
          </p:cNvPr>
          <p:cNvSpPr txBox="1"/>
          <p:nvPr/>
        </p:nvSpPr>
        <p:spPr>
          <a:xfrm>
            <a:off x="1698172" y="587829"/>
            <a:ext cx="5512526" cy="707886"/>
          </a:xfrm>
          <a:prstGeom prst="rect">
            <a:avLst/>
          </a:prstGeom>
          <a:noFill/>
        </p:spPr>
        <p:txBody>
          <a:bodyPr wrap="square" rtlCol="0">
            <a:spAutoFit/>
          </a:bodyPr>
          <a:lstStyle/>
          <a:p>
            <a:r>
              <a:rPr lang="en-US" sz="4000" b="1" dirty="0"/>
              <a:t>Models:</a:t>
            </a:r>
            <a:r>
              <a:rPr lang="en-US" sz="4000" dirty="0"/>
              <a:t> </a:t>
            </a:r>
            <a:r>
              <a:rPr lang="en-US" sz="4000" i="1" dirty="0"/>
              <a:t>Frame Attention</a:t>
            </a:r>
            <a:endParaRPr lang="en-US" sz="4000" dirty="0"/>
          </a:p>
        </p:txBody>
      </p:sp>
    </p:spTree>
    <p:extLst>
      <p:ext uri="{BB962C8B-B14F-4D97-AF65-F5344CB8AC3E}">
        <p14:creationId xmlns:p14="http://schemas.microsoft.com/office/powerpoint/2010/main" val="1664825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31333"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5"/>
                </p:tgtEl>
              </p:cMediaNode>
            </p:video>
            <p:seq concurrent="1" nextAc="seek">
              <p:cTn id="8" restart="whenNotActive" fill="hold" evtFilter="cancelBubble" nodeType="interactiveSeq">
                <p:stCondLst>
                  <p:cond evt="onClick" delay="0">
                    <p:tgtEl>
                      <p:spTgt spid="5"/>
                    </p:tgtEl>
                  </p:cond>
                </p:stCondLst>
                <p:endSync evt="end" delay="0">
                  <p:rtn val="all"/>
                </p:endSync>
                <p:childTnLst>
                  <p:par>
                    <p:cTn id="9" fill="hold">
                      <p:stCondLst>
                        <p:cond delay="0"/>
                      </p:stCondLst>
                      <p:childTnLst>
                        <p:par>
                          <p:cTn id="10" fill="hold">
                            <p:stCondLst>
                              <p:cond delay="0"/>
                            </p:stCondLst>
                            <p:childTnLst>
                              <p:par>
                                <p:cTn id="11" presetID="1" presetClass="mediacall" presetSubtype="0" fill="hold" nodeType="clickEffect">
                                  <p:stCondLst>
                                    <p:cond delay="0"/>
                                  </p:stCondLst>
                                  <p:childTnLst>
                                    <p:cmd type="call" cmd="playFrom(0.0)">
                                      <p:cBhvr>
                                        <p:cTn id="12" dur="31333" fill="hold"/>
                                        <p:tgtEl>
                                          <p:spTgt spid="5"/>
                                        </p:tgtEl>
                                      </p:cBhvr>
                                    </p:cmd>
                                  </p:childTnLst>
                                </p:cTn>
                              </p:par>
                            </p:childTnLst>
                          </p:cTn>
                        </p:par>
                      </p:childTnLst>
                    </p:cTn>
                  </p:par>
                </p:childTnLst>
              </p:cTn>
              <p:nextCondLst>
                <p:cond evt="onClick" delay="0">
                  <p:tgtEl>
                    <p:spTgt spid="5"/>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5B9A55D-C343-425B-991C-1899386FA415}"/>
              </a:ext>
            </a:extLst>
          </p:cNvPr>
          <p:cNvSpPr>
            <a:spLocks noGrp="1"/>
          </p:cNvSpPr>
          <p:nvPr>
            <p:ph type="title"/>
          </p:nvPr>
        </p:nvSpPr>
        <p:spPr>
          <a:xfrm>
            <a:off x="916275" y="2708564"/>
            <a:ext cx="10018713" cy="1752599"/>
          </a:xfrm>
        </p:spPr>
        <p:txBody>
          <a:bodyPr>
            <a:normAutofit/>
          </a:bodyPr>
          <a:lstStyle/>
          <a:p>
            <a:r>
              <a:rPr lang="en-US" sz="8000" b="1" i="1" dirty="0"/>
              <a:t>Datasets </a:t>
            </a:r>
          </a:p>
        </p:txBody>
      </p:sp>
    </p:spTree>
    <p:extLst>
      <p:ext uri="{BB962C8B-B14F-4D97-AF65-F5344CB8AC3E}">
        <p14:creationId xmlns:p14="http://schemas.microsoft.com/office/powerpoint/2010/main" val="42784756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58EA611-A00C-4BA7-AB71-500AD187D739}"/>
              </a:ext>
            </a:extLst>
          </p:cNvPr>
          <p:cNvSpPr>
            <a:spLocks noGrp="1"/>
          </p:cNvSpPr>
          <p:nvPr>
            <p:ph type="title"/>
          </p:nvPr>
        </p:nvSpPr>
        <p:spPr>
          <a:xfrm>
            <a:off x="1933303" y="1004036"/>
            <a:ext cx="2656685" cy="707886"/>
          </a:xfrm>
        </p:spPr>
        <p:txBody>
          <a:bodyPr>
            <a:normAutofit/>
          </a:bodyPr>
          <a:lstStyle/>
          <a:p>
            <a:pPr algn="l"/>
            <a:r>
              <a:rPr lang="en-US" sz="2800" i="1" dirty="0"/>
              <a:t>Model Structure</a:t>
            </a:r>
          </a:p>
        </p:txBody>
      </p:sp>
      <p:sp>
        <p:nvSpPr>
          <p:cNvPr id="6" name="Content Placeholder 5">
            <a:extLst>
              <a:ext uri="{FF2B5EF4-FFF2-40B4-BE49-F238E27FC236}">
                <a16:creationId xmlns:a16="http://schemas.microsoft.com/office/drawing/2014/main" id="{FEE3C8B7-DA97-446D-A221-4C7FC06D04FB}"/>
              </a:ext>
            </a:extLst>
          </p:cNvPr>
          <p:cNvSpPr>
            <a:spLocks noGrp="1"/>
          </p:cNvSpPr>
          <p:nvPr>
            <p:ph idx="1"/>
          </p:nvPr>
        </p:nvSpPr>
        <p:spPr>
          <a:xfrm>
            <a:off x="1933303" y="1788020"/>
            <a:ext cx="4336870" cy="4065944"/>
          </a:xfrm>
        </p:spPr>
        <p:txBody>
          <a:bodyPr anchor="ctr">
            <a:normAutofit/>
          </a:bodyPr>
          <a:lstStyle/>
          <a:p>
            <a:r>
              <a:rPr lang="en-US" sz="1800" dirty="0"/>
              <a:t>The whole network is composed of two modules. </a:t>
            </a:r>
          </a:p>
          <a:p>
            <a:r>
              <a:rPr lang="en-US" sz="1800" dirty="0"/>
              <a:t>The feature embedding module is a deep Convolutional Neural Network (CNN) which embeds face images into feature vectors. </a:t>
            </a:r>
          </a:p>
          <a:p>
            <a:r>
              <a:rPr lang="en-US" sz="1800" dirty="0"/>
              <a:t>The frame attention module learns multiple attention weights which are used to adaptively aggregate the feature vectors to form a single discriminative video representation</a:t>
            </a:r>
          </a:p>
          <a:p>
            <a:r>
              <a:rPr lang="en-US" sz="1800" dirty="0">
                <a:solidFill>
                  <a:schemeClr val="accent1">
                    <a:lumMod val="75000"/>
                  </a:schemeClr>
                </a:solidFill>
                <a:hlinkClick r:id="rId2">
                  <a:extLst>
                    <a:ext uri="{A12FA001-AC4F-418D-AE19-62706E023703}">
                      <ahyp:hlinkClr xmlns:ahyp="http://schemas.microsoft.com/office/drawing/2018/hyperlinkcolor" val="tx"/>
                    </a:ext>
                  </a:extLst>
                </a:hlinkClick>
              </a:rPr>
              <a:t>https://arxiv.org/pdf/1907.00193v2.pdf</a:t>
            </a:r>
            <a:endParaRPr lang="en-US" sz="1800" dirty="0">
              <a:solidFill>
                <a:schemeClr val="accent1">
                  <a:lumMod val="75000"/>
                </a:schemeClr>
              </a:solidFill>
            </a:endParaRPr>
          </a:p>
          <a:p>
            <a:endParaRPr lang="en-US" sz="1800" dirty="0"/>
          </a:p>
        </p:txBody>
      </p:sp>
      <p:sp>
        <p:nvSpPr>
          <p:cNvPr id="7" name="TextBox 6">
            <a:extLst>
              <a:ext uri="{FF2B5EF4-FFF2-40B4-BE49-F238E27FC236}">
                <a16:creationId xmlns:a16="http://schemas.microsoft.com/office/drawing/2014/main" id="{908DB1E6-8F46-4CC4-9CE0-BB9B88A21E50}"/>
              </a:ext>
            </a:extLst>
          </p:cNvPr>
          <p:cNvSpPr txBox="1"/>
          <p:nvPr/>
        </p:nvSpPr>
        <p:spPr>
          <a:xfrm>
            <a:off x="1933303" y="300446"/>
            <a:ext cx="5512526" cy="707886"/>
          </a:xfrm>
          <a:prstGeom prst="rect">
            <a:avLst/>
          </a:prstGeom>
          <a:noFill/>
        </p:spPr>
        <p:txBody>
          <a:bodyPr wrap="square" rtlCol="0">
            <a:spAutoFit/>
          </a:bodyPr>
          <a:lstStyle/>
          <a:p>
            <a:r>
              <a:rPr lang="en-US" sz="4000" b="1" dirty="0"/>
              <a:t>Models:</a:t>
            </a:r>
            <a:r>
              <a:rPr lang="en-US" sz="4000" dirty="0"/>
              <a:t> </a:t>
            </a:r>
            <a:r>
              <a:rPr lang="en-US" sz="4000" i="1" dirty="0"/>
              <a:t>Frame Attention</a:t>
            </a:r>
            <a:endParaRPr lang="en-US" sz="4000" dirty="0"/>
          </a:p>
        </p:txBody>
      </p:sp>
      <p:pic>
        <p:nvPicPr>
          <p:cNvPr id="8" name="Picture 7" descr="A picture containing text&#10;&#10;Description automatically generated">
            <a:extLst>
              <a:ext uri="{FF2B5EF4-FFF2-40B4-BE49-F238E27FC236}">
                <a16:creationId xmlns:a16="http://schemas.microsoft.com/office/drawing/2014/main" id="{77C2B1E2-13B1-4C50-943E-4DEEB0B3DBAA}"/>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531429" y="1004036"/>
            <a:ext cx="5483317" cy="4647111"/>
          </a:xfrm>
          <a:prstGeom prst="rect">
            <a:avLst/>
          </a:prstGeom>
        </p:spPr>
      </p:pic>
    </p:spTree>
    <p:extLst>
      <p:ext uri="{BB962C8B-B14F-4D97-AF65-F5344CB8AC3E}">
        <p14:creationId xmlns:p14="http://schemas.microsoft.com/office/powerpoint/2010/main" val="4791658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54389-A3A0-4302-9B72-F7CDE00BEF86}"/>
              </a:ext>
            </a:extLst>
          </p:cNvPr>
          <p:cNvSpPr>
            <a:spLocks noGrp="1"/>
          </p:cNvSpPr>
          <p:nvPr>
            <p:ph type="title"/>
          </p:nvPr>
        </p:nvSpPr>
        <p:spPr>
          <a:xfrm>
            <a:off x="2032650" y="5745163"/>
            <a:ext cx="4480560" cy="452604"/>
          </a:xfrm>
        </p:spPr>
        <p:txBody>
          <a:bodyPr vert="horz" lIns="91440" tIns="45720" rIns="91440" bIns="45720" rtlCol="0" anchor="b">
            <a:normAutofit/>
          </a:bodyPr>
          <a:lstStyle/>
          <a:p>
            <a:pPr>
              <a:lnSpc>
                <a:spcPct val="80000"/>
              </a:lnSpc>
            </a:pPr>
            <a:r>
              <a:rPr lang="en-US" sz="2400" dirty="0"/>
              <a:t>Evaluation On CK+ Database</a:t>
            </a:r>
          </a:p>
        </p:txBody>
      </p:sp>
      <p:pic>
        <p:nvPicPr>
          <p:cNvPr id="5" name="Content Placeholder 4" descr="A screenshot of a cell phone&#10;&#10;Description automatically generated">
            <a:extLst>
              <a:ext uri="{FF2B5EF4-FFF2-40B4-BE49-F238E27FC236}">
                <a16:creationId xmlns:a16="http://schemas.microsoft.com/office/drawing/2014/main" id="{732E4AAE-2B01-4057-A942-FCBD3904B2C2}"/>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a:stretch/>
        </p:blipFill>
        <p:spPr>
          <a:xfrm>
            <a:off x="2032650" y="1494971"/>
            <a:ext cx="4618980" cy="3965302"/>
          </a:xfrm>
          <a:prstGeom prst="rect">
            <a:avLst/>
          </a:prstGeom>
        </p:spPr>
      </p:pic>
      <p:sp>
        <p:nvSpPr>
          <p:cNvPr id="6" name="TextBox 5">
            <a:extLst>
              <a:ext uri="{FF2B5EF4-FFF2-40B4-BE49-F238E27FC236}">
                <a16:creationId xmlns:a16="http://schemas.microsoft.com/office/drawing/2014/main" id="{DC5FAFCA-F3E9-4791-9987-DDC09702FD88}"/>
              </a:ext>
            </a:extLst>
          </p:cNvPr>
          <p:cNvSpPr txBox="1"/>
          <p:nvPr/>
        </p:nvSpPr>
        <p:spPr>
          <a:xfrm>
            <a:off x="1933303" y="300446"/>
            <a:ext cx="5512526" cy="707886"/>
          </a:xfrm>
          <a:prstGeom prst="rect">
            <a:avLst/>
          </a:prstGeom>
          <a:noFill/>
        </p:spPr>
        <p:txBody>
          <a:bodyPr wrap="square" rtlCol="0">
            <a:spAutoFit/>
          </a:bodyPr>
          <a:lstStyle/>
          <a:p>
            <a:r>
              <a:rPr lang="en-US" sz="4000" b="1" dirty="0"/>
              <a:t>Models:</a:t>
            </a:r>
            <a:r>
              <a:rPr lang="en-US" sz="4000" dirty="0"/>
              <a:t> </a:t>
            </a:r>
            <a:r>
              <a:rPr lang="en-US" sz="4000" i="1" dirty="0"/>
              <a:t>Frame Attention</a:t>
            </a:r>
            <a:endParaRPr lang="en-US" sz="4000" dirty="0"/>
          </a:p>
        </p:txBody>
      </p:sp>
      <p:pic>
        <p:nvPicPr>
          <p:cNvPr id="4" name="Picture 3" descr="A screenshot of a cell phone&#10;&#10;Description automatically generated">
            <a:extLst>
              <a:ext uri="{FF2B5EF4-FFF2-40B4-BE49-F238E27FC236}">
                <a16:creationId xmlns:a16="http://schemas.microsoft.com/office/drawing/2014/main" id="{FC50D878-DFCD-4AF8-902E-73EAEAA143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33190" y="1494971"/>
            <a:ext cx="4384564" cy="3965303"/>
          </a:xfrm>
          <a:prstGeom prst="rect">
            <a:avLst/>
          </a:prstGeom>
        </p:spPr>
      </p:pic>
      <p:sp>
        <p:nvSpPr>
          <p:cNvPr id="9" name="Title 1">
            <a:extLst>
              <a:ext uri="{FF2B5EF4-FFF2-40B4-BE49-F238E27FC236}">
                <a16:creationId xmlns:a16="http://schemas.microsoft.com/office/drawing/2014/main" id="{7E36C270-64D7-4F30-814E-F9767449F0B1}"/>
              </a:ext>
            </a:extLst>
          </p:cNvPr>
          <p:cNvSpPr txBox="1">
            <a:spLocks/>
          </p:cNvSpPr>
          <p:nvPr/>
        </p:nvSpPr>
        <p:spPr>
          <a:xfrm>
            <a:off x="6931222" y="5745163"/>
            <a:ext cx="4480560" cy="452604"/>
          </a:xfrm>
          <a:prstGeom prst="rect">
            <a:avLst/>
          </a:prstGeom>
          <a:effectLst/>
        </p:spPr>
        <p:txBody>
          <a:bodyPr vert="horz" lIns="91440" tIns="45720" rIns="91440" bIns="45720" rtlCol="0" anchor="b">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80000"/>
              </a:lnSpc>
            </a:pPr>
            <a:r>
              <a:rPr lang="en-US" sz="2400" dirty="0"/>
              <a:t>Evaluation On AFEW Database</a:t>
            </a:r>
          </a:p>
        </p:txBody>
      </p:sp>
    </p:spTree>
    <p:extLst>
      <p:ext uri="{BB962C8B-B14F-4D97-AF65-F5344CB8AC3E}">
        <p14:creationId xmlns:p14="http://schemas.microsoft.com/office/powerpoint/2010/main" val="41900373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58EA611-A00C-4BA7-AB71-500AD187D739}"/>
              </a:ext>
            </a:extLst>
          </p:cNvPr>
          <p:cNvSpPr>
            <a:spLocks noGrp="1"/>
          </p:cNvSpPr>
          <p:nvPr>
            <p:ph type="title"/>
          </p:nvPr>
        </p:nvSpPr>
        <p:spPr>
          <a:xfrm>
            <a:off x="1933303" y="1696644"/>
            <a:ext cx="2656685" cy="707886"/>
          </a:xfrm>
        </p:spPr>
        <p:txBody>
          <a:bodyPr>
            <a:normAutofit/>
          </a:bodyPr>
          <a:lstStyle/>
          <a:p>
            <a:pPr algn="l"/>
            <a:r>
              <a:rPr lang="en-US" sz="2800" i="1" dirty="0"/>
              <a:t>Advantages</a:t>
            </a:r>
          </a:p>
        </p:txBody>
      </p:sp>
      <p:sp>
        <p:nvSpPr>
          <p:cNvPr id="6" name="Content Placeholder 5">
            <a:extLst>
              <a:ext uri="{FF2B5EF4-FFF2-40B4-BE49-F238E27FC236}">
                <a16:creationId xmlns:a16="http://schemas.microsoft.com/office/drawing/2014/main" id="{FEE3C8B7-DA97-446D-A221-4C7FC06D04FB}"/>
              </a:ext>
            </a:extLst>
          </p:cNvPr>
          <p:cNvSpPr>
            <a:spLocks noGrp="1"/>
          </p:cNvSpPr>
          <p:nvPr>
            <p:ph idx="1"/>
          </p:nvPr>
        </p:nvSpPr>
        <p:spPr>
          <a:xfrm>
            <a:off x="2018210" y="1817600"/>
            <a:ext cx="8461103" cy="3328478"/>
          </a:xfrm>
        </p:spPr>
        <p:txBody>
          <a:bodyPr anchor="ctr">
            <a:normAutofit/>
          </a:bodyPr>
          <a:lstStyle/>
          <a:p>
            <a:r>
              <a:rPr lang="en-US" sz="1800" dirty="0"/>
              <a:t>achieved performance on par with that of state-of-the-art methods on AFEW and obtains state-of-the-art results on CK+.</a:t>
            </a:r>
          </a:p>
          <a:p>
            <a:r>
              <a:rPr lang="en-US" sz="1800" dirty="0"/>
              <a:t>Attention mechanism enables networks with less than 10 layers to compete with (and even outperform) much deeper networks for emotion recognition</a:t>
            </a:r>
          </a:p>
          <a:p>
            <a:r>
              <a:rPr lang="en-US" sz="1800" dirty="0"/>
              <a:t>Uses ResNet-18 CNN which achieves high performance for real time applications with number of parameters in range of 4.5:11 million parameters </a:t>
            </a:r>
          </a:p>
          <a:p>
            <a:r>
              <a:rPr lang="en-US" sz="1800" dirty="0">
                <a:hlinkClick r:id="rId2"/>
              </a:rPr>
              <a:t>https://arxiv.org/pdf/1902.01019.pdf</a:t>
            </a:r>
            <a:endParaRPr lang="en-US" sz="1800" dirty="0"/>
          </a:p>
        </p:txBody>
      </p:sp>
      <p:sp>
        <p:nvSpPr>
          <p:cNvPr id="7" name="TextBox 6">
            <a:extLst>
              <a:ext uri="{FF2B5EF4-FFF2-40B4-BE49-F238E27FC236}">
                <a16:creationId xmlns:a16="http://schemas.microsoft.com/office/drawing/2014/main" id="{908DB1E6-8F46-4CC4-9CE0-BB9B88A21E50}"/>
              </a:ext>
            </a:extLst>
          </p:cNvPr>
          <p:cNvSpPr txBox="1"/>
          <p:nvPr/>
        </p:nvSpPr>
        <p:spPr>
          <a:xfrm>
            <a:off x="1933303" y="1004036"/>
            <a:ext cx="5512526" cy="707886"/>
          </a:xfrm>
          <a:prstGeom prst="rect">
            <a:avLst/>
          </a:prstGeom>
          <a:noFill/>
        </p:spPr>
        <p:txBody>
          <a:bodyPr wrap="square" rtlCol="0">
            <a:spAutoFit/>
          </a:bodyPr>
          <a:lstStyle/>
          <a:p>
            <a:r>
              <a:rPr lang="en-US" sz="4000" b="1" dirty="0"/>
              <a:t>Models:</a:t>
            </a:r>
            <a:r>
              <a:rPr lang="en-US" sz="4000" dirty="0"/>
              <a:t> </a:t>
            </a:r>
            <a:r>
              <a:rPr lang="en-US" sz="4000" i="1" dirty="0"/>
              <a:t>Frame Attention</a:t>
            </a:r>
            <a:endParaRPr lang="en-US" sz="4000" dirty="0"/>
          </a:p>
        </p:txBody>
      </p:sp>
    </p:spTree>
    <p:extLst>
      <p:ext uri="{BB962C8B-B14F-4D97-AF65-F5344CB8AC3E}">
        <p14:creationId xmlns:p14="http://schemas.microsoft.com/office/powerpoint/2010/main" val="30488531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96264" y="2441544"/>
            <a:ext cx="10772775" cy="1658198"/>
          </a:xfrm>
        </p:spPr>
        <p:txBody>
          <a:bodyPr>
            <a:normAutofit/>
          </a:bodyPr>
          <a:lstStyle/>
          <a:p>
            <a:pPr algn="ctr"/>
            <a:r>
              <a:rPr lang="en-US" sz="4800" b="1" i="1" dirty="0"/>
              <a:t>Hardware kits </a:t>
            </a:r>
          </a:p>
        </p:txBody>
      </p:sp>
    </p:spTree>
    <p:extLst>
      <p:ext uri="{BB962C8B-B14F-4D97-AF65-F5344CB8AC3E}">
        <p14:creationId xmlns:p14="http://schemas.microsoft.com/office/powerpoint/2010/main" val="13328801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484312" y="472439"/>
            <a:ext cx="6416733" cy="633549"/>
          </a:xfrm>
        </p:spPr>
        <p:txBody>
          <a:bodyPr>
            <a:normAutofit/>
          </a:bodyPr>
          <a:lstStyle/>
          <a:p>
            <a:r>
              <a:rPr lang="en-US" sz="3200" b="1" i="1" dirty="0"/>
              <a:t>Nvidia JetsonTx2 Developer kit </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76979" y="1632857"/>
            <a:ext cx="6945086" cy="4478384"/>
          </a:xfrm>
        </p:spPr>
      </p:pic>
      <p:sp>
        <p:nvSpPr>
          <p:cNvPr id="5" name="Text Placeholder 4"/>
          <p:cNvSpPr>
            <a:spLocks noGrp="1"/>
          </p:cNvSpPr>
          <p:nvPr>
            <p:ph type="body" sz="half" idx="2"/>
          </p:nvPr>
        </p:nvSpPr>
        <p:spPr>
          <a:xfrm>
            <a:off x="1220136" y="455023"/>
            <a:ext cx="3549121" cy="1828800"/>
          </a:xfrm>
        </p:spPr>
        <p:txBody>
          <a:bodyPr>
            <a:normAutofit/>
          </a:bodyPr>
          <a:lstStyle/>
          <a:p>
            <a:r>
              <a:rPr lang="en-US" sz="2400" b="1" i="1" dirty="0"/>
              <a:t>Specifications </a:t>
            </a:r>
          </a:p>
        </p:txBody>
      </p:sp>
    </p:spTree>
    <p:extLst>
      <p:ext uri="{BB962C8B-B14F-4D97-AF65-F5344CB8AC3E}">
        <p14:creationId xmlns:p14="http://schemas.microsoft.com/office/powerpoint/2010/main" val="10642308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9809" y="472614"/>
            <a:ext cx="6118271" cy="699037"/>
          </a:xfrm>
        </p:spPr>
        <p:txBody>
          <a:bodyPr>
            <a:normAutofit/>
          </a:bodyPr>
          <a:lstStyle/>
          <a:p>
            <a:r>
              <a:rPr lang="en-US" sz="3200" b="1" i="1" dirty="0" err="1"/>
              <a:t>Nvidia</a:t>
            </a:r>
            <a:r>
              <a:rPr lang="en-US" sz="3200" b="1" i="1" dirty="0"/>
              <a:t> JetsonTx2 Developer kit </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42354" y="1722120"/>
            <a:ext cx="7582104" cy="4079966"/>
          </a:xfrm>
        </p:spPr>
      </p:pic>
      <p:sp>
        <p:nvSpPr>
          <p:cNvPr id="4" name="Text Placeholder 3"/>
          <p:cNvSpPr>
            <a:spLocks noGrp="1"/>
          </p:cNvSpPr>
          <p:nvPr>
            <p:ph type="body" sz="half" idx="2"/>
          </p:nvPr>
        </p:nvSpPr>
        <p:spPr>
          <a:xfrm>
            <a:off x="5058845" y="5222792"/>
            <a:ext cx="3549121" cy="1828800"/>
          </a:xfrm>
        </p:spPr>
        <p:txBody>
          <a:bodyPr>
            <a:normAutofit/>
          </a:bodyPr>
          <a:lstStyle/>
          <a:p>
            <a:r>
              <a:rPr lang="en-US" sz="2400" b="1" i="1" dirty="0"/>
              <a:t>Price on Amazon </a:t>
            </a:r>
          </a:p>
        </p:txBody>
      </p:sp>
    </p:spTree>
    <p:extLst>
      <p:ext uri="{BB962C8B-B14F-4D97-AF65-F5344CB8AC3E}">
        <p14:creationId xmlns:p14="http://schemas.microsoft.com/office/powerpoint/2010/main" val="53935409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05348" y="1851622"/>
            <a:ext cx="6353025" cy="4029967"/>
          </a:xfrm>
        </p:spPr>
      </p:pic>
      <p:sp>
        <p:nvSpPr>
          <p:cNvPr id="4" name="Text Placeholder 3"/>
          <p:cNvSpPr>
            <a:spLocks noGrp="1"/>
          </p:cNvSpPr>
          <p:nvPr>
            <p:ph type="body" sz="half" idx="2"/>
          </p:nvPr>
        </p:nvSpPr>
        <p:spPr>
          <a:xfrm>
            <a:off x="994326" y="661851"/>
            <a:ext cx="3549121" cy="1828800"/>
          </a:xfrm>
        </p:spPr>
        <p:txBody>
          <a:bodyPr/>
          <a:lstStyle/>
          <a:p>
            <a:r>
              <a:rPr lang="en-US" sz="2400" b="1" i="1" dirty="0"/>
              <a:t>Specifications</a:t>
            </a:r>
            <a:r>
              <a:rPr lang="en-US" b="1" i="1" dirty="0"/>
              <a:t> </a:t>
            </a:r>
          </a:p>
        </p:txBody>
      </p:sp>
      <p:sp>
        <p:nvSpPr>
          <p:cNvPr id="6" name="Title 1">
            <a:extLst>
              <a:ext uri="{FF2B5EF4-FFF2-40B4-BE49-F238E27FC236}">
                <a16:creationId xmlns:a16="http://schemas.microsoft.com/office/drawing/2014/main" id="{C672BE02-020B-410C-8238-8A047493A5D6}"/>
              </a:ext>
            </a:extLst>
          </p:cNvPr>
          <p:cNvSpPr txBox="1">
            <a:spLocks/>
          </p:cNvSpPr>
          <p:nvPr/>
        </p:nvSpPr>
        <p:spPr>
          <a:xfrm>
            <a:off x="1484312" y="661851"/>
            <a:ext cx="6118271" cy="699037"/>
          </a:xfrm>
          <a:prstGeom prst="rect">
            <a:avLst/>
          </a:prstGeom>
          <a:effectLst/>
        </p:spPr>
        <p:txBody>
          <a:bodyPr vert="horz" lIns="91440" tIns="45720" rIns="91440" bIns="45720" rtlCol="0" anchor="b">
            <a:normAutofit fontScale="90000"/>
          </a:bodyPr>
          <a:lstStyle>
            <a:lvl1pPr algn="ctr" defTabSz="457200" rtl="0" eaLnBrk="1" latinLnBrk="0" hangingPunct="1">
              <a:spcBef>
                <a:spcPct val="0"/>
              </a:spcBef>
              <a:buNone/>
              <a:defRPr sz="2400" b="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i="1" dirty="0"/>
              <a:t>Nvidia Jetson Nano Developer kit </a:t>
            </a:r>
          </a:p>
        </p:txBody>
      </p:sp>
    </p:spTree>
    <p:extLst>
      <p:ext uri="{BB962C8B-B14F-4D97-AF65-F5344CB8AC3E}">
        <p14:creationId xmlns:p14="http://schemas.microsoft.com/office/powerpoint/2010/main" val="127498803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68215" y="1728717"/>
            <a:ext cx="7215051" cy="4001459"/>
          </a:xfrm>
        </p:spPr>
      </p:pic>
      <p:sp>
        <p:nvSpPr>
          <p:cNvPr id="4" name="Text Placeholder 3"/>
          <p:cNvSpPr>
            <a:spLocks noGrp="1"/>
          </p:cNvSpPr>
          <p:nvPr>
            <p:ph type="body" sz="half" idx="2"/>
          </p:nvPr>
        </p:nvSpPr>
        <p:spPr>
          <a:xfrm>
            <a:off x="5932652" y="5858691"/>
            <a:ext cx="2486176" cy="999309"/>
          </a:xfrm>
        </p:spPr>
        <p:txBody>
          <a:bodyPr>
            <a:normAutofit/>
          </a:bodyPr>
          <a:lstStyle/>
          <a:p>
            <a:r>
              <a:rPr lang="en-US" sz="2400" b="1" i="1" dirty="0"/>
              <a:t>Price on Amazon</a:t>
            </a:r>
          </a:p>
          <a:p>
            <a:endParaRPr lang="en-US" sz="2400" b="1" i="1" dirty="0"/>
          </a:p>
        </p:txBody>
      </p:sp>
      <p:sp>
        <p:nvSpPr>
          <p:cNvPr id="6" name="Title 1">
            <a:extLst>
              <a:ext uri="{FF2B5EF4-FFF2-40B4-BE49-F238E27FC236}">
                <a16:creationId xmlns:a16="http://schemas.microsoft.com/office/drawing/2014/main" id="{9E60A30C-3134-4049-BD47-E5BAF7E42C32}"/>
              </a:ext>
            </a:extLst>
          </p:cNvPr>
          <p:cNvSpPr txBox="1">
            <a:spLocks/>
          </p:cNvSpPr>
          <p:nvPr/>
        </p:nvSpPr>
        <p:spPr>
          <a:xfrm>
            <a:off x="1484312" y="661851"/>
            <a:ext cx="6118271" cy="699037"/>
          </a:xfrm>
          <a:prstGeom prst="rect">
            <a:avLst/>
          </a:prstGeom>
          <a:effectLst/>
        </p:spPr>
        <p:txBody>
          <a:bodyPr vert="horz" lIns="91440" tIns="45720" rIns="91440" bIns="45720" rtlCol="0" anchor="b">
            <a:normAutofit fontScale="90000"/>
          </a:bodyPr>
          <a:lstStyle>
            <a:lvl1pPr algn="ctr" defTabSz="457200" rtl="0" eaLnBrk="1" latinLnBrk="0" hangingPunct="1">
              <a:spcBef>
                <a:spcPct val="0"/>
              </a:spcBef>
              <a:buNone/>
              <a:defRPr sz="2400" b="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i="1" dirty="0"/>
              <a:t>Nvidia Jetson Nano Developer kit </a:t>
            </a:r>
          </a:p>
        </p:txBody>
      </p:sp>
    </p:spTree>
    <p:extLst>
      <p:ext uri="{BB962C8B-B14F-4D97-AF65-F5344CB8AC3E}">
        <p14:creationId xmlns:p14="http://schemas.microsoft.com/office/powerpoint/2010/main" val="215486523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962165" y="692330"/>
            <a:ext cx="1676279" cy="816429"/>
          </a:xfrm>
        </p:spPr>
        <p:txBody>
          <a:bodyPr>
            <a:normAutofit fontScale="90000"/>
          </a:bodyPr>
          <a:lstStyle/>
          <a:p>
            <a:r>
              <a:rPr lang="en-US" sz="4800" b="1" i="1" dirty="0"/>
              <a:t>TPU</a:t>
            </a:r>
          </a:p>
        </p:txBody>
      </p:sp>
      <p:sp>
        <p:nvSpPr>
          <p:cNvPr id="6" name="Content Placeholder 5"/>
          <p:cNvSpPr>
            <a:spLocks noGrp="1"/>
          </p:cNvSpPr>
          <p:nvPr>
            <p:ph idx="1"/>
          </p:nvPr>
        </p:nvSpPr>
        <p:spPr>
          <a:xfrm>
            <a:off x="2800305" y="1556658"/>
            <a:ext cx="6591389" cy="1872342"/>
          </a:xfrm>
        </p:spPr>
        <p:txBody>
          <a:bodyPr>
            <a:normAutofit/>
          </a:bodyPr>
          <a:lstStyle/>
          <a:p>
            <a:pPr marL="0" indent="0">
              <a:buNone/>
            </a:pPr>
            <a:r>
              <a:rPr lang="en-US" dirty="0"/>
              <a:t>Tensor processing unit was announced in May 2016 at Google I/O, </a:t>
            </a:r>
          </a:p>
          <a:p>
            <a:pPr marL="0" indent="0">
              <a:buNone/>
            </a:pPr>
            <a:r>
              <a:rPr lang="en-US" dirty="0"/>
              <a:t>The chip has been specifically designed for Google's </a:t>
            </a:r>
            <a:r>
              <a:rPr lang="en-US" dirty="0" err="1"/>
              <a:t>TensorFlow</a:t>
            </a:r>
            <a:r>
              <a:rPr lang="en-US" dirty="0"/>
              <a:t> framework.</a:t>
            </a:r>
          </a:p>
        </p:txBody>
      </p:sp>
    </p:spTree>
    <p:extLst>
      <p:ext uri="{BB962C8B-B14F-4D97-AF65-F5344CB8AC3E}">
        <p14:creationId xmlns:p14="http://schemas.microsoft.com/office/powerpoint/2010/main" val="347224662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94604" y="1339114"/>
            <a:ext cx="6118271" cy="4963385"/>
          </a:xfrm>
        </p:spPr>
      </p:pic>
      <p:sp>
        <p:nvSpPr>
          <p:cNvPr id="4" name="Text Placeholder 3"/>
          <p:cNvSpPr>
            <a:spLocks noGrp="1"/>
          </p:cNvSpPr>
          <p:nvPr>
            <p:ph type="body" sz="half" idx="2"/>
          </p:nvPr>
        </p:nvSpPr>
        <p:spPr>
          <a:xfrm>
            <a:off x="1190268" y="640078"/>
            <a:ext cx="3549121" cy="1828800"/>
          </a:xfrm>
        </p:spPr>
        <p:txBody>
          <a:bodyPr>
            <a:normAutofit/>
          </a:bodyPr>
          <a:lstStyle/>
          <a:p>
            <a:r>
              <a:rPr lang="en-US" sz="2400" b="1" i="1" dirty="0"/>
              <a:t>Specifications </a:t>
            </a:r>
          </a:p>
        </p:txBody>
      </p:sp>
      <p:sp>
        <p:nvSpPr>
          <p:cNvPr id="7" name="Title 1">
            <a:extLst>
              <a:ext uri="{FF2B5EF4-FFF2-40B4-BE49-F238E27FC236}">
                <a16:creationId xmlns:a16="http://schemas.microsoft.com/office/drawing/2014/main" id="{F1CB864B-644D-412C-BB33-A692EB30DAF9}"/>
              </a:ext>
            </a:extLst>
          </p:cNvPr>
          <p:cNvSpPr txBox="1">
            <a:spLocks/>
          </p:cNvSpPr>
          <p:nvPr/>
        </p:nvSpPr>
        <p:spPr>
          <a:xfrm>
            <a:off x="1680254" y="640078"/>
            <a:ext cx="6118271" cy="699037"/>
          </a:xfrm>
          <a:prstGeom prst="rect">
            <a:avLst/>
          </a:prstGeom>
          <a:effectLst/>
        </p:spPr>
        <p:txBody>
          <a:bodyPr vert="horz" lIns="91440" tIns="45720" rIns="91440" bIns="45720" rtlCol="0" anchor="b">
            <a:normAutofit fontScale="97500"/>
          </a:bodyPr>
          <a:lstStyle>
            <a:lvl1pPr algn="ctr" defTabSz="457200" rtl="0" eaLnBrk="1" latinLnBrk="0" hangingPunct="1">
              <a:spcBef>
                <a:spcPct val="0"/>
              </a:spcBef>
              <a:buNone/>
              <a:defRPr sz="2400" b="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3600" b="1" i="1" dirty="0"/>
              <a:t>Coral dev board </a:t>
            </a:r>
          </a:p>
        </p:txBody>
      </p:sp>
    </p:spTree>
    <p:extLst>
      <p:ext uri="{BB962C8B-B14F-4D97-AF65-F5344CB8AC3E}">
        <p14:creationId xmlns:p14="http://schemas.microsoft.com/office/powerpoint/2010/main" val="18428771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5427D-8476-49BA-9758-B03D42AD5EAB}"/>
              </a:ext>
            </a:extLst>
          </p:cNvPr>
          <p:cNvSpPr>
            <a:spLocks noGrp="1"/>
          </p:cNvSpPr>
          <p:nvPr>
            <p:ph type="title"/>
          </p:nvPr>
        </p:nvSpPr>
        <p:spPr>
          <a:xfrm>
            <a:off x="1484311" y="685800"/>
            <a:ext cx="10018713" cy="1752599"/>
          </a:xfrm>
        </p:spPr>
        <p:txBody>
          <a:bodyPr/>
          <a:lstStyle/>
          <a:p>
            <a:pPr algn="l"/>
            <a:r>
              <a:rPr lang="en-US" b="1" dirty="0"/>
              <a:t>Datasets: </a:t>
            </a:r>
            <a:r>
              <a:rPr lang="en-US" i="1" dirty="0"/>
              <a:t>Cohn </a:t>
            </a:r>
            <a:r>
              <a:rPr lang="en-US" i="1" dirty="0" err="1"/>
              <a:t>Kanade</a:t>
            </a:r>
            <a:r>
              <a:rPr lang="en-US" i="1" dirty="0"/>
              <a:t> CK+</a:t>
            </a:r>
          </a:p>
        </p:txBody>
      </p:sp>
      <p:sp>
        <p:nvSpPr>
          <p:cNvPr id="7" name="Content Placeholder 6">
            <a:extLst>
              <a:ext uri="{FF2B5EF4-FFF2-40B4-BE49-F238E27FC236}">
                <a16:creationId xmlns:a16="http://schemas.microsoft.com/office/drawing/2014/main" id="{1CE32089-BA53-4A09-9DAB-EE3B9B0F94A3}"/>
              </a:ext>
            </a:extLst>
          </p:cNvPr>
          <p:cNvSpPr>
            <a:spLocks noGrp="1"/>
          </p:cNvSpPr>
          <p:nvPr>
            <p:ph sz="half" idx="1"/>
          </p:nvPr>
        </p:nvSpPr>
        <p:spPr>
          <a:xfrm>
            <a:off x="1484312" y="2666999"/>
            <a:ext cx="4895055" cy="3124201"/>
          </a:xfrm>
        </p:spPr>
        <p:txBody>
          <a:bodyPr>
            <a:normAutofit/>
          </a:bodyPr>
          <a:lstStyle/>
          <a:p>
            <a:pPr lvl="0"/>
            <a:r>
              <a:rPr lang="en-US"/>
              <a:t>593 video sequences from 123 subjects, each video consists of 10-60 frames.</a:t>
            </a:r>
          </a:p>
          <a:p>
            <a:pPr lvl="0"/>
            <a:r>
              <a:rPr lang="en-US"/>
              <a:t>It shows a shift from neutral expression to peak expression.</a:t>
            </a:r>
          </a:p>
          <a:p>
            <a:pPr lvl="0"/>
            <a:r>
              <a:rPr lang="en-US"/>
              <a:t>327 sequences are labeled with the seven basic expressions.</a:t>
            </a:r>
          </a:p>
          <a:p>
            <a:r>
              <a:rPr lang="en-US"/>
              <a:t>Color: gray</a:t>
            </a:r>
            <a:endParaRPr lang="en-US" dirty="0"/>
          </a:p>
        </p:txBody>
      </p:sp>
      <p:pic>
        <p:nvPicPr>
          <p:cNvPr id="10" name="Content Placeholder 9">
            <a:extLst>
              <a:ext uri="{FF2B5EF4-FFF2-40B4-BE49-F238E27FC236}">
                <a16:creationId xmlns:a16="http://schemas.microsoft.com/office/drawing/2014/main" id="{B23B3C49-CBC1-401F-A13B-DC3DDEA9632B}"/>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607175" y="2921620"/>
            <a:ext cx="4895850" cy="2614959"/>
          </a:xfrm>
        </p:spPr>
      </p:pic>
    </p:spTree>
    <p:extLst>
      <p:ext uri="{BB962C8B-B14F-4D97-AF65-F5344CB8AC3E}">
        <p14:creationId xmlns:p14="http://schemas.microsoft.com/office/powerpoint/2010/main" val="81876044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05744" y="2229398"/>
            <a:ext cx="6668735" cy="2159725"/>
          </a:xfrm>
        </p:spPr>
      </p:pic>
      <p:sp>
        <p:nvSpPr>
          <p:cNvPr id="4" name="Text Placeholder 3"/>
          <p:cNvSpPr>
            <a:spLocks noGrp="1"/>
          </p:cNvSpPr>
          <p:nvPr>
            <p:ph type="body" sz="half" idx="2"/>
          </p:nvPr>
        </p:nvSpPr>
        <p:spPr>
          <a:xfrm>
            <a:off x="726666" y="640078"/>
            <a:ext cx="3549121" cy="1828800"/>
          </a:xfrm>
        </p:spPr>
        <p:txBody>
          <a:bodyPr>
            <a:normAutofit/>
          </a:bodyPr>
          <a:lstStyle/>
          <a:p>
            <a:r>
              <a:rPr lang="en-US" sz="2400" b="1" i="1" dirty="0"/>
              <a:t>Price </a:t>
            </a:r>
          </a:p>
        </p:txBody>
      </p:sp>
      <p:sp>
        <p:nvSpPr>
          <p:cNvPr id="6" name="Title 1">
            <a:extLst>
              <a:ext uri="{FF2B5EF4-FFF2-40B4-BE49-F238E27FC236}">
                <a16:creationId xmlns:a16="http://schemas.microsoft.com/office/drawing/2014/main" id="{38FA0CBB-6572-425A-A175-915266C17A16}"/>
              </a:ext>
            </a:extLst>
          </p:cNvPr>
          <p:cNvSpPr txBox="1">
            <a:spLocks/>
          </p:cNvSpPr>
          <p:nvPr/>
        </p:nvSpPr>
        <p:spPr>
          <a:xfrm>
            <a:off x="1680254" y="640078"/>
            <a:ext cx="6118271" cy="699037"/>
          </a:xfrm>
          <a:prstGeom prst="rect">
            <a:avLst/>
          </a:prstGeom>
          <a:effectLst/>
        </p:spPr>
        <p:txBody>
          <a:bodyPr vert="horz" lIns="91440" tIns="45720" rIns="91440" bIns="45720" rtlCol="0" anchor="b">
            <a:normAutofit fontScale="97500"/>
          </a:bodyPr>
          <a:lstStyle>
            <a:lvl1pPr algn="ctr" defTabSz="457200" rtl="0" eaLnBrk="1" latinLnBrk="0" hangingPunct="1">
              <a:spcBef>
                <a:spcPct val="0"/>
              </a:spcBef>
              <a:buNone/>
              <a:defRPr sz="2400" b="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3600" b="1" i="1" dirty="0"/>
              <a:t>Coral dev board </a:t>
            </a:r>
          </a:p>
        </p:txBody>
      </p:sp>
    </p:spTree>
    <p:extLst>
      <p:ext uri="{BB962C8B-B14F-4D97-AF65-F5344CB8AC3E}">
        <p14:creationId xmlns:p14="http://schemas.microsoft.com/office/powerpoint/2010/main" val="171272612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777240"/>
            <a:ext cx="3549121" cy="672737"/>
          </a:xfrm>
        </p:spPr>
        <p:txBody>
          <a:bodyPr>
            <a:normAutofit fontScale="90000"/>
          </a:bodyPr>
          <a:lstStyle/>
          <a:p>
            <a:r>
              <a:rPr lang="en-US" sz="3200" b="1" i="1" dirty="0"/>
              <a:t>Coral Accelerator</a:t>
            </a:r>
            <a:br>
              <a:rPr lang="en-US" sz="3200" b="1" i="1" dirty="0"/>
            </a:br>
            <a:endParaRPr lang="en-US" sz="3200" b="1" i="1" dirty="0"/>
          </a:p>
        </p:txBody>
      </p:sp>
      <p:sp>
        <p:nvSpPr>
          <p:cNvPr id="6" name="Content Placeholder 5"/>
          <p:cNvSpPr>
            <a:spLocks noGrp="1"/>
          </p:cNvSpPr>
          <p:nvPr>
            <p:ph idx="1"/>
          </p:nvPr>
        </p:nvSpPr>
        <p:spPr>
          <a:xfrm>
            <a:off x="2030962" y="4132395"/>
            <a:ext cx="6482654" cy="2351136"/>
          </a:xfrm>
        </p:spPr>
        <p:txBody>
          <a:bodyPr>
            <a:normAutofit/>
          </a:bodyPr>
          <a:lstStyle/>
          <a:p>
            <a:r>
              <a:rPr lang="en-US" sz="1600" dirty="0"/>
              <a:t>The Coral USB Accelerator is a USB device that provides an Edge TPU as a coprocessor for your computer.</a:t>
            </a:r>
          </a:p>
          <a:p>
            <a:r>
              <a:rPr lang="en-US" sz="1600" dirty="0"/>
              <a:t> It accelerates inferencing for your machine learning models when attached to a Linux host computer.</a:t>
            </a:r>
          </a:p>
          <a:p>
            <a:endParaRPr lang="en-US" sz="1600"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67330" y="1103241"/>
            <a:ext cx="5009918" cy="3244728"/>
          </a:xfrm>
          <a:prstGeom prst="rect">
            <a:avLst/>
          </a:prstGeom>
        </p:spPr>
      </p:pic>
    </p:spTree>
    <p:extLst>
      <p:ext uri="{BB962C8B-B14F-4D97-AF65-F5344CB8AC3E}">
        <p14:creationId xmlns:p14="http://schemas.microsoft.com/office/powerpoint/2010/main" val="295676701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2" y="436921"/>
            <a:ext cx="4611688" cy="529046"/>
          </a:xfrm>
        </p:spPr>
        <p:txBody>
          <a:bodyPr>
            <a:normAutofit fontScale="90000"/>
          </a:bodyPr>
          <a:lstStyle/>
          <a:p>
            <a:r>
              <a:rPr lang="en-US" sz="3200" b="1" i="1" dirty="0"/>
              <a:t>Important benchmarks </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14872" y="1267097"/>
            <a:ext cx="6987813" cy="4788222"/>
          </a:xfrm>
        </p:spPr>
      </p:pic>
    </p:spTree>
    <p:extLst>
      <p:ext uri="{BB962C8B-B14F-4D97-AF65-F5344CB8AC3E}">
        <p14:creationId xmlns:p14="http://schemas.microsoft.com/office/powerpoint/2010/main" val="255056632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96264" y="2441544"/>
            <a:ext cx="10772775" cy="1658198"/>
          </a:xfrm>
        </p:spPr>
        <p:txBody>
          <a:bodyPr>
            <a:normAutofit/>
          </a:bodyPr>
          <a:lstStyle/>
          <a:p>
            <a:pPr algn="ctr"/>
            <a:r>
              <a:rPr lang="en-US" sz="4800" b="1" i="1" dirty="0"/>
              <a:t>Improvements</a:t>
            </a:r>
          </a:p>
        </p:txBody>
      </p:sp>
    </p:spTree>
    <p:extLst>
      <p:ext uri="{BB962C8B-B14F-4D97-AF65-F5344CB8AC3E}">
        <p14:creationId xmlns:p14="http://schemas.microsoft.com/office/powerpoint/2010/main" val="419502082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9738F-FCA6-48EB-8CAA-E05B346732A4}"/>
              </a:ext>
            </a:extLst>
          </p:cNvPr>
          <p:cNvSpPr>
            <a:spLocks noGrp="1"/>
          </p:cNvSpPr>
          <p:nvPr>
            <p:ph type="title"/>
          </p:nvPr>
        </p:nvSpPr>
        <p:spPr>
          <a:xfrm>
            <a:off x="1601877" y="293914"/>
            <a:ext cx="10018713" cy="1752599"/>
          </a:xfrm>
        </p:spPr>
        <p:txBody>
          <a:bodyPr/>
          <a:lstStyle/>
          <a:p>
            <a:pPr algn="l"/>
            <a:r>
              <a:rPr lang="en-US" b="1" i="1" dirty="0"/>
              <a:t>Improvements</a:t>
            </a:r>
          </a:p>
        </p:txBody>
      </p:sp>
      <p:sp>
        <p:nvSpPr>
          <p:cNvPr id="3" name="Content Placeholder 2">
            <a:extLst>
              <a:ext uri="{FF2B5EF4-FFF2-40B4-BE49-F238E27FC236}">
                <a16:creationId xmlns:a16="http://schemas.microsoft.com/office/drawing/2014/main" id="{F4888A4B-BE56-4E11-9427-257006DE50F2}"/>
              </a:ext>
            </a:extLst>
          </p:cNvPr>
          <p:cNvSpPr>
            <a:spLocks noGrp="1"/>
          </p:cNvSpPr>
          <p:nvPr>
            <p:ph idx="1"/>
          </p:nvPr>
        </p:nvSpPr>
        <p:spPr>
          <a:xfrm>
            <a:off x="1601877" y="1866899"/>
            <a:ext cx="10018713" cy="3124201"/>
          </a:xfrm>
        </p:spPr>
        <p:txBody>
          <a:bodyPr/>
          <a:lstStyle/>
          <a:p>
            <a:r>
              <a:rPr lang="en-US" dirty="0"/>
              <a:t>Use transfer learning </a:t>
            </a:r>
          </a:p>
          <a:p>
            <a:r>
              <a:rPr lang="en-US" dirty="0"/>
              <a:t>Use Google’s Morph-Net to reduce network size</a:t>
            </a:r>
          </a:p>
          <a:p>
            <a:r>
              <a:rPr lang="en-US" dirty="0"/>
              <a:t>Datasets Migration</a:t>
            </a:r>
          </a:p>
          <a:p>
            <a:r>
              <a:rPr lang="en-US" dirty="0"/>
              <a:t>Dropping layers related to other non-used emotion labels.</a:t>
            </a:r>
          </a:p>
          <a:p>
            <a:endParaRPr lang="en-US" dirty="0"/>
          </a:p>
        </p:txBody>
      </p:sp>
    </p:spTree>
    <p:extLst>
      <p:ext uri="{BB962C8B-B14F-4D97-AF65-F5344CB8AC3E}">
        <p14:creationId xmlns:p14="http://schemas.microsoft.com/office/powerpoint/2010/main" val="198310045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F418-BEDD-4E50-A1F2-884934012156}"/>
              </a:ext>
            </a:extLst>
          </p:cNvPr>
          <p:cNvSpPr>
            <a:spLocks noGrp="1"/>
          </p:cNvSpPr>
          <p:nvPr>
            <p:ph type="title"/>
          </p:nvPr>
        </p:nvSpPr>
        <p:spPr>
          <a:xfrm>
            <a:off x="1536563" y="2292531"/>
            <a:ext cx="10018713" cy="1752599"/>
          </a:xfrm>
        </p:spPr>
        <p:txBody>
          <a:bodyPr>
            <a:noAutofit/>
          </a:bodyPr>
          <a:lstStyle/>
          <a:p>
            <a:r>
              <a:rPr lang="en-US" sz="9600" b="1" dirty="0"/>
              <a:t>Conclusion</a:t>
            </a:r>
          </a:p>
        </p:txBody>
      </p:sp>
    </p:spTree>
    <p:extLst>
      <p:ext uri="{BB962C8B-B14F-4D97-AF65-F5344CB8AC3E}">
        <p14:creationId xmlns:p14="http://schemas.microsoft.com/office/powerpoint/2010/main" val="375534710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F418-BEDD-4E50-A1F2-884934012156}"/>
              </a:ext>
            </a:extLst>
          </p:cNvPr>
          <p:cNvSpPr>
            <a:spLocks noGrp="1"/>
          </p:cNvSpPr>
          <p:nvPr>
            <p:ph type="title"/>
          </p:nvPr>
        </p:nvSpPr>
        <p:spPr>
          <a:xfrm>
            <a:off x="1536563" y="2292531"/>
            <a:ext cx="10018713" cy="1752599"/>
          </a:xfrm>
        </p:spPr>
        <p:txBody>
          <a:bodyPr>
            <a:noAutofit/>
          </a:bodyPr>
          <a:lstStyle/>
          <a:p>
            <a:r>
              <a:rPr lang="en-US" sz="9600" b="1" i="1" dirty="0"/>
              <a:t>Thank you</a:t>
            </a:r>
          </a:p>
        </p:txBody>
      </p:sp>
    </p:spTree>
    <p:extLst>
      <p:ext uri="{BB962C8B-B14F-4D97-AF65-F5344CB8AC3E}">
        <p14:creationId xmlns:p14="http://schemas.microsoft.com/office/powerpoint/2010/main" val="28773362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41F4C-BAF8-4B8C-AEBB-2045D4C07127}"/>
              </a:ext>
            </a:extLst>
          </p:cNvPr>
          <p:cNvSpPr>
            <a:spLocks noGrp="1"/>
          </p:cNvSpPr>
          <p:nvPr>
            <p:ph type="title"/>
          </p:nvPr>
        </p:nvSpPr>
        <p:spPr>
          <a:xfrm>
            <a:off x="1484311" y="685800"/>
            <a:ext cx="10018713" cy="1752599"/>
          </a:xfrm>
        </p:spPr>
        <p:txBody>
          <a:bodyPr/>
          <a:lstStyle/>
          <a:p>
            <a:pPr algn="l"/>
            <a:r>
              <a:rPr lang="en-US" b="1" dirty="0"/>
              <a:t>Datasets: </a:t>
            </a:r>
            <a:r>
              <a:rPr lang="en-US" i="1" dirty="0"/>
              <a:t>MMI</a:t>
            </a:r>
          </a:p>
        </p:txBody>
      </p:sp>
      <p:sp>
        <p:nvSpPr>
          <p:cNvPr id="3" name="Content Placeholder 2">
            <a:extLst>
              <a:ext uri="{FF2B5EF4-FFF2-40B4-BE49-F238E27FC236}">
                <a16:creationId xmlns:a16="http://schemas.microsoft.com/office/drawing/2014/main" id="{D1560F0C-EE36-426C-827E-160B10B23DFF}"/>
              </a:ext>
            </a:extLst>
          </p:cNvPr>
          <p:cNvSpPr>
            <a:spLocks noGrp="1"/>
          </p:cNvSpPr>
          <p:nvPr>
            <p:ph sz="half" idx="1"/>
          </p:nvPr>
        </p:nvSpPr>
        <p:spPr>
          <a:xfrm>
            <a:off x="2094311" y="2666998"/>
            <a:ext cx="4895055" cy="3124201"/>
          </a:xfrm>
        </p:spPr>
        <p:txBody>
          <a:bodyPr>
            <a:normAutofit lnSpcReduction="10000"/>
          </a:bodyPr>
          <a:lstStyle/>
          <a:p>
            <a:pPr lvl="0"/>
            <a:r>
              <a:rPr lang="en-US" dirty="0"/>
              <a:t>1280 sequences and 250 images from 43 subjects.</a:t>
            </a:r>
          </a:p>
          <a:p>
            <a:pPr lvl="0"/>
            <a:r>
              <a:rPr lang="en-US" dirty="0"/>
              <a:t>213 sequences are labeled with the six basic expressions</a:t>
            </a:r>
          </a:p>
          <a:p>
            <a:pPr lvl="0"/>
            <a:r>
              <a:rPr lang="en-US" dirty="0"/>
              <a:t>MMI has more challenging conditions than CK+, i.e., there are large inter-personal variations because subjects perform the same expression non-uniformly and many of them wear accessories (e.g., glasses, mustache)</a:t>
            </a:r>
          </a:p>
          <a:p>
            <a:r>
              <a:rPr lang="en-US" dirty="0"/>
              <a:t>Color : Colored</a:t>
            </a:r>
          </a:p>
        </p:txBody>
      </p:sp>
      <p:pic>
        <p:nvPicPr>
          <p:cNvPr id="6" name="Content Placeholder 5" descr="A group of people posing for a photo&#10;&#10;Description automatically generated">
            <a:extLst>
              <a:ext uri="{FF2B5EF4-FFF2-40B4-BE49-F238E27FC236}">
                <a16:creationId xmlns:a16="http://schemas.microsoft.com/office/drawing/2014/main" id="{9BF2A0C0-5143-493D-9D2C-9C8D7592622A}"/>
              </a:ext>
            </a:extLst>
          </p:cNvPr>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l="1" t="-5011" r="-3872" b="15410"/>
          <a:stretch/>
        </p:blipFill>
        <p:spPr>
          <a:xfrm>
            <a:off x="6989366" y="2923310"/>
            <a:ext cx="5202634" cy="1884218"/>
          </a:xfrm>
        </p:spPr>
      </p:pic>
    </p:spTree>
    <p:extLst>
      <p:ext uri="{BB962C8B-B14F-4D97-AF65-F5344CB8AC3E}">
        <p14:creationId xmlns:p14="http://schemas.microsoft.com/office/powerpoint/2010/main" val="2889914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41F4C-BAF8-4B8C-AEBB-2045D4C07127}"/>
              </a:ext>
            </a:extLst>
          </p:cNvPr>
          <p:cNvSpPr>
            <a:spLocks noGrp="1"/>
          </p:cNvSpPr>
          <p:nvPr>
            <p:ph type="title"/>
          </p:nvPr>
        </p:nvSpPr>
        <p:spPr/>
        <p:txBody>
          <a:bodyPr/>
          <a:lstStyle/>
          <a:p>
            <a:pPr algn="l"/>
            <a:r>
              <a:rPr lang="en-US" b="1" dirty="0"/>
              <a:t>Datasets: </a:t>
            </a:r>
            <a:r>
              <a:rPr lang="en-US" i="1" dirty="0"/>
              <a:t>FER2013</a:t>
            </a:r>
          </a:p>
        </p:txBody>
      </p:sp>
      <p:sp>
        <p:nvSpPr>
          <p:cNvPr id="3" name="Content Placeholder 2">
            <a:extLst>
              <a:ext uri="{FF2B5EF4-FFF2-40B4-BE49-F238E27FC236}">
                <a16:creationId xmlns:a16="http://schemas.microsoft.com/office/drawing/2014/main" id="{D1560F0C-EE36-426C-827E-160B10B23DFF}"/>
              </a:ext>
            </a:extLst>
          </p:cNvPr>
          <p:cNvSpPr>
            <a:spLocks noGrp="1"/>
          </p:cNvSpPr>
          <p:nvPr>
            <p:ph sz="half" idx="1"/>
          </p:nvPr>
        </p:nvSpPr>
        <p:spPr>
          <a:xfrm>
            <a:off x="1484311" y="2813843"/>
            <a:ext cx="5181600" cy="2149475"/>
          </a:xfrm>
        </p:spPr>
        <p:txBody>
          <a:bodyPr/>
          <a:lstStyle/>
          <a:p>
            <a:pPr lvl="0"/>
            <a:r>
              <a:rPr lang="en-US" dirty="0"/>
              <a:t>28,709 samples for training, 3589 samples for validation.</a:t>
            </a:r>
          </a:p>
          <a:p>
            <a:r>
              <a:rPr lang="en-US" dirty="0"/>
              <a:t>48*48 grayscale images labeled with the six basic expressions.</a:t>
            </a:r>
          </a:p>
        </p:txBody>
      </p:sp>
      <p:pic>
        <p:nvPicPr>
          <p:cNvPr id="6" name="Content Placeholder 5">
            <a:extLst>
              <a:ext uri="{FF2B5EF4-FFF2-40B4-BE49-F238E27FC236}">
                <a16:creationId xmlns:a16="http://schemas.microsoft.com/office/drawing/2014/main" id="{F6F6772D-CD0F-44D7-BF11-F072CA338CB2}"/>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093528" y="2516981"/>
            <a:ext cx="4610744" cy="2743200"/>
          </a:xfrm>
        </p:spPr>
      </p:pic>
    </p:spTree>
    <p:extLst>
      <p:ext uri="{BB962C8B-B14F-4D97-AF65-F5344CB8AC3E}">
        <p14:creationId xmlns:p14="http://schemas.microsoft.com/office/powerpoint/2010/main" val="34360147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41F4C-BAF8-4B8C-AEBB-2045D4C07127}"/>
              </a:ext>
            </a:extLst>
          </p:cNvPr>
          <p:cNvSpPr>
            <a:spLocks noGrp="1"/>
          </p:cNvSpPr>
          <p:nvPr>
            <p:ph type="title"/>
          </p:nvPr>
        </p:nvSpPr>
        <p:spPr/>
        <p:txBody>
          <a:bodyPr/>
          <a:lstStyle/>
          <a:p>
            <a:pPr algn="l"/>
            <a:r>
              <a:rPr lang="en-US" b="1" dirty="0"/>
              <a:t>Datasets: </a:t>
            </a:r>
            <a:r>
              <a:rPr lang="en-US" i="1" dirty="0"/>
              <a:t>AFEW</a:t>
            </a:r>
          </a:p>
        </p:txBody>
      </p:sp>
      <p:sp>
        <p:nvSpPr>
          <p:cNvPr id="3" name="Content Placeholder 2">
            <a:extLst>
              <a:ext uri="{FF2B5EF4-FFF2-40B4-BE49-F238E27FC236}">
                <a16:creationId xmlns:a16="http://schemas.microsoft.com/office/drawing/2014/main" id="{D1560F0C-EE36-426C-827E-160B10B23DFF}"/>
              </a:ext>
            </a:extLst>
          </p:cNvPr>
          <p:cNvSpPr>
            <a:spLocks noGrp="1"/>
          </p:cNvSpPr>
          <p:nvPr>
            <p:ph sz="half" idx="1"/>
          </p:nvPr>
        </p:nvSpPr>
        <p:spPr/>
        <p:txBody>
          <a:bodyPr/>
          <a:lstStyle/>
          <a:p>
            <a:pPr lvl="0"/>
            <a:r>
              <a:rPr lang="en-US" dirty="0"/>
              <a:t>1809 videos (773 Training, 383 validation, 653 test) labeled with the seven basic expressions.</a:t>
            </a:r>
          </a:p>
          <a:p>
            <a:r>
              <a:rPr lang="en-US" dirty="0"/>
              <a:t>Collected from movies with spontaneous expressions, various head poses and illuminations.</a:t>
            </a:r>
          </a:p>
        </p:txBody>
      </p:sp>
      <p:pic>
        <p:nvPicPr>
          <p:cNvPr id="6" name="Content Placeholder 5">
            <a:extLst>
              <a:ext uri="{FF2B5EF4-FFF2-40B4-BE49-F238E27FC236}">
                <a16:creationId xmlns:a16="http://schemas.microsoft.com/office/drawing/2014/main" id="{4F162C50-DB74-4F80-9B11-9B969AC8BF2F}"/>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079673" y="3061856"/>
            <a:ext cx="4585854" cy="2521526"/>
          </a:xfrm>
        </p:spPr>
      </p:pic>
    </p:spTree>
    <p:extLst>
      <p:ext uri="{BB962C8B-B14F-4D97-AF65-F5344CB8AC3E}">
        <p14:creationId xmlns:p14="http://schemas.microsoft.com/office/powerpoint/2010/main" val="6759225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41F4C-BAF8-4B8C-AEBB-2045D4C07127}"/>
              </a:ext>
            </a:extLst>
          </p:cNvPr>
          <p:cNvSpPr>
            <a:spLocks noGrp="1"/>
          </p:cNvSpPr>
          <p:nvPr>
            <p:ph type="title"/>
          </p:nvPr>
        </p:nvSpPr>
        <p:spPr/>
        <p:txBody>
          <a:bodyPr/>
          <a:lstStyle/>
          <a:p>
            <a:pPr algn="l"/>
            <a:r>
              <a:rPr lang="en-US" b="1" dirty="0"/>
              <a:t>Datasets: </a:t>
            </a:r>
            <a:r>
              <a:rPr lang="en-US" i="1" dirty="0"/>
              <a:t>Multi-Pie</a:t>
            </a:r>
          </a:p>
        </p:txBody>
      </p:sp>
      <p:sp>
        <p:nvSpPr>
          <p:cNvPr id="3" name="Content Placeholder 2">
            <a:extLst>
              <a:ext uri="{FF2B5EF4-FFF2-40B4-BE49-F238E27FC236}">
                <a16:creationId xmlns:a16="http://schemas.microsoft.com/office/drawing/2014/main" id="{D1560F0C-EE36-426C-827E-160B10B23DFF}"/>
              </a:ext>
            </a:extLst>
          </p:cNvPr>
          <p:cNvSpPr>
            <a:spLocks noGrp="1"/>
          </p:cNvSpPr>
          <p:nvPr>
            <p:ph sz="half" idx="1"/>
          </p:nvPr>
        </p:nvSpPr>
        <p:spPr>
          <a:xfrm>
            <a:off x="990602" y="2673113"/>
            <a:ext cx="5181600" cy="2057914"/>
          </a:xfrm>
        </p:spPr>
        <p:txBody>
          <a:bodyPr/>
          <a:lstStyle/>
          <a:p>
            <a:pPr lvl="0"/>
            <a:r>
              <a:rPr lang="en-US" dirty="0"/>
              <a:t>755,370 images from 337 subjects under 15 viewpoints and 19 illumination conditions labeled with the six basic expressions.</a:t>
            </a:r>
          </a:p>
        </p:txBody>
      </p:sp>
      <p:pic>
        <p:nvPicPr>
          <p:cNvPr id="6" name="Content Placeholder 5" descr="A group of people posing for a photo&#10;&#10;Description automatically generated">
            <a:extLst>
              <a:ext uri="{FF2B5EF4-FFF2-40B4-BE49-F238E27FC236}">
                <a16:creationId xmlns:a16="http://schemas.microsoft.com/office/drawing/2014/main" id="{59C5FA54-C5CB-40F1-BD46-26BA5FE775C9}"/>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72202" y="2680448"/>
            <a:ext cx="4551940" cy="2057913"/>
          </a:xfrm>
        </p:spPr>
      </p:pic>
    </p:spTree>
    <p:extLst>
      <p:ext uri="{BB962C8B-B14F-4D97-AF65-F5344CB8AC3E}">
        <p14:creationId xmlns:p14="http://schemas.microsoft.com/office/powerpoint/2010/main" val="22443755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41F4C-BAF8-4B8C-AEBB-2045D4C07127}"/>
              </a:ext>
            </a:extLst>
          </p:cNvPr>
          <p:cNvSpPr>
            <a:spLocks noGrp="1"/>
          </p:cNvSpPr>
          <p:nvPr>
            <p:ph type="title"/>
          </p:nvPr>
        </p:nvSpPr>
        <p:spPr/>
        <p:txBody>
          <a:bodyPr/>
          <a:lstStyle/>
          <a:p>
            <a:pPr algn="l"/>
            <a:r>
              <a:rPr lang="en-US" b="1" dirty="0"/>
              <a:t>Datasets: </a:t>
            </a:r>
            <a:r>
              <a:rPr lang="en-US" i="1" dirty="0"/>
              <a:t>Oulu CASIA</a:t>
            </a:r>
          </a:p>
        </p:txBody>
      </p:sp>
      <p:sp>
        <p:nvSpPr>
          <p:cNvPr id="3" name="Content Placeholder 2">
            <a:extLst>
              <a:ext uri="{FF2B5EF4-FFF2-40B4-BE49-F238E27FC236}">
                <a16:creationId xmlns:a16="http://schemas.microsoft.com/office/drawing/2014/main" id="{D1560F0C-EE36-426C-827E-160B10B23DFF}"/>
              </a:ext>
            </a:extLst>
          </p:cNvPr>
          <p:cNvSpPr>
            <a:spLocks noGrp="1"/>
          </p:cNvSpPr>
          <p:nvPr>
            <p:ph sz="half" idx="1"/>
          </p:nvPr>
        </p:nvSpPr>
        <p:spPr/>
        <p:txBody>
          <a:bodyPr/>
          <a:lstStyle/>
          <a:p>
            <a:pPr lvl="0"/>
            <a:r>
              <a:rPr lang="en-US" dirty="0"/>
              <a:t> 2,880 image sequences collected from 80 subjects labeled with six basic expressions.</a:t>
            </a:r>
          </a:p>
          <a:p>
            <a:r>
              <a:rPr lang="en-US" dirty="0"/>
              <a:t>Captured with near infrared or visible light.</a:t>
            </a:r>
          </a:p>
        </p:txBody>
      </p:sp>
      <p:pic>
        <p:nvPicPr>
          <p:cNvPr id="6" name="Content Placeholder 5">
            <a:extLst>
              <a:ext uri="{FF2B5EF4-FFF2-40B4-BE49-F238E27FC236}">
                <a16:creationId xmlns:a16="http://schemas.microsoft.com/office/drawing/2014/main" id="{ABAA2EF0-759B-4DB4-B81A-D6E44F731BE5}"/>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095375" y="2667000"/>
            <a:ext cx="3919450" cy="3124200"/>
          </a:xfrm>
        </p:spPr>
      </p:pic>
    </p:spTree>
    <p:extLst>
      <p:ext uri="{BB962C8B-B14F-4D97-AF65-F5344CB8AC3E}">
        <p14:creationId xmlns:p14="http://schemas.microsoft.com/office/powerpoint/2010/main" val="33150327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otalTime>2800</TotalTime>
  <Words>1323</Words>
  <Application>Microsoft Office PowerPoint</Application>
  <PresentationFormat>Widescreen</PresentationFormat>
  <Paragraphs>160</Paragraphs>
  <Slides>46</Slides>
  <Notes>0</Notes>
  <HiddenSlides>0</HiddenSlides>
  <MMClips>1</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46</vt:i4>
      </vt:variant>
    </vt:vector>
  </HeadingPairs>
  <TitlesOfParts>
    <vt:vector size="51" baseType="lpstr">
      <vt:lpstr>Arial</vt:lpstr>
      <vt:lpstr>Century Gothic</vt:lpstr>
      <vt:lpstr>Corbel</vt:lpstr>
      <vt:lpstr>Times New Roman</vt:lpstr>
      <vt:lpstr>Parallax</vt:lpstr>
      <vt:lpstr>Facial Expression Detection</vt:lpstr>
      <vt:lpstr>Introduction</vt:lpstr>
      <vt:lpstr>Datasets </vt:lpstr>
      <vt:lpstr>Datasets: Cohn Kanade CK+</vt:lpstr>
      <vt:lpstr>Datasets: MMI</vt:lpstr>
      <vt:lpstr>Datasets: FER2013</vt:lpstr>
      <vt:lpstr>Datasets: AFEW</vt:lpstr>
      <vt:lpstr>Datasets: Multi-Pie</vt:lpstr>
      <vt:lpstr>Datasets: Oulu CASIA</vt:lpstr>
      <vt:lpstr>Datasets: EmotioNet</vt:lpstr>
      <vt:lpstr>Models</vt:lpstr>
      <vt:lpstr>Models: MiniXception</vt:lpstr>
      <vt:lpstr>Models: MiniXception</vt:lpstr>
      <vt:lpstr>Models: MicroExpNet </vt:lpstr>
      <vt:lpstr>Models: MicroExpNet </vt:lpstr>
      <vt:lpstr>Models: MicroExpNet </vt:lpstr>
      <vt:lpstr>Models: MicroExpNet </vt:lpstr>
      <vt:lpstr>https://arxiv.org/pdf/1808.02668.pdf</vt:lpstr>
      <vt:lpstr>Architecture</vt:lpstr>
      <vt:lpstr>PowerPoint Presentation</vt:lpstr>
      <vt:lpstr>Models: Deeply-Supervised</vt:lpstr>
      <vt:lpstr>Models: Deeply-Supervised</vt:lpstr>
      <vt:lpstr>PowerPoint Presentation</vt:lpstr>
      <vt:lpstr>Models: Deeply-Supervised</vt:lpstr>
      <vt:lpstr>Models: MobilNetV2</vt:lpstr>
      <vt:lpstr>Models: MobilNet V2</vt:lpstr>
      <vt:lpstr>Emotion Recognition Pipeline</vt:lpstr>
      <vt:lpstr>What is attention mechanism?</vt:lpstr>
      <vt:lpstr>Attention Mechanism For Emotion Recognition </vt:lpstr>
      <vt:lpstr>Model Structure</vt:lpstr>
      <vt:lpstr>Evaluation On CK+ Database</vt:lpstr>
      <vt:lpstr>Advantages</vt:lpstr>
      <vt:lpstr>Hardware kits </vt:lpstr>
      <vt:lpstr>Nvidia JetsonTx2 Developer kit </vt:lpstr>
      <vt:lpstr>Nvidia JetsonTx2 Developer kit </vt:lpstr>
      <vt:lpstr>PowerPoint Presentation</vt:lpstr>
      <vt:lpstr>PowerPoint Presentation</vt:lpstr>
      <vt:lpstr>TPU</vt:lpstr>
      <vt:lpstr>PowerPoint Presentation</vt:lpstr>
      <vt:lpstr>PowerPoint Presentation</vt:lpstr>
      <vt:lpstr>Coral Accelerator </vt:lpstr>
      <vt:lpstr>Important benchmarks </vt:lpstr>
      <vt:lpstr>Improvements</vt:lpstr>
      <vt:lpstr>Improvements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Facial Expression Detection</dc:title>
  <dc:creator>Faculty Student</dc:creator>
  <cp:lastModifiedBy>Faculty Student</cp:lastModifiedBy>
  <cp:revision>29</cp:revision>
  <dcterms:created xsi:type="dcterms:W3CDTF">2019-10-01T21:37:44Z</dcterms:created>
  <dcterms:modified xsi:type="dcterms:W3CDTF">2019-10-16T21:33:07Z</dcterms:modified>
</cp:coreProperties>
</file>