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73" r:id="rId8"/>
    <p:sldId id="269" r:id="rId9"/>
    <p:sldId id="276" r:id="rId10"/>
    <p:sldId id="270" r:id="rId11"/>
    <p:sldId id="275" r:id="rId12"/>
    <p:sldId id="271" r:id="rId13"/>
    <p:sldId id="277" r:id="rId14"/>
    <p:sldId id="278" r:id="rId15"/>
    <p:sldId id="274" r:id="rId16"/>
    <p:sldId id="263" r:id="rId17"/>
    <p:sldId id="264" r:id="rId18"/>
    <p:sldId id="265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C258B5-7B61-DCB4-F193-311CF2E47226}" v="26" dt="2019-10-29T17:07:03.898"/>
    <p1510:client id="{93BC4F0C-ABB6-92D0-BB63-EADB0BD9B933}" v="1623" dt="2019-10-29T13:05:22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7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35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60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70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86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257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73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9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9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1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4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5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3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35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1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1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19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cv.cs.nthu.edu.tw/php/callforpaper/datasets/DD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drozy.ulg.ac.b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ahbubur.buet.ac.bd/resources/ebdd_database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elnaga.io/projects/auc-distracted-driver-dataset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state-farm-distracted-driver-detection/leaderboard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VIDIA-AI-IOT/torch2tr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ites.google.com/view/utarldd/hom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050163-2E16-4BD8-8B6F-C008B1D5299F}"/>
              </a:ext>
            </a:extLst>
          </p:cNvPr>
          <p:cNvSpPr/>
          <p:nvPr/>
        </p:nvSpPr>
        <p:spPr>
          <a:xfrm>
            <a:off x="1499697" y="555552"/>
            <a:ext cx="614978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Abadi" panose="020B0604020104020204" pitchFamily="34" charset="0"/>
              </a:rPr>
              <a:t>Sleepy datasets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4DB40D-ECEC-43DD-B6D1-F8F712C4F90B}"/>
              </a:ext>
            </a:extLst>
          </p:cNvPr>
          <p:cNvSpPr txBox="1"/>
          <p:nvPr/>
        </p:nvSpPr>
        <p:spPr>
          <a:xfrm>
            <a:off x="2193397" y="2015440"/>
            <a:ext cx="75906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Driver Drowsiness </a:t>
            </a:r>
            <a:r>
              <a:rPr lang="en-US" sz="2800" dirty="0">
                <a:latin typeface="Abadi" panose="020B0604020104020204" pitchFamily="34" charset="0"/>
                <a:hlinkClick r:id="rId2"/>
              </a:rPr>
              <a:t>Dataset</a:t>
            </a:r>
            <a:endParaRPr lang="en-US" sz="2800" dirty="0"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the entire dataset is about 9 and a half hours.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License agreement is needed.</a:t>
            </a:r>
            <a:endParaRPr lang="en-US" sz="2800" dirty="0">
              <a:latin typeface="Abadi" panose="020B06040201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E838C3-EBAD-4559-8C99-6D600714C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770" y="3919065"/>
            <a:ext cx="5292111" cy="1077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4D02CE-4007-4437-87E8-130568C3D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004" y="4996282"/>
            <a:ext cx="2639467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8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050163-2E16-4BD8-8B6F-C008B1D5299F}"/>
              </a:ext>
            </a:extLst>
          </p:cNvPr>
          <p:cNvSpPr/>
          <p:nvPr/>
        </p:nvSpPr>
        <p:spPr>
          <a:xfrm>
            <a:off x="1499697" y="555552"/>
            <a:ext cx="614978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Abadi" panose="020B0604020104020204" pitchFamily="34" charset="0"/>
              </a:rPr>
              <a:t>Sleepy datasets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1D0663-058A-4C87-85BE-FCA6A4E56FCF}"/>
              </a:ext>
            </a:extLst>
          </p:cNvPr>
          <p:cNvSpPr/>
          <p:nvPr/>
        </p:nvSpPr>
        <p:spPr>
          <a:xfrm>
            <a:off x="2480780" y="1732087"/>
            <a:ext cx="6386685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 err="1">
                <a:effectLst/>
                <a:latin typeface="Abadi" panose="020B0604020104020204" pitchFamily="34" charset="0"/>
              </a:rPr>
              <a:t>ULg</a:t>
            </a:r>
            <a:r>
              <a:rPr lang="en-US" sz="2800" b="0" i="0" dirty="0">
                <a:effectLst/>
                <a:latin typeface="Abadi" panose="020B0604020104020204" pitchFamily="34" charset="0"/>
              </a:rPr>
              <a:t> Multimodality Drowsiness </a:t>
            </a:r>
            <a:r>
              <a:rPr lang="en-US" sz="2800" b="0" i="0" dirty="0">
                <a:effectLst/>
                <a:latin typeface="Abadi" panose="020B0604020104020204" pitchFamily="34" charset="0"/>
                <a:hlinkClick r:id="rId2"/>
              </a:rPr>
              <a:t>Dataset</a:t>
            </a:r>
            <a:endParaRPr lang="en-US" sz="2800" b="0" i="0" dirty="0">
              <a:effectLst/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License agreement is needed.</a:t>
            </a:r>
            <a:endParaRPr lang="en-US" b="0" i="0" dirty="0">
              <a:effectLst/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Abadi" panose="020B0604020104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21D0382-AE8E-40B4-A2E0-EC8E32456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990" y="3278778"/>
            <a:ext cx="5575022" cy="245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3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050163-2E16-4BD8-8B6F-C008B1D5299F}"/>
              </a:ext>
            </a:extLst>
          </p:cNvPr>
          <p:cNvSpPr/>
          <p:nvPr/>
        </p:nvSpPr>
        <p:spPr>
          <a:xfrm>
            <a:off x="1495115" y="1056068"/>
            <a:ext cx="65195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badi" panose="020B0604020104020204" pitchFamily="34" charset="0"/>
              </a:rPr>
              <a:t>Distraction 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3F501-CFC3-4ABF-B9A2-AB36B862B6D0}"/>
              </a:ext>
            </a:extLst>
          </p:cNvPr>
          <p:cNvSpPr txBox="1"/>
          <p:nvPr/>
        </p:nvSpPr>
        <p:spPr>
          <a:xfrm>
            <a:off x="1683946" y="2057868"/>
            <a:ext cx="74855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 EEE BUET Distracted Driving </a:t>
            </a:r>
            <a:r>
              <a:rPr lang="en-US" sz="2800" dirty="0">
                <a:latin typeface="Abadi" panose="020B0604020104020204" pitchFamily="34" charset="0"/>
                <a:hlinkClick r:id="rId2"/>
              </a:rPr>
              <a:t>Dataset</a:t>
            </a:r>
            <a:endParaRPr lang="en-US" sz="2800" dirty="0">
              <a:latin typeface="Abadi" panose="020B0604020104020204" pitchFamily="34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854x480 pixels with a frame rate of 30 fps.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Password to unzip the dataset is needed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DD5655-4D07-4B0D-BEAA-93A1146BC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80" y="3722915"/>
            <a:ext cx="4911634" cy="239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78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050163-2E16-4BD8-8B6F-C008B1D5299F}"/>
              </a:ext>
            </a:extLst>
          </p:cNvPr>
          <p:cNvSpPr/>
          <p:nvPr/>
        </p:nvSpPr>
        <p:spPr>
          <a:xfrm>
            <a:off x="1174494" y="1023223"/>
            <a:ext cx="65195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badi" panose="020B0604020104020204" pitchFamily="34" charset="0"/>
              </a:rPr>
              <a:t>Distraction datasets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B6D407-FC58-4EE4-9CC1-4310E2A7F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83" y="3696790"/>
            <a:ext cx="6483455" cy="21379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479AE06-773D-49EF-9990-D0566D2C00BC}"/>
              </a:ext>
            </a:extLst>
          </p:cNvPr>
          <p:cNvSpPr txBox="1"/>
          <p:nvPr/>
        </p:nvSpPr>
        <p:spPr>
          <a:xfrm>
            <a:off x="2364378" y="1951672"/>
            <a:ext cx="6296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AUC Distracted Driver’s </a:t>
            </a:r>
            <a:r>
              <a:rPr lang="en-US" sz="2800" dirty="0">
                <a:latin typeface="Abadi" panose="020B0604020104020204" pitchFamily="34" charset="0"/>
                <a:hlinkClick r:id="rId3"/>
              </a:rPr>
              <a:t>Dataset</a:t>
            </a:r>
            <a:endParaRPr lang="en-US" sz="2800" dirty="0">
              <a:latin typeface="Abadi" panose="020B0604020104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License agreement needed.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515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050163-2E16-4BD8-8B6F-C008B1D5299F}"/>
              </a:ext>
            </a:extLst>
          </p:cNvPr>
          <p:cNvSpPr/>
          <p:nvPr/>
        </p:nvSpPr>
        <p:spPr>
          <a:xfrm>
            <a:off x="1174494" y="1023223"/>
            <a:ext cx="65195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badi" panose="020B0604020104020204" pitchFamily="34" charset="0"/>
              </a:rPr>
              <a:t>Distraction datasets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047A9A-16B7-424D-8F35-EDA404458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349" y="3698385"/>
            <a:ext cx="5698440" cy="198101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2ACE07-7135-42F3-8D3E-133059F0268E}"/>
              </a:ext>
            </a:extLst>
          </p:cNvPr>
          <p:cNvSpPr/>
          <p:nvPr/>
        </p:nvSpPr>
        <p:spPr>
          <a:xfrm>
            <a:off x="1945201" y="2228769"/>
            <a:ext cx="727717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badi" panose="020B0604020104020204" pitchFamily="34" charset="0"/>
              </a:rPr>
              <a:t>StateFarm’s</a:t>
            </a:r>
            <a:r>
              <a:rPr lang="en-US" sz="2800" dirty="0">
                <a:latin typeface="Abadi" panose="020B0604020104020204" pitchFamily="34" charset="0"/>
              </a:rPr>
              <a:t> </a:t>
            </a:r>
            <a:r>
              <a:rPr lang="en-US" sz="2800" dirty="0">
                <a:latin typeface="Abadi" panose="020B0604020104020204" pitchFamily="34" charset="0"/>
                <a:hlinkClick r:id="rId3"/>
              </a:rPr>
              <a:t>Dataset</a:t>
            </a:r>
            <a:endParaRPr lang="en-US" sz="2800" dirty="0"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Kaggle competition dataset.</a:t>
            </a:r>
          </a:p>
        </p:txBody>
      </p:sp>
    </p:spTree>
    <p:extLst>
      <p:ext uri="{BB962C8B-B14F-4D97-AF65-F5344CB8AC3E}">
        <p14:creationId xmlns:p14="http://schemas.microsoft.com/office/powerpoint/2010/main" val="2087637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93C935-01D4-4B85-9BF2-8B0BEDF9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5400" b="1" dirty="0">
                <a:latin typeface="Abadi" panose="020B0604020202020204" pitchFamily="34" charset="0"/>
              </a:rPr>
              <a:t>Solutions</a:t>
            </a:r>
            <a:endParaRPr lang="en-US" b="1" dirty="0">
              <a:latin typeface="Abadi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F70814-AE8E-4398-810B-B67F518F0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52801"/>
          </a:xfrm>
        </p:spPr>
        <p:txBody>
          <a:bodyPr>
            <a:normAutofit fontScale="77500" lnSpcReduction="20000"/>
          </a:bodyPr>
          <a:lstStyle/>
          <a:p>
            <a:pPr lvl="1">
              <a:lnSpc>
                <a:spcPct val="150000"/>
              </a:lnSpc>
            </a:pPr>
            <a:r>
              <a:rPr lang="en-US" sz="4000" dirty="0">
                <a:latin typeface="Abadi" panose="020B0604020104020204" pitchFamily="34" charset="0"/>
              </a:rPr>
              <a:t>Make new dataset for distraction task</a:t>
            </a:r>
          </a:p>
          <a:p>
            <a:pPr lvl="1">
              <a:lnSpc>
                <a:spcPct val="150000"/>
              </a:lnSpc>
            </a:pPr>
            <a:r>
              <a:rPr lang="en-US" sz="4000" dirty="0">
                <a:latin typeface="Abadi" panose="020B0604020104020204" pitchFamily="34" charset="0"/>
              </a:rPr>
              <a:t>Using transfer learning to have 1 pipeline for all tasks</a:t>
            </a:r>
          </a:p>
          <a:p>
            <a:pPr lvl="1">
              <a:lnSpc>
                <a:spcPct val="150000"/>
              </a:lnSpc>
            </a:pPr>
            <a:r>
              <a:rPr lang="en-US" sz="4000" dirty="0">
                <a:latin typeface="Abadi" panose="020B0604020104020204" pitchFamily="34" charset="0"/>
              </a:rPr>
              <a:t>Use second camera</a:t>
            </a:r>
          </a:p>
          <a:p>
            <a:pPr lvl="1">
              <a:lnSpc>
                <a:spcPct val="150000"/>
              </a:lnSpc>
            </a:pPr>
            <a:r>
              <a:rPr lang="en-US" sz="4000" dirty="0">
                <a:latin typeface="Abadi" panose="020B0604020104020204" pitchFamily="34" charset="0"/>
              </a:rPr>
              <a:t> Dividing tasks</a:t>
            </a:r>
          </a:p>
          <a:p>
            <a:pPr lvl="1">
              <a:lnSpc>
                <a:spcPct val="150000"/>
              </a:lnSpc>
            </a:pPr>
            <a:endParaRPr lang="en-US" sz="4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476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8B89-1A2D-4C2F-A54C-081FCA466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572706" cy="760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1. Using transfer learning to have 1 pipeline for all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C3AFF-BA43-4F2F-B928-69AA6358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25205"/>
            <a:ext cx="10018713" cy="592882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Use pretrained CNN for some task as a core for our model and retrain this CNN on our data sets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923B3C-BEAB-4B9C-84E5-70BC1518B5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4" r="59643" b="19126"/>
          <a:stretch/>
        </p:blipFill>
        <p:spPr>
          <a:xfrm>
            <a:off x="2608289" y="2796929"/>
            <a:ext cx="7180288" cy="277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57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8B89-1A2D-4C2F-A54C-081FCA466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572706" cy="760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1. Using transfer learning to have 1 pipeline for all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C3AFF-BA43-4F2F-B928-69AA6358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25204"/>
            <a:ext cx="10018713" cy="85053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Freezing most of the layers while fine tuning the latest layers for each task separately</a:t>
            </a:r>
          </a:p>
          <a:p>
            <a:pPr lvl="1"/>
            <a:r>
              <a:rPr lang="en-US" dirty="0"/>
              <a:t> frontal images dataset for distraction detection is required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923B3C-BEAB-4B9C-84E5-70BC1518B5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9" t="45490" r="70535" b="35759"/>
          <a:stretch/>
        </p:blipFill>
        <p:spPr>
          <a:xfrm>
            <a:off x="2834641" y="2796929"/>
            <a:ext cx="1867988" cy="3543909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56A53B-7C44-4C5A-A163-EF0B30EAD8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9" t="45490" r="70139" b="35759"/>
          <a:stretch/>
        </p:blipFill>
        <p:spPr>
          <a:xfrm>
            <a:off x="4625677" y="2796930"/>
            <a:ext cx="1997190" cy="3543908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5AD2CD-DD2E-4A82-BBD5-EA3BEC4ABD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7" t="45416" r="63702" b="35759"/>
          <a:stretch/>
        </p:blipFill>
        <p:spPr>
          <a:xfrm>
            <a:off x="6622869" y="3132944"/>
            <a:ext cx="2734490" cy="713297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89C764-F1D4-4830-AE79-46E691C48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7" t="45416" r="63702" b="35759"/>
          <a:stretch/>
        </p:blipFill>
        <p:spPr>
          <a:xfrm>
            <a:off x="6622868" y="4182256"/>
            <a:ext cx="2734490" cy="59288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461457-53B7-4065-9750-3E1C31C88F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7" t="45416" r="63702" b="35759"/>
          <a:stretch/>
        </p:blipFill>
        <p:spPr>
          <a:xfrm>
            <a:off x="6622868" y="5111153"/>
            <a:ext cx="2734490" cy="70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59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8B89-1A2D-4C2F-A54C-081FCA466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572706" cy="7605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2. Dividing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C3AFF-BA43-4F2F-B928-69AA6358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25204"/>
            <a:ext cx="10018713" cy="308643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Using two pipelines: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First one is used for sleeping detection and emotion detection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The second is used for distraction detection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Different inputs are possible in this method : we can use different image size for each pipeline or use frontal camera for the first task and side camera for the second task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42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8B89-1A2D-4C2F-A54C-081FCA466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572706" cy="7605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2. Dividing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C3AFF-BA43-4F2F-B928-69AA6358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871" y="1981958"/>
            <a:ext cx="10018713" cy="308643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Using three pipelines: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Giving the same importance for all tasks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Different inputs are possible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Trade off between accuracies and computations over head : high accuracy may require deep CNN with high number of parameters 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14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6FEF-36CF-451F-A703-18662695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3052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CAN: Hardware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1D4C0-7594-452A-A812-30E4A84A6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14886"/>
            <a:ext cx="10018713" cy="4576314"/>
          </a:xfrm>
        </p:spPr>
        <p:txBody>
          <a:bodyPr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ISO 11898-1:2006/11898-1:2015 Road vehicles — Controller area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network (CAN) Part 1: Data link layer and physical signaling.</a:t>
            </a:r>
          </a:p>
          <a:p>
            <a:r>
              <a:rPr lang="en-US" dirty="0">
                <a:ea typeface="+mn-lt"/>
                <a:cs typeface="+mn-lt"/>
              </a:rPr>
              <a:t>CAN controller tested with 1-Mbps CAN PHY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The Jetson TX2 supports connectivity to two CAN networks (but requires transceiver devices).</a:t>
            </a:r>
          </a:p>
          <a:p>
            <a:r>
              <a:rPr lang="en-US" dirty="0">
                <a:ea typeface="+mn-lt"/>
                <a:cs typeface="+mn-lt"/>
              </a:rPr>
              <a:t>Features: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CAN protocol version 2.0A, version 2.0B and ISO 11898-1:2006/11898-1:2015</a:t>
            </a:r>
          </a:p>
          <a:p>
            <a:pPr lvl="1"/>
            <a:r>
              <a:rPr lang="en-US" dirty="0">
                <a:ea typeface="+mn-lt"/>
                <a:cs typeface="+mn-lt"/>
              </a:rPr>
              <a:t>Parity check for Message RAM (optional)</a:t>
            </a:r>
          </a:p>
          <a:p>
            <a:pPr lvl="1"/>
            <a:r>
              <a:rPr lang="en-US" dirty="0">
                <a:ea typeface="+mn-lt"/>
                <a:cs typeface="+mn-lt"/>
              </a:rPr>
              <a:t>Supports TT CAN</a:t>
            </a:r>
          </a:p>
        </p:txBody>
      </p:sp>
    </p:spTree>
    <p:extLst>
      <p:ext uri="{BB962C8B-B14F-4D97-AF65-F5344CB8AC3E}">
        <p14:creationId xmlns:p14="http://schemas.microsoft.com/office/powerpoint/2010/main" val="97467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2876-732D-465C-A60B-FBE1806D7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1678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CAN: Software Specifications (Driver)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ACC11-3548-49FE-B8F9-2C544DC17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01150"/>
            <a:ext cx="10018713" cy="4490050"/>
          </a:xfrm>
        </p:spPr>
        <p:txBody>
          <a:bodyPr/>
          <a:lstStyle/>
          <a:p>
            <a:r>
              <a:rPr lang="en-US" dirty="0"/>
              <a:t>The Jetson TX2 BSP has no CAN driver pre-installed.</a:t>
            </a:r>
          </a:p>
          <a:p>
            <a:r>
              <a:rPr lang="en-US" dirty="0"/>
              <a:t>Linux provides CAN driver (Linux-CAN) that supports TX2 and is free to use.</a:t>
            </a:r>
          </a:p>
          <a:p>
            <a:r>
              <a:rPr lang="en-US" dirty="0"/>
              <a:t>An open source python library (python-can) provides APIs to use CAN driver within python code.</a:t>
            </a:r>
          </a:p>
          <a:p>
            <a:r>
              <a:rPr lang="en-US" dirty="0"/>
              <a:t>There is plenty of forums on NVIDIA website that describe how to use CAN on Jetson boards.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8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F93A-7508-4FB8-898A-D813AA88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31807"/>
          </a:xfrm>
        </p:spPr>
        <p:txBody>
          <a:bodyPr/>
          <a:lstStyle/>
          <a:p>
            <a:pPr algn="l"/>
            <a:r>
              <a:rPr lang="en-US" dirty="0"/>
              <a:t>Software Stack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CF18AE2-218C-48A1-9BE2-557BABBBD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1533" y="1416169"/>
            <a:ext cx="9370532" cy="4806351"/>
          </a:xfrm>
        </p:spPr>
      </p:pic>
    </p:spTree>
    <p:extLst>
      <p:ext uri="{BB962C8B-B14F-4D97-AF65-F5344CB8AC3E}">
        <p14:creationId xmlns:p14="http://schemas.microsoft.com/office/powerpoint/2010/main" val="27307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09F8-961B-4423-AA4A-165912E6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4554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TensorFlow &amp; GPU Programming On TX2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39FBC-B46A-4D81-8F70-2E7055A9E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29905"/>
            <a:ext cx="10018713" cy="499325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rbel"/>
                <a:cs typeface="KodchiangUPC"/>
              </a:rPr>
              <a:t>CUDA is a tool for GPU programming.</a:t>
            </a:r>
            <a:endParaRPr lang="en-US" sz="2000">
              <a:latin typeface="Corbel"/>
              <a:ea typeface="+mn-lt"/>
              <a:cs typeface="KodchiangUPC"/>
            </a:endParaRPr>
          </a:p>
          <a:p>
            <a:r>
              <a:rPr lang="en-US" sz="2000" dirty="0">
                <a:latin typeface="Corbel"/>
                <a:cs typeface="KodchiangUPC"/>
              </a:rPr>
              <a:t>CUDA is originally C/C++, but an open source python implementation is available (pyCUDA).</a:t>
            </a:r>
          </a:p>
          <a:p>
            <a:r>
              <a:rPr lang="en-US" sz="2000" dirty="0">
                <a:latin typeface="Corbel"/>
                <a:cs typeface="KodchiangUPC"/>
              </a:rPr>
              <a:t>TensorRT is a library built on top of CUDA for high-performance deep learning inference.</a:t>
            </a:r>
          </a:p>
          <a:p>
            <a:r>
              <a:rPr lang="en-US" sz="2000" dirty="0">
                <a:latin typeface="Corbel"/>
                <a:cs typeface="KodchiangUPC"/>
              </a:rPr>
              <a:t>TensorRT has a python API that runs on TX2.</a:t>
            </a:r>
          </a:p>
          <a:p>
            <a:r>
              <a:rPr lang="en-US" sz="2000" dirty="0">
                <a:latin typeface="Corbel"/>
                <a:cs typeface="KodchiangUPC"/>
              </a:rPr>
              <a:t>TensorFlow could be installed and run independently on TX2.</a:t>
            </a:r>
          </a:p>
          <a:p>
            <a:r>
              <a:rPr lang="en-US" sz="2000" dirty="0">
                <a:latin typeface="Corbel"/>
                <a:cs typeface="KodchiangUPC"/>
              </a:rPr>
              <a:t>TensorFlow has TensorRT integration (TF-TRT).</a:t>
            </a:r>
          </a:p>
          <a:p>
            <a:r>
              <a:rPr lang="en-US" sz="2000" dirty="0">
                <a:latin typeface="Corbel"/>
                <a:cs typeface="KodchiangUPC"/>
              </a:rPr>
              <a:t>pyTorch could also be installed on tx2.</a:t>
            </a:r>
          </a:p>
          <a:p>
            <a:r>
              <a:rPr lang="en-US" sz="2000" dirty="0">
                <a:latin typeface="Corbel"/>
                <a:cs typeface="KodchiangUPC"/>
              </a:rPr>
              <a:t>to optimize pytorch network using TensorRT </a:t>
            </a:r>
            <a:r>
              <a:rPr lang="en-US" sz="2000" dirty="0">
                <a:latin typeface="Corbel"/>
                <a:cs typeface="KodchiangUPC"/>
                <a:hlinkClick r:id="rId2"/>
              </a:rPr>
              <a:t>torch2rt</a:t>
            </a:r>
            <a:r>
              <a:rPr lang="en-US" sz="2000" dirty="0">
                <a:latin typeface="Corbel"/>
                <a:cs typeface="KodchiangUPC"/>
              </a:rPr>
              <a:t> could be used.</a:t>
            </a:r>
          </a:p>
        </p:txBody>
      </p:sp>
    </p:spTree>
    <p:extLst>
      <p:ext uri="{BB962C8B-B14F-4D97-AF65-F5344CB8AC3E}">
        <p14:creationId xmlns:p14="http://schemas.microsoft.com/office/powerpoint/2010/main" val="275544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8B89-1A2D-4C2F-A54C-081FCA466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60562"/>
          </a:xfrm>
        </p:spPr>
        <p:txBody>
          <a:bodyPr/>
          <a:lstStyle/>
          <a:p>
            <a:pPr algn="l"/>
            <a:r>
              <a:rPr lang="en-US" dirty="0"/>
              <a:t>Developer Tools (IDEs)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C3AFF-BA43-4F2F-B928-69AA6358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44924"/>
            <a:ext cx="10018713" cy="4346276"/>
          </a:xfrm>
        </p:spPr>
        <p:txBody>
          <a:bodyPr/>
          <a:lstStyle/>
          <a:p>
            <a:r>
              <a:rPr lang="en-US"/>
              <a:t>Python could be installed on TX2.</a:t>
            </a:r>
            <a:endParaRPr lang="en-US" dirty="0"/>
          </a:p>
          <a:p>
            <a:r>
              <a:rPr lang="en-US"/>
              <a:t>For python development, there is no pre-installed IDE.</a:t>
            </a:r>
          </a:p>
          <a:p>
            <a:r>
              <a:rPr lang="en-US" dirty="0"/>
              <a:t>JetPack provides profiling and debugging tools that works with python code.</a:t>
            </a:r>
          </a:p>
          <a:p>
            <a:r>
              <a:rPr lang="en-US"/>
              <a:t>Third-party python IDEs could be installed.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241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2248362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93C935-01D4-4B85-9BF2-8B0BEDF9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5400" b="1" dirty="0">
                <a:latin typeface="Abadi" panose="020B0604020202020204" pitchFamily="34" charset="0"/>
              </a:rPr>
              <a:t>Datasets</a:t>
            </a:r>
            <a:endParaRPr lang="en-US" b="1" dirty="0">
              <a:latin typeface="Abadi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F70814-AE8E-4398-810B-B67F518F0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4000" dirty="0">
                <a:latin typeface="Abadi" panose="020B0604020104020204" pitchFamily="34" charset="0"/>
              </a:rPr>
              <a:t>Sleepy datasets</a:t>
            </a:r>
            <a:endParaRPr lang="en-US" sz="4400" dirty="0">
              <a:latin typeface="Abadi" panose="020B0604020104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4000" dirty="0">
                <a:latin typeface="Abadi" panose="020B0604020104020204" pitchFamily="34" charset="0"/>
              </a:rPr>
              <a:t>Distracted datasets</a:t>
            </a:r>
          </a:p>
        </p:txBody>
      </p:sp>
    </p:spTree>
    <p:extLst>
      <p:ext uri="{BB962C8B-B14F-4D97-AF65-F5344CB8AC3E}">
        <p14:creationId xmlns:p14="http://schemas.microsoft.com/office/powerpoint/2010/main" val="328914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050163-2E16-4BD8-8B6F-C008B1D5299F}"/>
              </a:ext>
            </a:extLst>
          </p:cNvPr>
          <p:cNvSpPr/>
          <p:nvPr/>
        </p:nvSpPr>
        <p:spPr>
          <a:xfrm>
            <a:off x="1499697" y="555552"/>
            <a:ext cx="614978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Abadi" panose="020B0604020104020204" pitchFamily="34" charset="0"/>
              </a:rPr>
              <a:t>Sleepy 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3F501-CFC3-4ABF-B9A2-AB36B862B6D0}"/>
              </a:ext>
            </a:extLst>
          </p:cNvPr>
          <p:cNvSpPr txBox="1"/>
          <p:nvPr/>
        </p:nvSpPr>
        <p:spPr>
          <a:xfrm>
            <a:off x="2141146" y="1941144"/>
            <a:ext cx="74855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badi" panose="020B0604020104020204" pitchFamily="34" charset="0"/>
              </a:rPr>
              <a:t>UTA Real-Life Drowsiness </a:t>
            </a:r>
            <a:r>
              <a:rPr lang="en-US" sz="2800" dirty="0">
                <a:latin typeface="Abadi" panose="020B0604020104020204" pitchFamily="34" charset="0"/>
                <a:hlinkClick r:id="rId2"/>
              </a:rPr>
              <a:t>Dataset</a:t>
            </a:r>
            <a:endParaRPr lang="en-US" sz="2800" dirty="0"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180 RGB videos. Each video is around 10 minutes long.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75CA2-9462-467B-8BC6-1D5DF09D6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523" y="3218759"/>
            <a:ext cx="4787153" cy="246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97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475</Words>
  <Application>Microsoft Office PowerPoint</Application>
  <PresentationFormat>Widescreen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Abadi</vt:lpstr>
      <vt:lpstr>Arial</vt:lpstr>
      <vt:lpstr>Corbel</vt:lpstr>
      <vt:lpstr>Courier New</vt:lpstr>
      <vt:lpstr>Parallax</vt:lpstr>
      <vt:lpstr>Hardware</vt:lpstr>
      <vt:lpstr>CAN: Hardware Specification</vt:lpstr>
      <vt:lpstr>CAN: Software Specifications (Driver)</vt:lpstr>
      <vt:lpstr>Software Stack</vt:lpstr>
      <vt:lpstr>TensorFlow &amp; GPU Programming On TX2</vt:lpstr>
      <vt:lpstr>Developer Tools (IDEs)</vt:lpstr>
      <vt:lpstr>Software</vt:lpstr>
      <vt:lpstr>Datasets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Solutions</vt:lpstr>
      <vt:lpstr>1. Using transfer learning to have 1 pipeline for all tasks</vt:lpstr>
      <vt:lpstr>1. Using transfer learning to have 1 pipeline for all tasks</vt:lpstr>
      <vt:lpstr>2. Dividing tasks</vt:lpstr>
      <vt:lpstr>2. Dividing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Faculty Student</cp:lastModifiedBy>
  <cp:revision>289</cp:revision>
  <dcterms:created xsi:type="dcterms:W3CDTF">2019-10-29T12:09:57Z</dcterms:created>
  <dcterms:modified xsi:type="dcterms:W3CDTF">2019-10-29T23:47:54Z</dcterms:modified>
</cp:coreProperties>
</file>