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notesSlides/notesSlide6.xml" ContentType="application/vnd.openxmlformats-officedocument.presentationml.notesSlide+xml"/>
  <Override PartName="/ppt/theme/themeOverride1.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heme/themeOverride2.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9.xml" ContentType="application/vnd.openxmlformats-officedocument.presentationml.notesSlide+xml"/>
  <Override PartName="/ppt/tags/tag64.xml" ContentType="application/vnd.openxmlformats-officedocument.presentationml.tags+xml"/>
  <Override PartName="/ppt/notesSlides/notesSlide20.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6.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7.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29.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0.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31.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3.xml" ContentType="application/vnd.openxmlformats-officedocument.presentationml.notesSlide+xml"/>
  <Override PartName="/ppt/tags/tag114.xml" ContentType="application/vnd.openxmlformats-officedocument.presentationml.tags+xml"/>
  <Override PartName="/ppt/notesSlides/notesSlide34.xml" ContentType="application/vnd.openxmlformats-officedocument.presentationml.notesSlide+xml"/>
  <Override PartName="/ppt/tags/tag115.xml" ContentType="application/vnd.openxmlformats-officedocument.presentationml.tags+xml"/>
  <Override PartName="/ppt/notesSlides/notesSlide35.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36.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7.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8.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39.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40.xml" ContentType="application/vnd.openxmlformats-officedocument.presentationml.notesSlide+xml"/>
  <Override PartName="/ppt/tags/tag133.xml" ContentType="application/vnd.openxmlformats-officedocument.presentationml.tags+xml"/>
  <Override PartName="/ppt/notesSlides/notesSlide41.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42.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43.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44.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45.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6.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7.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48.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49.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50.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51.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52.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53.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54.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55.xml" ContentType="application/vnd.openxmlformats-officedocument.presentationml.notesSlide+xml"/>
  <Override PartName="/ppt/tags/tag177.xml" ContentType="application/vnd.openxmlformats-officedocument.presentationml.tags+xml"/>
  <Override PartName="/ppt/notesSlides/notesSlide56.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notesSlides/notesSlide57.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58.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59.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60.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61.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62.xml" ContentType="application/vnd.openxmlformats-officedocument.presentationml.notesSlide+xml"/>
  <Override PartName="/ppt/tags/tag195.xml" ContentType="application/vnd.openxmlformats-officedocument.presentationml.tags+xml"/>
  <Override PartName="/ppt/notesSlides/notesSlide63.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64.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65.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66.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67.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68.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69.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70.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71.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72.xml" ContentType="application/vnd.openxmlformats-officedocument.presentationml.notesSlide+xml"/>
  <Override PartName="/ppt/tags/tag223.xml" ContentType="application/vnd.openxmlformats-officedocument.presentationml.tags+xml"/>
  <Override PartName="/ppt/notesSlides/notesSlide73.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74.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75.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76.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77.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78.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79.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80.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81.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82.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83.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84.xml" ContentType="application/vnd.openxmlformats-officedocument.presentationml.notesSlide+xml"/>
  <Override PartName="/ppt/tags/tag257.xml" ContentType="application/vnd.openxmlformats-officedocument.presentationml.tags+xml"/>
  <Override PartName="/ppt/notesSlides/notesSlide85.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86.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87.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88.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89.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90.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91.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92.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93.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94.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95.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96.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97.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98.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99.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100.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101.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notesSlides/notesSlide102.xml" ContentType="application/vnd.openxmlformats-officedocument.presentationml.notesSlide+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103.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104.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105.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106.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107.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108.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notesSlides/notesSlide109.xml" ContentType="application/vnd.openxmlformats-officedocument.presentationml.notesSlide+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2"/>
  </p:notesMasterIdLst>
  <p:handoutMasterIdLst>
    <p:handoutMasterId r:id="rId113"/>
  </p:handoutMasterIdLst>
  <p:sldIdLst>
    <p:sldId id="286" r:id="rId2"/>
    <p:sldId id="257" r:id="rId3"/>
    <p:sldId id="287" r:id="rId4"/>
    <p:sldId id="288" r:id="rId5"/>
    <p:sldId id="289" r:id="rId6"/>
    <p:sldId id="291" r:id="rId7"/>
    <p:sldId id="290" r:id="rId8"/>
    <p:sldId id="398"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6" r:id="rId29"/>
    <p:sldId id="311" r:id="rId30"/>
    <p:sldId id="312" r:id="rId31"/>
    <p:sldId id="339" r:id="rId32"/>
    <p:sldId id="340" r:id="rId33"/>
    <p:sldId id="317" r:id="rId34"/>
    <p:sldId id="399" r:id="rId35"/>
    <p:sldId id="318" r:id="rId36"/>
    <p:sldId id="315"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4" r:id="rId52"/>
    <p:sldId id="335" r:id="rId53"/>
    <p:sldId id="336" r:id="rId54"/>
    <p:sldId id="337" r:id="rId55"/>
    <p:sldId id="338" r:id="rId56"/>
    <p:sldId id="341" r:id="rId57"/>
    <p:sldId id="342" r:id="rId58"/>
    <p:sldId id="343" r:id="rId59"/>
    <p:sldId id="344" r:id="rId60"/>
    <p:sldId id="345" r:id="rId61"/>
    <p:sldId id="346" r:id="rId62"/>
    <p:sldId id="347" r:id="rId63"/>
    <p:sldId id="348" r:id="rId64"/>
    <p:sldId id="371" r:id="rId65"/>
    <p:sldId id="350" r:id="rId66"/>
    <p:sldId id="351" r:id="rId67"/>
    <p:sldId id="352" r:id="rId68"/>
    <p:sldId id="353" r:id="rId69"/>
    <p:sldId id="355" r:id="rId70"/>
    <p:sldId id="354" r:id="rId71"/>
    <p:sldId id="356" r:id="rId72"/>
    <p:sldId id="357" r:id="rId73"/>
    <p:sldId id="358" r:id="rId74"/>
    <p:sldId id="359" r:id="rId75"/>
    <p:sldId id="361" r:id="rId76"/>
    <p:sldId id="362" r:id="rId77"/>
    <p:sldId id="363" r:id="rId78"/>
    <p:sldId id="364" r:id="rId79"/>
    <p:sldId id="365" r:id="rId80"/>
    <p:sldId id="366" r:id="rId81"/>
    <p:sldId id="367" r:id="rId82"/>
    <p:sldId id="368" r:id="rId83"/>
    <p:sldId id="360" r:id="rId84"/>
    <p:sldId id="369" r:id="rId85"/>
    <p:sldId id="372" r:id="rId86"/>
    <p:sldId id="373" r:id="rId87"/>
    <p:sldId id="374" r:id="rId88"/>
    <p:sldId id="375" r:id="rId89"/>
    <p:sldId id="376" r:id="rId90"/>
    <p:sldId id="378" r:id="rId91"/>
    <p:sldId id="377" r:id="rId92"/>
    <p:sldId id="379" r:id="rId93"/>
    <p:sldId id="380" r:id="rId94"/>
    <p:sldId id="381" r:id="rId95"/>
    <p:sldId id="382" r:id="rId96"/>
    <p:sldId id="383" r:id="rId97"/>
    <p:sldId id="384" r:id="rId98"/>
    <p:sldId id="386" r:id="rId99"/>
    <p:sldId id="385" r:id="rId100"/>
    <p:sldId id="387" r:id="rId101"/>
    <p:sldId id="388" r:id="rId102"/>
    <p:sldId id="389" r:id="rId103"/>
    <p:sldId id="390" r:id="rId104"/>
    <p:sldId id="391" r:id="rId105"/>
    <p:sldId id="392" r:id="rId106"/>
    <p:sldId id="393" r:id="rId107"/>
    <p:sldId id="394" r:id="rId108"/>
    <p:sldId id="395" r:id="rId109"/>
    <p:sldId id="396" r:id="rId110"/>
    <p:sldId id="397" r:id="rId111"/>
  </p:sldIdLst>
  <p:sldSz cx="9144000" cy="6858000" type="screen4x3"/>
  <p:notesSz cx="6858000" cy="9144000"/>
  <p:custDataLst>
    <p:tags r:id="rId114"/>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6D3E6-FE76-4639-A2D9-00B8740B69DB}" type="doc">
      <dgm:prSet loTypeId="urn:microsoft.com/office/officeart/2005/8/layout/vList2" loCatId="list" qsTypeId="urn:microsoft.com/office/officeart/2005/8/quickstyle/simple3" qsCatId="simple" csTypeId="urn:microsoft.com/office/officeart/2005/8/colors/colorful1#1" csCatId="colorful" phldr="1"/>
      <dgm:spPr/>
      <dgm:t>
        <a:bodyPr/>
        <a:lstStyle/>
        <a:p>
          <a:endParaRPr lang="fr-FR"/>
        </a:p>
      </dgm:t>
    </dgm:pt>
    <dgm:pt modelId="{F002F0DD-07DF-4487-9FA8-26DD66FEEC34}">
      <dgm:prSet phldrT="[Texte]"/>
      <dgm:spPr/>
      <dgm:t>
        <a:bodyPr/>
        <a:lstStyle/>
        <a:p>
          <a:pPr algn="ctr"/>
          <a:r>
            <a:rPr lang="fr-FR" dirty="0" smtClean="0"/>
            <a:t>Comportemental</a:t>
          </a:r>
          <a:endParaRPr lang="fr-FR" dirty="0"/>
        </a:p>
      </dgm:t>
    </dgm:pt>
    <dgm:pt modelId="{C073E6A6-30BD-4DA3-B5FC-22ECCE63762D}" type="parTrans" cxnId="{1C03BD20-4B4F-4E5C-A6D4-B3E88CBE3ABF}">
      <dgm:prSet/>
      <dgm:spPr/>
      <dgm:t>
        <a:bodyPr/>
        <a:lstStyle/>
        <a:p>
          <a:pPr algn="ctr"/>
          <a:endParaRPr lang="fr-FR"/>
        </a:p>
      </dgm:t>
    </dgm:pt>
    <dgm:pt modelId="{C7A41C6D-9A17-4871-8063-71303CEB7D2A}" type="sibTrans" cxnId="{1C03BD20-4B4F-4E5C-A6D4-B3E88CBE3ABF}">
      <dgm:prSet/>
      <dgm:spPr/>
      <dgm:t>
        <a:bodyPr/>
        <a:lstStyle/>
        <a:p>
          <a:pPr algn="ctr"/>
          <a:endParaRPr lang="fr-FR"/>
        </a:p>
      </dgm:t>
    </dgm:pt>
    <dgm:pt modelId="{731D3B53-C19A-4DD5-A676-5A5257FB2B4C}">
      <dgm:prSet phldrT="[Texte]"/>
      <dgm:spPr/>
      <dgm:t>
        <a:bodyPr/>
        <a:lstStyle/>
        <a:p>
          <a:pPr algn="ctr"/>
          <a:r>
            <a:rPr lang="fr-FR" dirty="0" smtClean="0"/>
            <a:t>RTL</a:t>
          </a:r>
          <a:endParaRPr lang="fr-FR" dirty="0"/>
        </a:p>
      </dgm:t>
    </dgm:pt>
    <dgm:pt modelId="{0BBF135D-1ED8-4BA0-90FA-97DD01C2772A}" type="parTrans" cxnId="{90DC8E22-3177-4B24-AA0B-33D09BB01FAD}">
      <dgm:prSet/>
      <dgm:spPr/>
      <dgm:t>
        <a:bodyPr/>
        <a:lstStyle/>
        <a:p>
          <a:pPr algn="ctr"/>
          <a:endParaRPr lang="fr-FR"/>
        </a:p>
      </dgm:t>
    </dgm:pt>
    <dgm:pt modelId="{04218F21-B3D4-4626-9956-C0418BB0113F}" type="sibTrans" cxnId="{90DC8E22-3177-4B24-AA0B-33D09BB01FAD}">
      <dgm:prSet/>
      <dgm:spPr/>
      <dgm:t>
        <a:bodyPr/>
        <a:lstStyle/>
        <a:p>
          <a:pPr algn="ctr"/>
          <a:endParaRPr lang="fr-FR"/>
        </a:p>
      </dgm:t>
    </dgm:pt>
    <dgm:pt modelId="{CA58AE91-2DCC-4F73-8E5E-1CD9CC917B2B}">
      <dgm:prSet phldrT="[Texte]"/>
      <dgm:spPr/>
      <dgm:t>
        <a:bodyPr/>
        <a:lstStyle/>
        <a:p>
          <a:pPr algn="ctr"/>
          <a:r>
            <a:rPr lang="fr-FR" dirty="0" smtClean="0"/>
            <a:t>Logique</a:t>
          </a:r>
          <a:endParaRPr lang="fr-FR" dirty="0"/>
        </a:p>
      </dgm:t>
    </dgm:pt>
    <dgm:pt modelId="{CD9A2C1E-D77C-44EF-BC34-801CF60CD554}" type="parTrans" cxnId="{F705692F-8B05-4558-8D30-6B39EA5EC08C}">
      <dgm:prSet/>
      <dgm:spPr/>
      <dgm:t>
        <a:bodyPr/>
        <a:lstStyle/>
        <a:p>
          <a:pPr algn="ctr"/>
          <a:endParaRPr lang="fr-FR"/>
        </a:p>
      </dgm:t>
    </dgm:pt>
    <dgm:pt modelId="{B8F74E4D-2C1C-4C32-9F4E-9970BEE28A2E}" type="sibTrans" cxnId="{F705692F-8B05-4558-8D30-6B39EA5EC08C}">
      <dgm:prSet/>
      <dgm:spPr/>
      <dgm:t>
        <a:bodyPr/>
        <a:lstStyle/>
        <a:p>
          <a:pPr algn="ctr"/>
          <a:endParaRPr lang="fr-FR"/>
        </a:p>
      </dgm:t>
    </dgm:pt>
    <dgm:pt modelId="{C6FCD9B2-78A5-4EB2-9CA3-6CA32AEFCD6C}">
      <dgm:prSet phldrT="[Texte]"/>
      <dgm:spPr/>
      <dgm:t>
        <a:bodyPr/>
        <a:lstStyle/>
        <a:p>
          <a:pPr algn="ctr"/>
          <a:r>
            <a:rPr lang="fr-FR" dirty="0" err="1" smtClean="0"/>
            <a:t>Layout</a:t>
          </a:r>
          <a:endParaRPr lang="fr-FR" dirty="0"/>
        </a:p>
      </dgm:t>
    </dgm:pt>
    <dgm:pt modelId="{BA332958-C726-44C3-9C00-4B28526FC711}" type="sibTrans" cxnId="{38E66A80-CDB1-48B0-A92B-D13DB17E86CB}">
      <dgm:prSet/>
      <dgm:spPr/>
      <dgm:t>
        <a:bodyPr/>
        <a:lstStyle/>
        <a:p>
          <a:pPr algn="ctr"/>
          <a:endParaRPr lang="fr-FR"/>
        </a:p>
      </dgm:t>
    </dgm:pt>
    <dgm:pt modelId="{24C223C0-789C-4FC2-B217-53E6CB942D46}" type="parTrans" cxnId="{38E66A80-CDB1-48B0-A92B-D13DB17E86CB}">
      <dgm:prSet/>
      <dgm:spPr/>
      <dgm:t>
        <a:bodyPr/>
        <a:lstStyle/>
        <a:p>
          <a:pPr algn="ctr"/>
          <a:endParaRPr lang="fr-FR"/>
        </a:p>
      </dgm:t>
    </dgm:pt>
    <dgm:pt modelId="{F2D2041F-4FE0-4912-8A52-09C9979A68C8}" type="pres">
      <dgm:prSet presAssocID="{0BE6D3E6-FE76-4639-A2D9-00B8740B69DB}" presName="linear" presStyleCnt="0">
        <dgm:presLayoutVars>
          <dgm:animLvl val="lvl"/>
          <dgm:resizeHandles val="exact"/>
        </dgm:presLayoutVars>
      </dgm:prSet>
      <dgm:spPr/>
      <dgm:t>
        <a:bodyPr/>
        <a:lstStyle/>
        <a:p>
          <a:endParaRPr lang="fr-FR"/>
        </a:p>
      </dgm:t>
    </dgm:pt>
    <dgm:pt modelId="{E6E6AC1C-8596-41A1-B03C-798ABBBEB1AA}" type="pres">
      <dgm:prSet presAssocID="{F002F0DD-07DF-4487-9FA8-26DD66FEEC34}" presName="parentText" presStyleLbl="node1" presStyleIdx="0" presStyleCnt="4">
        <dgm:presLayoutVars>
          <dgm:chMax val="0"/>
          <dgm:bulletEnabled val="1"/>
        </dgm:presLayoutVars>
      </dgm:prSet>
      <dgm:spPr/>
      <dgm:t>
        <a:bodyPr/>
        <a:lstStyle/>
        <a:p>
          <a:endParaRPr lang="fr-FR"/>
        </a:p>
      </dgm:t>
    </dgm:pt>
    <dgm:pt modelId="{ECD092C9-59F5-4FD0-A1F8-55E860110516}" type="pres">
      <dgm:prSet presAssocID="{C7A41C6D-9A17-4871-8063-71303CEB7D2A}" presName="spacer" presStyleCnt="0"/>
      <dgm:spPr/>
    </dgm:pt>
    <dgm:pt modelId="{2B9489C1-87CD-4663-B0C7-1A69251B174D}" type="pres">
      <dgm:prSet presAssocID="{731D3B53-C19A-4DD5-A676-5A5257FB2B4C}" presName="parentText" presStyleLbl="node1" presStyleIdx="1" presStyleCnt="4">
        <dgm:presLayoutVars>
          <dgm:chMax val="0"/>
          <dgm:bulletEnabled val="1"/>
        </dgm:presLayoutVars>
      </dgm:prSet>
      <dgm:spPr/>
      <dgm:t>
        <a:bodyPr/>
        <a:lstStyle/>
        <a:p>
          <a:endParaRPr lang="fr-FR"/>
        </a:p>
      </dgm:t>
    </dgm:pt>
    <dgm:pt modelId="{0CABB23D-519E-4762-9665-599F26894757}" type="pres">
      <dgm:prSet presAssocID="{04218F21-B3D4-4626-9956-C0418BB0113F}" presName="spacer" presStyleCnt="0"/>
      <dgm:spPr/>
    </dgm:pt>
    <dgm:pt modelId="{677E5D04-CDCD-4D7D-B2A3-06949A9AF9BC}" type="pres">
      <dgm:prSet presAssocID="{CA58AE91-2DCC-4F73-8E5E-1CD9CC917B2B}" presName="parentText" presStyleLbl="node1" presStyleIdx="2" presStyleCnt="4">
        <dgm:presLayoutVars>
          <dgm:chMax val="0"/>
          <dgm:bulletEnabled val="1"/>
        </dgm:presLayoutVars>
      </dgm:prSet>
      <dgm:spPr/>
      <dgm:t>
        <a:bodyPr/>
        <a:lstStyle/>
        <a:p>
          <a:endParaRPr lang="fr-FR"/>
        </a:p>
      </dgm:t>
    </dgm:pt>
    <dgm:pt modelId="{63ABA310-6EA1-48CA-965A-E95A27C8F04D}" type="pres">
      <dgm:prSet presAssocID="{B8F74E4D-2C1C-4C32-9F4E-9970BEE28A2E}" presName="spacer" presStyleCnt="0"/>
      <dgm:spPr/>
    </dgm:pt>
    <dgm:pt modelId="{C414FEB4-D584-46BE-8AB0-95EB29BA2947}" type="pres">
      <dgm:prSet presAssocID="{C6FCD9B2-78A5-4EB2-9CA3-6CA32AEFCD6C}" presName="parentText" presStyleLbl="node1" presStyleIdx="3" presStyleCnt="4">
        <dgm:presLayoutVars>
          <dgm:chMax val="0"/>
          <dgm:bulletEnabled val="1"/>
        </dgm:presLayoutVars>
      </dgm:prSet>
      <dgm:spPr/>
      <dgm:t>
        <a:bodyPr/>
        <a:lstStyle/>
        <a:p>
          <a:endParaRPr lang="fr-FR"/>
        </a:p>
      </dgm:t>
    </dgm:pt>
  </dgm:ptLst>
  <dgm:cxnLst>
    <dgm:cxn modelId="{38E66A80-CDB1-48B0-A92B-D13DB17E86CB}" srcId="{0BE6D3E6-FE76-4639-A2D9-00B8740B69DB}" destId="{C6FCD9B2-78A5-4EB2-9CA3-6CA32AEFCD6C}" srcOrd="3" destOrd="0" parTransId="{24C223C0-789C-4FC2-B217-53E6CB942D46}" sibTransId="{BA332958-C726-44C3-9C00-4B28526FC711}"/>
    <dgm:cxn modelId="{1C03BD20-4B4F-4E5C-A6D4-B3E88CBE3ABF}" srcId="{0BE6D3E6-FE76-4639-A2D9-00B8740B69DB}" destId="{F002F0DD-07DF-4487-9FA8-26DD66FEEC34}" srcOrd="0" destOrd="0" parTransId="{C073E6A6-30BD-4DA3-B5FC-22ECCE63762D}" sibTransId="{C7A41C6D-9A17-4871-8063-71303CEB7D2A}"/>
    <dgm:cxn modelId="{D3DFF124-D1A7-4372-A2BC-895A6AD2223F}" type="presOf" srcId="{CA58AE91-2DCC-4F73-8E5E-1CD9CC917B2B}" destId="{677E5D04-CDCD-4D7D-B2A3-06949A9AF9BC}" srcOrd="0" destOrd="0" presId="urn:microsoft.com/office/officeart/2005/8/layout/vList2"/>
    <dgm:cxn modelId="{7121FF08-9B11-4FFC-87B1-FDB47DDC8113}" type="presOf" srcId="{C6FCD9B2-78A5-4EB2-9CA3-6CA32AEFCD6C}" destId="{C414FEB4-D584-46BE-8AB0-95EB29BA2947}" srcOrd="0" destOrd="0" presId="urn:microsoft.com/office/officeart/2005/8/layout/vList2"/>
    <dgm:cxn modelId="{7A0631A5-FDDA-4B27-8095-77DA60E3039F}" type="presOf" srcId="{F002F0DD-07DF-4487-9FA8-26DD66FEEC34}" destId="{E6E6AC1C-8596-41A1-B03C-798ABBBEB1AA}" srcOrd="0" destOrd="0" presId="urn:microsoft.com/office/officeart/2005/8/layout/vList2"/>
    <dgm:cxn modelId="{86FC9AB0-F5A5-4301-BAC5-ED1929D1C835}" type="presOf" srcId="{0BE6D3E6-FE76-4639-A2D9-00B8740B69DB}" destId="{F2D2041F-4FE0-4912-8A52-09C9979A68C8}" srcOrd="0" destOrd="0" presId="urn:microsoft.com/office/officeart/2005/8/layout/vList2"/>
    <dgm:cxn modelId="{F705692F-8B05-4558-8D30-6B39EA5EC08C}" srcId="{0BE6D3E6-FE76-4639-A2D9-00B8740B69DB}" destId="{CA58AE91-2DCC-4F73-8E5E-1CD9CC917B2B}" srcOrd="2" destOrd="0" parTransId="{CD9A2C1E-D77C-44EF-BC34-801CF60CD554}" sibTransId="{B8F74E4D-2C1C-4C32-9F4E-9970BEE28A2E}"/>
    <dgm:cxn modelId="{ADB7F25E-B832-4E30-A69E-8CA485ED443D}" type="presOf" srcId="{731D3B53-C19A-4DD5-A676-5A5257FB2B4C}" destId="{2B9489C1-87CD-4663-B0C7-1A69251B174D}" srcOrd="0" destOrd="0" presId="urn:microsoft.com/office/officeart/2005/8/layout/vList2"/>
    <dgm:cxn modelId="{90DC8E22-3177-4B24-AA0B-33D09BB01FAD}" srcId="{0BE6D3E6-FE76-4639-A2D9-00B8740B69DB}" destId="{731D3B53-C19A-4DD5-A676-5A5257FB2B4C}" srcOrd="1" destOrd="0" parTransId="{0BBF135D-1ED8-4BA0-90FA-97DD01C2772A}" sibTransId="{04218F21-B3D4-4626-9956-C0418BB0113F}"/>
    <dgm:cxn modelId="{6AB62645-07DD-4E36-A843-A149B3E9EC72}" type="presParOf" srcId="{F2D2041F-4FE0-4912-8A52-09C9979A68C8}" destId="{E6E6AC1C-8596-41A1-B03C-798ABBBEB1AA}" srcOrd="0" destOrd="0" presId="urn:microsoft.com/office/officeart/2005/8/layout/vList2"/>
    <dgm:cxn modelId="{72E45F15-EF79-41B4-9227-0DAFF01D8306}" type="presParOf" srcId="{F2D2041F-4FE0-4912-8A52-09C9979A68C8}" destId="{ECD092C9-59F5-4FD0-A1F8-55E860110516}" srcOrd="1" destOrd="0" presId="urn:microsoft.com/office/officeart/2005/8/layout/vList2"/>
    <dgm:cxn modelId="{47C77528-D350-48D3-86F5-5D26249C692B}" type="presParOf" srcId="{F2D2041F-4FE0-4912-8A52-09C9979A68C8}" destId="{2B9489C1-87CD-4663-B0C7-1A69251B174D}" srcOrd="2" destOrd="0" presId="urn:microsoft.com/office/officeart/2005/8/layout/vList2"/>
    <dgm:cxn modelId="{16772238-FB9D-4738-8822-91203C526DA9}" type="presParOf" srcId="{F2D2041F-4FE0-4912-8A52-09C9979A68C8}" destId="{0CABB23D-519E-4762-9665-599F26894757}" srcOrd="3" destOrd="0" presId="urn:microsoft.com/office/officeart/2005/8/layout/vList2"/>
    <dgm:cxn modelId="{4E262C4A-76F7-45CF-B533-3FFC60DCA74F}" type="presParOf" srcId="{F2D2041F-4FE0-4912-8A52-09C9979A68C8}" destId="{677E5D04-CDCD-4D7D-B2A3-06949A9AF9BC}" srcOrd="4" destOrd="0" presId="urn:microsoft.com/office/officeart/2005/8/layout/vList2"/>
    <dgm:cxn modelId="{7FC7F5A5-FF57-4846-9DA6-36DB9A10AAAF}" type="presParOf" srcId="{F2D2041F-4FE0-4912-8A52-09C9979A68C8}" destId="{63ABA310-6EA1-48CA-965A-E95A27C8F04D}" srcOrd="5" destOrd="0" presId="urn:microsoft.com/office/officeart/2005/8/layout/vList2"/>
    <dgm:cxn modelId="{1F1A5014-A86E-4F81-8748-A2B0A5AE0F98}" type="presParOf" srcId="{F2D2041F-4FE0-4912-8A52-09C9979A68C8}" destId="{C414FEB4-D584-46BE-8AB0-95EB29BA294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6AC1C-8596-41A1-B03C-798ABBBEB1AA}">
      <dsp:nvSpPr>
        <dsp:cNvPr id="0" name=""/>
        <dsp:cNvSpPr/>
      </dsp:nvSpPr>
      <dsp:spPr>
        <a:xfrm>
          <a:off x="0" y="16350"/>
          <a:ext cx="5328591" cy="983384"/>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fr-FR" sz="4100" kern="1200" dirty="0" smtClean="0"/>
            <a:t>Comportemental</a:t>
          </a:r>
          <a:endParaRPr lang="fr-FR" sz="4100" kern="1200" dirty="0"/>
        </a:p>
      </dsp:txBody>
      <dsp:txXfrm>
        <a:off x="48005" y="64355"/>
        <a:ext cx="5232581" cy="887374"/>
      </dsp:txXfrm>
    </dsp:sp>
    <dsp:sp modelId="{2B9489C1-87CD-4663-B0C7-1A69251B174D}">
      <dsp:nvSpPr>
        <dsp:cNvPr id="0" name=""/>
        <dsp:cNvSpPr/>
      </dsp:nvSpPr>
      <dsp:spPr>
        <a:xfrm>
          <a:off x="0" y="1117815"/>
          <a:ext cx="5328591" cy="983384"/>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fr-FR" sz="4100" kern="1200" dirty="0" smtClean="0"/>
            <a:t>RTL</a:t>
          </a:r>
          <a:endParaRPr lang="fr-FR" sz="4100" kern="1200" dirty="0"/>
        </a:p>
      </dsp:txBody>
      <dsp:txXfrm>
        <a:off x="48005" y="1165820"/>
        <a:ext cx="5232581" cy="887374"/>
      </dsp:txXfrm>
    </dsp:sp>
    <dsp:sp modelId="{677E5D04-CDCD-4D7D-B2A3-06949A9AF9BC}">
      <dsp:nvSpPr>
        <dsp:cNvPr id="0" name=""/>
        <dsp:cNvSpPr/>
      </dsp:nvSpPr>
      <dsp:spPr>
        <a:xfrm>
          <a:off x="0" y="2219280"/>
          <a:ext cx="5328591" cy="98338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fr-FR" sz="4100" kern="1200" dirty="0" smtClean="0"/>
            <a:t>Logique</a:t>
          </a:r>
          <a:endParaRPr lang="fr-FR" sz="4100" kern="1200" dirty="0"/>
        </a:p>
      </dsp:txBody>
      <dsp:txXfrm>
        <a:off x="48005" y="2267285"/>
        <a:ext cx="5232581" cy="887374"/>
      </dsp:txXfrm>
    </dsp:sp>
    <dsp:sp modelId="{C414FEB4-D584-46BE-8AB0-95EB29BA2947}">
      <dsp:nvSpPr>
        <dsp:cNvPr id="0" name=""/>
        <dsp:cNvSpPr/>
      </dsp:nvSpPr>
      <dsp:spPr>
        <a:xfrm>
          <a:off x="0" y="3320745"/>
          <a:ext cx="5328591" cy="983384"/>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fr-FR" sz="4100" kern="1200" dirty="0" err="1" smtClean="0"/>
            <a:t>Layout</a:t>
          </a:r>
          <a:endParaRPr lang="fr-FR" sz="4100" kern="1200" dirty="0"/>
        </a:p>
      </dsp:txBody>
      <dsp:txXfrm>
        <a:off x="48005" y="3368750"/>
        <a:ext cx="5232581"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15407F-ACD0-4142-8124-A134E2148B49}" type="datetimeFigureOut">
              <a:rPr lang="fr-FR" smtClean="0"/>
              <a:t>23/11/2017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7801A1-4796-4EE6-8264-56EB7F40B7B4}" type="slidenum">
              <a:rPr lang="fr-FR" smtClean="0"/>
              <a:t>‹N°›</a:t>
            </a:fld>
            <a:endParaRPr lang="fr-FR"/>
          </a:p>
        </p:txBody>
      </p:sp>
    </p:spTree>
    <p:extLst>
      <p:ext uri="{BB962C8B-B14F-4D97-AF65-F5344CB8AC3E}">
        <p14:creationId xmlns:p14="http://schemas.microsoft.com/office/powerpoint/2010/main" val="1346758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725304-F5C4-4830-82E1-5CE712F18C4A}" type="datetimeFigureOut">
              <a:rPr lang="fr-FR" smtClean="0"/>
              <a:pPr/>
              <a:t>23/11/2017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6EA196-C4A7-4C05-8999-9FD12810C494}" type="slidenum">
              <a:rPr lang="fr-FR" smtClean="0"/>
              <a:pPr/>
              <a:t>‹N°›</a:t>
            </a:fld>
            <a:endParaRPr lang="fr-FR"/>
          </a:p>
        </p:txBody>
      </p:sp>
    </p:spTree>
    <p:extLst>
      <p:ext uri="{BB962C8B-B14F-4D97-AF65-F5344CB8AC3E}">
        <p14:creationId xmlns:p14="http://schemas.microsoft.com/office/powerpoint/2010/main" val="271502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a:t>
            </a:fld>
            <a:endParaRPr lang="fr-FR"/>
          </a:p>
        </p:txBody>
      </p:sp>
    </p:spTree>
    <p:extLst>
      <p:ext uri="{BB962C8B-B14F-4D97-AF65-F5344CB8AC3E}">
        <p14:creationId xmlns:p14="http://schemas.microsoft.com/office/powerpoint/2010/main" val="3126561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a:t>
            </a:fld>
            <a:endParaRPr lang="fr-FR"/>
          </a:p>
        </p:txBody>
      </p:sp>
    </p:spTree>
    <p:extLst>
      <p:ext uri="{BB962C8B-B14F-4D97-AF65-F5344CB8AC3E}">
        <p14:creationId xmlns:p14="http://schemas.microsoft.com/office/powerpoint/2010/main" val="291120261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100</a:t>
            </a:fld>
            <a:endParaRPr lang="fr-FR"/>
          </a:p>
        </p:txBody>
      </p:sp>
    </p:spTree>
    <p:extLst>
      <p:ext uri="{BB962C8B-B14F-4D97-AF65-F5344CB8AC3E}">
        <p14:creationId xmlns:p14="http://schemas.microsoft.com/office/powerpoint/2010/main" val="204400237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101</a:t>
            </a:fld>
            <a:endParaRPr lang="fr-FR"/>
          </a:p>
        </p:txBody>
      </p:sp>
    </p:spTree>
    <p:extLst>
      <p:ext uri="{BB962C8B-B14F-4D97-AF65-F5344CB8AC3E}">
        <p14:creationId xmlns:p14="http://schemas.microsoft.com/office/powerpoint/2010/main" val="31259593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102</a:t>
            </a:fld>
            <a:endParaRPr lang="fr-FR"/>
          </a:p>
        </p:txBody>
      </p:sp>
    </p:spTree>
    <p:extLst>
      <p:ext uri="{BB962C8B-B14F-4D97-AF65-F5344CB8AC3E}">
        <p14:creationId xmlns:p14="http://schemas.microsoft.com/office/powerpoint/2010/main" val="120177122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103</a:t>
            </a:fld>
            <a:endParaRPr lang="fr-FR"/>
          </a:p>
        </p:txBody>
      </p:sp>
    </p:spTree>
    <p:extLst>
      <p:ext uri="{BB962C8B-B14F-4D97-AF65-F5344CB8AC3E}">
        <p14:creationId xmlns:p14="http://schemas.microsoft.com/office/powerpoint/2010/main" val="339070131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104</a:t>
            </a:fld>
            <a:endParaRPr lang="fr-FR"/>
          </a:p>
        </p:txBody>
      </p:sp>
    </p:spTree>
    <p:extLst>
      <p:ext uri="{BB962C8B-B14F-4D97-AF65-F5344CB8AC3E}">
        <p14:creationId xmlns:p14="http://schemas.microsoft.com/office/powerpoint/2010/main" val="425777616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105</a:t>
            </a:fld>
            <a:endParaRPr lang="fr-FR"/>
          </a:p>
        </p:txBody>
      </p:sp>
    </p:spTree>
    <p:extLst>
      <p:ext uri="{BB962C8B-B14F-4D97-AF65-F5344CB8AC3E}">
        <p14:creationId xmlns:p14="http://schemas.microsoft.com/office/powerpoint/2010/main" val="72108292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106</a:t>
            </a:fld>
            <a:endParaRPr lang="fr-FR"/>
          </a:p>
        </p:txBody>
      </p:sp>
    </p:spTree>
    <p:extLst>
      <p:ext uri="{BB962C8B-B14F-4D97-AF65-F5344CB8AC3E}">
        <p14:creationId xmlns:p14="http://schemas.microsoft.com/office/powerpoint/2010/main" val="21576956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107</a:t>
            </a:fld>
            <a:endParaRPr lang="fr-FR"/>
          </a:p>
        </p:txBody>
      </p:sp>
    </p:spTree>
    <p:extLst>
      <p:ext uri="{BB962C8B-B14F-4D97-AF65-F5344CB8AC3E}">
        <p14:creationId xmlns:p14="http://schemas.microsoft.com/office/powerpoint/2010/main" val="390069894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108</a:t>
            </a:fld>
            <a:endParaRPr lang="fr-FR"/>
          </a:p>
        </p:txBody>
      </p:sp>
    </p:spTree>
    <p:extLst>
      <p:ext uri="{BB962C8B-B14F-4D97-AF65-F5344CB8AC3E}">
        <p14:creationId xmlns:p14="http://schemas.microsoft.com/office/powerpoint/2010/main" val="362312415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109</a:t>
            </a:fld>
            <a:endParaRPr lang="fr-FR"/>
          </a:p>
        </p:txBody>
      </p:sp>
    </p:spTree>
    <p:extLst>
      <p:ext uri="{BB962C8B-B14F-4D97-AF65-F5344CB8AC3E}">
        <p14:creationId xmlns:p14="http://schemas.microsoft.com/office/powerpoint/2010/main" val="421993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11</a:t>
            </a:fld>
            <a:endParaRPr lang="fr-FR"/>
          </a:p>
        </p:txBody>
      </p:sp>
    </p:spTree>
    <p:extLst>
      <p:ext uri="{BB962C8B-B14F-4D97-AF65-F5344CB8AC3E}">
        <p14:creationId xmlns:p14="http://schemas.microsoft.com/office/powerpoint/2010/main" val="9422169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110</a:t>
            </a:fld>
            <a:endParaRPr lang="fr-FR"/>
          </a:p>
        </p:txBody>
      </p:sp>
    </p:spTree>
    <p:extLst>
      <p:ext uri="{BB962C8B-B14F-4D97-AF65-F5344CB8AC3E}">
        <p14:creationId xmlns:p14="http://schemas.microsoft.com/office/powerpoint/2010/main" val="302145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12</a:t>
            </a:fld>
            <a:endParaRPr lang="fr-FR"/>
          </a:p>
        </p:txBody>
      </p:sp>
    </p:spTree>
    <p:extLst>
      <p:ext uri="{BB962C8B-B14F-4D97-AF65-F5344CB8AC3E}">
        <p14:creationId xmlns:p14="http://schemas.microsoft.com/office/powerpoint/2010/main" val="2623626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13</a:t>
            </a:fld>
            <a:endParaRPr lang="fr-FR"/>
          </a:p>
        </p:txBody>
      </p:sp>
    </p:spTree>
    <p:extLst>
      <p:ext uri="{BB962C8B-B14F-4D97-AF65-F5344CB8AC3E}">
        <p14:creationId xmlns:p14="http://schemas.microsoft.com/office/powerpoint/2010/main" val="1444622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14</a:t>
            </a:fld>
            <a:endParaRPr lang="fr-FR"/>
          </a:p>
        </p:txBody>
      </p:sp>
    </p:spTree>
    <p:extLst>
      <p:ext uri="{BB962C8B-B14F-4D97-AF65-F5344CB8AC3E}">
        <p14:creationId xmlns:p14="http://schemas.microsoft.com/office/powerpoint/2010/main" val="3961161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15</a:t>
            </a:fld>
            <a:endParaRPr lang="fr-FR"/>
          </a:p>
        </p:txBody>
      </p:sp>
    </p:spTree>
    <p:extLst>
      <p:ext uri="{BB962C8B-B14F-4D97-AF65-F5344CB8AC3E}">
        <p14:creationId xmlns:p14="http://schemas.microsoft.com/office/powerpoint/2010/main" val="2302599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16</a:t>
            </a:fld>
            <a:endParaRPr lang="fr-FR"/>
          </a:p>
        </p:txBody>
      </p:sp>
    </p:spTree>
    <p:extLst>
      <p:ext uri="{BB962C8B-B14F-4D97-AF65-F5344CB8AC3E}">
        <p14:creationId xmlns:p14="http://schemas.microsoft.com/office/powerpoint/2010/main" val="3753807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17</a:t>
            </a:fld>
            <a:endParaRPr lang="fr-FR"/>
          </a:p>
        </p:txBody>
      </p:sp>
    </p:spTree>
    <p:extLst>
      <p:ext uri="{BB962C8B-B14F-4D97-AF65-F5344CB8AC3E}">
        <p14:creationId xmlns:p14="http://schemas.microsoft.com/office/powerpoint/2010/main" val="274590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18</a:t>
            </a:fld>
            <a:endParaRPr lang="fr-FR"/>
          </a:p>
        </p:txBody>
      </p:sp>
    </p:spTree>
    <p:extLst>
      <p:ext uri="{BB962C8B-B14F-4D97-AF65-F5344CB8AC3E}">
        <p14:creationId xmlns:p14="http://schemas.microsoft.com/office/powerpoint/2010/main" val="2103085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19</a:t>
            </a:fld>
            <a:endParaRPr lang="fr-FR"/>
          </a:p>
        </p:txBody>
      </p:sp>
    </p:spTree>
    <p:extLst>
      <p:ext uri="{BB962C8B-B14F-4D97-AF65-F5344CB8AC3E}">
        <p14:creationId xmlns:p14="http://schemas.microsoft.com/office/powerpoint/2010/main" val="357472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a:t>
            </a:fld>
            <a:endParaRPr lang="fr-FR"/>
          </a:p>
        </p:txBody>
      </p:sp>
    </p:spTree>
    <p:extLst>
      <p:ext uri="{BB962C8B-B14F-4D97-AF65-F5344CB8AC3E}">
        <p14:creationId xmlns:p14="http://schemas.microsoft.com/office/powerpoint/2010/main" val="373849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20</a:t>
            </a:fld>
            <a:endParaRPr lang="fr-FR"/>
          </a:p>
        </p:txBody>
      </p:sp>
    </p:spTree>
    <p:extLst>
      <p:ext uri="{BB962C8B-B14F-4D97-AF65-F5344CB8AC3E}">
        <p14:creationId xmlns:p14="http://schemas.microsoft.com/office/powerpoint/2010/main" val="2072101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21</a:t>
            </a:fld>
            <a:endParaRPr lang="fr-FR"/>
          </a:p>
        </p:txBody>
      </p:sp>
    </p:spTree>
    <p:extLst>
      <p:ext uri="{BB962C8B-B14F-4D97-AF65-F5344CB8AC3E}">
        <p14:creationId xmlns:p14="http://schemas.microsoft.com/office/powerpoint/2010/main" val="4105044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22</a:t>
            </a:fld>
            <a:endParaRPr lang="fr-FR"/>
          </a:p>
        </p:txBody>
      </p:sp>
    </p:spTree>
    <p:extLst>
      <p:ext uri="{BB962C8B-B14F-4D97-AF65-F5344CB8AC3E}">
        <p14:creationId xmlns:p14="http://schemas.microsoft.com/office/powerpoint/2010/main" val="4239100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23</a:t>
            </a:fld>
            <a:endParaRPr lang="fr-FR"/>
          </a:p>
        </p:txBody>
      </p:sp>
    </p:spTree>
    <p:extLst>
      <p:ext uri="{BB962C8B-B14F-4D97-AF65-F5344CB8AC3E}">
        <p14:creationId xmlns:p14="http://schemas.microsoft.com/office/powerpoint/2010/main" val="1465606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24</a:t>
            </a:fld>
            <a:endParaRPr lang="fr-FR"/>
          </a:p>
        </p:txBody>
      </p:sp>
    </p:spTree>
    <p:extLst>
      <p:ext uri="{BB962C8B-B14F-4D97-AF65-F5344CB8AC3E}">
        <p14:creationId xmlns:p14="http://schemas.microsoft.com/office/powerpoint/2010/main" val="2740037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25</a:t>
            </a:fld>
            <a:endParaRPr lang="fr-FR"/>
          </a:p>
        </p:txBody>
      </p:sp>
    </p:spTree>
    <p:extLst>
      <p:ext uri="{BB962C8B-B14F-4D97-AF65-F5344CB8AC3E}">
        <p14:creationId xmlns:p14="http://schemas.microsoft.com/office/powerpoint/2010/main" val="1662573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26</a:t>
            </a:fld>
            <a:endParaRPr lang="fr-FR"/>
          </a:p>
        </p:txBody>
      </p:sp>
    </p:spTree>
    <p:extLst>
      <p:ext uri="{BB962C8B-B14F-4D97-AF65-F5344CB8AC3E}">
        <p14:creationId xmlns:p14="http://schemas.microsoft.com/office/powerpoint/2010/main" val="3281492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27</a:t>
            </a:fld>
            <a:endParaRPr lang="fr-FR"/>
          </a:p>
        </p:txBody>
      </p:sp>
    </p:spTree>
    <p:extLst>
      <p:ext uri="{BB962C8B-B14F-4D97-AF65-F5344CB8AC3E}">
        <p14:creationId xmlns:p14="http://schemas.microsoft.com/office/powerpoint/2010/main" val="4256555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28</a:t>
            </a:fld>
            <a:endParaRPr lang="fr-FR"/>
          </a:p>
        </p:txBody>
      </p:sp>
    </p:spTree>
    <p:extLst>
      <p:ext uri="{BB962C8B-B14F-4D97-AF65-F5344CB8AC3E}">
        <p14:creationId xmlns:p14="http://schemas.microsoft.com/office/powerpoint/2010/main" val="3569452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29</a:t>
            </a:fld>
            <a:endParaRPr lang="fr-FR"/>
          </a:p>
        </p:txBody>
      </p:sp>
    </p:spTree>
    <p:extLst>
      <p:ext uri="{BB962C8B-B14F-4D97-AF65-F5344CB8AC3E}">
        <p14:creationId xmlns:p14="http://schemas.microsoft.com/office/powerpoint/2010/main" val="224811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a:t>
            </a:fld>
            <a:endParaRPr lang="fr-FR"/>
          </a:p>
        </p:txBody>
      </p:sp>
    </p:spTree>
    <p:extLst>
      <p:ext uri="{BB962C8B-B14F-4D97-AF65-F5344CB8AC3E}">
        <p14:creationId xmlns:p14="http://schemas.microsoft.com/office/powerpoint/2010/main" val="3278823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30</a:t>
            </a:fld>
            <a:endParaRPr lang="fr-FR"/>
          </a:p>
        </p:txBody>
      </p:sp>
    </p:spTree>
    <p:extLst>
      <p:ext uri="{BB962C8B-B14F-4D97-AF65-F5344CB8AC3E}">
        <p14:creationId xmlns:p14="http://schemas.microsoft.com/office/powerpoint/2010/main" val="1552953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31</a:t>
            </a:fld>
            <a:endParaRPr lang="fr-FR"/>
          </a:p>
        </p:txBody>
      </p:sp>
    </p:spTree>
    <p:extLst>
      <p:ext uri="{BB962C8B-B14F-4D97-AF65-F5344CB8AC3E}">
        <p14:creationId xmlns:p14="http://schemas.microsoft.com/office/powerpoint/2010/main" val="97664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32</a:t>
            </a:fld>
            <a:endParaRPr lang="fr-FR"/>
          </a:p>
        </p:txBody>
      </p:sp>
    </p:spTree>
    <p:extLst>
      <p:ext uri="{BB962C8B-B14F-4D97-AF65-F5344CB8AC3E}">
        <p14:creationId xmlns:p14="http://schemas.microsoft.com/office/powerpoint/2010/main" val="1897503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33</a:t>
            </a:fld>
            <a:endParaRPr lang="fr-FR"/>
          </a:p>
        </p:txBody>
      </p:sp>
    </p:spTree>
    <p:extLst>
      <p:ext uri="{BB962C8B-B14F-4D97-AF65-F5344CB8AC3E}">
        <p14:creationId xmlns:p14="http://schemas.microsoft.com/office/powerpoint/2010/main" val="22678839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34</a:t>
            </a:fld>
            <a:endParaRPr lang="fr-FR"/>
          </a:p>
        </p:txBody>
      </p:sp>
    </p:spTree>
    <p:extLst>
      <p:ext uri="{BB962C8B-B14F-4D97-AF65-F5344CB8AC3E}">
        <p14:creationId xmlns:p14="http://schemas.microsoft.com/office/powerpoint/2010/main" val="3281492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35</a:t>
            </a:fld>
            <a:endParaRPr lang="fr-FR"/>
          </a:p>
        </p:txBody>
      </p:sp>
    </p:spTree>
    <p:extLst>
      <p:ext uri="{BB962C8B-B14F-4D97-AF65-F5344CB8AC3E}">
        <p14:creationId xmlns:p14="http://schemas.microsoft.com/office/powerpoint/2010/main" val="33067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36</a:t>
            </a:fld>
            <a:endParaRPr lang="fr-FR"/>
          </a:p>
        </p:txBody>
      </p:sp>
    </p:spTree>
    <p:extLst>
      <p:ext uri="{BB962C8B-B14F-4D97-AF65-F5344CB8AC3E}">
        <p14:creationId xmlns:p14="http://schemas.microsoft.com/office/powerpoint/2010/main" val="3080455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37</a:t>
            </a:fld>
            <a:endParaRPr lang="fr-FR"/>
          </a:p>
        </p:txBody>
      </p:sp>
    </p:spTree>
    <p:extLst>
      <p:ext uri="{BB962C8B-B14F-4D97-AF65-F5344CB8AC3E}">
        <p14:creationId xmlns:p14="http://schemas.microsoft.com/office/powerpoint/2010/main" val="2607576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38</a:t>
            </a:fld>
            <a:endParaRPr lang="fr-FR"/>
          </a:p>
        </p:txBody>
      </p:sp>
    </p:spTree>
    <p:extLst>
      <p:ext uri="{BB962C8B-B14F-4D97-AF65-F5344CB8AC3E}">
        <p14:creationId xmlns:p14="http://schemas.microsoft.com/office/powerpoint/2010/main" val="4149317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39</a:t>
            </a:fld>
            <a:endParaRPr lang="fr-FR"/>
          </a:p>
        </p:txBody>
      </p:sp>
    </p:spTree>
    <p:extLst>
      <p:ext uri="{BB962C8B-B14F-4D97-AF65-F5344CB8AC3E}">
        <p14:creationId xmlns:p14="http://schemas.microsoft.com/office/powerpoint/2010/main" val="3006538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a:t>
            </a:fld>
            <a:endParaRPr lang="fr-FR"/>
          </a:p>
        </p:txBody>
      </p:sp>
    </p:spTree>
    <p:extLst>
      <p:ext uri="{BB962C8B-B14F-4D97-AF65-F5344CB8AC3E}">
        <p14:creationId xmlns:p14="http://schemas.microsoft.com/office/powerpoint/2010/main" val="1457480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40</a:t>
            </a:fld>
            <a:endParaRPr lang="fr-FR"/>
          </a:p>
        </p:txBody>
      </p:sp>
    </p:spTree>
    <p:extLst>
      <p:ext uri="{BB962C8B-B14F-4D97-AF65-F5344CB8AC3E}">
        <p14:creationId xmlns:p14="http://schemas.microsoft.com/office/powerpoint/2010/main" val="1794142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41</a:t>
            </a:fld>
            <a:endParaRPr lang="fr-FR"/>
          </a:p>
        </p:txBody>
      </p:sp>
    </p:spTree>
    <p:extLst>
      <p:ext uri="{BB962C8B-B14F-4D97-AF65-F5344CB8AC3E}">
        <p14:creationId xmlns:p14="http://schemas.microsoft.com/office/powerpoint/2010/main" val="11013301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42</a:t>
            </a:fld>
            <a:endParaRPr lang="fr-FR"/>
          </a:p>
        </p:txBody>
      </p:sp>
    </p:spTree>
    <p:extLst>
      <p:ext uri="{BB962C8B-B14F-4D97-AF65-F5344CB8AC3E}">
        <p14:creationId xmlns:p14="http://schemas.microsoft.com/office/powerpoint/2010/main" val="3519898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43</a:t>
            </a:fld>
            <a:endParaRPr lang="fr-FR"/>
          </a:p>
        </p:txBody>
      </p:sp>
    </p:spTree>
    <p:extLst>
      <p:ext uri="{BB962C8B-B14F-4D97-AF65-F5344CB8AC3E}">
        <p14:creationId xmlns:p14="http://schemas.microsoft.com/office/powerpoint/2010/main" val="20296787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44</a:t>
            </a:fld>
            <a:endParaRPr lang="fr-FR"/>
          </a:p>
        </p:txBody>
      </p:sp>
    </p:spTree>
    <p:extLst>
      <p:ext uri="{BB962C8B-B14F-4D97-AF65-F5344CB8AC3E}">
        <p14:creationId xmlns:p14="http://schemas.microsoft.com/office/powerpoint/2010/main" val="1446631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45</a:t>
            </a:fld>
            <a:endParaRPr lang="fr-FR"/>
          </a:p>
        </p:txBody>
      </p:sp>
    </p:spTree>
    <p:extLst>
      <p:ext uri="{BB962C8B-B14F-4D97-AF65-F5344CB8AC3E}">
        <p14:creationId xmlns:p14="http://schemas.microsoft.com/office/powerpoint/2010/main" val="2548686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46</a:t>
            </a:fld>
            <a:endParaRPr lang="fr-FR"/>
          </a:p>
        </p:txBody>
      </p:sp>
    </p:spTree>
    <p:extLst>
      <p:ext uri="{BB962C8B-B14F-4D97-AF65-F5344CB8AC3E}">
        <p14:creationId xmlns:p14="http://schemas.microsoft.com/office/powerpoint/2010/main" val="41440943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47</a:t>
            </a:fld>
            <a:endParaRPr lang="fr-FR"/>
          </a:p>
        </p:txBody>
      </p:sp>
    </p:spTree>
    <p:extLst>
      <p:ext uri="{BB962C8B-B14F-4D97-AF65-F5344CB8AC3E}">
        <p14:creationId xmlns:p14="http://schemas.microsoft.com/office/powerpoint/2010/main" val="2133523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48</a:t>
            </a:fld>
            <a:endParaRPr lang="fr-FR"/>
          </a:p>
        </p:txBody>
      </p:sp>
    </p:spTree>
    <p:extLst>
      <p:ext uri="{BB962C8B-B14F-4D97-AF65-F5344CB8AC3E}">
        <p14:creationId xmlns:p14="http://schemas.microsoft.com/office/powerpoint/2010/main" val="35810828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49</a:t>
            </a:fld>
            <a:endParaRPr lang="fr-FR"/>
          </a:p>
        </p:txBody>
      </p:sp>
    </p:spTree>
    <p:extLst>
      <p:ext uri="{BB962C8B-B14F-4D97-AF65-F5344CB8AC3E}">
        <p14:creationId xmlns:p14="http://schemas.microsoft.com/office/powerpoint/2010/main" val="337454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a:t>
            </a:fld>
            <a:endParaRPr lang="fr-FR"/>
          </a:p>
        </p:txBody>
      </p:sp>
    </p:spTree>
    <p:extLst>
      <p:ext uri="{BB962C8B-B14F-4D97-AF65-F5344CB8AC3E}">
        <p14:creationId xmlns:p14="http://schemas.microsoft.com/office/powerpoint/2010/main" val="16627413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50</a:t>
            </a:fld>
            <a:endParaRPr lang="fr-FR"/>
          </a:p>
        </p:txBody>
      </p:sp>
    </p:spTree>
    <p:extLst>
      <p:ext uri="{BB962C8B-B14F-4D97-AF65-F5344CB8AC3E}">
        <p14:creationId xmlns:p14="http://schemas.microsoft.com/office/powerpoint/2010/main" val="13635353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51</a:t>
            </a:fld>
            <a:endParaRPr lang="fr-FR"/>
          </a:p>
        </p:txBody>
      </p:sp>
    </p:spTree>
    <p:extLst>
      <p:ext uri="{BB962C8B-B14F-4D97-AF65-F5344CB8AC3E}">
        <p14:creationId xmlns:p14="http://schemas.microsoft.com/office/powerpoint/2010/main" val="3086828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52</a:t>
            </a:fld>
            <a:endParaRPr lang="fr-FR"/>
          </a:p>
        </p:txBody>
      </p:sp>
    </p:spTree>
    <p:extLst>
      <p:ext uri="{BB962C8B-B14F-4D97-AF65-F5344CB8AC3E}">
        <p14:creationId xmlns:p14="http://schemas.microsoft.com/office/powerpoint/2010/main" val="24785797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53</a:t>
            </a:fld>
            <a:endParaRPr lang="fr-FR"/>
          </a:p>
        </p:txBody>
      </p:sp>
    </p:spTree>
    <p:extLst>
      <p:ext uri="{BB962C8B-B14F-4D97-AF65-F5344CB8AC3E}">
        <p14:creationId xmlns:p14="http://schemas.microsoft.com/office/powerpoint/2010/main" val="7467460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54</a:t>
            </a:fld>
            <a:endParaRPr lang="fr-FR"/>
          </a:p>
        </p:txBody>
      </p:sp>
    </p:spTree>
    <p:extLst>
      <p:ext uri="{BB962C8B-B14F-4D97-AF65-F5344CB8AC3E}">
        <p14:creationId xmlns:p14="http://schemas.microsoft.com/office/powerpoint/2010/main" val="39051419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55</a:t>
            </a:fld>
            <a:endParaRPr lang="fr-FR"/>
          </a:p>
        </p:txBody>
      </p:sp>
    </p:spTree>
    <p:extLst>
      <p:ext uri="{BB962C8B-B14F-4D97-AF65-F5344CB8AC3E}">
        <p14:creationId xmlns:p14="http://schemas.microsoft.com/office/powerpoint/2010/main" val="13149234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56</a:t>
            </a:fld>
            <a:endParaRPr lang="fr-FR"/>
          </a:p>
        </p:txBody>
      </p:sp>
    </p:spTree>
    <p:extLst>
      <p:ext uri="{BB962C8B-B14F-4D97-AF65-F5344CB8AC3E}">
        <p14:creationId xmlns:p14="http://schemas.microsoft.com/office/powerpoint/2010/main" val="17107605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57</a:t>
            </a:fld>
            <a:endParaRPr lang="fr-FR"/>
          </a:p>
        </p:txBody>
      </p:sp>
    </p:spTree>
    <p:extLst>
      <p:ext uri="{BB962C8B-B14F-4D97-AF65-F5344CB8AC3E}">
        <p14:creationId xmlns:p14="http://schemas.microsoft.com/office/powerpoint/2010/main" val="38908627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58</a:t>
            </a:fld>
            <a:endParaRPr lang="fr-FR"/>
          </a:p>
        </p:txBody>
      </p:sp>
    </p:spTree>
    <p:extLst>
      <p:ext uri="{BB962C8B-B14F-4D97-AF65-F5344CB8AC3E}">
        <p14:creationId xmlns:p14="http://schemas.microsoft.com/office/powerpoint/2010/main" val="31490207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59</a:t>
            </a:fld>
            <a:endParaRPr lang="fr-FR"/>
          </a:p>
        </p:txBody>
      </p:sp>
    </p:spTree>
    <p:extLst>
      <p:ext uri="{BB962C8B-B14F-4D97-AF65-F5344CB8AC3E}">
        <p14:creationId xmlns:p14="http://schemas.microsoft.com/office/powerpoint/2010/main" val="382335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a:t>
            </a:fld>
            <a:endParaRPr lang="fr-FR"/>
          </a:p>
        </p:txBody>
      </p:sp>
    </p:spTree>
    <p:extLst>
      <p:ext uri="{BB962C8B-B14F-4D97-AF65-F5344CB8AC3E}">
        <p14:creationId xmlns:p14="http://schemas.microsoft.com/office/powerpoint/2010/main" val="10425757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60</a:t>
            </a:fld>
            <a:endParaRPr lang="fr-FR"/>
          </a:p>
        </p:txBody>
      </p:sp>
    </p:spTree>
    <p:extLst>
      <p:ext uri="{BB962C8B-B14F-4D97-AF65-F5344CB8AC3E}">
        <p14:creationId xmlns:p14="http://schemas.microsoft.com/office/powerpoint/2010/main" val="12757422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61</a:t>
            </a:fld>
            <a:endParaRPr lang="fr-FR"/>
          </a:p>
        </p:txBody>
      </p:sp>
    </p:spTree>
    <p:extLst>
      <p:ext uri="{BB962C8B-B14F-4D97-AF65-F5344CB8AC3E}">
        <p14:creationId xmlns:p14="http://schemas.microsoft.com/office/powerpoint/2010/main" val="21604805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62</a:t>
            </a:fld>
            <a:endParaRPr lang="fr-FR"/>
          </a:p>
        </p:txBody>
      </p:sp>
    </p:spTree>
    <p:extLst>
      <p:ext uri="{BB962C8B-B14F-4D97-AF65-F5344CB8AC3E}">
        <p14:creationId xmlns:p14="http://schemas.microsoft.com/office/powerpoint/2010/main" val="6884477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63</a:t>
            </a:fld>
            <a:endParaRPr lang="fr-FR"/>
          </a:p>
        </p:txBody>
      </p:sp>
    </p:spTree>
    <p:extLst>
      <p:ext uri="{BB962C8B-B14F-4D97-AF65-F5344CB8AC3E}">
        <p14:creationId xmlns:p14="http://schemas.microsoft.com/office/powerpoint/2010/main" val="2963144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64</a:t>
            </a:fld>
            <a:endParaRPr lang="fr-FR"/>
          </a:p>
        </p:txBody>
      </p:sp>
    </p:spTree>
    <p:extLst>
      <p:ext uri="{BB962C8B-B14F-4D97-AF65-F5344CB8AC3E}">
        <p14:creationId xmlns:p14="http://schemas.microsoft.com/office/powerpoint/2010/main" val="2276404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65</a:t>
            </a:fld>
            <a:endParaRPr lang="fr-FR"/>
          </a:p>
        </p:txBody>
      </p:sp>
    </p:spTree>
    <p:extLst>
      <p:ext uri="{BB962C8B-B14F-4D97-AF65-F5344CB8AC3E}">
        <p14:creationId xmlns:p14="http://schemas.microsoft.com/office/powerpoint/2010/main" val="16541456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66</a:t>
            </a:fld>
            <a:endParaRPr lang="fr-FR"/>
          </a:p>
        </p:txBody>
      </p:sp>
    </p:spTree>
    <p:extLst>
      <p:ext uri="{BB962C8B-B14F-4D97-AF65-F5344CB8AC3E}">
        <p14:creationId xmlns:p14="http://schemas.microsoft.com/office/powerpoint/2010/main" val="24194320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67</a:t>
            </a:fld>
            <a:endParaRPr lang="fr-FR"/>
          </a:p>
        </p:txBody>
      </p:sp>
    </p:spTree>
    <p:extLst>
      <p:ext uri="{BB962C8B-B14F-4D97-AF65-F5344CB8AC3E}">
        <p14:creationId xmlns:p14="http://schemas.microsoft.com/office/powerpoint/2010/main" val="3956001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68</a:t>
            </a:fld>
            <a:endParaRPr lang="fr-FR"/>
          </a:p>
        </p:txBody>
      </p:sp>
    </p:spTree>
    <p:extLst>
      <p:ext uri="{BB962C8B-B14F-4D97-AF65-F5344CB8AC3E}">
        <p14:creationId xmlns:p14="http://schemas.microsoft.com/office/powerpoint/2010/main" val="12080215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69</a:t>
            </a:fld>
            <a:endParaRPr lang="fr-FR"/>
          </a:p>
        </p:txBody>
      </p:sp>
    </p:spTree>
    <p:extLst>
      <p:ext uri="{BB962C8B-B14F-4D97-AF65-F5344CB8AC3E}">
        <p14:creationId xmlns:p14="http://schemas.microsoft.com/office/powerpoint/2010/main" val="161178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a:t>
            </a:fld>
            <a:endParaRPr lang="fr-FR"/>
          </a:p>
        </p:txBody>
      </p:sp>
    </p:spTree>
    <p:extLst>
      <p:ext uri="{BB962C8B-B14F-4D97-AF65-F5344CB8AC3E}">
        <p14:creationId xmlns:p14="http://schemas.microsoft.com/office/powerpoint/2010/main" val="13335093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70</a:t>
            </a:fld>
            <a:endParaRPr lang="fr-FR"/>
          </a:p>
        </p:txBody>
      </p:sp>
    </p:spTree>
    <p:extLst>
      <p:ext uri="{BB962C8B-B14F-4D97-AF65-F5344CB8AC3E}">
        <p14:creationId xmlns:p14="http://schemas.microsoft.com/office/powerpoint/2010/main" val="42442226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71</a:t>
            </a:fld>
            <a:endParaRPr lang="fr-FR"/>
          </a:p>
        </p:txBody>
      </p:sp>
    </p:spTree>
    <p:extLst>
      <p:ext uri="{BB962C8B-B14F-4D97-AF65-F5344CB8AC3E}">
        <p14:creationId xmlns:p14="http://schemas.microsoft.com/office/powerpoint/2010/main" val="27458553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72</a:t>
            </a:fld>
            <a:endParaRPr lang="fr-FR"/>
          </a:p>
        </p:txBody>
      </p:sp>
    </p:spTree>
    <p:extLst>
      <p:ext uri="{BB962C8B-B14F-4D97-AF65-F5344CB8AC3E}">
        <p14:creationId xmlns:p14="http://schemas.microsoft.com/office/powerpoint/2010/main" val="15354566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73</a:t>
            </a:fld>
            <a:endParaRPr lang="fr-FR"/>
          </a:p>
        </p:txBody>
      </p:sp>
    </p:spTree>
    <p:extLst>
      <p:ext uri="{BB962C8B-B14F-4D97-AF65-F5344CB8AC3E}">
        <p14:creationId xmlns:p14="http://schemas.microsoft.com/office/powerpoint/2010/main" val="39921073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74</a:t>
            </a:fld>
            <a:endParaRPr lang="fr-FR"/>
          </a:p>
        </p:txBody>
      </p:sp>
    </p:spTree>
    <p:extLst>
      <p:ext uri="{BB962C8B-B14F-4D97-AF65-F5344CB8AC3E}">
        <p14:creationId xmlns:p14="http://schemas.microsoft.com/office/powerpoint/2010/main" val="6593086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75</a:t>
            </a:fld>
            <a:endParaRPr lang="fr-FR"/>
          </a:p>
        </p:txBody>
      </p:sp>
    </p:spTree>
    <p:extLst>
      <p:ext uri="{BB962C8B-B14F-4D97-AF65-F5344CB8AC3E}">
        <p14:creationId xmlns:p14="http://schemas.microsoft.com/office/powerpoint/2010/main" val="2048417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76</a:t>
            </a:fld>
            <a:endParaRPr lang="fr-FR"/>
          </a:p>
        </p:txBody>
      </p:sp>
    </p:spTree>
    <p:extLst>
      <p:ext uri="{BB962C8B-B14F-4D97-AF65-F5344CB8AC3E}">
        <p14:creationId xmlns:p14="http://schemas.microsoft.com/office/powerpoint/2010/main" val="6025120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77</a:t>
            </a:fld>
            <a:endParaRPr lang="fr-FR"/>
          </a:p>
        </p:txBody>
      </p:sp>
    </p:spTree>
    <p:extLst>
      <p:ext uri="{BB962C8B-B14F-4D97-AF65-F5344CB8AC3E}">
        <p14:creationId xmlns:p14="http://schemas.microsoft.com/office/powerpoint/2010/main" val="27922518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78</a:t>
            </a:fld>
            <a:endParaRPr lang="fr-FR"/>
          </a:p>
        </p:txBody>
      </p:sp>
    </p:spTree>
    <p:extLst>
      <p:ext uri="{BB962C8B-B14F-4D97-AF65-F5344CB8AC3E}">
        <p14:creationId xmlns:p14="http://schemas.microsoft.com/office/powerpoint/2010/main" val="29520196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79</a:t>
            </a:fld>
            <a:endParaRPr lang="fr-FR"/>
          </a:p>
        </p:txBody>
      </p:sp>
    </p:spTree>
    <p:extLst>
      <p:ext uri="{BB962C8B-B14F-4D97-AF65-F5344CB8AC3E}">
        <p14:creationId xmlns:p14="http://schemas.microsoft.com/office/powerpoint/2010/main" val="398034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a:t>
            </a:fld>
            <a:endParaRPr lang="fr-FR"/>
          </a:p>
        </p:txBody>
      </p:sp>
    </p:spTree>
    <p:extLst>
      <p:ext uri="{BB962C8B-B14F-4D97-AF65-F5344CB8AC3E}">
        <p14:creationId xmlns:p14="http://schemas.microsoft.com/office/powerpoint/2010/main" val="133350938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80</a:t>
            </a:fld>
            <a:endParaRPr lang="fr-FR"/>
          </a:p>
        </p:txBody>
      </p:sp>
    </p:spTree>
    <p:extLst>
      <p:ext uri="{BB962C8B-B14F-4D97-AF65-F5344CB8AC3E}">
        <p14:creationId xmlns:p14="http://schemas.microsoft.com/office/powerpoint/2010/main" val="116111717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81</a:t>
            </a:fld>
            <a:endParaRPr lang="fr-FR"/>
          </a:p>
        </p:txBody>
      </p:sp>
    </p:spTree>
    <p:extLst>
      <p:ext uri="{BB962C8B-B14F-4D97-AF65-F5344CB8AC3E}">
        <p14:creationId xmlns:p14="http://schemas.microsoft.com/office/powerpoint/2010/main" val="38952956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82</a:t>
            </a:fld>
            <a:endParaRPr lang="fr-FR"/>
          </a:p>
        </p:txBody>
      </p:sp>
    </p:spTree>
    <p:extLst>
      <p:ext uri="{BB962C8B-B14F-4D97-AF65-F5344CB8AC3E}">
        <p14:creationId xmlns:p14="http://schemas.microsoft.com/office/powerpoint/2010/main" val="27556219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83</a:t>
            </a:fld>
            <a:endParaRPr lang="fr-FR"/>
          </a:p>
        </p:txBody>
      </p:sp>
    </p:spTree>
    <p:extLst>
      <p:ext uri="{BB962C8B-B14F-4D97-AF65-F5344CB8AC3E}">
        <p14:creationId xmlns:p14="http://schemas.microsoft.com/office/powerpoint/2010/main" val="22024262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84</a:t>
            </a:fld>
            <a:endParaRPr lang="fr-FR"/>
          </a:p>
        </p:txBody>
      </p:sp>
    </p:spTree>
    <p:extLst>
      <p:ext uri="{BB962C8B-B14F-4D97-AF65-F5344CB8AC3E}">
        <p14:creationId xmlns:p14="http://schemas.microsoft.com/office/powerpoint/2010/main" val="41957504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85</a:t>
            </a:fld>
            <a:endParaRPr lang="fr-FR"/>
          </a:p>
        </p:txBody>
      </p:sp>
    </p:spTree>
    <p:extLst>
      <p:ext uri="{BB962C8B-B14F-4D97-AF65-F5344CB8AC3E}">
        <p14:creationId xmlns:p14="http://schemas.microsoft.com/office/powerpoint/2010/main" val="14051296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86</a:t>
            </a:fld>
            <a:endParaRPr lang="fr-FR"/>
          </a:p>
        </p:txBody>
      </p:sp>
    </p:spTree>
    <p:extLst>
      <p:ext uri="{BB962C8B-B14F-4D97-AF65-F5344CB8AC3E}">
        <p14:creationId xmlns:p14="http://schemas.microsoft.com/office/powerpoint/2010/main" val="20865464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87</a:t>
            </a:fld>
            <a:endParaRPr lang="fr-FR"/>
          </a:p>
        </p:txBody>
      </p:sp>
    </p:spTree>
    <p:extLst>
      <p:ext uri="{BB962C8B-B14F-4D97-AF65-F5344CB8AC3E}">
        <p14:creationId xmlns:p14="http://schemas.microsoft.com/office/powerpoint/2010/main" val="22009005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88</a:t>
            </a:fld>
            <a:endParaRPr lang="fr-FR"/>
          </a:p>
        </p:txBody>
      </p:sp>
    </p:spTree>
    <p:extLst>
      <p:ext uri="{BB962C8B-B14F-4D97-AF65-F5344CB8AC3E}">
        <p14:creationId xmlns:p14="http://schemas.microsoft.com/office/powerpoint/2010/main" val="23873279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89</a:t>
            </a:fld>
            <a:endParaRPr lang="fr-FR"/>
          </a:p>
        </p:txBody>
      </p:sp>
    </p:spTree>
    <p:extLst>
      <p:ext uri="{BB962C8B-B14F-4D97-AF65-F5344CB8AC3E}">
        <p14:creationId xmlns:p14="http://schemas.microsoft.com/office/powerpoint/2010/main" val="2999688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a:t>
            </a:fld>
            <a:endParaRPr lang="fr-FR"/>
          </a:p>
        </p:txBody>
      </p:sp>
    </p:spTree>
    <p:extLst>
      <p:ext uri="{BB962C8B-B14F-4D97-AF65-F5344CB8AC3E}">
        <p14:creationId xmlns:p14="http://schemas.microsoft.com/office/powerpoint/2010/main" val="15029624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90</a:t>
            </a:fld>
            <a:endParaRPr lang="fr-FR"/>
          </a:p>
        </p:txBody>
      </p:sp>
    </p:spTree>
    <p:extLst>
      <p:ext uri="{BB962C8B-B14F-4D97-AF65-F5344CB8AC3E}">
        <p14:creationId xmlns:p14="http://schemas.microsoft.com/office/powerpoint/2010/main" val="34389416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91</a:t>
            </a:fld>
            <a:endParaRPr lang="fr-FR"/>
          </a:p>
        </p:txBody>
      </p:sp>
    </p:spTree>
    <p:extLst>
      <p:ext uri="{BB962C8B-B14F-4D97-AF65-F5344CB8AC3E}">
        <p14:creationId xmlns:p14="http://schemas.microsoft.com/office/powerpoint/2010/main" val="31539151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92</a:t>
            </a:fld>
            <a:endParaRPr lang="fr-FR"/>
          </a:p>
        </p:txBody>
      </p:sp>
    </p:spTree>
    <p:extLst>
      <p:ext uri="{BB962C8B-B14F-4D97-AF65-F5344CB8AC3E}">
        <p14:creationId xmlns:p14="http://schemas.microsoft.com/office/powerpoint/2010/main" val="9270142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93</a:t>
            </a:fld>
            <a:endParaRPr lang="fr-FR"/>
          </a:p>
        </p:txBody>
      </p:sp>
    </p:spTree>
    <p:extLst>
      <p:ext uri="{BB962C8B-B14F-4D97-AF65-F5344CB8AC3E}">
        <p14:creationId xmlns:p14="http://schemas.microsoft.com/office/powerpoint/2010/main" val="5528725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94</a:t>
            </a:fld>
            <a:endParaRPr lang="fr-FR"/>
          </a:p>
        </p:txBody>
      </p:sp>
    </p:spTree>
    <p:extLst>
      <p:ext uri="{BB962C8B-B14F-4D97-AF65-F5344CB8AC3E}">
        <p14:creationId xmlns:p14="http://schemas.microsoft.com/office/powerpoint/2010/main" val="358207478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95</a:t>
            </a:fld>
            <a:endParaRPr lang="fr-FR"/>
          </a:p>
        </p:txBody>
      </p:sp>
    </p:spTree>
    <p:extLst>
      <p:ext uri="{BB962C8B-B14F-4D97-AF65-F5344CB8AC3E}">
        <p14:creationId xmlns:p14="http://schemas.microsoft.com/office/powerpoint/2010/main" val="25724354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96</a:t>
            </a:fld>
            <a:endParaRPr lang="fr-FR"/>
          </a:p>
        </p:txBody>
      </p:sp>
    </p:spTree>
    <p:extLst>
      <p:ext uri="{BB962C8B-B14F-4D97-AF65-F5344CB8AC3E}">
        <p14:creationId xmlns:p14="http://schemas.microsoft.com/office/powerpoint/2010/main" val="19857600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97</a:t>
            </a:fld>
            <a:endParaRPr lang="fr-FR"/>
          </a:p>
        </p:txBody>
      </p:sp>
    </p:spTree>
    <p:extLst>
      <p:ext uri="{BB962C8B-B14F-4D97-AF65-F5344CB8AC3E}">
        <p14:creationId xmlns:p14="http://schemas.microsoft.com/office/powerpoint/2010/main" val="129872767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98</a:t>
            </a:fld>
            <a:endParaRPr lang="fr-FR"/>
          </a:p>
        </p:txBody>
      </p:sp>
    </p:spTree>
    <p:extLst>
      <p:ext uri="{BB962C8B-B14F-4D97-AF65-F5344CB8AC3E}">
        <p14:creationId xmlns:p14="http://schemas.microsoft.com/office/powerpoint/2010/main" val="21178348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6EA196-C4A7-4C05-8999-9FD12810C494}" type="slidenum">
              <a:rPr lang="fr-FR" smtClean="0"/>
              <a:pPr/>
              <a:t>99</a:t>
            </a:fld>
            <a:endParaRPr lang="fr-FR"/>
          </a:p>
        </p:txBody>
      </p:sp>
    </p:spTree>
    <p:extLst>
      <p:ext uri="{BB962C8B-B14F-4D97-AF65-F5344CB8AC3E}">
        <p14:creationId xmlns:p14="http://schemas.microsoft.com/office/powerpoint/2010/main" val="1199236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11.jpe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1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1_En-têt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eaLnBrk="1" latinLnBrk="0" hangingPunct="1">
              <a:buNone/>
              <a:defRPr kumimoji="0" lang="fr-FR" sz="4000" b="1" cap="all">
                <a:ln/>
                <a:solidFill>
                  <a:schemeClr val="tx1"/>
                </a:solidFill>
                <a:effectLst>
                  <a:reflection blurRad="12700" stA="50000" endPos="50000" dir="5400000" sy="-100000" rotWithShape="0"/>
                </a:effectLst>
              </a:defRPr>
            </a:lvl1pPr>
            <a:extLst/>
          </a:lstStyle>
          <a:p>
            <a:pPr eaLnBrk="1" latinLnBrk="0" hangingPunct="1"/>
            <a:r>
              <a:rPr lang="fr-FR" smtClean="0"/>
              <a:t>Cliquez pour modifier le style du titre</a:t>
            </a:r>
            <a:endParaRPr dirty="0"/>
          </a:p>
        </p:txBody>
      </p:sp>
      <p:sp>
        <p:nvSpPr>
          <p:cNvPr id="3" name="Text Placeholder 2"/>
          <p:cNvSpPr>
            <a:spLocks noGrp="1"/>
          </p:cNvSpPr>
          <p:nvPr>
            <p:ph type="body" idx="1"/>
          </p:nvPr>
        </p:nvSpPr>
        <p:spPr>
          <a:xfrm>
            <a:off x="914400" y="5334000"/>
            <a:ext cx="7772400" cy="1052512"/>
          </a:xfrm>
        </p:spPr>
        <p:txBody>
          <a:bodyPr anchor="t"/>
          <a:lstStyle>
            <a:lvl1pPr marL="374904" eaLnBrk="1" latinLnBrk="0" hangingPunct="1">
              <a:buNone/>
              <a:defRPr kumimoji="0" lang="fr-FR" sz="2000">
                <a:solidFill>
                  <a:schemeClr val="tx2"/>
                </a:solidFill>
              </a:defRPr>
            </a:lvl1pPr>
            <a:lvl2pPr eaLnBrk="1" latinLnBrk="0" hangingPunct="1">
              <a:buNone/>
              <a:defRPr kumimoji="0" lang="fr-FR" sz="1800">
                <a:solidFill>
                  <a:schemeClr val="tx1">
                    <a:tint val="75000"/>
                  </a:schemeClr>
                </a:solidFill>
              </a:defRPr>
            </a:lvl2pPr>
            <a:lvl3pPr eaLnBrk="1" latinLnBrk="0" hangingPunct="1">
              <a:buNone/>
              <a:defRPr kumimoji="0" lang="fr-FR" sz="1600">
                <a:solidFill>
                  <a:schemeClr val="tx1">
                    <a:tint val="75000"/>
                  </a:schemeClr>
                </a:solidFill>
              </a:defRPr>
            </a:lvl3pPr>
            <a:lvl4pPr eaLnBrk="1" latinLnBrk="0" hangingPunct="1">
              <a:buNone/>
              <a:defRPr kumimoji="0" lang="fr-FR" sz="1400">
                <a:solidFill>
                  <a:schemeClr val="tx1">
                    <a:tint val="75000"/>
                  </a:schemeClr>
                </a:solidFill>
              </a:defRPr>
            </a:lvl4pPr>
            <a:lvl5pPr eaLnBrk="1" latinLnBrk="0" hangingPunct="1">
              <a:buNone/>
              <a:defRPr kumimoji="0" lang="fr-FR" sz="1400">
                <a:solidFill>
                  <a:schemeClr val="tx1">
                    <a:tint val="75000"/>
                  </a:schemeClr>
                </a:solidFill>
              </a:defRPr>
            </a:lvl5pPr>
            <a:extLst/>
          </a:lstStyle>
          <a:p>
            <a:pPr lvl="0" eaLnBrk="1" latinLnBrk="0" hangingPunct="1"/>
            <a:r>
              <a:rPr lang="fr-FR" smtClean="0"/>
              <a:t>Cliquez pour modifier les styles du texte du masque</a:t>
            </a:r>
          </a:p>
        </p:txBody>
      </p:sp>
      <p:sp>
        <p:nvSpPr>
          <p:cNvPr id="6" name="Slide Number Placeholder 5"/>
          <p:cNvSpPr>
            <a:spLocks noGrp="1"/>
          </p:cNvSpPr>
          <p:nvPr>
            <p:ph type="sldNum" sz="quarter" idx="12"/>
          </p:nvPr>
        </p:nvSpPr>
        <p:spPr/>
        <p:txBody>
          <a:bodyPr/>
          <a:lstStyle>
            <a:extLst/>
          </a:lstStyle>
          <a:p>
            <a:fld id="{2FC55E1D-A738-4950-8E99-A95748AD3D1B}" type="slidenum">
              <a:rPr lang="fr-FR" smtClean="0"/>
              <a:pPr/>
              <a:t>‹N°›</a:t>
            </a:fld>
            <a:endParaRPr lang="fr-FR"/>
          </a:p>
        </p:txBody>
      </p:sp>
      <p:sp>
        <p:nvSpPr>
          <p:cNvPr id="7"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fr-FR"/>
          </a:p>
        </p:txBody>
      </p:sp>
      <p:sp>
        <p:nvSpPr>
          <p:cNvPr id="8"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fr-FR"/>
          </a:p>
        </p:txBody>
      </p:sp>
      <p:sp>
        <p:nvSpPr>
          <p:cNvPr id="9"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fr-FR"/>
          </a:p>
        </p:txBody>
      </p:sp>
      <p:sp>
        <p:nvSpPr>
          <p:cNvPr id="10"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fr-FR"/>
          </a:p>
        </p:txBody>
      </p:sp>
      <p:sp>
        <p:nvSpPr>
          <p:cNvPr id="11"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re seul : accentua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rgbClr val="696464">
              <a:tint val="95000"/>
              <a:satMod val="180000"/>
              <a:alpha val="8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22"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rgbClr val="9B2D1F">
                <a:alpha val="65000"/>
              </a:srgbClr>
            </a:solid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23"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rgbClr val="696464">
              <a:tint val="95000"/>
              <a:satMod val="180000"/>
              <a:alpha val="8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24"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rgbClr val="696464">
              <a:tint val="95000"/>
              <a:satMod val="180000"/>
              <a:alpha val="8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25"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rgbClr val="696464">
              <a:tint val="95000"/>
              <a:satMod val="180000"/>
              <a:alpha val="8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eaLnBrk="1" latinLnBrk="0" hangingPunct="1">
              <a:defRPr kumimoji="0" lang="fr-FR"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fr-FR"/>
              <a:t>Modifiez le style du titre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fr-FR" sz="2800" kern="1200">
                <a:solidFill>
                  <a:srgbClr val="2E507A">
                    <a:alpha val="81000"/>
                  </a:srgbClr>
                </a:solidFill>
                <a:latin typeface="+mn-lt"/>
                <a:ea typeface="+mn-ea"/>
                <a:cs typeface="+mn-cs"/>
              </a:defRPr>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Cliquez pour modifier les styles du texte du masque</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avec tex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fr-FR">
                <a:solidFill>
                  <a:schemeClr val="bg1"/>
                </a:solidFill>
              </a:defRPr>
            </a:lvl1pPr>
          </a:lstStyle>
          <a:p>
            <a:endParaRPr lang="fr-FR"/>
          </a:p>
        </p:txBody>
      </p:sp>
      <p:sp>
        <p:nvSpPr>
          <p:cNvPr id="4" name="Footer Placeholder 3"/>
          <p:cNvSpPr>
            <a:spLocks noGrp="1"/>
          </p:cNvSpPr>
          <p:nvPr>
            <p:ph type="ftr" sz="quarter" idx="11"/>
          </p:nvPr>
        </p:nvSpPr>
        <p:spPr/>
        <p:txBody>
          <a:bodyPr/>
          <a:lstStyle>
            <a:lvl1pPr eaLnBrk="1" latinLnBrk="0" hangingPunct="1">
              <a:defRPr kumimoji="0" lang="fr-FR">
                <a:solidFill>
                  <a:schemeClr val="bg1"/>
                </a:solidFill>
              </a:defRPr>
            </a:lvl1pPr>
          </a:lstStyle>
          <a:p>
            <a:endParaRPr lang="fr-FR"/>
          </a:p>
        </p:txBody>
      </p:sp>
      <p:sp>
        <p:nvSpPr>
          <p:cNvPr id="5" name="Slide Number Placeholder 4"/>
          <p:cNvSpPr>
            <a:spLocks noGrp="1"/>
          </p:cNvSpPr>
          <p:nvPr>
            <p:ph type="sldNum" sz="quarter" idx="12"/>
          </p:nvPr>
        </p:nvSpPr>
        <p:spPr/>
        <p:txBody>
          <a:bodyPr/>
          <a:lstStyle>
            <a:lvl1pPr eaLnBrk="1" latinLnBrk="0" hangingPunct="1">
              <a:defRPr kumimoji="0" lang="fr-FR">
                <a:solidFill>
                  <a:schemeClr val="bg1"/>
                </a:solidFill>
              </a:defRPr>
            </a:lvl1pPr>
          </a:lstStyle>
          <a:p>
            <a:fld id="{2FC55E1D-A738-4950-8E99-A95748AD3D1B}" type="slidenum">
              <a:rPr lang="fr-FR" smtClean="0"/>
              <a:pPr/>
              <a:t>‹N°›</a:t>
            </a:fld>
            <a:endParaRPr lang="fr-FR"/>
          </a:p>
        </p:txBody>
      </p:sp>
      <p:sp>
        <p:nvSpPr>
          <p:cNvPr id="7" name="Rectangle 6"/>
          <p:cNvSpPr/>
          <p:nvPr/>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fr-FR" sz="4000" kern="1200">
                <a:solidFill>
                  <a:schemeClr val="bg1"/>
                </a:solidFill>
                <a:latin typeface="+mn-lt"/>
                <a:ea typeface="+mn-ea"/>
                <a:cs typeface="+mn-cs"/>
              </a:defRPr>
            </a:lvl1pPr>
          </a:lstStyle>
          <a:p>
            <a:pPr eaLnBrk="1" latinLnBrk="0" hangingPunct="1"/>
            <a:r>
              <a:rPr lang="fr-FR" smtClean="0"/>
              <a:t>Cliquez pour modifier le style du titre</a:t>
            </a:r>
            <a:endParaRPr/>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eaLnBrk="1" latinLnBrk="0" hangingPunct="1">
              <a:buNone/>
              <a:defRPr kumimoji="0" lang="fr-FR" sz="1800" b="1" kern="1200">
                <a:solidFill>
                  <a:schemeClr val="bg1">
                    <a:lumMod val="65000"/>
                  </a:schemeClr>
                </a:solidFill>
                <a:latin typeface="Calibri" pitchFamily="34" charset="0"/>
                <a:ea typeface="+mn-ea"/>
                <a:cs typeface="+mn-cs"/>
              </a:defRPr>
            </a:lvl1pPr>
          </a:lstStyle>
          <a:p>
            <a:pPr lvl="0"/>
            <a:r>
              <a:rPr kumimoji="0" lang="fr-FR"/>
              <a:t>Modifiez le style des sous-titres du masque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fr-FR" sz="2000" b="1"/>
            </a:lvl1pPr>
          </a:lstStyle>
          <a:p>
            <a:pPr eaLnBrk="1" latinLnBrk="0" hangingPunct="1"/>
            <a:r>
              <a:rPr lang="fr-FR" smtClean="0"/>
              <a:t>Cliquez pour modifier le style du titre</a:t>
            </a:r>
            <a:endParaRPr/>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fr-FR" sz="2800">
                <a:solidFill>
                  <a:schemeClr val="bg1"/>
                </a:solidFill>
              </a:defRPr>
            </a:lvl1pPr>
            <a:lvl2pPr eaLnBrk="1" latinLnBrk="0" hangingPunct="1">
              <a:defRPr kumimoji="0" lang="fr-FR" sz="2800">
                <a:solidFill>
                  <a:schemeClr val="bg1"/>
                </a:solidFill>
              </a:defRPr>
            </a:lvl2pPr>
            <a:lvl3pPr eaLnBrk="1" latinLnBrk="0" hangingPunct="1">
              <a:defRPr kumimoji="0" lang="fr-FR" sz="2400">
                <a:solidFill>
                  <a:schemeClr val="bg1"/>
                </a:solidFill>
              </a:defRPr>
            </a:lvl3pPr>
            <a:lvl4pPr eaLnBrk="1" latinLnBrk="0" hangingPunct="1">
              <a:defRPr kumimoji="0" lang="fr-FR" sz="2000">
                <a:solidFill>
                  <a:schemeClr val="bg1"/>
                </a:solidFill>
              </a:defRPr>
            </a:lvl4pPr>
            <a:lvl5pPr eaLnBrk="1" latinLnBrk="0" hangingPunct="1">
              <a:defRPr kumimoji="0" lang="fr-FR" sz="2000">
                <a:solidFill>
                  <a:schemeClr val="bg1"/>
                </a:solidFill>
              </a:defRPr>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fr-FR" sz="1400">
                <a:solidFill>
                  <a:schemeClr val="tx1">
                    <a:lumMod val="75000"/>
                    <a:lumOff val="25000"/>
                  </a:schemeClr>
                </a:solidFill>
              </a:defRPr>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Cliquez pour modifier les styles du texte du masque</a:t>
            </a:r>
          </a:p>
        </p:txBody>
      </p:sp>
      <p:sp>
        <p:nvSpPr>
          <p:cNvPr id="5" name="Date Placeholder 4"/>
          <p:cNvSpPr>
            <a:spLocks noGrp="1"/>
          </p:cNvSpPr>
          <p:nvPr>
            <p:ph type="dt" sz="half" idx="10"/>
          </p:nvPr>
        </p:nvSpPr>
        <p:spPr/>
        <p:txBody>
          <a:bodyPr/>
          <a:lstStyle>
            <a:lvl1pPr eaLnBrk="1" latinLnBrk="0" hangingPunct="1">
              <a:defRPr kumimoji="0" lang="fr-FR">
                <a:solidFill>
                  <a:schemeClr val="bg1"/>
                </a:solidFill>
              </a:defRPr>
            </a:lvl1pPr>
          </a:lstStyle>
          <a:p>
            <a:endParaRPr lang="fr-FR"/>
          </a:p>
        </p:txBody>
      </p:sp>
      <p:sp>
        <p:nvSpPr>
          <p:cNvPr id="6" name="Footer Placeholder 5"/>
          <p:cNvSpPr>
            <a:spLocks noGrp="1"/>
          </p:cNvSpPr>
          <p:nvPr>
            <p:ph type="ftr" sz="quarter" idx="11"/>
          </p:nvPr>
        </p:nvSpPr>
        <p:spPr/>
        <p:txBody>
          <a:bodyPr/>
          <a:lstStyle>
            <a:lvl1pPr eaLnBrk="1" latinLnBrk="0" hangingPunct="1">
              <a:defRPr kumimoji="0" lang="fr-FR">
                <a:solidFill>
                  <a:schemeClr val="bg1"/>
                </a:solidFill>
              </a:defRPr>
            </a:lvl1pPr>
          </a:lstStyle>
          <a:p>
            <a:endParaRPr lang="fr-FR"/>
          </a:p>
        </p:txBody>
      </p:sp>
      <p:sp>
        <p:nvSpPr>
          <p:cNvPr id="7" name="Slide Number Placeholder 6"/>
          <p:cNvSpPr>
            <a:spLocks noGrp="1"/>
          </p:cNvSpPr>
          <p:nvPr>
            <p:ph type="sldNum" sz="quarter" idx="12"/>
          </p:nvPr>
        </p:nvSpPr>
        <p:spPr/>
        <p:txBody>
          <a:bodyPr/>
          <a:lstStyle>
            <a:lvl1pPr eaLnBrk="1" latinLnBrk="0" hangingPunct="1">
              <a:defRPr kumimoji="0" lang="fr-FR">
                <a:solidFill>
                  <a:schemeClr val="bg1"/>
                </a:solidFill>
              </a:defRPr>
            </a:lvl1pPr>
          </a:lstStyle>
          <a:p>
            <a:fld id="{2FC55E1D-A738-4950-8E99-A95748AD3D1B}"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Média avec légen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fr-FR">
                <a:solidFill>
                  <a:schemeClr val="bg1"/>
                </a:solidFill>
              </a:defRPr>
            </a:lvl1pPr>
          </a:lstStyle>
          <a:p>
            <a:endParaRPr lang="fr-FR"/>
          </a:p>
        </p:txBody>
      </p:sp>
      <p:sp>
        <p:nvSpPr>
          <p:cNvPr id="4" name="Footer Placeholder 3"/>
          <p:cNvSpPr>
            <a:spLocks noGrp="1"/>
          </p:cNvSpPr>
          <p:nvPr>
            <p:ph type="ftr" sz="quarter" idx="11"/>
          </p:nvPr>
        </p:nvSpPr>
        <p:spPr/>
        <p:txBody>
          <a:bodyPr/>
          <a:lstStyle>
            <a:lvl1pPr eaLnBrk="1" latinLnBrk="0" hangingPunct="1">
              <a:defRPr kumimoji="0" lang="fr-FR">
                <a:solidFill>
                  <a:schemeClr val="bg1"/>
                </a:solidFill>
              </a:defRPr>
            </a:lvl1pPr>
          </a:lstStyle>
          <a:p>
            <a:endParaRPr lang="fr-FR"/>
          </a:p>
        </p:txBody>
      </p:sp>
      <p:sp>
        <p:nvSpPr>
          <p:cNvPr id="5" name="Slide Number Placeholder 4"/>
          <p:cNvSpPr>
            <a:spLocks noGrp="1"/>
          </p:cNvSpPr>
          <p:nvPr>
            <p:ph type="sldNum" sz="quarter" idx="12"/>
          </p:nvPr>
        </p:nvSpPr>
        <p:spPr/>
        <p:txBody>
          <a:bodyPr/>
          <a:lstStyle>
            <a:lvl1pPr eaLnBrk="1" latinLnBrk="0" hangingPunct="1">
              <a:defRPr kumimoji="0" lang="fr-FR">
                <a:solidFill>
                  <a:schemeClr val="bg1"/>
                </a:solidFill>
              </a:defRPr>
            </a:lvl1pPr>
          </a:lstStyle>
          <a:p>
            <a:fld id="{2FC55E1D-A738-4950-8E99-A95748AD3D1B}" type="slidenum">
              <a:rPr lang="fr-FR" smtClean="0"/>
              <a:pPr/>
              <a:t>‹N°›</a:t>
            </a:fld>
            <a:endParaRPr lang="fr-FR"/>
          </a:p>
        </p:txBody>
      </p:sp>
      <p:sp>
        <p:nvSpPr>
          <p:cNvPr id="6" name="Rectangle 5"/>
          <p:cNvSpPr/>
          <p:nvPr/>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fr-FR" sz="1800" b="0" i="1">
                <a:solidFill>
                  <a:schemeClr val="bg1">
                    <a:lumMod val="85000"/>
                  </a:schemeClr>
                </a:solidFill>
                <a:latin typeface="Georgia" pitchFamily="18" charset="0"/>
              </a:defRPr>
            </a:lvl1pPr>
          </a:lstStyle>
          <a:p>
            <a:pPr eaLnBrk="1" latinLnBrk="0" hangingPunct="1"/>
            <a:r>
              <a:rPr lang="fr-FR" smtClean="0"/>
              <a:t>Cliquez pour modifier le style du titre</a:t>
            </a:r>
            <a:endParaRPr/>
          </a:p>
        </p:txBody>
      </p:sp>
      <p:sp>
        <p:nvSpPr>
          <p:cNvPr id="9" name="Media Placeholder 8"/>
          <p:cNvSpPr>
            <a:spLocks noGrp="1"/>
          </p:cNvSpPr>
          <p:nvPr>
            <p:ph type="media" sz="quarter" idx="13"/>
          </p:nvPr>
        </p:nvSpPr>
        <p:spPr>
          <a:xfrm>
            <a:off x="587022" y="838200"/>
            <a:ext cx="4873752" cy="3812822"/>
          </a:xfrm>
        </p:spPr>
        <p:txBody>
          <a:bodyPr/>
          <a:lstStyle>
            <a:lvl1pPr eaLnBrk="1" latinLnBrk="0" hangingPunct="1">
              <a:buNone/>
              <a:defRPr kumimoji="0" lang="fr-FR"/>
            </a:lvl1pPr>
          </a:lstStyle>
          <a:p>
            <a:pPr eaLnBrk="1" latinLnBrk="0" hangingPunct="1"/>
            <a:r>
              <a:rPr lang="fr-FR" smtClean="0"/>
              <a:t>Cliquez sur l'icône pour ajouter l'élément multimédia</a:t>
            </a:r>
            <a:endParaRPr/>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fr-FR" sz="2400">
                <a:solidFill>
                  <a:schemeClr val="bg1"/>
                </a:solidFill>
              </a:defRPr>
            </a:lvl1pPr>
          </a:lstStyle>
          <a:p>
            <a:pPr lvl="0" eaLnBrk="1" latinLnBrk="0" hangingPunct="1"/>
            <a:r>
              <a:rPr lang="fr-FR" smtClean="0"/>
              <a:t>Cliquez pour modifier les styles du texte du masque</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re et texte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FC55E1D-A738-4950-8E99-A95748AD3D1B}" type="slidenum">
              <a:rPr lang="fr-FR" smtClean="0"/>
              <a:pPr/>
              <a:t>‹N°›</a:t>
            </a:fld>
            <a:endParaRPr lang="fr-F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eaLnBrk="1" latinLnBrk="0" hangingPunct="1">
              <a:defRPr kumimoji="0" lang="fr-FR" sz="2800" b="1" kern="1200" baseline="0">
                <a:solidFill>
                  <a:schemeClr val="bg1"/>
                </a:solidFill>
                <a:latin typeface="+mn-lt"/>
                <a:ea typeface="+mn-ea"/>
                <a:cs typeface="+mn-cs"/>
              </a:defRPr>
            </a:lvl1pPr>
          </a:lstStyle>
          <a:p>
            <a:r>
              <a:rPr kumimoji="0" lang="fr-FR"/>
              <a:t>    Modifiez le style du titre</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5877272"/>
            <a:ext cx="9144000" cy="980728"/>
          </a:xfrm>
          <a:prstGeom prst="rect">
            <a:avLst/>
          </a:prstGeom>
          <a:gradFill flip="none" rotWithShape="1">
            <a:gsLst>
              <a:gs pos="0">
                <a:schemeClr val="accent2">
                  <a:shade val="51000"/>
                  <a:satMod val="130000"/>
                </a:schemeClr>
              </a:gs>
              <a:gs pos="80000">
                <a:schemeClr val="accent2">
                  <a:lumMod val="75000"/>
                </a:schemeClr>
              </a:gs>
              <a:gs pos="100000">
                <a:schemeClr val="tx1"/>
              </a:gs>
            </a:gsLst>
            <a:lin ang="54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FC55E1D-A738-4950-8E99-A95748AD3D1B}"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Diapositive de titre">
    <p:spTree>
      <p:nvGrpSpPr>
        <p:cNvPr id="1" name=""/>
        <p:cNvGrpSpPr/>
        <p:nvPr/>
      </p:nvGrpSpPr>
      <p:grpSpPr>
        <a:xfrm>
          <a:off x="0" y="0"/>
          <a:ext cx="0" cy="0"/>
          <a:chOff x="0" y="0"/>
          <a:chExt cx="0" cy="0"/>
        </a:xfrm>
      </p:grpSpPr>
      <p:pic>
        <p:nvPicPr>
          <p:cNvPr id="13" name="Image 12" descr="Image1.jpg"/>
          <p:cNvPicPr>
            <a:picLocks noChangeAspect="1"/>
          </p:cNvPicPr>
          <p:nvPr/>
        </p:nvPicPr>
        <p:blipFill>
          <a:blip r:embed="rId2" cstate="print"/>
          <a:stretch>
            <a:fillRect/>
          </a:stretch>
        </p:blipFill>
        <p:spPr>
          <a:xfrm>
            <a:off x="0" y="0"/>
            <a:ext cx="9144000" cy="6858000"/>
          </a:xfrm>
          <a:prstGeom prst="rect">
            <a:avLst/>
          </a:prstGeom>
        </p:spPr>
      </p:pic>
      <p:pic>
        <p:nvPicPr>
          <p:cNvPr id="7" name="Picture 6"/>
          <p:cNvPicPr>
            <a:picLocks noChangeAspect="1"/>
          </p:cNvPicPr>
          <p:nvPr/>
        </p:nvPicPr>
        <p:blipFill>
          <a:blip r:embed="rId3" cstate="print"/>
          <a:stretch>
            <a:fillRect/>
          </a:stretch>
        </p:blipFill>
        <p:spPr>
          <a:xfrm>
            <a:off x="20548" y="20547"/>
            <a:ext cx="3498527" cy="3120421"/>
          </a:xfrm>
          <a:prstGeom prst="rect">
            <a:avLst/>
          </a:prstGeom>
        </p:spPr>
      </p:pic>
      <p:pic>
        <p:nvPicPr>
          <p:cNvPr id="8" name="Picture 7"/>
          <p:cNvPicPr>
            <a:picLocks noChangeAspect="1"/>
          </p:cNvPicPr>
          <p:nvPr/>
        </p:nvPicPr>
        <p:blipFill>
          <a:blip r:embed="rId4" cstate="print"/>
          <a:stretch>
            <a:fillRect/>
          </a:stretch>
        </p:blipFill>
        <p:spPr>
          <a:xfrm>
            <a:off x="3503486" y="20548"/>
            <a:ext cx="5624418" cy="3120420"/>
          </a:xfrm>
          <a:prstGeom prst="rect">
            <a:avLst/>
          </a:prstGeom>
        </p:spPr>
      </p:pic>
      <p:pic>
        <p:nvPicPr>
          <p:cNvPr id="9" name="Picture 8"/>
          <p:cNvPicPr>
            <a:picLocks noChangeAspect="1"/>
          </p:cNvPicPr>
          <p:nvPr/>
        </p:nvPicPr>
        <p:blipFill>
          <a:blip r:embed="rId5" cstate="print">
            <a:duotone>
              <a:schemeClr val="bg2">
                <a:shade val="45000"/>
                <a:satMod val="135000"/>
              </a:schemeClr>
              <a:prstClr val="white"/>
            </a:duotone>
          </a:blip>
          <a:stretch>
            <a:fillRect/>
          </a:stretch>
        </p:blipFill>
        <p:spPr>
          <a:xfrm>
            <a:off x="20923" y="3140968"/>
            <a:ext cx="7668994" cy="2584298"/>
          </a:xfrm>
          <a:prstGeom prst="rect">
            <a:avLst/>
          </a:prstGeom>
          <a:gradFill>
            <a:gsLst>
              <a:gs pos="0">
                <a:schemeClr val="bg2">
                  <a:tint val="40000"/>
                  <a:satMod val="350000"/>
                </a:schemeClr>
              </a:gs>
              <a:gs pos="40000">
                <a:schemeClr val="bg2">
                  <a:tint val="45000"/>
                  <a:shade val="99000"/>
                  <a:satMod val="350000"/>
                </a:schemeClr>
              </a:gs>
              <a:gs pos="100000">
                <a:schemeClr val="bg2">
                  <a:shade val="20000"/>
                  <a:satMod val="255000"/>
                </a:schemeClr>
              </a:gs>
            </a:gsLst>
            <a:path path="circle">
              <a:fillToRect l="50000" t="-80000" r="50000" b="180000"/>
            </a:path>
          </a:gradFill>
        </p:spPr>
      </p:pic>
      <p:pic>
        <p:nvPicPr>
          <p:cNvPr id="10" name="Picture 9"/>
          <p:cNvPicPr>
            <a:picLocks noChangeAspect="1"/>
          </p:cNvPicPr>
          <p:nvPr/>
        </p:nvPicPr>
        <p:blipFill>
          <a:blip r:embed="rId6" cstate="print"/>
          <a:stretch>
            <a:fillRect/>
          </a:stretch>
        </p:blipFill>
        <p:spPr>
          <a:xfrm>
            <a:off x="7662119" y="3140968"/>
            <a:ext cx="1461333" cy="2582782"/>
          </a:xfrm>
          <a:prstGeom prst="rect">
            <a:avLst/>
          </a:prstGeom>
        </p:spPr>
      </p:pic>
      <p:sp>
        <p:nvSpPr>
          <p:cNvPr id="14" name="Rectangle 13"/>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fr-FR" sz="1800">
              <a:solidFill>
                <a:srgbClr val="F47F28"/>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fr-FR" sz="2200" kern="1200">
                <a:solidFill>
                  <a:schemeClr val="tx1">
                    <a:lumMod val="75000"/>
                    <a:lumOff val="25000"/>
                  </a:schemeClr>
                </a:solidFill>
                <a:latin typeface="Calibri" pitchFamily="34" charset="0"/>
                <a:ea typeface="+mn-ea"/>
                <a:cs typeface="+mn-cs"/>
              </a:defRPr>
            </a:lvl1pPr>
          </a:lstStyle>
          <a:p>
            <a:pPr lvl="0"/>
            <a:r>
              <a:rPr kumimoji="0" lang="fr-FR" dirty="0"/>
              <a:t>Modifiez le style des sous-titres du masque</a:t>
            </a:r>
          </a:p>
        </p:txBody>
      </p:sp>
      <p:sp>
        <p:nvSpPr>
          <p:cNvPr id="2" name="Title 1"/>
          <p:cNvSpPr>
            <a:spLocks noGrp="1"/>
          </p:cNvSpPr>
          <p:nvPr>
            <p:ph type="title"/>
          </p:nvPr>
        </p:nvSpPr>
        <p:spPr>
          <a:xfrm>
            <a:off x="106344" y="3356992"/>
            <a:ext cx="7315200" cy="2210700"/>
          </a:xfrm>
        </p:spPr>
        <p:txBody>
          <a:bodyPr vert="horz" lIns="91440" tIns="45720" rIns="91440" bIns="45720" rtlCol="0" anchor="b">
            <a:norm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marL="0" indent="0" algn="l" defTabSz="914400" rtl="0" eaLnBrk="1" latinLnBrk="0" hangingPunct="1">
              <a:spcBef>
                <a:spcPct val="0"/>
              </a:spcBef>
              <a:buNone/>
              <a:defRPr kumimoji="0" lang="fr-FR" sz="4000" b="1" kern="1200" cap="all" dirty="0">
                <a:ln/>
                <a:solidFill>
                  <a:schemeClr val="tx1"/>
                </a:solidFill>
                <a:effectLst>
                  <a:reflection blurRad="12700" stA="50000" endPos="50000" dir="5400000" sy="-100000" rotWithShape="0"/>
                </a:effectLst>
                <a:latin typeface="+mj-lt"/>
                <a:ea typeface="+mj-ea"/>
                <a:cs typeface="+mj-cs"/>
              </a:defRPr>
            </a:lvl1pPr>
          </a:lstStyle>
          <a:p>
            <a:pPr marL="342900" lvl="0" indent="-342900" algn="l" defTabSz="914400" eaLnBrk="1" latinLnBrk="0" hangingPunct="1"/>
            <a:r>
              <a:rPr lang="fr-FR" smtClean="0"/>
              <a:t>Cliquez pour modifier le style du titre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5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re et contenu : accentua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Cliquez pour modifier le style du titre</a:t>
            </a:r>
            <a:endParaRP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eaLnBrk="1" latinLnBrk="0" hangingPunct="1">
              <a:defRPr kumimoji="0" lang="fr-FR">
                <a:solidFill>
                  <a:schemeClr val="tx1">
                    <a:lumMod val="85000"/>
                    <a:lumOff val="15000"/>
                  </a:schemeClr>
                </a:solidFill>
              </a:defRPr>
            </a:lvl1pPr>
          </a:lstStyle>
          <a:p>
            <a:endParaRPr lang="fr-F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eaLnBrk="1" latinLnBrk="0" hangingPunct="1">
              <a:defRPr kumimoji="0" lang="fr-FR">
                <a:solidFill>
                  <a:schemeClr val="tx1">
                    <a:lumMod val="85000"/>
                    <a:lumOff val="15000"/>
                  </a:schemeClr>
                </a:solidFill>
              </a:defRPr>
            </a:lvl1pPr>
          </a:lstStyle>
          <a:p>
            <a:endParaRPr lang="fr-F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eaLnBrk="1" latinLnBrk="0" hangingPunct="1">
              <a:defRPr kumimoji="0" lang="fr-FR">
                <a:solidFill>
                  <a:schemeClr val="tx1">
                    <a:lumMod val="85000"/>
                    <a:lumOff val="15000"/>
                  </a:schemeClr>
                </a:solidFill>
              </a:defRPr>
            </a:lvl1pPr>
          </a:lstStyle>
          <a:p>
            <a:fld id="{2FC55E1D-A738-4950-8E99-A95748AD3D1B}" type="slidenum">
              <a:rPr lang="fr-FR" smtClean="0"/>
              <a:pPr/>
              <a:t>‹N°›</a:t>
            </a:fld>
            <a:endParaRPr lang="fr-FR"/>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fr-FR">
                <a:solidFill>
                  <a:schemeClr val="tx1">
                    <a:lumMod val="85000"/>
                    <a:lumOff val="15000"/>
                  </a:schemeClr>
                </a:solidFill>
              </a:defRPr>
            </a:lvl1pPr>
            <a:lvl2pPr eaLnBrk="1" latinLnBrk="0" hangingPunct="1">
              <a:defRPr kumimoji="0" lang="fr-FR">
                <a:solidFill>
                  <a:schemeClr val="tx1">
                    <a:lumMod val="85000"/>
                    <a:lumOff val="15000"/>
                  </a:schemeClr>
                </a:solidFill>
              </a:defRPr>
            </a:lvl2pPr>
            <a:lvl3pPr eaLnBrk="1" latinLnBrk="0" hangingPunct="1">
              <a:defRPr kumimoji="0" lang="fr-FR">
                <a:solidFill>
                  <a:schemeClr val="tx1">
                    <a:lumMod val="85000"/>
                    <a:lumOff val="15000"/>
                  </a:schemeClr>
                </a:solidFill>
              </a:defRPr>
            </a:lvl3pPr>
            <a:lvl4pPr eaLnBrk="1" latinLnBrk="0" hangingPunct="1">
              <a:defRPr kumimoji="0" lang="fr-FR">
                <a:solidFill>
                  <a:schemeClr val="tx1">
                    <a:lumMod val="85000"/>
                    <a:lumOff val="15000"/>
                  </a:schemeClr>
                </a:solidFill>
              </a:defRPr>
            </a:lvl4pPr>
            <a:lvl5pPr eaLnBrk="1" latinLnBrk="0" hangingPunct="1">
              <a:defRPr kumimoji="0" lang="fr-FR">
                <a:solidFill>
                  <a:schemeClr val="tx1">
                    <a:lumMod val="85000"/>
                    <a:lumOff val="15000"/>
                  </a:schemeClr>
                </a:solidFill>
              </a:defRPr>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Deux contenus">
    <p:bg>
      <p:bgPr>
        <a:solidFill>
          <a:schemeClr val="bg1"/>
        </a:solidFill>
        <a:effectLst/>
      </p:bgPr>
    </p:bg>
    <p:spTree>
      <p:nvGrpSpPr>
        <p:cNvPr id="1" name=""/>
        <p:cNvGrpSpPr/>
        <p:nvPr/>
      </p:nvGrpSpPr>
      <p:grpSpPr>
        <a:xfrm>
          <a:off x="0" y="0"/>
          <a:ext cx="0" cy="0"/>
          <a:chOff x="0" y="0"/>
          <a:chExt cx="0" cy="0"/>
        </a:xfrm>
      </p:grpSpPr>
      <p:pic>
        <p:nvPicPr>
          <p:cNvPr id="19" name="Image 18" descr="Image1.jpg"/>
          <p:cNvPicPr>
            <a:picLocks noChangeAspect="1"/>
          </p:cNvPicPr>
          <p:nvPr/>
        </p:nvPicPr>
        <p:blipFill>
          <a:blip r:embed="rId2" cstate="print"/>
          <a:stretch>
            <a:fillRect/>
          </a:stretch>
        </p:blipFill>
        <p:spPr>
          <a:xfrm>
            <a:off x="0" y="3212976"/>
            <a:ext cx="9144000" cy="3645024"/>
          </a:xfrm>
          <a:prstGeom prst="rect">
            <a:avLst/>
          </a:prstGeom>
        </p:spPr>
      </p:pic>
      <p:sp>
        <p:nvSpPr>
          <p:cNvPr id="9" name="Rectangle 8"/>
          <p:cNvSpPr/>
          <p:nvPr/>
        </p:nvSpPr>
        <p:spPr>
          <a:xfrm>
            <a:off x="0" y="0"/>
            <a:ext cx="8892480" cy="836712"/>
          </a:xfrm>
          <a:prstGeom prst="rect">
            <a:avLst/>
          </a:prstGeom>
          <a:blipFill dpi="0" rotWithShape="1">
            <a:blip r:embed="rId3" cstate="print"/>
            <a:srcRect/>
            <a:stretch>
              <a:fillRect/>
            </a:stretch>
          </a:blipFill>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rtlCol="0" anchor="ctr"/>
          <a:lstStyle/>
          <a:p>
            <a:pPr algn="ctr" eaLnBrk="1" fontAlgn="auto" hangingPunct="1">
              <a:spcBef>
                <a:spcPts val="0"/>
              </a:spcBef>
              <a:spcAft>
                <a:spcPts val="0"/>
              </a:spcAft>
            </a:pPr>
            <a:endParaRPr lang="fr-FR" sz="1800">
              <a:solidFill>
                <a:prstClr val="white"/>
              </a:solidFill>
            </a:endParaRPr>
          </a:p>
        </p:txBody>
      </p:sp>
      <p:sp>
        <p:nvSpPr>
          <p:cNvPr id="10" name="Title 1"/>
          <p:cNvSpPr>
            <a:spLocks noGrp="1"/>
          </p:cNvSpPr>
          <p:nvPr>
            <p:ph type="title"/>
          </p:nvPr>
        </p:nvSpPr>
        <p:spPr>
          <a:xfrm>
            <a:off x="380999" y="1"/>
            <a:ext cx="6999313" cy="838200"/>
          </a:xfrm>
        </p:spPr>
        <p:txBody>
          <a:bodyPr anchor="b">
            <a:normAutofit/>
          </a:bodyPr>
          <a:lstStyle>
            <a:lvl1pPr algn="l" eaLnBrk="1" latinLnBrk="0" hangingPunct="1">
              <a:defRPr kumimoji="0" lang="fr-FR" sz="2800">
                <a:solidFill>
                  <a:schemeClr val="bg1"/>
                </a:solidFill>
              </a:defRPr>
            </a:lvl1pPr>
          </a:lstStyle>
          <a:p>
            <a:pPr eaLnBrk="1" latinLnBrk="0" hangingPunct="1"/>
            <a:r>
              <a:rPr lang="fr-FR" smtClean="0"/>
              <a:t>Cliquez pour modifier le style du titre</a:t>
            </a:r>
            <a:endParaRPr dirty="0"/>
          </a:p>
        </p:txBody>
      </p:sp>
      <p:sp>
        <p:nvSpPr>
          <p:cNvPr id="11" name="Rectangle 10"/>
          <p:cNvSpPr/>
          <p:nvPr/>
        </p:nvSpPr>
        <p:spPr>
          <a:xfrm>
            <a:off x="6228184" y="0"/>
            <a:ext cx="2915816" cy="548680"/>
          </a:xfrm>
          <a:prstGeom prst="rect">
            <a:avLst/>
          </a:prstGeom>
          <a:blipFill dpi="0" rotWithShape="1">
            <a:blip r:embed="rId4" cstate="print">
              <a:alphaModFix amt="91000"/>
            </a:blip>
            <a:srcRect/>
            <a:tile tx="0" ty="0" sx="100000" sy="100000" flip="xy" algn="ctr"/>
          </a:blipFill>
          <a:scene3d>
            <a:camera prst="orthographicFront"/>
            <a:lightRig rig="threePt" dir="t"/>
          </a:scene3d>
          <a:sp3d prstMaterial="metal">
            <a:bevelT/>
            <a:bevelB w="165100" prst="coolSlant"/>
          </a:sp3d>
        </p:spPr>
        <p:style>
          <a:lnRef idx="1">
            <a:schemeClr val="dk1"/>
          </a:lnRef>
          <a:fillRef idx="3">
            <a:schemeClr val="dk1"/>
          </a:fillRef>
          <a:effectRef idx="2">
            <a:schemeClr val="dk1"/>
          </a:effectRef>
          <a:fontRef idx="minor">
            <a:schemeClr val="lt1"/>
          </a:fontRef>
        </p:style>
        <p:txBody>
          <a:bodyPr rtlCol="0" anchor="t" anchorCtr="0"/>
          <a:lstStyle/>
          <a:p>
            <a:pPr algn="ctr" eaLnBrk="1" fontAlgn="auto" hangingPunct="1">
              <a:spcBef>
                <a:spcPts val="0"/>
              </a:spcBef>
              <a:spcAft>
                <a:spcPts val="0"/>
              </a:spcAft>
            </a:pPr>
            <a:endParaRPr lang="fr-FR" sz="1800">
              <a:solidFill>
                <a:prstClr val="white"/>
              </a:solidFill>
            </a:endParaRPr>
          </a:p>
        </p:txBody>
      </p:sp>
      <p:sp>
        <p:nvSpPr>
          <p:cNvPr id="12" name="Text Placeholder 15"/>
          <p:cNvSpPr>
            <a:spLocks noGrp="1"/>
          </p:cNvSpPr>
          <p:nvPr>
            <p:ph type="body" sz="quarter" idx="14" hasCustomPrompt="1"/>
          </p:nvPr>
        </p:nvSpPr>
        <p:spPr>
          <a:xfrm>
            <a:off x="6228184" y="44624"/>
            <a:ext cx="2915816" cy="548680"/>
          </a:xfrm>
        </p:spPr>
        <p:txBody>
          <a:bodyPr anchor="b">
            <a:normAutofit/>
          </a:bodyPr>
          <a:lstStyle>
            <a:lvl1pPr algn="r" eaLnBrk="1" latinLnBrk="0" hangingPunct="1">
              <a:buNone/>
              <a:defRPr kumimoji="0" lang="fr-FR" sz="2000" kern="1200">
                <a:solidFill>
                  <a:schemeClr val="tx1">
                    <a:lumMod val="75000"/>
                    <a:lumOff val="25000"/>
                  </a:schemeClr>
                </a:solidFill>
                <a:latin typeface="Calibri" pitchFamily="34" charset="0"/>
                <a:ea typeface="+mn-ea"/>
                <a:cs typeface="+mn-cs"/>
              </a:defRPr>
            </a:lvl1pPr>
          </a:lstStyle>
          <a:p>
            <a:pPr lvl="0"/>
            <a:r>
              <a:rPr kumimoji="0" lang="fr-FR" dirty="0"/>
              <a:t>Modifiez le style des sous-titres du masque</a:t>
            </a:r>
          </a:p>
        </p:txBody>
      </p:sp>
      <p:sp>
        <p:nvSpPr>
          <p:cNvPr id="14" name="Ellipse 13"/>
          <p:cNvSpPr/>
          <p:nvPr/>
        </p:nvSpPr>
        <p:spPr>
          <a:xfrm>
            <a:off x="8316568" y="6413144"/>
            <a:ext cx="736996" cy="434808"/>
          </a:xfrm>
          <a:prstGeom prst="ellipse">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fr-FR" sz="1800">
              <a:solidFill>
                <a:prstClr val="white"/>
              </a:solidFill>
            </a:endParaRPr>
          </a:p>
        </p:txBody>
      </p:sp>
      <p:sp>
        <p:nvSpPr>
          <p:cNvPr id="17" name="Espace réservé du numéro de diapositive 16"/>
          <p:cNvSpPr>
            <a:spLocks noGrp="1"/>
          </p:cNvSpPr>
          <p:nvPr>
            <p:ph type="sldNum" sz="quarter" idx="16"/>
          </p:nvPr>
        </p:nvSpPr>
        <p:spPr>
          <a:xfrm>
            <a:off x="8316568" y="6443288"/>
            <a:ext cx="731960" cy="365125"/>
          </a:xfrm>
          <a:prstGeom prst="rect">
            <a:avLst/>
          </a:prstGeom>
        </p:spPr>
        <p:txBody>
          <a:bodyPr/>
          <a:lstStyle>
            <a:lvl1pPr algn="ctr">
              <a:defRPr sz="16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fld id="{2FC55E1D-A738-4950-8E99-A95748AD3D1B}" type="slidenum">
              <a:rPr lang="fr-FR" smtClean="0"/>
              <a:pPr/>
              <a:t>‹N°›</a:t>
            </a:fld>
            <a:endParaRPr lang="fr-FR"/>
          </a:p>
        </p:txBody>
      </p:sp>
      <p:sp>
        <p:nvSpPr>
          <p:cNvPr id="13" name="Content Placeholder 2"/>
          <p:cNvSpPr>
            <a:spLocks noGrp="1"/>
          </p:cNvSpPr>
          <p:nvPr>
            <p:ph idx="1"/>
          </p:nvPr>
        </p:nvSpPr>
        <p:spPr>
          <a:xfrm>
            <a:off x="251520" y="908720"/>
            <a:ext cx="8640960" cy="5184576"/>
          </a:xfrm>
        </p:spPr>
        <p:txBody>
          <a:bodyPr/>
          <a:lstStyle>
            <a:lvl1pPr eaLnBrk="1" latinLnBrk="0" hangingPunct="1">
              <a:defRPr kumimoji="0" lang="fr-FR">
                <a:solidFill>
                  <a:schemeClr val="tx1">
                    <a:lumMod val="85000"/>
                    <a:lumOff val="15000"/>
                  </a:schemeClr>
                </a:solidFill>
              </a:defRPr>
            </a:lvl1pPr>
            <a:lvl2pPr eaLnBrk="1" latinLnBrk="0" hangingPunct="1">
              <a:defRPr kumimoji="0" lang="fr-FR">
                <a:solidFill>
                  <a:schemeClr val="tx1">
                    <a:lumMod val="85000"/>
                    <a:lumOff val="15000"/>
                  </a:schemeClr>
                </a:solidFill>
              </a:defRPr>
            </a:lvl2pPr>
            <a:lvl3pPr eaLnBrk="1" latinLnBrk="0" hangingPunct="1">
              <a:defRPr kumimoji="0" lang="fr-FR">
                <a:solidFill>
                  <a:schemeClr val="tx1">
                    <a:lumMod val="85000"/>
                    <a:lumOff val="15000"/>
                  </a:schemeClr>
                </a:solidFill>
              </a:defRPr>
            </a:lvl3pPr>
            <a:lvl4pPr eaLnBrk="1" latinLnBrk="0" hangingPunct="1">
              <a:defRPr kumimoji="0" lang="fr-FR">
                <a:solidFill>
                  <a:schemeClr val="tx1">
                    <a:lumMod val="85000"/>
                    <a:lumOff val="15000"/>
                  </a:schemeClr>
                </a:solidFill>
              </a:defRPr>
            </a:lvl4pPr>
            <a:lvl5pPr eaLnBrk="1" latinLnBrk="0" hangingPunct="1">
              <a:defRPr kumimoji="0" lang="fr-FR">
                <a:solidFill>
                  <a:schemeClr val="tx1">
                    <a:lumMod val="85000"/>
                    <a:lumOff val="15000"/>
                  </a:schemeClr>
                </a:solidFill>
              </a:defRPr>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ZoneTexte 15"/>
          <p:cNvSpPr txBox="1"/>
          <p:nvPr userDrawn="1"/>
        </p:nvSpPr>
        <p:spPr>
          <a:xfrm>
            <a:off x="179512" y="6395449"/>
            <a:ext cx="936104" cy="432048"/>
          </a:xfrm>
          <a:prstGeom prst="rect">
            <a:avLst/>
          </a:prstGeom>
          <a:noFill/>
        </p:spPr>
        <p:txBody>
          <a:bodyPr wrap="square" rtlCol="0">
            <a:noAutofit/>
          </a:bodyPr>
          <a:lstStyle/>
          <a:p>
            <a:pPr algn="ctr"/>
            <a:r>
              <a:rPr lang="fr-FR" sz="1100" b="1" dirty="0" smtClean="0"/>
              <a:t>S3EM-S1</a:t>
            </a:r>
          </a:p>
          <a:p>
            <a:pPr algn="ctr"/>
            <a:r>
              <a:rPr lang="fr-FR" sz="1100" b="1" dirty="0" smtClean="0"/>
              <a:t>2011/2012</a:t>
            </a:r>
          </a:p>
        </p:txBody>
      </p:sp>
      <p:sp>
        <p:nvSpPr>
          <p:cNvPr id="20" name="ZoneTexte 19"/>
          <p:cNvSpPr txBox="1"/>
          <p:nvPr userDrawn="1"/>
        </p:nvSpPr>
        <p:spPr>
          <a:xfrm>
            <a:off x="1691680" y="6336704"/>
            <a:ext cx="5688632" cy="521296"/>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Exotc350 DmBd BT" pitchFamily="82" charset="0"/>
                <a:ea typeface="+mn-ea"/>
                <a:cs typeface="+mn-cs"/>
              </a:rPr>
              <a:t>Conception Numérique FPGA/VHDL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Exotc350 DmBd BT" pitchFamily="82" charset="0"/>
                <a:ea typeface="+mn-ea"/>
                <a:cs typeface="+mn-cs"/>
              </a:rPr>
              <a:t>Mr </a:t>
            </a:r>
            <a:r>
              <a:rPr kumimoji="0" lang="fr-FR" sz="1600" b="1" i="1" u="none" strike="noStrike" kern="1200" cap="none" spc="0" normalizeH="0" baseline="0" noProof="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Exotc350 DmBd BT" pitchFamily="82" charset="0"/>
                <a:ea typeface="+mn-ea"/>
                <a:cs typeface="+mn-cs"/>
              </a:rPr>
              <a:t>Slim</a:t>
            </a:r>
            <a:r>
              <a:rPr kumimoji="0" lang="fr-FR" sz="1600" b="1" i="1"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Exotc350 DmBd BT" pitchFamily="82" charset="0"/>
                <a:ea typeface="+mn-ea"/>
                <a:cs typeface="+mn-cs"/>
              </a:rPr>
              <a:t> B. O. &amp; Mr Ahmed Karim B. S.</a:t>
            </a:r>
            <a:endParaRPr kumimoji="0" lang="fr-FR" sz="16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cs"/>
            </a:endParaRPr>
          </a:p>
        </p:txBody>
      </p:sp>
      <p:pic>
        <p:nvPicPr>
          <p:cNvPr id="21" name="Image 20" descr="Nouvelle image (1).jpg"/>
          <p:cNvPicPr>
            <a:picLocks noChangeAspect="1"/>
          </p:cNvPicPr>
          <p:nvPr userDrawn="1"/>
        </p:nvPicPr>
        <p:blipFill>
          <a:blip r:embed="rId5" cstate="print">
            <a:clrChange>
              <a:clrFrom>
                <a:srgbClr val="FFFFFF"/>
              </a:clrFrom>
              <a:clrTo>
                <a:srgbClr val="FFFFFF">
                  <a:alpha val="0"/>
                </a:srgbClr>
              </a:clrTo>
            </a:clrChange>
          </a:blip>
          <a:stretch>
            <a:fillRect/>
          </a:stretch>
        </p:blipFill>
        <p:spPr>
          <a:xfrm>
            <a:off x="35496" y="6381328"/>
            <a:ext cx="341188" cy="446169"/>
          </a:xfrm>
          <a:prstGeom prst="rect">
            <a:avLst/>
          </a:prstGeom>
        </p:spPr>
      </p:pic>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Titre seul : accentua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rgbClr val="696464">
              <a:tint val="95000"/>
              <a:satMod val="180000"/>
              <a:alpha val="8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eaLnBrk="1" fontAlgn="auto" hangingPunct="1">
              <a:spcBef>
                <a:spcPts val="0"/>
              </a:spcBef>
              <a:spcAft>
                <a:spcPts val="0"/>
              </a:spcAft>
              <a:defRPr/>
            </a:pPr>
            <a:endParaRPr lang="fr-FR" sz="1800" kern="0">
              <a:solidFill>
                <a:sysClr val="windowText" lastClr="000000"/>
              </a:solidFill>
              <a:latin typeface="Calibri"/>
            </a:endParaRPr>
          </a:p>
        </p:txBody>
      </p:sp>
      <p:sp>
        <p:nvSpPr>
          <p:cNvPr id="22"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rgbClr val="9B2D1F">
                <a:alpha val="65000"/>
              </a:srgbClr>
            </a:solidFill>
            <a:prstDash val="solid"/>
            <a:round/>
            <a:headEnd type="none" w="med" len="med"/>
            <a:tailEnd type="none" w="med" len="med"/>
          </a:ln>
          <a:effectLst/>
        </p:spPr>
        <p:txBody>
          <a:bodyPr vert="horz" wrap="square" lIns="91440" tIns="45720" rIns="91440" bIns="45720" anchor="t" compatLnSpc="1"/>
          <a:lstStyle>
            <a:extLst/>
          </a:lstStyle>
          <a:p>
            <a:pPr eaLnBrk="1" fontAlgn="auto" hangingPunct="1">
              <a:spcBef>
                <a:spcPts val="0"/>
              </a:spcBef>
              <a:spcAft>
                <a:spcPts val="0"/>
              </a:spcAft>
              <a:defRPr/>
            </a:pPr>
            <a:endParaRPr lang="fr-FR" sz="1800" kern="0">
              <a:solidFill>
                <a:sysClr val="windowText" lastClr="000000"/>
              </a:solidFill>
              <a:latin typeface="Calibri"/>
            </a:endParaRPr>
          </a:p>
        </p:txBody>
      </p:sp>
      <p:sp>
        <p:nvSpPr>
          <p:cNvPr id="23"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rgbClr val="696464">
              <a:tint val="95000"/>
              <a:satMod val="180000"/>
              <a:alpha val="8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eaLnBrk="1" fontAlgn="auto" hangingPunct="1">
              <a:spcBef>
                <a:spcPts val="0"/>
              </a:spcBef>
              <a:spcAft>
                <a:spcPts val="0"/>
              </a:spcAft>
              <a:defRPr/>
            </a:pPr>
            <a:endParaRPr lang="fr-FR" sz="1800" kern="0">
              <a:solidFill>
                <a:sysClr val="windowText" lastClr="000000"/>
              </a:solidFill>
              <a:latin typeface="Calibri"/>
            </a:endParaRPr>
          </a:p>
        </p:txBody>
      </p:sp>
      <p:sp>
        <p:nvSpPr>
          <p:cNvPr id="24"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rgbClr val="696464">
              <a:tint val="95000"/>
              <a:satMod val="180000"/>
              <a:alpha val="8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eaLnBrk="1" fontAlgn="auto" hangingPunct="1">
              <a:spcBef>
                <a:spcPts val="0"/>
              </a:spcBef>
              <a:spcAft>
                <a:spcPts val="0"/>
              </a:spcAft>
              <a:defRPr/>
            </a:pPr>
            <a:endParaRPr lang="fr-FR" sz="1800" kern="0">
              <a:solidFill>
                <a:sysClr val="windowText" lastClr="000000"/>
              </a:solidFill>
              <a:latin typeface="Calibri"/>
            </a:endParaRPr>
          </a:p>
        </p:txBody>
      </p:sp>
      <p:sp>
        <p:nvSpPr>
          <p:cNvPr id="25"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rgbClr val="696464">
              <a:tint val="95000"/>
              <a:satMod val="180000"/>
              <a:alpha val="8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eaLnBrk="1" fontAlgn="auto" hangingPunct="1">
              <a:spcBef>
                <a:spcPts val="0"/>
              </a:spcBef>
              <a:spcAft>
                <a:spcPts val="0"/>
              </a:spcAft>
              <a:defRPr/>
            </a:pPr>
            <a:endParaRPr lang="fr-FR" sz="1800" kern="0">
              <a:solidFill>
                <a:sysClr val="windowText" lastClr="000000"/>
              </a:solidFill>
              <a:latin typeface="Calibri"/>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eaLnBrk="1" latinLnBrk="0" hangingPunct="1">
              <a:defRPr kumimoji="0" lang="fr-FR"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fr-FR"/>
              <a:t>Modifiez le style du titre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fr-FR" sz="2800" kern="1200">
                <a:solidFill>
                  <a:srgbClr val="2E507A">
                    <a:alpha val="81000"/>
                  </a:srgbClr>
                </a:solidFill>
                <a:latin typeface="+mn-lt"/>
                <a:ea typeface="+mn-ea"/>
                <a:cs typeface="+mn-cs"/>
              </a:defRPr>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Cliquez pour modifier les styles du texte du masque</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13" name="Image 12" descr="Image1.jpg"/>
          <p:cNvPicPr>
            <a:picLocks noChangeAspect="1"/>
          </p:cNvPicPr>
          <p:nvPr/>
        </p:nvPicPr>
        <p:blipFill>
          <a:blip r:embed="rId2" cstate="print"/>
          <a:stretch>
            <a:fillRect/>
          </a:stretch>
        </p:blipFill>
        <p:spPr>
          <a:xfrm>
            <a:off x="0" y="0"/>
            <a:ext cx="9144000" cy="6858000"/>
          </a:xfrm>
          <a:prstGeom prst="rect">
            <a:avLst/>
          </a:prstGeom>
        </p:spPr>
      </p:pic>
      <p:pic>
        <p:nvPicPr>
          <p:cNvPr id="7" name="Picture 6"/>
          <p:cNvPicPr>
            <a:picLocks noChangeAspect="1"/>
          </p:cNvPicPr>
          <p:nvPr/>
        </p:nvPicPr>
        <p:blipFill>
          <a:blip r:embed="rId3" cstate="print"/>
          <a:stretch>
            <a:fillRect/>
          </a:stretch>
        </p:blipFill>
        <p:spPr>
          <a:xfrm>
            <a:off x="20548" y="20547"/>
            <a:ext cx="3498527" cy="3120421"/>
          </a:xfrm>
          <a:prstGeom prst="rect">
            <a:avLst/>
          </a:prstGeom>
        </p:spPr>
      </p:pic>
      <p:pic>
        <p:nvPicPr>
          <p:cNvPr id="8" name="Picture 7"/>
          <p:cNvPicPr>
            <a:picLocks noChangeAspect="1"/>
          </p:cNvPicPr>
          <p:nvPr/>
        </p:nvPicPr>
        <p:blipFill>
          <a:blip r:embed="rId4" cstate="print"/>
          <a:stretch>
            <a:fillRect/>
          </a:stretch>
        </p:blipFill>
        <p:spPr>
          <a:xfrm>
            <a:off x="3503486" y="20548"/>
            <a:ext cx="5624418" cy="3120420"/>
          </a:xfrm>
          <a:prstGeom prst="rect">
            <a:avLst/>
          </a:prstGeom>
        </p:spPr>
      </p:pic>
      <p:pic>
        <p:nvPicPr>
          <p:cNvPr id="9" name="Picture 8"/>
          <p:cNvPicPr>
            <a:picLocks noChangeAspect="1"/>
          </p:cNvPicPr>
          <p:nvPr/>
        </p:nvPicPr>
        <p:blipFill>
          <a:blip r:embed="rId5" cstate="print">
            <a:duotone>
              <a:schemeClr val="bg2">
                <a:shade val="45000"/>
                <a:satMod val="135000"/>
              </a:schemeClr>
              <a:prstClr val="white"/>
            </a:duotone>
          </a:blip>
          <a:stretch>
            <a:fillRect/>
          </a:stretch>
        </p:blipFill>
        <p:spPr>
          <a:xfrm>
            <a:off x="20923" y="3140968"/>
            <a:ext cx="7668994" cy="2584298"/>
          </a:xfrm>
          <a:prstGeom prst="rect">
            <a:avLst/>
          </a:prstGeom>
          <a:gradFill>
            <a:gsLst>
              <a:gs pos="0">
                <a:schemeClr val="bg2">
                  <a:tint val="40000"/>
                  <a:satMod val="350000"/>
                </a:schemeClr>
              </a:gs>
              <a:gs pos="40000">
                <a:schemeClr val="bg2">
                  <a:tint val="45000"/>
                  <a:shade val="99000"/>
                  <a:satMod val="350000"/>
                </a:schemeClr>
              </a:gs>
              <a:gs pos="100000">
                <a:schemeClr val="bg2">
                  <a:shade val="20000"/>
                  <a:satMod val="255000"/>
                </a:schemeClr>
              </a:gs>
            </a:gsLst>
            <a:path path="circle">
              <a:fillToRect l="50000" t="-80000" r="50000" b="180000"/>
            </a:path>
          </a:gradFill>
        </p:spPr>
      </p:pic>
      <p:pic>
        <p:nvPicPr>
          <p:cNvPr id="10" name="Picture 9"/>
          <p:cNvPicPr>
            <a:picLocks noChangeAspect="1"/>
          </p:cNvPicPr>
          <p:nvPr/>
        </p:nvPicPr>
        <p:blipFill>
          <a:blip r:embed="rId6" cstate="print"/>
          <a:stretch>
            <a:fillRect/>
          </a:stretch>
        </p:blipFill>
        <p:spPr>
          <a:xfrm>
            <a:off x="7662119" y="3140968"/>
            <a:ext cx="1461333" cy="2582782"/>
          </a:xfrm>
          <a:prstGeom prst="rect">
            <a:avLst/>
          </a:prstGeom>
        </p:spPr>
      </p:pic>
      <p:sp>
        <p:nvSpPr>
          <p:cNvPr id="14" name="Rectangle 13"/>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47F28"/>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fr-FR" sz="2200" kern="1200">
                <a:solidFill>
                  <a:schemeClr val="tx1">
                    <a:lumMod val="75000"/>
                    <a:lumOff val="25000"/>
                  </a:schemeClr>
                </a:solidFill>
                <a:latin typeface="Calibri" pitchFamily="34" charset="0"/>
                <a:ea typeface="+mn-ea"/>
                <a:cs typeface="+mn-cs"/>
              </a:defRPr>
            </a:lvl1pPr>
          </a:lstStyle>
          <a:p>
            <a:pPr lvl="0"/>
            <a:r>
              <a:rPr kumimoji="0" lang="fr-FR" dirty="0"/>
              <a:t>Modifiez le style des sous-titres du masque</a:t>
            </a:r>
          </a:p>
        </p:txBody>
      </p:sp>
      <p:sp>
        <p:nvSpPr>
          <p:cNvPr id="2" name="Title 1"/>
          <p:cNvSpPr>
            <a:spLocks noGrp="1"/>
          </p:cNvSpPr>
          <p:nvPr>
            <p:ph type="title"/>
          </p:nvPr>
        </p:nvSpPr>
        <p:spPr>
          <a:xfrm>
            <a:off x="106344" y="3356992"/>
            <a:ext cx="7315200" cy="2210700"/>
          </a:xfrm>
        </p:spPr>
        <p:txBody>
          <a:bodyPr vert="horz" lIns="91440" tIns="45720" rIns="91440" bIns="45720" rtlCol="0" anchor="b">
            <a:norm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marL="0" indent="0" algn="l" defTabSz="914400" rtl="0" eaLnBrk="1" latinLnBrk="0" hangingPunct="1">
              <a:spcBef>
                <a:spcPct val="0"/>
              </a:spcBef>
              <a:buNone/>
              <a:defRPr kumimoji="0" lang="fr-FR" sz="4000" b="1" kern="1200" cap="all" dirty="0">
                <a:ln/>
                <a:solidFill>
                  <a:schemeClr val="tx1"/>
                </a:solidFill>
                <a:effectLst>
                  <a:reflection blurRad="12700" stA="50000" endPos="50000" dir="5400000" sy="-100000" rotWithShape="0"/>
                </a:effectLst>
                <a:latin typeface="+mj-lt"/>
                <a:ea typeface="+mj-ea"/>
                <a:cs typeface="+mj-cs"/>
              </a:defRPr>
            </a:lvl1pPr>
          </a:lstStyle>
          <a:p>
            <a:pPr marL="342900" lvl="0" indent="-342900" algn="l" defTabSz="914400" eaLnBrk="1" latinLnBrk="0" hangingPunct="1"/>
            <a:r>
              <a:rPr lang="fr-FR" smtClean="0"/>
              <a:t>Cliquez pour modifier le style du titre</a:t>
            </a:r>
            <a:endParaRPr dirty="0"/>
          </a:p>
        </p:txBody>
      </p:sp>
      <p:pic>
        <p:nvPicPr>
          <p:cNvPr id="11" name="Image 10" descr="Nouvelle image (1).jpg"/>
          <p:cNvPicPr>
            <a:picLocks noChangeAspect="1"/>
          </p:cNvPicPr>
          <p:nvPr userDrawn="1"/>
        </p:nvPicPr>
        <p:blipFill>
          <a:blip r:embed="rId7" cstate="print">
            <a:clrChange>
              <a:clrFrom>
                <a:srgbClr val="FFFFFF"/>
              </a:clrFrom>
              <a:clrTo>
                <a:srgbClr val="FFFFFF">
                  <a:alpha val="0"/>
                </a:srgbClr>
              </a:clrTo>
            </a:clrChange>
          </a:blip>
          <a:stretch>
            <a:fillRect/>
          </a:stretch>
        </p:blipFill>
        <p:spPr>
          <a:xfrm>
            <a:off x="827584" y="260648"/>
            <a:ext cx="2037403" cy="2664296"/>
          </a:xfrm>
          <a:prstGeom prst="rect">
            <a:avLst/>
          </a:prstGeom>
        </p:spPr>
      </p:pic>
      <p:sp>
        <p:nvSpPr>
          <p:cNvPr id="23" name="ZoneTexte 22"/>
          <p:cNvSpPr txBox="1"/>
          <p:nvPr userDrawn="1"/>
        </p:nvSpPr>
        <p:spPr>
          <a:xfrm>
            <a:off x="0" y="5949280"/>
            <a:ext cx="9144000" cy="908720"/>
          </a:xfrm>
          <a:prstGeom prst="rect">
            <a:avLst/>
          </a:prstGeom>
          <a:noFill/>
        </p:spPr>
        <p:txBody>
          <a:bodyPr wrap="square" rtlCol="0">
            <a:normAutofit fontScale="92500" lnSpcReduction="10000"/>
          </a:bodyPr>
          <a:lstStyle/>
          <a:p>
            <a:pPr algn="ctr"/>
            <a:r>
              <a:rPr lang="fr-FR" sz="2200" b="1" dirty="0" smtClean="0">
                <a:latin typeface="Exotc350 DmBd BT" pitchFamily="82" charset="0"/>
              </a:rPr>
              <a:t>Cours Conception Numérique FPGA/VHDL</a:t>
            </a:r>
          </a:p>
          <a:p>
            <a:pPr algn="ctr"/>
            <a:r>
              <a:rPr lang="fr-FR" b="0" i="1" dirty="0" smtClean="0">
                <a:latin typeface="Exotc350 DmBd BT" pitchFamily="82" charset="0"/>
              </a:rPr>
              <a:t>Elaboré par : </a:t>
            </a:r>
            <a:r>
              <a:rPr lang="fr-FR" sz="2200" b="0" i="1" dirty="0" smtClean="0">
                <a:latin typeface="Exotc350 DmBd BT" pitchFamily="82" charset="0"/>
              </a:rPr>
              <a:t>Mr </a:t>
            </a:r>
            <a:r>
              <a:rPr lang="fr-FR" sz="2200" b="1" i="1" dirty="0" err="1" smtClean="0">
                <a:latin typeface="Exotc350 DmBd BT" pitchFamily="82" charset="0"/>
              </a:rPr>
              <a:t>Slim</a:t>
            </a:r>
            <a:r>
              <a:rPr lang="fr-FR" sz="2200" b="1" i="1" dirty="0" smtClean="0">
                <a:latin typeface="Exotc350 DmBd BT" pitchFamily="82" charset="0"/>
              </a:rPr>
              <a:t> B. O. </a:t>
            </a:r>
            <a:r>
              <a:rPr lang="fr-FR" sz="2200" b="0" i="1" dirty="0" smtClean="0">
                <a:latin typeface="Exotc350 DmBd BT" pitchFamily="82" charset="0"/>
              </a:rPr>
              <a:t>&amp; Mr </a:t>
            </a:r>
            <a:r>
              <a:rPr lang="fr-FR" sz="2200" b="1" i="1" dirty="0" smtClean="0">
                <a:latin typeface="Exotc350 DmBd BT" pitchFamily="82" charset="0"/>
              </a:rPr>
              <a:t>Ahmed Karim B. S.</a:t>
            </a:r>
            <a:endParaRPr lang="fr-FR" b="1" i="1" dirty="0" smtClean="0">
              <a:latin typeface="Exotc350 DmBd BT" pitchFamily="82" charset="0"/>
            </a:endParaRPr>
          </a:p>
          <a:p>
            <a:pPr algn="ctr"/>
            <a:r>
              <a:rPr lang="fr-FR" sz="1700" b="1" i="1" dirty="0" smtClean="0">
                <a:latin typeface="+mj-lt"/>
              </a:rPr>
              <a:t>S3EM-S1-2011/12</a:t>
            </a:r>
          </a:p>
        </p:txBody>
      </p:sp>
      <p:sp>
        <p:nvSpPr>
          <p:cNvPr id="24" name="ZoneTexte 23"/>
          <p:cNvSpPr txBox="1"/>
          <p:nvPr userDrawn="1"/>
        </p:nvSpPr>
        <p:spPr>
          <a:xfrm>
            <a:off x="2843808" y="6525344"/>
            <a:ext cx="914400" cy="914400"/>
          </a:xfrm>
          <a:prstGeom prst="rect">
            <a:avLst/>
          </a:prstGeom>
          <a:noFill/>
        </p:spPr>
        <p:txBody>
          <a:bodyPr wrap="none" rtlCol="0">
            <a:normAutofit/>
          </a:bodyPr>
          <a:lstStyle/>
          <a:p>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5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Titre avec tex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eaLnBrk="1" latinLnBrk="0" hangingPunct="1">
              <a:defRPr kumimoji="0" lang="fr-FR">
                <a:solidFill>
                  <a:schemeClr val="bg1"/>
                </a:solidFill>
              </a:defRPr>
            </a:lvl1pPr>
          </a:lstStyle>
          <a:p>
            <a:endParaRPr lang="fr-F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eaLnBrk="1" latinLnBrk="0" hangingPunct="1">
              <a:defRPr kumimoji="0" lang="fr-FR">
                <a:solidFill>
                  <a:schemeClr val="bg1"/>
                </a:solidFill>
              </a:defRPr>
            </a:lvl1pPr>
          </a:lstStyle>
          <a:p>
            <a:endParaRPr lang="fr-F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eaLnBrk="1" latinLnBrk="0" hangingPunct="1">
              <a:defRPr kumimoji="0" lang="fr-FR">
                <a:solidFill>
                  <a:schemeClr val="bg1"/>
                </a:solidFill>
              </a:defRPr>
            </a:lvl1pPr>
          </a:lstStyle>
          <a:p>
            <a:fld id="{2FC55E1D-A738-4950-8E99-A95748AD3D1B}" type="slidenum">
              <a:rPr lang="fr-FR" smtClean="0"/>
              <a:pPr/>
              <a:t>‹N°›</a:t>
            </a:fld>
            <a:endParaRPr lang="fr-FR"/>
          </a:p>
        </p:txBody>
      </p:sp>
      <p:sp>
        <p:nvSpPr>
          <p:cNvPr id="7" name="Rectangle 6"/>
          <p:cNvSpPr/>
          <p:nvPr/>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fr-FR" sz="1800">
              <a:solidFill>
                <a:prstClr val="white"/>
              </a:solidFill>
            </a:endParaRP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fr-FR" sz="4000" kern="1200">
                <a:solidFill>
                  <a:schemeClr val="bg1"/>
                </a:solidFill>
                <a:latin typeface="+mn-lt"/>
                <a:ea typeface="+mn-ea"/>
                <a:cs typeface="+mn-cs"/>
              </a:defRPr>
            </a:lvl1pPr>
          </a:lstStyle>
          <a:p>
            <a:pPr eaLnBrk="1" latinLnBrk="0" hangingPunct="1"/>
            <a:r>
              <a:rPr lang="fr-FR" smtClean="0"/>
              <a:t>Cliquez pour modifier le style du titre</a:t>
            </a:r>
            <a:endParaRPr/>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eaLnBrk="1" latinLnBrk="0" hangingPunct="1">
              <a:buNone/>
              <a:defRPr kumimoji="0" lang="fr-FR" sz="1800" b="1" kern="1200">
                <a:solidFill>
                  <a:schemeClr val="bg1">
                    <a:lumMod val="65000"/>
                  </a:schemeClr>
                </a:solidFill>
                <a:latin typeface="Calibri" pitchFamily="34" charset="0"/>
                <a:ea typeface="+mn-ea"/>
                <a:cs typeface="+mn-cs"/>
              </a:defRPr>
            </a:lvl1pPr>
          </a:lstStyle>
          <a:p>
            <a:pPr lvl="0"/>
            <a:r>
              <a:rPr kumimoji="0" lang="fr-FR"/>
              <a:t>Modifiez le style des sous-titres du masque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Média avec légen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eaLnBrk="1" latinLnBrk="0" hangingPunct="1">
              <a:defRPr kumimoji="0" lang="fr-FR">
                <a:solidFill>
                  <a:schemeClr val="bg1"/>
                </a:solidFill>
              </a:defRPr>
            </a:lvl1pPr>
          </a:lstStyle>
          <a:p>
            <a:endParaRPr lang="fr-F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eaLnBrk="1" latinLnBrk="0" hangingPunct="1">
              <a:defRPr kumimoji="0" lang="fr-FR">
                <a:solidFill>
                  <a:schemeClr val="bg1"/>
                </a:solidFill>
              </a:defRPr>
            </a:lvl1pPr>
          </a:lstStyle>
          <a:p>
            <a:endParaRPr lang="fr-F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eaLnBrk="1" latinLnBrk="0" hangingPunct="1">
              <a:defRPr kumimoji="0" lang="fr-FR">
                <a:solidFill>
                  <a:schemeClr val="bg1"/>
                </a:solidFill>
              </a:defRPr>
            </a:lvl1pPr>
          </a:lstStyle>
          <a:p>
            <a:fld id="{2FC55E1D-A738-4950-8E99-A95748AD3D1B}" type="slidenum">
              <a:rPr lang="fr-FR" smtClean="0"/>
              <a:pPr/>
              <a:t>‹N°›</a:t>
            </a:fld>
            <a:endParaRPr lang="fr-FR"/>
          </a:p>
        </p:txBody>
      </p:sp>
      <p:sp>
        <p:nvSpPr>
          <p:cNvPr id="6" name="Rectangle 5"/>
          <p:cNvSpPr/>
          <p:nvPr/>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fr-FR" sz="1800" b="1">
              <a:solidFill>
                <a:prstClr val="white"/>
              </a:solidFill>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fr-FR" sz="1800" b="0" i="1">
                <a:solidFill>
                  <a:schemeClr val="bg1">
                    <a:lumMod val="85000"/>
                  </a:schemeClr>
                </a:solidFill>
                <a:latin typeface="Georgia" pitchFamily="18" charset="0"/>
              </a:defRPr>
            </a:lvl1pPr>
          </a:lstStyle>
          <a:p>
            <a:pPr eaLnBrk="1" latinLnBrk="0" hangingPunct="1"/>
            <a:r>
              <a:rPr lang="fr-FR" smtClean="0"/>
              <a:t>Cliquez pour modifier le style du titre</a:t>
            </a:r>
            <a:endParaRPr/>
          </a:p>
        </p:txBody>
      </p:sp>
      <p:sp>
        <p:nvSpPr>
          <p:cNvPr id="9" name="Media Placeholder 8"/>
          <p:cNvSpPr>
            <a:spLocks noGrp="1"/>
          </p:cNvSpPr>
          <p:nvPr>
            <p:ph type="media" sz="quarter" idx="13"/>
          </p:nvPr>
        </p:nvSpPr>
        <p:spPr>
          <a:xfrm>
            <a:off x="587022" y="838200"/>
            <a:ext cx="4873752" cy="3812822"/>
          </a:xfrm>
        </p:spPr>
        <p:txBody>
          <a:bodyPr/>
          <a:lstStyle>
            <a:lvl1pPr eaLnBrk="1" latinLnBrk="0" hangingPunct="1">
              <a:buNone/>
              <a:defRPr kumimoji="0" lang="fr-FR"/>
            </a:lvl1pPr>
          </a:lstStyle>
          <a:p>
            <a:pPr eaLnBrk="1" latinLnBrk="0" hangingPunct="1"/>
            <a:r>
              <a:rPr lang="fr-FR" smtClean="0"/>
              <a:t>Cliquez sur l'icône pour ajouter l'élément multimédia</a:t>
            </a:r>
            <a:endParaRPr/>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fr-FR" sz="2400">
                <a:solidFill>
                  <a:schemeClr val="bg1"/>
                </a:solidFill>
              </a:defRPr>
            </a:lvl1pPr>
          </a:lstStyle>
          <a:p>
            <a:pPr lvl="0" eaLnBrk="1" latinLnBrk="0" hangingPunct="1"/>
            <a:r>
              <a:rPr lang="fr-FR" smtClean="0"/>
              <a:t>Cliquez pour modifier les styles du texte du masque</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re et texte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fr-F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fr-F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FC55E1D-A738-4950-8E99-A95748AD3D1B}" type="slidenum">
              <a:rPr lang="fr-FR" smtClean="0"/>
              <a:pPr/>
              <a:t>‹N°›</a:t>
            </a:fld>
            <a:endParaRPr lang="fr-F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eaLnBrk="1" latinLnBrk="0" hangingPunct="1">
              <a:defRPr kumimoji="0" lang="fr-FR" sz="2800" b="1" kern="1200" baseline="0">
                <a:solidFill>
                  <a:schemeClr val="bg1"/>
                </a:solidFill>
                <a:latin typeface="+mn-lt"/>
                <a:ea typeface="+mn-ea"/>
                <a:cs typeface="+mn-cs"/>
              </a:defRPr>
            </a:lvl1pPr>
          </a:lstStyle>
          <a:p>
            <a:r>
              <a:rPr kumimoji="0" lang="fr-FR"/>
              <a:t>    Modifiez le style du titre</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V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5877272"/>
            <a:ext cx="9144000" cy="980728"/>
          </a:xfrm>
          <a:prstGeom prst="rect">
            <a:avLst/>
          </a:prstGeom>
          <a:gradFill flip="none" rotWithShape="1">
            <a:gsLst>
              <a:gs pos="0">
                <a:schemeClr val="accent2">
                  <a:shade val="51000"/>
                  <a:satMod val="130000"/>
                </a:schemeClr>
              </a:gs>
              <a:gs pos="80000">
                <a:schemeClr val="accent2">
                  <a:lumMod val="75000"/>
                </a:schemeClr>
              </a:gs>
              <a:gs pos="100000">
                <a:schemeClr val="tx1"/>
              </a:gs>
            </a:gsLst>
            <a:lin ang="54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eaLnBrk="1" fontAlgn="auto" hangingPunct="1">
              <a:spcBef>
                <a:spcPts val="0"/>
              </a:spcBef>
              <a:spcAft>
                <a:spcPts val="0"/>
              </a:spcAft>
            </a:pPr>
            <a:endParaRPr lang="fr-FR" sz="1800">
              <a:solidFill>
                <a:prstClr val="white"/>
              </a:solidFill>
            </a:endParaRPr>
          </a:p>
        </p:txBody>
      </p:sp>
      <p:sp>
        <p:nvSpPr>
          <p:cNvPr id="2" name="Date Placeholder 1"/>
          <p:cNvSpPr>
            <a:spLocks noGrp="1"/>
          </p:cNvSpPr>
          <p:nvPr>
            <p:ph type="dt" sz="half" idx="10"/>
          </p:nvPr>
        </p:nvSpPr>
        <p:spPr>
          <a:xfrm>
            <a:off x="457200" y="6356350"/>
            <a:ext cx="2133600" cy="365125"/>
          </a:xfrm>
          <a:prstGeom prst="rect">
            <a:avLst/>
          </a:prstGeom>
        </p:spPr>
        <p:txBody>
          <a:bodyPr/>
          <a:lstStyle/>
          <a:p>
            <a:endParaRPr lang="fr-F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fr-F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FC55E1D-A738-4950-8E99-A95748AD3D1B}"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eaLnBrk="1" latinLnBrk="0" hangingPunct="1">
              <a:defRPr kumimoji="0" lang="fr-FR" sz="3000" b="1" cap="all"/>
            </a:lvl1pPr>
          </a:lstStyle>
          <a:p>
            <a:pPr eaLnBrk="1" latinLnBrk="0" hangingPunct="1"/>
            <a:r>
              <a:rPr lang="fr-FR" smtClean="0"/>
              <a:t>Cliquez pour modifier le style du titre</a:t>
            </a:r>
            <a:endParaRPr/>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fr-FR" sz="1800">
                <a:solidFill>
                  <a:schemeClr val="tx1">
                    <a:lumMod val="65000"/>
                    <a:lumOff val="35000"/>
                  </a:schemeClr>
                </a:solidFill>
              </a:defRPr>
            </a:lvl1pPr>
            <a:lvl2pPr marL="457200" indent="0" eaLnBrk="1" latinLnBrk="0" hangingPunct="1">
              <a:buNone/>
              <a:defRPr kumimoji="0" lang="fr-FR" sz="1800">
                <a:solidFill>
                  <a:schemeClr val="tx1">
                    <a:tint val="75000"/>
                  </a:schemeClr>
                </a:solidFill>
              </a:defRPr>
            </a:lvl2pPr>
            <a:lvl3pPr marL="914400" indent="0" eaLnBrk="1" latinLnBrk="0" hangingPunct="1">
              <a:buNone/>
              <a:defRPr kumimoji="0" lang="fr-FR" sz="1600">
                <a:solidFill>
                  <a:schemeClr val="tx1">
                    <a:tint val="75000"/>
                  </a:schemeClr>
                </a:solidFill>
              </a:defRPr>
            </a:lvl3pPr>
            <a:lvl4pPr marL="1371600" indent="0" eaLnBrk="1" latinLnBrk="0" hangingPunct="1">
              <a:buNone/>
              <a:defRPr kumimoji="0" lang="fr-FR" sz="1400">
                <a:solidFill>
                  <a:schemeClr val="tx1">
                    <a:tint val="75000"/>
                  </a:schemeClr>
                </a:solidFill>
              </a:defRPr>
            </a:lvl4pPr>
            <a:lvl5pPr marL="1828800" indent="0" eaLnBrk="1" latinLnBrk="0" hangingPunct="1">
              <a:buNone/>
              <a:defRPr kumimoji="0" lang="fr-FR" sz="1400">
                <a:solidFill>
                  <a:schemeClr val="tx1">
                    <a:tint val="75000"/>
                  </a:schemeClr>
                </a:solidFill>
              </a:defRPr>
            </a:lvl5pPr>
            <a:lvl6pPr marL="2286000" indent="0" eaLnBrk="1" latinLnBrk="0" hangingPunct="1">
              <a:buNone/>
              <a:defRPr kumimoji="0" lang="fr-FR" sz="1400">
                <a:solidFill>
                  <a:schemeClr val="tx1">
                    <a:tint val="75000"/>
                  </a:schemeClr>
                </a:solidFill>
              </a:defRPr>
            </a:lvl6pPr>
            <a:lvl7pPr marL="2743200" indent="0" eaLnBrk="1" latinLnBrk="0" hangingPunct="1">
              <a:buNone/>
              <a:defRPr kumimoji="0" lang="fr-FR" sz="1400">
                <a:solidFill>
                  <a:schemeClr val="tx1">
                    <a:tint val="75000"/>
                  </a:schemeClr>
                </a:solidFill>
              </a:defRPr>
            </a:lvl7pPr>
            <a:lvl8pPr marL="3200400" indent="0" eaLnBrk="1" latinLnBrk="0" hangingPunct="1">
              <a:buNone/>
              <a:defRPr kumimoji="0" lang="fr-FR" sz="1400">
                <a:solidFill>
                  <a:schemeClr val="tx1">
                    <a:tint val="75000"/>
                  </a:schemeClr>
                </a:solidFill>
              </a:defRPr>
            </a:lvl8pPr>
            <a:lvl9pPr marL="3657600" indent="0" eaLnBrk="1" latinLnBrk="0" hangingPunct="1">
              <a:buNone/>
              <a:defRPr kumimoji="0" lang="fr-FR" sz="1400">
                <a:solidFill>
                  <a:schemeClr val="tx1">
                    <a:tint val="75000"/>
                  </a:schemeClr>
                </a:solidFill>
              </a:defRPr>
            </a:lvl9pPr>
          </a:lstStyle>
          <a:p>
            <a:pPr lvl="0" eaLnBrk="1" latinLnBrk="0" hangingPunct="1"/>
            <a:r>
              <a:rPr lang="fr-FR" smtClean="0"/>
              <a:t>Cliquez pour modifier les styles du texte du masque</a:t>
            </a:r>
          </a:p>
        </p:txBody>
      </p:sp>
      <p:sp>
        <p:nvSpPr>
          <p:cNvPr id="5" name="Footer Placeholder 4"/>
          <p:cNvSpPr>
            <a:spLocks noGrp="1"/>
          </p:cNvSpPr>
          <p:nvPr>
            <p:ph type="ftr" sz="quarter" idx="11"/>
          </p:nvPr>
        </p:nvSpPr>
        <p:spPr/>
        <p:txBody>
          <a:bodyPr/>
          <a:lstStyle>
            <a:lvl1pPr eaLnBrk="1" latinLnBrk="0" hangingPunct="1">
              <a:defRPr kumimoji="0" lang="fr-FR">
                <a:solidFill>
                  <a:schemeClr val="tx1">
                    <a:lumMod val="85000"/>
                    <a:lumOff val="15000"/>
                  </a:schemeClr>
                </a:solidFill>
              </a:defRPr>
            </a:lvl1pPr>
          </a:lstStyle>
          <a:p>
            <a:endParaRPr lang="fr-FR"/>
          </a:p>
        </p:txBody>
      </p:sp>
      <p:sp>
        <p:nvSpPr>
          <p:cNvPr id="6" name="Slide Number Placeholder 5"/>
          <p:cNvSpPr>
            <a:spLocks noGrp="1"/>
          </p:cNvSpPr>
          <p:nvPr>
            <p:ph type="sldNum" sz="quarter" idx="12"/>
          </p:nvPr>
        </p:nvSpPr>
        <p:spPr/>
        <p:txBody>
          <a:bodyPr/>
          <a:lstStyle>
            <a:lvl1pPr eaLnBrk="1" latinLnBrk="0" hangingPunct="1">
              <a:defRPr kumimoji="0" lang="fr-FR">
                <a:solidFill>
                  <a:schemeClr val="tx1">
                    <a:lumMod val="85000"/>
                    <a:lumOff val="15000"/>
                  </a:schemeClr>
                </a:solidFill>
              </a:defRPr>
            </a:lvl1pPr>
          </a:lstStyle>
          <a:p>
            <a:fld id="{2FC55E1D-A738-4950-8E99-A95748AD3D1B}" type="slidenum">
              <a:rPr lang="fr-FR" smtClean="0"/>
              <a:pPr/>
              <a:t>‹N°›</a:t>
            </a:fld>
            <a:endParaRPr lang="fr-FR"/>
          </a:p>
        </p:txBody>
      </p:sp>
      <p:sp>
        <p:nvSpPr>
          <p:cNvPr id="7" name="Oval 6"/>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fr-FR"/>
              <a:t>             </a:t>
            </a:r>
          </a:p>
        </p:txBody>
      </p:sp>
      <p:sp>
        <p:nvSpPr>
          <p:cNvPr id="8" name="Rectangle 7"/>
          <p:cNvSpPr/>
          <p:nvPr/>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fr-FR">
                <a:solidFill>
                  <a:srgbClr val="FF6600"/>
                </a:solidFill>
              </a:rPr>
              <a:t>           </a:t>
            </a:r>
          </a:p>
        </p:txBody>
      </p:sp>
      <p:sp>
        <p:nvSpPr>
          <p:cNvPr id="9" name="Oval 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fr-FR"/>
              <a:t>       </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fr-FR" sz="3000" b="0">
                <a:solidFill>
                  <a:schemeClr val="tx1">
                    <a:lumMod val="85000"/>
                    <a:lumOff val="15000"/>
                  </a:schemeClr>
                </a:solidFill>
              </a:defRPr>
            </a:lvl1pPr>
          </a:lstStyle>
          <a:p>
            <a:pPr eaLnBrk="1" latinLnBrk="0" hangingPunct="1"/>
            <a:r>
              <a:rPr lang="fr-FR" smtClean="0"/>
              <a:t>Cliquez pour modifier le style du titre</a:t>
            </a:r>
            <a:endParaRPr/>
          </a:p>
        </p:txBody>
      </p:sp>
      <p:sp>
        <p:nvSpPr>
          <p:cNvPr id="3" name="Content Placeholder 2"/>
          <p:cNvSpPr>
            <a:spLocks noGrp="1"/>
          </p:cNvSpPr>
          <p:nvPr>
            <p:ph idx="1"/>
          </p:nvPr>
        </p:nvSpPr>
        <p:spPr/>
        <p:txBody>
          <a:bodyPr/>
          <a:lstStyle>
            <a:lvl1pPr eaLnBrk="1" latinLnBrk="0" hangingPunct="1">
              <a:defRPr kumimoji="0" lang="fr-FR">
                <a:solidFill>
                  <a:schemeClr val="tx1">
                    <a:lumMod val="85000"/>
                    <a:lumOff val="15000"/>
                  </a:schemeClr>
                </a:solidFill>
              </a:defRPr>
            </a:lvl1pPr>
            <a:lvl2pPr eaLnBrk="1" latinLnBrk="0" hangingPunct="1">
              <a:defRPr kumimoji="0" lang="fr-FR">
                <a:solidFill>
                  <a:schemeClr val="tx1">
                    <a:lumMod val="85000"/>
                    <a:lumOff val="15000"/>
                  </a:schemeClr>
                </a:solidFill>
              </a:defRPr>
            </a:lvl2pPr>
            <a:lvl3pPr eaLnBrk="1" latinLnBrk="0" hangingPunct="1">
              <a:defRPr kumimoji="0" lang="fr-FR">
                <a:solidFill>
                  <a:schemeClr val="tx1">
                    <a:lumMod val="85000"/>
                    <a:lumOff val="15000"/>
                  </a:schemeClr>
                </a:solidFill>
              </a:defRPr>
            </a:lvl3pPr>
            <a:lvl4pPr eaLnBrk="1" latinLnBrk="0" hangingPunct="1">
              <a:defRPr kumimoji="0" lang="fr-FR">
                <a:solidFill>
                  <a:schemeClr val="tx1">
                    <a:lumMod val="85000"/>
                    <a:lumOff val="15000"/>
                  </a:schemeClr>
                </a:solidFill>
              </a:defRPr>
            </a:lvl4pPr>
            <a:lvl5pPr eaLnBrk="1" latinLnBrk="0" hangingPunct="1">
              <a:defRPr kumimoji="0" lang="fr-FR">
                <a:solidFill>
                  <a:schemeClr val="tx1">
                    <a:lumMod val="85000"/>
                    <a:lumOff val="15000"/>
                  </a:schemeClr>
                </a:solidFill>
              </a:defRPr>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lvl1pPr eaLnBrk="1" latinLnBrk="0" hangingPunct="1">
              <a:defRPr kumimoji="0" lang="fr-FR">
                <a:solidFill>
                  <a:schemeClr val="tx1">
                    <a:lumMod val="85000"/>
                    <a:lumOff val="15000"/>
                  </a:schemeClr>
                </a:solidFill>
              </a:defRPr>
            </a:lvl1pPr>
          </a:lstStyle>
          <a:p>
            <a:endParaRPr lang="fr-FR"/>
          </a:p>
        </p:txBody>
      </p:sp>
      <p:sp>
        <p:nvSpPr>
          <p:cNvPr id="5" name="Footer Placeholder 4"/>
          <p:cNvSpPr>
            <a:spLocks noGrp="1"/>
          </p:cNvSpPr>
          <p:nvPr>
            <p:ph type="ftr" sz="quarter" idx="11"/>
          </p:nvPr>
        </p:nvSpPr>
        <p:spPr/>
        <p:txBody>
          <a:bodyPr/>
          <a:lstStyle>
            <a:lvl1pPr eaLnBrk="1" latinLnBrk="0" hangingPunct="1">
              <a:defRPr kumimoji="0" lang="fr-FR">
                <a:solidFill>
                  <a:schemeClr val="tx1">
                    <a:lumMod val="85000"/>
                    <a:lumOff val="15000"/>
                  </a:schemeClr>
                </a:solidFill>
              </a:defRPr>
            </a:lvl1pPr>
          </a:lstStyle>
          <a:p>
            <a:endParaRPr lang="fr-FR"/>
          </a:p>
        </p:txBody>
      </p:sp>
      <p:sp>
        <p:nvSpPr>
          <p:cNvPr id="6" name="Slide Number Placeholder 5"/>
          <p:cNvSpPr>
            <a:spLocks noGrp="1"/>
          </p:cNvSpPr>
          <p:nvPr>
            <p:ph type="sldNum" sz="quarter" idx="12"/>
          </p:nvPr>
        </p:nvSpPr>
        <p:spPr/>
        <p:txBody>
          <a:bodyPr/>
          <a:lstStyle>
            <a:lvl1pPr eaLnBrk="1" latinLnBrk="0" hangingPunct="1">
              <a:defRPr kumimoji="0" lang="fr-FR">
                <a:solidFill>
                  <a:schemeClr val="tx1">
                    <a:lumMod val="85000"/>
                    <a:lumOff val="15000"/>
                  </a:schemeClr>
                </a:solidFill>
              </a:defRPr>
            </a:lvl1pPr>
          </a:lstStyle>
          <a:p>
            <a:fld id="{2FC55E1D-A738-4950-8E99-A95748AD3D1B}" type="slidenum">
              <a:rPr lang="fr-FR" smtClean="0"/>
              <a:pPr/>
              <a:t>‹N°›</a:t>
            </a:fld>
            <a:endParaRPr lang="fr-F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re et contenu : accentua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Cliquez pour modifier le style du titre</a:t>
            </a:r>
            <a:endParaRPr/>
          </a:p>
        </p:txBody>
      </p:sp>
      <p:sp>
        <p:nvSpPr>
          <p:cNvPr id="3" name="Date Placeholder 2"/>
          <p:cNvSpPr>
            <a:spLocks noGrp="1"/>
          </p:cNvSpPr>
          <p:nvPr>
            <p:ph type="dt" sz="half" idx="10"/>
          </p:nvPr>
        </p:nvSpPr>
        <p:spPr/>
        <p:txBody>
          <a:bodyPr/>
          <a:lstStyle>
            <a:lvl1pPr eaLnBrk="1" latinLnBrk="0" hangingPunct="1">
              <a:defRPr kumimoji="0" lang="fr-FR">
                <a:solidFill>
                  <a:schemeClr val="tx1">
                    <a:lumMod val="85000"/>
                    <a:lumOff val="15000"/>
                  </a:schemeClr>
                </a:solidFill>
              </a:defRPr>
            </a:lvl1pPr>
          </a:lstStyle>
          <a:p>
            <a:endParaRPr lang="fr-FR"/>
          </a:p>
        </p:txBody>
      </p:sp>
      <p:sp>
        <p:nvSpPr>
          <p:cNvPr id="4" name="Footer Placeholder 3"/>
          <p:cNvSpPr>
            <a:spLocks noGrp="1"/>
          </p:cNvSpPr>
          <p:nvPr>
            <p:ph type="ftr" sz="quarter" idx="11"/>
          </p:nvPr>
        </p:nvSpPr>
        <p:spPr/>
        <p:txBody>
          <a:bodyPr/>
          <a:lstStyle>
            <a:lvl1pPr eaLnBrk="1" latinLnBrk="0" hangingPunct="1">
              <a:defRPr kumimoji="0" lang="fr-FR">
                <a:solidFill>
                  <a:schemeClr val="tx1">
                    <a:lumMod val="85000"/>
                    <a:lumOff val="15000"/>
                  </a:schemeClr>
                </a:solidFill>
              </a:defRPr>
            </a:lvl1pPr>
          </a:lstStyle>
          <a:p>
            <a:endParaRPr lang="fr-FR"/>
          </a:p>
        </p:txBody>
      </p:sp>
      <p:sp>
        <p:nvSpPr>
          <p:cNvPr id="5" name="Slide Number Placeholder 4"/>
          <p:cNvSpPr>
            <a:spLocks noGrp="1"/>
          </p:cNvSpPr>
          <p:nvPr>
            <p:ph type="sldNum" sz="quarter" idx="12"/>
          </p:nvPr>
        </p:nvSpPr>
        <p:spPr/>
        <p:txBody>
          <a:bodyPr/>
          <a:lstStyle>
            <a:lvl1pPr eaLnBrk="1" latinLnBrk="0" hangingPunct="1">
              <a:defRPr kumimoji="0" lang="fr-FR">
                <a:solidFill>
                  <a:schemeClr val="tx1">
                    <a:lumMod val="85000"/>
                    <a:lumOff val="15000"/>
                  </a:schemeClr>
                </a:solidFill>
              </a:defRPr>
            </a:lvl1pPr>
          </a:lstStyle>
          <a:p>
            <a:fld id="{2FC55E1D-A738-4950-8E99-A95748AD3D1B}" type="slidenum">
              <a:rPr lang="fr-FR" smtClean="0"/>
              <a:pPr/>
              <a:t>‹N°›</a:t>
            </a:fld>
            <a:endParaRPr lang="fr-FR"/>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fr-FR">
                <a:solidFill>
                  <a:schemeClr val="tx1">
                    <a:lumMod val="85000"/>
                    <a:lumOff val="15000"/>
                  </a:schemeClr>
                </a:solidFill>
              </a:defRPr>
            </a:lvl1pPr>
            <a:lvl2pPr eaLnBrk="1" latinLnBrk="0" hangingPunct="1">
              <a:defRPr kumimoji="0" lang="fr-FR">
                <a:solidFill>
                  <a:schemeClr val="tx1">
                    <a:lumMod val="85000"/>
                    <a:lumOff val="15000"/>
                  </a:schemeClr>
                </a:solidFill>
              </a:defRPr>
            </a:lvl2pPr>
            <a:lvl3pPr eaLnBrk="1" latinLnBrk="0" hangingPunct="1">
              <a:defRPr kumimoji="0" lang="fr-FR">
                <a:solidFill>
                  <a:schemeClr val="tx1">
                    <a:lumMod val="85000"/>
                    <a:lumOff val="15000"/>
                  </a:schemeClr>
                </a:solidFill>
              </a:defRPr>
            </a:lvl3pPr>
            <a:lvl4pPr eaLnBrk="1" latinLnBrk="0" hangingPunct="1">
              <a:defRPr kumimoji="0" lang="fr-FR">
                <a:solidFill>
                  <a:schemeClr val="tx1">
                    <a:lumMod val="85000"/>
                    <a:lumOff val="15000"/>
                  </a:schemeClr>
                </a:solidFill>
              </a:defRPr>
            </a:lvl4pPr>
            <a:lvl5pPr eaLnBrk="1" latinLnBrk="0" hangingPunct="1">
              <a:defRPr kumimoji="0" lang="fr-FR">
                <a:solidFill>
                  <a:schemeClr val="tx1">
                    <a:lumMod val="85000"/>
                    <a:lumOff val="15000"/>
                  </a:schemeClr>
                </a:solidFill>
              </a:defRPr>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Deux contenu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6999313" cy="838200"/>
          </a:xfrm>
        </p:spPr>
        <p:txBody>
          <a:bodyPr anchor="b">
            <a:normAutofit/>
          </a:bodyPr>
          <a:lstStyle>
            <a:lvl1pPr algn="l" eaLnBrk="1" latinLnBrk="0" hangingPunct="1">
              <a:defRPr kumimoji="0" lang="fr-FR" sz="2800">
                <a:solidFill>
                  <a:schemeClr val="bg1"/>
                </a:solidFill>
              </a:defRPr>
            </a:lvl1pPr>
          </a:lstStyle>
          <a:p>
            <a:pPr eaLnBrk="1" latinLnBrk="0" hangingPunct="1"/>
            <a:r>
              <a:rPr lang="fr-FR" smtClean="0"/>
              <a:t>Cliquez pour modifier le style du titre</a:t>
            </a:r>
            <a:endParaRPr dirty="0"/>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fr-FR" sz="2800">
                <a:solidFill>
                  <a:schemeClr val="tx1">
                    <a:lumMod val="85000"/>
                    <a:lumOff val="15000"/>
                  </a:schemeClr>
                </a:solidFill>
              </a:defRPr>
            </a:lvl1pPr>
            <a:lvl2pPr eaLnBrk="1" latinLnBrk="0" hangingPunct="1">
              <a:defRPr kumimoji="0" lang="fr-FR" sz="2400">
                <a:solidFill>
                  <a:schemeClr val="tx1">
                    <a:lumMod val="85000"/>
                    <a:lumOff val="15000"/>
                  </a:schemeClr>
                </a:solidFill>
              </a:defRPr>
            </a:lvl2pPr>
            <a:lvl3pPr eaLnBrk="1" latinLnBrk="0" hangingPunct="1">
              <a:defRPr kumimoji="0" lang="fr-FR" sz="2000">
                <a:solidFill>
                  <a:schemeClr val="tx1">
                    <a:lumMod val="85000"/>
                    <a:lumOff val="15000"/>
                  </a:schemeClr>
                </a:solidFill>
              </a:defRPr>
            </a:lvl3pPr>
            <a:lvl4pPr eaLnBrk="1" latinLnBrk="0" hangingPunct="1">
              <a:defRPr kumimoji="0" lang="fr-FR" sz="1800">
                <a:solidFill>
                  <a:schemeClr val="tx1">
                    <a:lumMod val="85000"/>
                    <a:lumOff val="15000"/>
                  </a:schemeClr>
                </a:solidFill>
              </a:defRPr>
            </a:lvl4pPr>
            <a:lvl5pPr eaLnBrk="1" latinLnBrk="0" hangingPunct="1">
              <a:defRPr kumimoji="0" lang="fr-FR" sz="1800">
                <a:solidFill>
                  <a:schemeClr val="tx1">
                    <a:lumMod val="85000"/>
                    <a:lumOff val="15000"/>
                  </a:schemeClr>
                </a:solidFill>
              </a:defRPr>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fr-FR" sz="2800">
                <a:solidFill>
                  <a:schemeClr val="tx1">
                    <a:lumMod val="85000"/>
                    <a:lumOff val="15000"/>
                  </a:schemeClr>
                </a:solidFill>
              </a:defRPr>
            </a:lvl1pPr>
            <a:lvl2pPr eaLnBrk="1" latinLnBrk="0" hangingPunct="1">
              <a:defRPr kumimoji="0" lang="fr-FR" sz="2400">
                <a:solidFill>
                  <a:schemeClr val="tx1">
                    <a:lumMod val="85000"/>
                    <a:lumOff val="15000"/>
                  </a:schemeClr>
                </a:solidFill>
              </a:defRPr>
            </a:lvl2pPr>
            <a:lvl3pPr eaLnBrk="1" latinLnBrk="0" hangingPunct="1">
              <a:defRPr kumimoji="0" lang="fr-FR" sz="2000">
                <a:solidFill>
                  <a:schemeClr val="tx1">
                    <a:lumMod val="85000"/>
                    <a:lumOff val="15000"/>
                  </a:schemeClr>
                </a:solidFill>
              </a:defRPr>
            </a:lvl3pPr>
            <a:lvl4pPr eaLnBrk="1" latinLnBrk="0" hangingPunct="1">
              <a:defRPr kumimoji="0" lang="fr-FR" sz="1800">
                <a:solidFill>
                  <a:schemeClr val="tx1">
                    <a:lumMod val="85000"/>
                    <a:lumOff val="15000"/>
                  </a:schemeClr>
                </a:solidFill>
              </a:defRPr>
            </a:lvl4pPr>
            <a:lvl5pPr eaLnBrk="1" latinLnBrk="0" hangingPunct="1">
              <a:defRPr kumimoji="0" lang="fr-FR" sz="1800">
                <a:solidFill>
                  <a:schemeClr val="tx1">
                    <a:lumMod val="85000"/>
                    <a:lumOff val="15000"/>
                  </a:schemeClr>
                </a:solidFill>
              </a:defRPr>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FC55E1D-A738-4950-8E99-A95748AD3D1B}" type="slidenum">
              <a:rPr lang="fr-FR" smtClean="0"/>
              <a:pPr/>
              <a:t>‹N°›</a:t>
            </a:fld>
            <a:endParaRPr lang="fr-FR"/>
          </a:p>
        </p:txBody>
      </p:sp>
      <p:sp>
        <p:nvSpPr>
          <p:cNvPr id="8" name="Rectangle 7"/>
          <p:cNvSpPr/>
          <p:nvPr/>
        </p:nvSpPr>
        <p:spPr>
          <a:xfrm>
            <a:off x="6228184" y="0"/>
            <a:ext cx="2915816" cy="548680"/>
          </a:xfrm>
          <a:prstGeom prst="rect">
            <a:avLst/>
          </a:prstGeom>
          <a:blipFill dpi="0" rotWithShape="1">
            <a:blip r:embed="rId3" cstate="print">
              <a:alphaModFix amt="91000"/>
            </a:blip>
            <a:srcRect/>
            <a:tile tx="0" ty="0" sx="100000" sy="100000" flip="xy" algn="ctr"/>
          </a:blipFill>
          <a:scene3d>
            <a:camera prst="orthographicFront"/>
            <a:lightRig rig="threePt" dir="t"/>
          </a:scene3d>
          <a:sp3d prstMaterial="metal">
            <a:bevelT/>
            <a:bevelB w="165100" prst="coolSlant"/>
          </a:sp3d>
        </p:spPr>
        <p:style>
          <a:lnRef idx="1">
            <a:schemeClr val="dk1"/>
          </a:lnRef>
          <a:fillRef idx="3">
            <a:schemeClr val="dk1"/>
          </a:fillRef>
          <a:effectRef idx="2">
            <a:schemeClr val="dk1"/>
          </a:effectRef>
          <a:fontRef idx="minor">
            <a:schemeClr val="lt1"/>
          </a:fontRef>
        </p:style>
        <p:txBody>
          <a:bodyPr rtlCol="0" anchor="t" anchorCtr="0"/>
          <a:lstStyle/>
          <a:p>
            <a:pPr algn="ctr"/>
            <a:endParaRPr lang="fr-F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Deux contenus">
    <p:bg>
      <p:bgPr>
        <a:solidFill>
          <a:schemeClr val="bg1"/>
        </a:solidFill>
        <a:effectLst/>
      </p:bgPr>
    </p:bg>
    <p:spTree>
      <p:nvGrpSpPr>
        <p:cNvPr id="1" name=""/>
        <p:cNvGrpSpPr/>
        <p:nvPr/>
      </p:nvGrpSpPr>
      <p:grpSpPr>
        <a:xfrm>
          <a:off x="0" y="0"/>
          <a:ext cx="0" cy="0"/>
          <a:chOff x="0" y="0"/>
          <a:chExt cx="0" cy="0"/>
        </a:xfrm>
      </p:grpSpPr>
      <p:pic>
        <p:nvPicPr>
          <p:cNvPr id="19" name="Image 18" descr="Image1.jpg"/>
          <p:cNvPicPr>
            <a:picLocks noChangeAspect="1"/>
          </p:cNvPicPr>
          <p:nvPr/>
        </p:nvPicPr>
        <p:blipFill>
          <a:blip r:embed="rId2" cstate="print"/>
          <a:stretch>
            <a:fillRect/>
          </a:stretch>
        </p:blipFill>
        <p:spPr>
          <a:xfrm>
            <a:off x="0" y="3212976"/>
            <a:ext cx="9144000" cy="3645024"/>
          </a:xfrm>
          <a:prstGeom prst="rect">
            <a:avLst/>
          </a:prstGeom>
        </p:spPr>
      </p:pic>
      <p:sp>
        <p:nvSpPr>
          <p:cNvPr id="9" name="Rectangle 8"/>
          <p:cNvSpPr/>
          <p:nvPr/>
        </p:nvSpPr>
        <p:spPr>
          <a:xfrm>
            <a:off x="0" y="0"/>
            <a:ext cx="8892480" cy="836712"/>
          </a:xfrm>
          <a:prstGeom prst="rect">
            <a:avLst/>
          </a:prstGeom>
          <a:blipFill dpi="0" rotWithShape="1">
            <a:blip r:embed="rId3" cstate="print"/>
            <a:srcRect/>
            <a:stretch>
              <a:fillRect/>
            </a:stretch>
          </a:blipFill>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sp>
        <p:nvSpPr>
          <p:cNvPr id="10" name="Title 1"/>
          <p:cNvSpPr>
            <a:spLocks noGrp="1"/>
          </p:cNvSpPr>
          <p:nvPr>
            <p:ph type="title"/>
          </p:nvPr>
        </p:nvSpPr>
        <p:spPr>
          <a:xfrm>
            <a:off x="380999" y="1"/>
            <a:ext cx="6999313" cy="838200"/>
          </a:xfrm>
        </p:spPr>
        <p:txBody>
          <a:bodyPr anchor="b">
            <a:normAutofit/>
          </a:bodyPr>
          <a:lstStyle>
            <a:lvl1pPr algn="l" eaLnBrk="1" latinLnBrk="0" hangingPunct="1">
              <a:defRPr kumimoji="0" lang="fr-FR" sz="2800">
                <a:solidFill>
                  <a:schemeClr val="bg1"/>
                </a:solidFill>
              </a:defRPr>
            </a:lvl1pPr>
          </a:lstStyle>
          <a:p>
            <a:pPr eaLnBrk="1" latinLnBrk="0" hangingPunct="1"/>
            <a:r>
              <a:rPr lang="fr-FR" smtClean="0"/>
              <a:t>Cliquez pour modifier le style du titre</a:t>
            </a:r>
            <a:endParaRPr dirty="0"/>
          </a:p>
        </p:txBody>
      </p:sp>
      <p:sp>
        <p:nvSpPr>
          <p:cNvPr id="11" name="Rectangle 10"/>
          <p:cNvSpPr/>
          <p:nvPr/>
        </p:nvSpPr>
        <p:spPr>
          <a:xfrm>
            <a:off x="6228184" y="0"/>
            <a:ext cx="2915816" cy="548680"/>
          </a:xfrm>
          <a:prstGeom prst="rect">
            <a:avLst/>
          </a:prstGeom>
          <a:blipFill dpi="0" rotWithShape="1">
            <a:blip r:embed="rId4" cstate="print">
              <a:alphaModFix amt="91000"/>
            </a:blip>
            <a:srcRect/>
            <a:tile tx="0" ty="0" sx="100000" sy="100000" flip="xy" algn="ctr"/>
          </a:blipFill>
          <a:scene3d>
            <a:camera prst="orthographicFront"/>
            <a:lightRig rig="threePt" dir="t"/>
          </a:scene3d>
          <a:sp3d prstMaterial="metal">
            <a:bevelT/>
            <a:bevelB w="165100" prst="coolSlant"/>
          </a:sp3d>
        </p:spPr>
        <p:style>
          <a:lnRef idx="1">
            <a:schemeClr val="dk1"/>
          </a:lnRef>
          <a:fillRef idx="3">
            <a:schemeClr val="dk1"/>
          </a:fillRef>
          <a:effectRef idx="2">
            <a:schemeClr val="dk1"/>
          </a:effectRef>
          <a:fontRef idx="minor">
            <a:schemeClr val="lt1"/>
          </a:fontRef>
        </p:style>
        <p:txBody>
          <a:bodyPr rtlCol="0" anchor="t" anchorCtr="0"/>
          <a:lstStyle/>
          <a:p>
            <a:pPr algn="ctr"/>
            <a:endParaRPr lang="fr-FR"/>
          </a:p>
        </p:txBody>
      </p:sp>
      <p:sp>
        <p:nvSpPr>
          <p:cNvPr id="12" name="Text Placeholder 15"/>
          <p:cNvSpPr>
            <a:spLocks noGrp="1"/>
          </p:cNvSpPr>
          <p:nvPr>
            <p:ph type="body" sz="quarter" idx="14" hasCustomPrompt="1"/>
          </p:nvPr>
        </p:nvSpPr>
        <p:spPr>
          <a:xfrm>
            <a:off x="6228184" y="44624"/>
            <a:ext cx="2915816" cy="548680"/>
          </a:xfrm>
        </p:spPr>
        <p:txBody>
          <a:bodyPr anchor="b">
            <a:normAutofit/>
          </a:bodyPr>
          <a:lstStyle>
            <a:lvl1pPr algn="r" eaLnBrk="1" latinLnBrk="0" hangingPunct="1">
              <a:buNone/>
              <a:defRPr kumimoji="0" lang="fr-FR" sz="2000" kern="1200">
                <a:solidFill>
                  <a:schemeClr val="tx1">
                    <a:lumMod val="75000"/>
                    <a:lumOff val="25000"/>
                  </a:schemeClr>
                </a:solidFill>
                <a:latin typeface="Calibri" pitchFamily="34" charset="0"/>
                <a:ea typeface="+mn-ea"/>
                <a:cs typeface="+mn-cs"/>
              </a:defRPr>
            </a:lvl1pPr>
          </a:lstStyle>
          <a:p>
            <a:pPr lvl="0"/>
            <a:r>
              <a:rPr kumimoji="0" lang="fr-FR" dirty="0"/>
              <a:t>Modifiez le style des sous-titres du masque</a:t>
            </a:r>
          </a:p>
        </p:txBody>
      </p:sp>
      <p:sp>
        <p:nvSpPr>
          <p:cNvPr id="18" name="Espace réservé du pied de page 17"/>
          <p:cNvSpPr>
            <a:spLocks noGrp="1"/>
          </p:cNvSpPr>
          <p:nvPr>
            <p:ph type="ftr" sz="quarter" idx="17"/>
          </p:nvPr>
        </p:nvSpPr>
        <p:spPr>
          <a:xfrm>
            <a:off x="1512168" y="6381328"/>
            <a:ext cx="6084168" cy="43983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lgn="ctr">
              <a:defRPr sz="16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50800" dist="38100" dir="5400000" algn="t" rotWithShape="0">
                    <a:prstClr val="black">
                      <a:alpha val="40000"/>
                    </a:prstClr>
                  </a:outerShdw>
                </a:effectLst>
              </a:defRPr>
            </a:lvl1pPr>
          </a:lstStyle>
          <a:p>
            <a:r>
              <a:rPr lang="fr-FR" b="0" i="1" dirty="0" smtClean="0">
                <a:latin typeface="Exotc350 DmBd BT" pitchFamily="82" charset="0"/>
              </a:rPr>
              <a:t>Conception Numérique FPGA/VHDL </a:t>
            </a:r>
          </a:p>
          <a:p>
            <a:r>
              <a:rPr lang="fr-FR" b="0" i="1" dirty="0" smtClean="0">
                <a:latin typeface="Exotc350 DmBd BT" pitchFamily="82" charset="0"/>
              </a:rPr>
              <a:t>Mr </a:t>
            </a:r>
            <a:r>
              <a:rPr lang="fr-FR" i="1" dirty="0" err="1" smtClean="0">
                <a:latin typeface="Exotc350 DmBd BT" pitchFamily="82" charset="0"/>
              </a:rPr>
              <a:t>Slim</a:t>
            </a:r>
            <a:r>
              <a:rPr lang="fr-FR" i="1" dirty="0" smtClean="0">
                <a:latin typeface="Exotc350 DmBd BT" pitchFamily="82" charset="0"/>
              </a:rPr>
              <a:t> B. O. </a:t>
            </a:r>
            <a:r>
              <a:rPr lang="fr-FR" b="0" i="1" dirty="0" smtClean="0">
                <a:latin typeface="Exotc350 DmBd BT" pitchFamily="82" charset="0"/>
              </a:rPr>
              <a:t>&amp; Mr </a:t>
            </a:r>
            <a:r>
              <a:rPr lang="fr-FR" i="1" dirty="0" smtClean="0">
                <a:latin typeface="Exotc350 DmBd BT" pitchFamily="82" charset="0"/>
              </a:rPr>
              <a:t>Ahmed Karim B. S.</a:t>
            </a:r>
            <a:endParaRPr lang="fr-FR" dirty="0"/>
          </a:p>
        </p:txBody>
      </p:sp>
      <p:sp>
        <p:nvSpPr>
          <p:cNvPr id="14" name="Ellipse 13"/>
          <p:cNvSpPr/>
          <p:nvPr/>
        </p:nvSpPr>
        <p:spPr>
          <a:xfrm>
            <a:off x="8316568" y="6413144"/>
            <a:ext cx="736996" cy="434808"/>
          </a:xfrm>
          <a:prstGeom prst="ellipse">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numéro de diapositive 16"/>
          <p:cNvSpPr>
            <a:spLocks noGrp="1"/>
          </p:cNvSpPr>
          <p:nvPr>
            <p:ph type="sldNum" sz="quarter" idx="16"/>
          </p:nvPr>
        </p:nvSpPr>
        <p:spPr>
          <a:xfrm>
            <a:off x="8316568" y="6443288"/>
            <a:ext cx="731960" cy="365125"/>
          </a:xfrm>
        </p:spPr>
        <p:txBody>
          <a:bodyPr/>
          <a:lstStyle>
            <a:lvl1pPr algn="ctr">
              <a:defRPr sz="16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fld id="{2FC55E1D-A738-4950-8E99-A95748AD3D1B}" type="slidenum">
              <a:rPr lang="fr-FR" smtClean="0"/>
              <a:pPr/>
              <a:t>‹N°›</a:t>
            </a:fld>
            <a:endParaRPr lang="fr-FR"/>
          </a:p>
        </p:txBody>
      </p:sp>
      <p:pic>
        <p:nvPicPr>
          <p:cNvPr id="15" name="Image 14" descr="Nouvelle image (1).jpg"/>
          <p:cNvPicPr>
            <a:picLocks noChangeAspect="1"/>
          </p:cNvPicPr>
          <p:nvPr userDrawn="1"/>
        </p:nvPicPr>
        <p:blipFill>
          <a:blip r:embed="rId5" cstate="print">
            <a:clrChange>
              <a:clrFrom>
                <a:srgbClr val="FFFFFF"/>
              </a:clrFrom>
              <a:clrTo>
                <a:srgbClr val="FFFFFF">
                  <a:alpha val="0"/>
                </a:srgbClr>
              </a:clrTo>
            </a:clrChange>
          </a:blip>
          <a:stretch>
            <a:fillRect/>
          </a:stretch>
        </p:blipFill>
        <p:spPr>
          <a:xfrm>
            <a:off x="35496" y="6381328"/>
            <a:ext cx="341188" cy="446169"/>
          </a:xfrm>
          <a:prstGeom prst="rect">
            <a:avLst/>
          </a:prstGeom>
        </p:spPr>
      </p:pic>
      <p:sp>
        <p:nvSpPr>
          <p:cNvPr id="16" name="ZoneTexte 15"/>
          <p:cNvSpPr txBox="1"/>
          <p:nvPr userDrawn="1"/>
        </p:nvSpPr>
        <p:spPr>
          <a:xfrm>
            <a:off x="179512" y="6395449"/>
            <a:ext cx="936104" cy="432048"/>
          </a:xfrm>
          <a:prstGeom prst="rect">
            <a:avLst/>
          </a:prstGeom>
          <a:noFill/>
        </p:spPr>
        <p:txBody>
          <a:bodyPr wrap="square" rtlCol="0">
            <a:noAutofit/>
          </a:bodyPr>
          <a:lstStyle/>
          <a:p>
            <a:pPr algn="ctr"/>
            <a:r>
              <a:rPr lang="fr-FR" sz="1100" b="1" dirty="0" smtClean="0"/>
              <a:t>S3EM-S1</a:t>
            </a:r>
          </a:p>
          <a:p>
            <a:pPr algn="ctr"/>
            <a:r>
              <a:rPr lang="fr-FR" sz="1100" b="1" dirty="0" smtClean="0"/>
              <a:t>2011/2012</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FC55E1D-A738-4950-8E99-A95748AD3D1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seul">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fr-FR"/>
            </a:lvl1pPr>
          </a:lstStyle>
          <a:p>
            <a:pPr eaLnBrk="1" latinLnBrk="0" hangingPunct="1"/>
            <a:r>
              <a:rPr lang="fr-FR" smtClean="0"/>
              <a:t>Cliquez pour modifier le style du titre</a:t>
            </a:r>
            <a:endParaRPr/>
          </a:p>
        </p:txBody>
      </p:sp>
      <p:sp>
        <p:nvSpPr>
          <p:cNvPr id="10" name="Rectangle 9"/>
          <p:cNvSpPr/>
          <p:nvPr/>
        </p:nvSpPr>
        <p:spPr>
          <a:xfrm>
            <a:off x="0" y="4541855"/>
            <a:ext cx="9144000" cy="2316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fr-FR" smtClean="0"/>
              <a:t>Cliquez pour modifier le style du titre</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2FC55E1D-A738-4950-8E99-A95748AD3D1B}" type="slidenum">
              <a:rPr lang="fr-FR" smtClean="0"/>
              <a:pPr/>
              <a:t>‹N°›</a:t>
            </a:fld>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pic>
        <p:nvPicPr>
          <p:cNvPr id="8" name="Image 7" descr="Image1.jpg"/>
          <p:cNvPicPr>
            <a:picLocks noChangeAspect="1"/>
          </p:cNvPicPr>
          <p:nvPr/>
        </p:nvPicPr>
        <p:blipFill>
          <a:blip r:embed="rId25" cstate="print">
            <a:clrChange>
              <a:clrFrom>
                <a:srgbClr val="FFFFFF"/>
              </a:clrFrom>
              <a:clrTo>
                <a:srgbClr val="FFFFFF">
                  <a:alpha val="0"/>
                </a:srgbClr>
              </a:clrTo>
            </a:clrChange>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83"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Lst>
  <p:timing>
    <p:tnLst>
      <p:par>
        <p:cTn id="1" dur="indefinite" restart="never" nodeType="tmRoot"/>
      </p:par>
    </p:tnLst>
  </p:timing>
  <p:hf hdr="0" ftr="0" dt="0"/>
  <p:txStyles>
    <p:titleStyle>
      <a:lvl1pPr algn="ctr"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10.xml"/><Relationship Id="rId5" Type="http://schemas.openxmlformats.org/officeDocument/2006/relationships/slideLayout" Target="../slideLayouts/slideLayout23.xml"/><Relationship Id="rId4" Type="http://schemas.openxmlformats.org/officeDocument/2006/relationships/tags" Target="../tags/tag32.xml"/></Relationships>
</file>

<file path=ppt/slides/_rels/slide100.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5" Type="http://schemas.openxmlformats.org/officeDocument/2006/relationships/notesSlide" Target="../notesSlides/notesSlide100.xml"/><Relationship Id="rId4"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5" Type="http://schemas.openxmlformats.org/officeDocument/2006/relationships/notesSlide" Target="../notesSlides/notesSlide101.xml"/><Relationship Id="rId4"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image" Target="../media/image53.png"/><Relationship Id="rId5" Type="http://schemas.openxmlformats.org/officeDocument/2006/relationships/notesSlide" Target="../notesSlides/notesSlide102.xml"/><Relationship Id="rId4" Type="http://schemas.openxmlformats.org/officeDocument/2006/relationships/slideLayout" Target="../slideLayouts/slideLayout23.xml"/></Relationships>
</file>

<file path=ppt/slides/_rels/slide103.xml.rels><?xml version="1.0" encoding="UTF-8" standalone="yes"?>
<Relationships xmlns="http://schemas.openxmlformats.org/package/2006/relationships"><Relationship Id="rId3" Type="http://schemas.openxmlformats.org/officeDocument/2006/relationships/tags" Target="../tags/tag311.xml"/><Relationship Id="rId7" Type="http://schemas.openxmlformats.org/officeDocument/2006/relationships/image" Target="../media/image55.png"/><Relationship Id="rId2" Type="http://schemas.openxmlformats.org/officeDocument/2006/relationships/tags" Target="../tags/tag310.xml"/><Relationship Id="rId1" Type="http://schemas.openxmlformats.org/officeDocument/2006/relationships/tags" Target="../tags/tag309.xml"/><Relationship Id="rId6" Type="http://schemas.openxmlformats.org/officeDocument/2006/relationships/image" Target="../media/image54.png"/><Relationship Id="rId5" Type="http://schemas.openxmlformats.org/officeDocument/2006/relationships/notesSlide" Target="../notesSlides/notesSlide103.xml"/><Relationship Id="rId4" Type="http://schemas.openxmlformats.org/officeDocument/2006/relationships/slideLayout" Target="../slideLayouts/slideLayout23.xml"/></Relationships>
</file>

<file path=ppt/slides/_rels/slide104.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image" Target="../media/image56.png"/><Relationship Id="rId5" Type="http://schemas.openxmlformats.org/officeDocument/2006/relationships/notesSlide" Target="../notesSlides/notesSlide104.xml"/><Relationship Id="rId4"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image" Target="../media/image57.png"/><Relationship Id="rId5" Type="http://schemas.openxmlformats.org/officeDocument/2006/relationships/notesSlide" Target="../notesSlides/notesSlide105.xml"/><Relationship Id="rId4" Type="http://schemas.openxmlformats.org/officeDocument/2006/relationships/slideLayout" Target="../slideLayouts/slideLayout23.xml"/></Relationships>
</file>

<file path=ppt/slides/_rels/slide106.xml.rels><?xml version="1.0" encoding="UTF-8" standalone="yes"?>
<Relationships xmlns="http://schemas.openxmlformats.org/package/2006/relationships"><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image" Target="../media/image58.png"/><Relationship Id="rId5" Type="http://schemas.openxmlformats.org/officeDocument/2006/relationships/notesSlide" Target="../notesSlides/notesSlide106.xml"/><Relationship Id="rId4"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image" Target="../media/image59.png"/><Relationship Id="rId5" Type="http://schemas.openxmlformats.org/officeDocument/2006/relationships/notesSlide" Target="../notesSlides/notesSlide107.xml"/><Relationship Id="rId4" Type="http://schemas.openxmlformats.org/officeDocument/2006/relationships/slideLayout" Target="../slideLayouts/slideLayout23.xml"/></Relationships>
</file>

<file path=ppt/slides/_rels/slide108.xml.rels><?xml version="1.0" encoding="UTF-8" standalone="yes"?>
<Relationships xmlns="http://schemas.openxmlformats.org/package/2006/relationships"><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 Id="rId5" Type="http://schemas.openxmlformats.org/officeDocument/2006/relationships/notesSlide" Target="../notesSlides/notesSlide108.xml"/><Relationship Id="rId4"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image" Target="../media/image60.png"/><Relationship Id="rId5" Type="http://schemas.openxmlformats.org/officeDocument/2006/relationships/notesSlide" Target="../notesSlides/notesSlide109.xml"/><Relationship Id="rId4"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11.xml"/><Relationship Id="rId5" Type="http://schemas.openxmlformats.org/officeDocument/2006/relationships/slideLayout" Target="../slideLayouts/slideLayout23.xml"/><Relationship Id="rId4" Type="http://schemas.openxmlformats.org/officeDocument/2006/relationships/tags" Target="../tags/tag36.xml"/></Relationships>
</file>

<file path=ppt/slides/_rels/slide110.xml.rels><?xml version="1.0" encoding="UTF-8" standalone="yes"?>
<Relationships xmlns="http://schemas.openxmlformats.org/package/2006/relationships"><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 Id="rId6" Type="http://schemas.openxmlformats.org/officeDocument/2006/relationships/image" Target="../media/image61.png"/><Relationship Id="rId5" Type="http://schemas.openxmlformats.org/officeDocument/2006/relationships/notesSlide" Target="../notesSlides/notesSlide110.xml"/><Relationship Id="rId4"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2.xml"/><Relationship Id="rId5" Type="http://schemas.openxmlformats.org/officeDocument/2006/relationships/slideLayout" Target="../slideLayouts/slideLayout23.xml"/><Relationship Id="rId4" Type="http://schemas.openxmlformats.org/officeDocument/2006/relationships/tags" Target="../tags/tag40.xml"/></Relationships>
</file>

<file path=ppt/slides/_rels/slide1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13.xml"/><Relationship Id="rId4"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45.xml"/><Relationship Id="rId7" Type="http://schemas.openxmlformats.org/officeDocument/2006/relationships/oleObject" Target="../embeddings/oleObject1.bin"/><Relationship Id="rId2" Type="http://schemas.openxmlformats.org/officeDocument/2006/relationships/tags" Target="../tags/tag44.xml"/><Relationship Id="rId1" Type="http://schemas.openxmlformats.org/officeDocument/2006/relationships/vmlDrawing" Target="../drawings/vmlDrawing1.vml"/><Relationship Id="rId6" Type="http://schemas.openxmlformats.org/officeDocument/2006/relationships/notesSlide" Target="../notesSlides/notesSlide14.xml"/><Relationship Id="rId5" Type="http://schemas.openxmlformats.org/officeDocument/2006/relationships/slideLayout" Target="../slideLayouts/slideLayout23.xml"/><Relationship Id="rId4" Type="http://schemas.openxmlformats.org/officeDocument/2006/relationships/tags" Target="../tags/tag46.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8.xml"/><Relationship Id="rId7" Type="http://schemas.openxmlformats.org/officeDocument/2006/relationships/oleObject" Target="../embeddings/oleObject2.bin"/><Relationship Id="rId2" Type="http://schemas.openxmlformats.org/officeDocument/2006/relationships/tags" Target="../tags/tag47.xml"/><Relationship Id="rId1" Type="http://schemas.openxmlformats.org/officeDocument/2006/relationships/vmlDrawing" Target="../drawings/vmlDrawing2.vml"/><Relationship Id="rId6" Type="http://schemas.openxmlformats.org/officeDocument/2006/relationships/notesSlide" Target="../notesSlides/notesSlide15.xml"/><Relationship Id="rId5" Type="http://schemas.openxmlformats.org/officeDocument/2006/relationships/slideLayout" Target="../slideLayouts/slideLayout23.xml"/><Relationship Id="rId4" Type="http://schemas.openxmlformats.org/officeDocument/2006/relationships/tags" Target="../tags/tag49.xml"/></Relationships>
</file>

<file path=ppt/slides/_rels/slide16.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22.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6.xml"/><Relationship Id="rId5" Type="http://schemas.openxmlformats.org/officeDocument/2006/relationships/slideLayout" Target="../slideLayouts/slideLayout23.xml"/><Relationship Id="rId4" Type="http://schemas.openxmlformats.org/officeDocument/2006/relationships/tags" Target="../tags/tag53.xml"/></Relationships>
</file>

<file path=ppt/slides/_rels/slide1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notesSlide" Target="../notesSlides/notesSlide17.xml"/><Relationship Id="rId4"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notesSlide" Target="../notesSlides/notesSlide18.xml"/><Relationship Id="rId5" Type="http://schemas.openxmlformats.org/officeDocument/2006/relationships/slideLayout" Target="../slideLayouts/slideLayout23.xml"/><Relationship Id="rId4" Type="http://schemas.openxmlformats.org/officeDocument/2006/relationships/tags" Target="../tags/tag60.xml"/></Relationships>
</file>

<file path=ppt/slides/_rels/slide19.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3.png"/><Relationship Id="rId5" Type="http://schemas.openxmlformats.org/officeDocument/2006/relationships/notesSlide" Target="../notesSlides/notesSlide19.xml"/><Relationship Id="rId4"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2.xml"/><Relationship Id="rId4"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3.xml"/><Relationship Id="rId1" Type="http://schemas.openxmlformats.org/officeDocument/2006/relationships/tags" Target="../tags/tag64.xml"/></Relationships>
</file>

<file path=ppt/slides/_rels/slide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21.xml"/><Relationship Id="rId5" Type="http://schemas.openxmlformats.org/officeDocument/2006/relationships/slideLayout" Target="../slideLayouts/slideLayout23.xml"/><Relationship Id="rId4" Type="http://schemas.openxmlformats.org/officeDocument/2006/relationships/tags" Target="../tags/tag68.xml"/></Relationships>
</file>

<file path=ppt/slides/_rels/slide22.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22.xml"/><Relationship Id="rId5" Type="http://schemas.openxmlformats.org/officeDocument/2006/relationships/slideLayout" Target="../slideLayouts/slideLayout23.xml"/><Relationship Id="rId4" Type="http://schemas.openxmlformats.org/officeDocument/2006/relationships/tags" Target="../tags/tag72.xml"/></Relationships>
</file>

<file path=ppt/slides/_rels/slide23.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notesSlide" Target="../notesSlides/notesSlide23.xml"/><Relationship Id="rId5" Type="http://schemas.openxmlformats.org/officeDocument/2006/relationships/slideLayout" Target="../slideLayouts/slideLayout23.xml"/><Relationship Id="rId4" Type="http://schemas.openxmlformats.org/officeDocument/2006/relationships/tags" Target="../tags/tag76.xml"/></Relationships>
</file>

<file path=ppt/slides/_rels/slide24.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notesSlide" Target="../notesSlides/notesSlide24.xml"/><Relationship Id="rId5" Type="http://schemas.openxmlformats.org/officeDocument/2006/relationships/slideLayout" Target="../slideLayouts/slideLayout23.xml"/><Relationship Id="rId4" Type="http://schemas.openxmlformats.org/officeDocument/2006/relationships/tags" Target="../tags/tag80.xml"/></Relationships>
</file>

<file path=ppt/slides/_rels/slide25.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25.xml"/><Relationship Id="rId5" Type="http://schemas.openxmlformats.org/officeDocument/2006/relationships/slideLayout" Target="../slideLayouts/slideLayout23.xml"/><Relationship Id="rId4" Type="http://schemas.openxmlformats.org/officeDocument/2006/relationships/tags" Target="../tags/tag84.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87.xml"/><Relationship Id="rId7" Type="http://schemas.openxmlformats.org/officeDocument/2006/relationships/image" Target="../media/image24.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notesSlide" Target="../notesSlides/notesSlide26.xml"/><Relationship Id="rId5" Type="http://schemas.openxmlformats.org/officeDocument/2006/relationships/slideLayout" Target="../slideLayouts/slideLayout23.xml"/><Relationship Id="rId4" Type="http://schemas.openxmlformats.org/officeDocument/2006/relationships/tags" Target="../tags/tag88.xml"/></Relationships>
</file>

<file path=ppt/slides/_rels/slide27.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27.xml"/><Relationship Id="rId5" Type="http://schemas.openxmlformats.org/officeDocument/2006/relationships/slideLayout" Target="../slideLayouts/slideLayout23.xml"/><Relationship Id="rId4" Type="http://schemas.openxmlformats.org/officeDocument/2006/relationships/tags" Target="../tags/tag92.xml"/></Relationships>
</file>

<file path=ppt/slides/_rels/slide28.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notesSlide" Target="../notesSlides/notesSlide28.xml"/><Relationship Id="rId5" Type="http://schemas.openxmlformats.org/officeDocument/2006/relationships/slideLayout" Target="../slideLayouts/slideLayout23.xml"/><Relationship Id="rId4" Type="http://schemas.openxmlformats.org/officeDocument/2006/relationships/tags" Target="../tags/tag96.xml"/></Relationships>
</file>

<file path=ppt/slides/_rels/slide29.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notesSlide" Target="../notesSlides/notesSlide29.xml"/><Relationship Id="rId5" Type="http://schemas.openxmlformats.org/officeDocument/2006/relationships/slideLayout" Target="../slideLayouts/slideLayout23.xml"/><Relationship Id="rId4" Type="http://schemas.openxmlformats.org/officeDocument/2006/relationships/tags" Target="../tags/tag100.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3.xml"/><Relationship Id="rId5" Type="http://schemas.openxmlformats.org/officeDocument/2006/relationships/slideLayout" Target="../slideLayouts/slideLayout23.xml"/><Relationship Id="rId4"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notesSlide" Target="../notesSlides/notesSlide30.xml"/><Relationship Id="rId5" Type="http://schemas.openxmlformats.org/officeDocument/2006/relationships/slideLayout" Target="../slideLayouts/slideLayout23.xml"/><Relationship Id="rId4" Type="http://schemas.openxmlformats.org/officeDocument/2006/relationships/tags" Target="../tags/tag104.xml"/></Relationships>
</file>

<file path=ppt/slides/_rels/slide3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notesSlide" Target="../notesSlides/notesSlide31.xml"/><Relationship Id="rId4"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notesSlide" Target="../notesSlides/notesSlide32.xml"/><Relationship Id="rId4"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notesSlide" Target="../notesSlides/notesSlide33.xml"/><Relationship Id="rId4"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3.xml"/><Relationship Id="rId1" Type="http://schemas.openxmlformats.org/officeDocument/2006/relationships/tags" Target="../tags/tag114.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3.xml"/><Relationship Id="rId1" Type="http://schemas.openxmlformats.org/officeDocument/2006/relationships/tags" Target="../tags/tag115.xml"/></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118.xml"/><Relationship Id="rId7" Type="http://schemas.openxmlformats.org/officeDocument/2006/relationships/image" Target="../media/image29.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28.png"/><Relationship Id="rId5" Type="http://schemas.openxmlformats.org/officeDocument/2006/relationships/notesSlide" Target="../notesSlides/notesSlide36.xml"/><Relationship Id="rId4"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tags" Target="../tags/tag121.xml"/><Relationship Id="rId7" Type="http://schemas.openxmlformats.org/officeDocument/2006/relationships/image" Target="../media/image31.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notesSlide" Target="../notesSlides/notesSlide37.xml"/><Relationship Id="rId5" Type="http://schemas.openxmlformats.org/officeDocument/2006/relationships/slideLayout" Target="../slideLayouts/slideLayout23.xml"/><Relationship Id="rId4" Type="http://schemas.openxmlformats.org/officeDocument/2006/relationships/tags" Target="../tags/tag122.xml"/></Relationships>
</file>

<file path=ppt/slides/_rels/slide3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38.xml"/><Relationship Id="rId5" Type="http://schemas.openxmlformats.org/officeDocument/2006/relationships/slideLayout" Target="../slideLayouts/slideLayout23.xml"/><Relationship Id="rId4" Type="http://schemas.openxmlformats.org/officeDocument/2006/relationships/tags" Target="../tags/tag126.xml"/></Relationships>
</file>

<file path=ppt/slides/_rels/slide39.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32.png"/><Relationship Id="rId5" Type="http://schemas.openxmlformats.org/officeDocument/2006/relationships/notesSlide" Target="../notesSlides/notesSlide39.xml"/><Relationship Id="rId4"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4.xml"/><Relationship Id="rId5" Type="http://schemas.openxmlformats.org/officeDocument/2006/relationships/slideLayout" Target="../slideLayouts/slideLayout23.xml"/><Relationship Id="rId4" Type="http://schemas.openxmlformats.org/officeDocument/2006/relationships/tags" Target="../tags/tag13.xml"/></Relationships>
</file>

<file path=ppt/slides/_rels/slide40.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33.png"/><Relationship Id="rId5" Type="http://schemas.openxmlformats.org/officeDocument/2006/relationships/notesSlide" Target="../notesSlides/notesSlide40.xml"/><Relationship Id="rId4"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3.xml"/><Relationship Id="rId1" Type="http://schemas.openxmlformats.org/officeDocument/2006/relationships/tags" Target="../tags/tag133.xml"/></Relationships>
</file>

<file path=ppt/slides/_rels/slide42.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notesSlide" Target="../notesSlides/notesSlide42.xml"/><Relationship Id="rId4"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notesSlide" Target="../notesSlides/notesSlide43.xml"/><Relationship Id="rId5" Type="http://schemas.openxmlformats.org/officeDocument/2006/relationships/slideLayout" Target="../slideLayouts/slideLayout23.xml"/><Relationship Id="rId4" Type="http://schemas.openxmlformats.org/officeDocument/2006/relationships/tags" Target="../tags/tag140.xml"/></Relationships>
</file>

<file path=ppt/slides/_rels/slide44.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notesSlide" Target="../notesSlides/notesSlide44.xml"/><Relationship Id="rId4"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notesSlide" Target="../notesSlides/notesSlide45.xml"/><Relationship Id="rId4"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notesSlide" Target="../notesSlides/notesSlide46.xml"/><Relationship Id="rId4"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notesSlide" Target="../notesSlides/notesSlide47.xml"/><Relationship Id="rId4"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notesSlide" Target="../notesSlides/notesSlide48.xml"/><Relationship Id="rId4"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34.png"/><Relationship Id="rId5" Type="http://schemas.openxmlformats.org/officeDocument/2006/relationships/notesSlide" Target="../notesSlides/notesSlide49.xml"/><Relationship Id="rId4"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16.xml"/><Relationship Id="rId7" Type="http://schemas.openxmlformats.org/officeDocument/2006/relationships/diagramLayout" Target="../diagrams/layout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diagramData" Target="../diagrams/data1.xml"/><Relationship Id="rId5" Type="http://schemas.openxmlformats.org/officeDocument/2006/relationships/notesSlide" Target="../notesSlides/notesSlide5.xml"/><Relationship Id="rId10" Type="http://schemas.microsoft.com/office/2007/relationships/diagramDrawing" Target="../diagrams/drawing1.xml"/><Relationship Id="rId4" Type="http://schemas.openxmlformats.org/officeDocument/2006/relationships/slideLayout" Target="../slideLayouts/slideLayout23.xml"/><Relationship Id="rId9" Type="http://schemas.openxmlformats.org/officeDocument/2006/relationships/diagramColors" Target="../diagrams/colors1.xml"/></Relationships>
</file>

<file path=ppt/slides/_rels/slide50.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notesSlide" Target="../notesSlides/notesSlide50.xml"/><Relationship Id="rId4"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notesSlide" Target="../notesSlides/notesSlide51.xml"/><Relationship Id="rId4"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3" Type="http://schemas.openxmlformats.org/officeDocument/2006/relationships/tags" Target="../tags/tag167.xml"/><Relationship Id="rId7" Type="http://schemas.openxmlformats.org/officeDocument/2006/relationships/image" Target="../media/image36.png"/><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image" Target="../media/image35.png"/><Relationship Id="rId5" Type="http://schemas.openxmlformats.org/officeDocument/2006/relationships/notesSlide" Target="../notesSlides/notesSlide52.xml"/><Relationship Id="rId4"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notesSlide" Target="../notesSlides/notesSlide53.xml"/><Relationship Id="rId4"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notesSlide" Target="../notesSlides/notesSlide54.xml"/><Relationship Id="rId4"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notesSlide" Target="../notesSlides/notesSlide55.xml"/><Relationship Id="rId4"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3.xml"/><Relationship Id="rId1" Type="http://schemas.openxmlformats.org/officeDocument/2006/relationships/tags" Target="../tags/tag177.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notesSlide" Target="../notesSlides/notesSlide58.xml"/><Relationship Id="rId4"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notesSlide" Target="../notesSlides/notesSlide59.xml"/><Relationship Id="rId4"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ags" Target="../tags/tag17.xml"/></Relationships>
</file>

<file path=ppt/slides/_rels/slide60.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image" Target="../media/image37.png"/><Relationship Id="rId5" Type="http://schemas.openxmlformats.org/officeDocument/2006/relationships/notesSlide" Target="../notesSlides/notesSlide60.xml"/><Relationship Id="rId4"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image" Target="../media/image38.png"/><Relationship Id="rId5" Type="http://schemas.openxmlformats.org/officeDocument/2006/relationships/notesSlide" Target="../notesSlides/notesSlide61.xml"/><Relationship Id="rId4"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notesSlide" Target="../notesSlides/notesSlide62.xml"/><Relationship Id="rId4"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3.xml"/><Relationship Id="rId1" Type="http://schemas.openxmlformats.org/officeDocument/2006/relationships/tags" Target="../tags/tag195.xml"/></Relationships>
</file>

<file path=ppt/slides/_rels/slide64.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5" Type="http://schemas.openxmlformats.org/officeDocument/2006/relationships/notesSlide" Target="../notesSlides/notesSlide64.xml"/><Relationship Id="rId4"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5" Type="http://schemas.openxmlformats.org/officeDocument/2006/relationships/notesSlide" Target="../notesSlides/notesSlide65.xml"/><Relationship Id="rId4"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39.png"/><Relationship Id="rId5" Type="http://schemas.openxmlformats.org/officeDocument/2006/relationships/notesSlide" Target="../notesSlides/notesSlide66.xml"/><Relationship Id="rId4"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image" Target="../media/image39.png"/><Relationship Id="rId5" Type="http://schemas.openxmlformats.org/officeDocument/2006/relationships/notesSlide" Target="../notesSlides/notesSlide67.xml"/><Relationship Id="rId4"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image" Target="../media/image39.png"/><Relationship Id="rId5" Type="http://schemas.openxmlformats.org/officeDocument/2006/relationships/notesSlide" Target="../notesSlides/notesSlide68.xml"/><Relationship Id="rId4"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image" Target="../media/image39.png"/><Relationship Id="rId5" Type="http://schemas.openxmlformats.org/officeDocument/2006/relationships/notesSlide" Target="../notesSlides/notesSlide69.xml"/><Relationship Id="rId4"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notesSlide" Target="../notesSlides/notesSlide7.xml"/><Relationship Id="rId2" Type="http://schemas.openxmlformats.org/officeDocument/2006/relationships/tags" Target="../tags/tag18.xml"/><Relationship Id="rId1" Type="http://schemas.openxmlformats.org/officeDocument/2006/relationships/themeOverride" Target="../theme/themeOverride1.xml"/><Relationship Id="rId6" Type="http://schemas.openxmlformats.org/officeDocument/2006/relationships/slideLayout" Target="../slideLayouts/slideLayout23.xml"/><Relationship Id="rId5" Type="http://schemas.openxmlformats.org/officeDocument/2006/relationships/tags" Target="../tags/tag21.xml"/><Relationship Id="rId4" Type="http://schemas.openxmlformats.org/officeDocument/2006/relationships/tags" Target="../tags/tag20.xml"/></Relationships>
</file>

<file path=ppt/slides/_rels/slide70.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39.png"/><Relationship Id="rId5" Type="http://schemas.openxmlformats.org/officeDocument/2006/relationships/notesSlide" Target="../notesSlides/notesSlide70.xml"/><Relationship Id="rId4"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40.png"/><Relationship Id="rId5" Type="http://schemas.openxmlformats.org/officeDocument/2006/relationships/notesSlide" Target="../notesSlides/notesSlide71.xml"/><Relationship Id="rId4"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5" Type="http://schemas.openxmlformats.org/officeDocument/2006/relationships/notesSlide" Target="../notesSlides/notesSlide72.xml"/><Relationship Id="rId4"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3.xml"/><Relationship Id="rId1" Type="http://schemas.openxmlformats.org/officeDocument/2006/relationships/tags" Target="../tags/tag223.xml"/></Relationships>
</file>

<file path=ppt/slides/_rels/slide74.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notesSlide" Target="../notesSlides/notesSlide74.xml"/><Relationship Id="rId4"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notesSlide" Target="../notesSlides/notesSlide75.xml"/><Relationship Id="rId4"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76.xml"/><Relationship Id="rId4"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notesSlide" Target="../notesSlides/notesSlide77.xml"/><Relationship Id="rId4"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notesSlide" Target="../notesSlides/notesSlide78.xml"/><Relationship Id="rId4"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image" Target="../media/image41.png"/><Relationship Id="rId5" Type="http://schemas.openxmlformats.org/officeDocument/2006/relationships/notesSlide" Target="../notesSlides/notesSlide79.xml"/><Relationship Id="rId4"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notesSlide" Target="../notesSlides/notesSlide8.xml"/><Relationship Id="rId2" Type="http://schemas.openxmlformats.org/officeDocument/2006/relationships/tags" Target="../tags/tag22.xml"/><Relationship Id="rId1" Type="http://schemas.openxmlformats.org/officeDocument/2006/relationships/themeOverride" Target="../theme/themeOverride2.xml"/><Relationship Id="rId6" Type="http://schemas.openxmlformats.org/officeDocument/2006/relationships/slideLayout" Target="../slideLayouts/slideLayout23.xml"/><Relationship Id="rId5" Type="http://schemas.openxmlformats.org/officeDocument/2006/relationships/tags" Target="../tags/tag25.xml"/><Relationship Id="rId4" Type="http://schemas.openxmlformats.org/officeDocument/2006/relationships/tags" Target="../tags/tag24.xml"/></Relationships>
</file>

<file path=ppt/slides/_rels/slide80.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5" Type="http://schemas.openxmlformats.org/officeDocument/2006/relationships/notesSlide" Target="../notesSlides/notesSlide80.xml"/><Relationship Id="rId4"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image" Target="../media/image42.png"/><Relationship Id="rId5" Type="http://schemas.openxmlformats.org/officeDocument/2006/relationships/notesSlide" Target="../notesSlides/notesSlide81.xml"/><Relationship Id="rId4"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image" Target="../media/image43.png"/><Relationship Id="rId5" Type="http://schemas.openxmlformats.org/officeDocument/2006/relationships/notesSlide" Target="../notesSlides/notesSlide82.xml"/><Relationship Id="rId4"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image" Target="../media/image45.png"/><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image" Target="../media/image44.png"/><Relationship Id="rId5" Type="http://schemas.openxmlformats.org/officeDocument/2006/relationships/notesSlide" Target="../notesSlides/notesSlide83.xml"/><Relationship Id="rId4"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notesSlide" Target="../notesSlides/notesSlide84.xml"/><Relationship Id="rId4"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3.xml"/><Relationship Id="rId1" Type="http://schemas.openxmlformats.org/officeDocument/2006/relationships/tags" Target="../tags/tag257.xml"/></Relationships>
</file>

<file path=ppt/slides/_rels/slide86.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5" Type="http://schemas.openxmlformats.org/officeDocument/2006/relationships/notesSlide" Target="../notesSlides/notesSlide86.xml"/><Relationship Id="rId4"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5" Type="http://schemas.openxmlformats.org/officeDocument/2006/relationships/notesSlide" Target="../notesSlides/notesSlide87.xml"/><Relationship Id="rId4" Type="http://schemas.openxmlformats.org/officeDocument/2006/relationships/slideLayout" Target="../slideLayouts/slideLayout23.xml"/></Relationships>
</file>

<file path=ppt/slides/_rels/slide88.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5" Type="http://schemas.openxmlformats.org/officeDocument/2006/relationships/notesSlide" Target="../notesSlides/notesSlide88.xml"/><Relationship Id="rId4" Type="http://schemas.openxmlformats.org/officeDocument/2006/relationships/slideLayout" Target="../slideLayouts/slideLayout23.xml"/></Relationships>
</file>

<file path=ppt/slides/_rels/slide89.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5" Type="http://schemas.openxmlformats.org/officeDocument/2006/relationships/notesSlide" Target="../notesSlides/notesSlide89.xml"/><Relationship Id="rId4"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9.xml"/><Relationship Id="rId4"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5" Type="http://schemas.openxmlformats.org/officeDocument/2006/relationships/notesSlide" Target="../notesSlides/notesSlide90.xml"/><Relationship Id="rId4"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5" Type="http://schemas.openxmlformats.org/officeDocument/2006/relationships/notesSlide" Target="../notesSlides/notesSlide91.xml"/><Relationship Id="rId4"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image" Target="../media/image47.png"/><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image" Target="../media/image46.png"/><Relationship Id="rId5" Type="http://schemas.openxmlformats.org/officeDocument/2006/relationships/notesSlide" Target="../notesSlides/notesSlide92.xml"/><Relationship Id="rId4" Type="http://schemas.openxmlformats.org/officeDocument/2006/relationships/slideLayout" Target="../slideLayouts/slideLayout23.xml"/></Relationships>
</file>

<file path=ppt/slides/_rels/slide93.xml.rels><?xml version="1.0" encoding="UTF-8" standalone="yes"?>
<Relationships xmlns="http://schemas.openxmlformats.org/package/2006/relationships"><Relationship Id="rId3" Type="http://schemas.openxmlformats.org/officeDocument/2006/relationships/tags" Target="../tags/tag281.xml"/><Relationship Id="rId7" Type="http://schemas.openxmlformats.org/officeDocument/2006/relationships/image" Target="../media/image49.png"/><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image" Target="../media/image48.png"/><Relationship Id="rId5" Type="http://schemas.openxmlformats.org/officeDocument/2006/relationships/notesSlide" Target="../notesSlides/notesSlide93.xml"/><Relationship Id="rId4"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 Id="rId5" Type="http://schemas.openxmlformats.org/officeDocument/2006/relationships/notesSlide" Target="../notesSlides/notesSlide94.xml"/><Relationship Id="rId4" Type="http://schemas.openxmlformats.org/officeDocument/2006/relationships/slideLayout" Target="../slideLayouts/slideLayout23.xml"/></Relationships>
</file>

<file path=ppt/slides/_rels/slide95.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image" Target="../media/image50.png"/><Relationship Id="rId5" Type="http://schemas.openxmlformats.org/officeDocument/2006/relationships/notesSlide" Target="../notesSlides/notesSlide95.xml"/><Relationship Id="rId4"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image" Target="../media/image51.png"/><Relationship Id="rId5" Type="http://schemas.openxmlformats.org/officeDocument/2006/relationships/notesSlide" Target="../notesSlides/notesSlide96.xml"/><Relationship Id="rId4"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image" Target="../media/image52.png"/><Relationship Id="rId5" Type="http://schemas.openxmlformats.org/officeDocument/2006/relationships/notesSlide" Target="../notesSlides/notesSlide97.xml"/><Relationship Id="rId4"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5" Type="http://schemas.openxmlformats.org/officeDocument/2006/relationships/notesSlide" Target="../notesSlides/notesSlide98.xml"/><Relationship Id="rId4" Type="http://schemas.openxmlformats.org/officeDocument/2006/relationships/slideLayout" Target="../slideLayouts/slideLayout23.xml"/></Relationships>
</file>

<file path=ppt/slides/_rels/slide99.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 Id="rId5" Type="http://schemas.openxmlformats.org/officeDocument/2006/relationships/notesSlide" Target="../notesSlides/notesSlide99.xml"/><Relationship Id="rId4"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custDataLst>
              <p:tags r:id="rId1"/>
            </p:custDataLst>
          </p:nvPr>
        </p:nvSpPr>
        <p:spPr>
          <a:xfrm>
            <a:off x="3276600" y="1992313"/>
            <a:ext cx="5867400" cy="1970087"/>
          </a:xfrm>
        </p:spPr>
        <p:txBody>
          <a:bodyPr/>
          <a:lstStyle/>
          <a:p>
            <a:r>
              <a:rPr lang="fr-FR" dirty="0" smtClean="0"/>
              <a:t>INTRODUCTION</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Les objets d’un programme VHDL sont tous typés.</a:t>
            </a:r>
          </a:p>
          <a:p>
            <a:pPr lvl="1"/>
            <a:r>
              <a:rPr lang="fr-FR" dirty="0" smtClean="0"/>
              <a:t>Avant toute utilisation d’une constante, d’une variable ou d’un signal, il faut les déclarer.</a:t>
            </a:r>
          </a:p>
          <a:p>
            <a:endParaRPr lang="fr-FR" dirty="0" smtClean="0"/>
          </a:p>
          <a:p>
            <a:r>
              <a:rPr lang="fr-FR" dirty="0" smtClean="0"/>
              <a:t>La déclaration des objets s’effectue uniquement dans la partie déclarative du programme.</a:t>
            </a:r>
          </a:p>
          <a:p>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Types d’objets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au 11"/>
          <p:cNvGraphicFramePr>
            <a:graphicFrameLocks noGrp="1"/>
          </p:cNvGraphicFramePr>
          <p:nvPr/>
        </p:nvGraphicFramePr>
        <p:xfrm>
          <a:off x="179512" y="2348880"/>
          <a:ext cx="4464496" cy="3017520"/>
        </p:xfrm>
        <a:graphic>
          <a:graphicData uri="http://schemas.openxmlformats.org/drawingml/2006/table">
            <a:tbl>
              <a:tblPr bandRow="1">
                <a:tableStyleId>{5C22544A-7EE6-4342-B048-85BDC9FD1C3A}</a:tableStyleId>
              </a:tblPr>
              <a:tblGrid>
                <a:gridCol w="446449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err="1" smtClean="0">
                          <a:solidFill>
                            <a:schemeClr val="dk1"/>
                          </a:solidFill>
                          <a:latin typeface="+mn-lt"/>
                          <a:ea typeface="+mn-ea"/>
                          <a:cs typeface="+mn-cs"/>
                        </a:rPr>
                        <a:t>clocked_proc</a:t>
                      </a:r>
                      <a:r>
                        <a:rPr kumimoji="0" lang="en-US" sz="2400" b="1" kern="1200" dirty="0" smtClean="0">
                          <a:solidFill>
                            <a:schemeClr val="dk1"/>
                          </a:solidFill>
                          <a:latin typeface="+mn-lt"/>
                          <a:ea typeface="+mn-ea"/>
                          <a:cs typeface="+mn-cs"/>
                        </a:rPr>
                        <a:t> :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clk,rst</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rst</a:t>
                      </a:r>
                      <a:r>
                        <a:rPr kumimoji="0" lang="en-US" sz="2400" b="1" kern="1200" dirty="0" smtClean="0">
                          <a:solidFill>
                            <a:schemeClr val="dk1"/>
                          </a:solidFill>
                          <a:latin typeface="+mn-lt"/>
                          <a:ea typeface="+mn-ea"/>
                          <a:cs typeface="+mn-cs"/>
                        </a:rPr>
                        <a:t> = '1')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&lt;= first;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a:t>
                      </a:r>
                      <a:r>
                        <a:rPr kumimoji="0" lang="en-US" sz="2400" b="1" i="1" kern="1200" dirty="0" err="1" smtClean="0">
                          <a:solidFill>
                            <a:srgbClr val="0070C0"/>
                          </a:solidFill>
                          <a:latin typeface="+mn-lt"/>
                          <a:ea typeface="Times New Roman"/>
                          <a:cs typeface="Courier-BoldOblique"/>
                        </a:rPr>
                        <a:t>elsif</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clk'event</a:t>
                      </a:r>
                      <a:r>
                        <a:rPr kumimoji="0" lang="en-US" sz="2400" b="1" kern="1200" dirty="0" smtClean="0">
                          <a:solidFill>
                            <a:schemeClr val="dk1"/>
                          </a:solidFill>
                          <a:latin typeface="+mn-lt"/>
                          <a:ea typeface="+mn-ea"/>
                          <a:cs typeface="+mn-cs"/>
                        </a:rPr>
                        <a:t> and </a:t>
                      </a:r>
                      <a:r>
                        <a:rPr kumimoji="0" lang="en-US" sz="2400" b="1" kern="1200" dirty="0" err="1" smtClean="0">
                          <a:solidFill>
                            <a:schemeClr val="dk1"/>
                          </a:solidFill>
                          <a:latin typeface="+mn-lt"/>
                          <a:ea typeface="+mn-ea"/>
                          <a:cs typeface="+mn-cs"/>
                        </a:rPr>
                        <a:t>clk</a:t>
                      </a:r>
                      <a:r>
                        <a:rPr kumimoji="0" lang="en-US" sz="2400" b="1" kern="1200" dirty="0" smtClean="0">
                          <a:solidFill>
                            <a:schemeClr val="dk1"/>
                          </a:solidFill>
                          <a:latin typeface="+mn-lt"/>
                          <a:ea typeface="+mn-ea"/>
                          <a:cs typeface="+mn-cs"/>
                        </a:rPr>
                        <a:t> = '1')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&lt;= </a:t>
                      </a:r>
                      <a:r>
                        <a:rPr kumimoji="0" lang="en-US" sz="2400" b="1" kern="1200" dirty="0" err="1" smtClean="0">
                          <a:solidFill>
                            <a:schemeClr val="dk1"/>
                          </a:solidFill>
                          <a:latin typeface="+mn-lt"/>
                          <a:ea typeface="+mn-ea"/>
                          <a:cs typeface="+mn-cs"/>
                        </a:rPr>
                        <a:t>next_state</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if</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100</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dirty="0" smtClean="0"/>
              <a:t>- Initialisation d’un graphe</a:t>
            </a:r>
          </a:p>
        </p:txBody>
      </p:sp>
      <p:sp>
        <p:nvSpPr>
          <p:cNvPr id="13" name="ZoneTexte 12"/>
          <p:cNvSpPr txBox="1"/>
          <p:nvPr/>
        </p:nvSpPr>
        <p:spPr>
          <a:xfrm>
            <a:off x="0" y="980728"/>
            <a:ext cx="3456384" cy="648072"/>
          </a:xfrm>
          <a:prstGeom prst="rect">
            <a:avLst/>
          </a:prstGeom>
          <a:noFill/>
        </p:spPr>
        <p:txBody>
          <a:bodyPr wrap="square" rtlCol="0">
            <a:noAutofit/>
          </a:bodyPr>
          <a:lstStyle/>
          <a:p>
            <a:r>
              <a:rPr lang="fr-FR" sz="4400" b="1" dirty="0" smtClean="0">
                <a:solidFill>
                  <a:srgbClr val="FF0000"/>
                </a:solidFill>
                <a:latin typeface="Calibri"/>
                <a:cs typeface="Calibri"/>
              </a:rPr>
              <a:t>❶ </a:t>
            </a:r>
            <a:r>
              <a:rPr lang="fr-FR" sz="3600" b="1" dirty="0" smtClean="0">
                <a:solidFill>
                  <a:srgbClr val="FF0000"/>
                </a:solidFill>
                <a:latin typeface="Calibri"/>
                <a:cs typeface="Calibri"/>
              </a:rPr>
              <a:t>Initialisation asynchrone</a:t>
            </a:r>
            <a:endParaRPr lang="fr-FR" sz="4400" b="1" dirty="0" smtClean="0">
              <a:solidFill>
                <a:srgbClr val="FF0000"/>
              </a:solidFill>
            </a:endParaRPr>
          </a:p>
        </p:txBody>
      </p:sp>
      <p:sp>
        <p:nvSpPr>
          <p:cNvPr id="16" name="ZoneTexte 15"/>
          <p:cNvSpPr txBox="1"/>
          <p:nvPr/>
        </p:nvSpPr>
        <p:spPr>
          <a:xfrm>
            <a:off x="5220072" y="1124744"/>
            <a:ext cx="3456384" cy="648072"/>
          </a:xfrm>
          <a:prstGeom prst="rect">
            <a:avLst/>
          </a:prstGeom>
          <a:noFill/>
        </p:spPr>
        <p:txBody>
          <a:bodyPr wrap="square" rtlCol="0">
            <a:noAutofit/>
          </a:bodyPr>
          <a:lstStyle/>
          <a:p>
            <a:r>
              <a:rPr lang="fr-FR" sz="4400" b="1" dirty="0" smtClean="0">
                <a:solidFill>
                  <a:srgbClr val="FF0000"/>
                </a:solidFill>
                <a:cs typeface="Calibri"/>
              </a:rPr>
              <a:t>❷</a:t>
            </a:r>
            <a:r>
              <a:rPr lang="fr-FR" sz="4400" b="1" dirty="0" smtClean="0">
                <a:solidFill>
                  <a:srgbClr val="FF0000"/>
                </a:solidFill>
                <a:latin typeface="Calibri"/>
                <a:cs typeface="Calibri"/>
              </a:rPr>
              <a:t> </a:t>
            </a:r>
            <a:r>
              <a:rPr lang="fr-FR" sz="3600" b="1" dirty="0" smtClean="0">
                <a:solidFill>
                  <a:srgbClr val="FF0000"/>
                </a:solidFill>
                <a:latin typeface="Calibri"/>
                <a:cs typeface="Calibri"/>
              </a:rPr>
              <a:t>Initialisation synchrone</a:t>
            </a:r>
            <a:endParaRPr lang="fr-FR" sz="4400" b="1" dirty="0" smtClean="0">
              <a:solidFill>
                <a:srgbClr val="FF0000"/>
              </a:solidFill>
            </a:endParaRPr>
          </a:p>
        </p:txBody>
      </p:sp>
      <p:graphicFrame>
        <p:nvGraphicFramePr>
          <p:cNvPr id="17" name="Tableau 16"/>
          <p:cNvGraphicFramePr>
            <a:graphicFrameLocks noGrp="1"/>
          </p:cNvGraphicFramePr>
          <p:nvPr/>
        </p:nvGraphicFramePr>
        <p:xfrm>
          <a:off x="4788024" y="2348880"/>
          <a:ext cx="4464496" cy="3749040"/>
        </p:xfrm>
        <a:graphic>
          <a:graphicData uri="http://schemas.openxmlformats.org/drawingml/2006/table">
            <a:tbl>
              <a:tblPr bandRow="1">
                <a:tableStyleId>{5C22544A-7EE6-4342-B048-85BDC9FD1C3A}</a:tableStyleId>
              </a:tblPr>
              <a:tblGrid>
                <a:gridCol w="446449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err="1" smtClean="0">
                          <a:solidFill>
                            <a:schemeClr val="dk1"/>
                          </a:solidFill>
                          <a:latin typeface="+mn-lt"/>
                          <a:ea typeface="+mn-ea"/>
                          <a:cs typeface="+mn-cs"/>
                        </a:rPr>
                        <a:t>clocked_proc</a:t>
                      </a:r>
                      <a:r>
                        <a:rPr kumimoji="0" lang="en-US" sz="2400" b="1" kern="1200" dirty="0" smtClean="0">
                          <a:solidFill>
                            <a:schemeClr val="dk1"/>
                          </a:solidFill>
                          <a:latin typeface="+mn-lt"/>
                          <a:ea typeface="+mn-ea"/>
                          <a:cs typeface="+mn-cs"/>
                        </a:rPr>
                        <a:t> :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clk</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clk'event</a:t>
                      </a:r>
                      <a:r>
                        <a:rPr kumimoji="0" lang="en-US" sz="2400" b="1" kern="1200" dirty="0" smtClean="0">
                          <a:solidFill>
                            <a:schemeClr val="dk1"/>
                          </a:solidFill>
                          <a:latin typeface="+mn-lt"/>
                          <a:ea typeface="+mn-ea"/>
                          <a:cs typeface="+mn-cs"/>
                        </a:rPr>
                        <a:t> and </a:t>
                      </a:r>
                      <a:r>
                        <a:rPr kumimoji="0" lang="en-US" sz="2400" b="1" kern="1200" dirty="0" err="1" smtClean="0">
                          <a:solidFill>
                            <a:schemeClr val="dk1"/>
                          </a:solidFill>
                          <a:latin typeface="+mn-lt"/>
                          <a:ea typeface="+mn-ea"/>
                          <a:cs typeface="+mn-cs"/>
                        </a:rPr>
                        <a:t>clk</a:t>
                      </a:r>
                      <a:r>
                        <a:rPr kumimoji="0" lang="en-US" sz="2400" b="1" kern="1200" dirty="0" smtClean="0">
                          <a:solidFill>
                            <a:schemeClr val="dk1"/>
                          </a:solidFill>
                          <a:latin typeface="+mn-lt"/>
                          <a:ea typeface="+mn-ea"/>
                          <a:cs typeface="+mn-cs"/>
                        </a:rPr>
                        <a:t> = '1')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rst</a:t>
                      </a:r>
                      <a:r>
                        <a:rPr kumimoji="0" lang="en-US" sz="2400" b="1" kern="1200" dirty="0" smtClean="0">
                          <a:solidFill>
                            <a:schemeClr val="dk1"/>
                          </a:solidFill>
                          <a:latin typeface="+mn-lt"/>
                          <a:ea typeface="+mn-ea"/>
                          <a:cs typeface="+mn-cs"/>
                        </a:rPr>
                        <a:t> = '1')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&lt;= first;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else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&lt;= </a:t>
                      </a:r>
                      <a:r>
                        <a:rPr kumimoji="0" lang="en-US" sz="2400" b="1" kern="1200" dirty="0" err="1" smtClean="0">
                          <a:solidFill>
                            <a:schemeClr val="dk1"/>
                          </a:solidFill>
                          <a:latin typeface="+mn-lt"/>
                          <a:ea typeface="+mn-ea"/>
                          <a:cs typeface="+mn-cs"/>
                        </a:rPr>
                        <a:t>next_state</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 if;</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if</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101</a:t>
            </a:fld>
            <a:endParaRPr lang="fr-FR"/>
          </a:p>
        </p:txBody>
      </p:sp>
      <p:sp>
        <p:nvSpPr>
          <p:cNvPr id="9" name="Espace réservé du contenu 8"/>
          <p:cNvSpPr>
            <a:spLocks noGrp="1"/>
          </p:cNvSpPr>
          <p:nvPr>
            <p:ph idx="4294967295"/>
          </p:nvPr>
        </p:nvSpPr>
        <p:spPr>
          <a:xfrm>
            <a:off x="0" y="908050"/>
            <a:ext cx="8642350" cy="5184775"/>
          </a:xfrm>
        </p:spPr>
        <p:txBody>
          <a:bodyPr>
            <a:normAutofit fontScale="92500" lnSpcReduction="10000"/>
          </a:bodyPr>
          <a:lstStyle/>
          <a:p>
            <a:r>
              <a:rPr lang="fr-FR" dirty="0" smtClean="0"/>
              <a:t>Une action est un ordre permettant </a:t>
            </a:r>
          </a:p>
          <a:p>
            <a:pPr lvl="1"/>
            <a:r>
              <a:rPr lang="fr-FR" dirty="0" smtClean="0"/>
              <a:t>soit d’assigner des valeurs ‘0’ ou ‘1’ à des ports de sortie</a:t>
            </a:r>
          </a:p>
          <a:p>
            <a:pPr lvl="1"/>
            <a:r>
              <a:rPr lang="fr-FR" dirty="0" smtClean="0"/>
              <a:t>soit d’initier des opérations complexes</a:t>
            </a:r>
          </a:p>
          <a:p>
            <a:pPr lvl="2"/>
            <a:r>
              <a:rPr lang="fr-FR" dirty="0" smtClean="0"/>
              <a:t>Comptage, Décomptage, Décalage à droite, Décalage à gauche, Mémorisation, Opérations arithmétiques, Multiplexage</a:t>
            </a:r>
          </a:p>
          <a:p>
            <a:pPr lvl="2"/>
            <a:endParaRPr lang="fr-FR" dirty="0" smtClean="0"/>
          </a:p>
          <a:p>
            <a:r>
              <a:rPr lang="fr-FR" b="1" dirty="0" smtClean="0"/>
              <a:t>Modes d’action</a:t>
            </a:r>
          </a:p>
          <a:p>
            <a:pPr lvl="1"/>
            <a:r>
              <a:rPr lang="fr-FR" dirty="0" smtClean="0"/>
              <a:t>action d’état (machine de Moore)</a:t>
            </a:r>
          </a:p>
          <a:p>
            <a:pPr lvl="1"/>
            <a:r>
              <a:rPr lang="fr-FR" dirty="0" smtClean="0"/>
              <a:t>action de transition (machine de </a:t>
            </a:r>
            <a:r>
              <a:rPr lang="fr-FR" dirty="0" err="1" smtClean="0"/>
              <a:t>Mealy</a:t>
            </a:r>
            <a:r>
              <a:rPr lang="fr-FR" dirty="0" smtClean="0"/>
              <a:t>)</a:t>
            </a:r>
          </a:p>
          <a:p>
            <a:r>
              <a:rPr lang="fr-FR" b="1" dirty="0" smtClean="0"/>
              <a:t>Modes d’assignation d’une sortie</a:t>
            </a:r>
          </a:p>
          <a:p>
            <a:pPr lvl="1"/>
            <a:r>
              <a:rPr lang="fr-FR" dirty="0" smtClean="0"/>
              <a:t>assignation par un bloc combinatoire</a:t>
            </a:r>
          </a:p>
          <a:p>
            <a:pPr lvl="1"/>
            <a:r>
              <a:rPr lang="fr-FR" dirty="0" smtClean="0"/>
              <a:t>assignation par un registre</a:t>
            </a:r>
          </a:p>
          <a:p>
            <a:endParaRPr lang="fr-FR" dirty="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dirty="0" smtClean="0"/>
              <a:t>- Les actions d’état / de transition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p:cNvGraphicFramePr>
            <a:graphicFrameLocks noGrp="1"/>
          </p:cNvGraphicFramePr>
          <p:nvPr/>
        </p:nvGraphicFramePr>
        <p:xfrm>
          <a:off x="107504" y="1412776"/>
          <a:ext cx="5112568" cy="4480560"/>
        </p:xfrm>
        <a:graphic>
          <a:graphicData uri="http://schemas.openxmlformats.org/drawingml/2006/table">
            <a:tbl>
              <a:tblPr bandRow="1">
                <a:tableStyleId>{5C22544A-7EE6-4342-B048-85BDC9FD1C3A}</a:tableStyleId>
              </a:tblPr>
              <a:tblGrid>
                <a:gridCol w="51125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err="1" smtClean="0">
                          <a:solidFill>
                            <a:schemeClr val="dk1"/>
                          </a:solidFill>
                          <a:latin typeface="+mn-lt"/>
                          <a:ea typeface="+mn-ea"/>
                          <a:cs typeface="+mn-cs"/>
                        </a:rPr>
                        <a:t>output_proc</a:t>
                      </a:r>
                      <a:r>
                        <a:rPr kumimoji="0" lang="en-US" sz="2400" b="1" kern="1200" dirty="0" smtClean="0">
                          <a:solidFill>
                            <a:schemeClr val="dk1"/>
                          </a:solidFill>
                          <a:latin typeface="+mn-lt"/>
                          <a:ea typeface="+mn-ea"/>
                          <a:cs typeface="+mn-cs"/>
                        </a:rPr>
                        <a:t> :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rgbClr val="00B050"/>
                          </a:solidFill>
                          <a:latin typeface="+mn-lt"/>
                          <a:ea typeface="+mn-ea"/>
                          <a:cs typeface="+mn-cs"/>
                        </a:rPr>
                        <a:t>-- default assignment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x &lt;=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rgbClr val="00B050"/>
                          </a:solidFill>
                          <a:latin typeface="+mn-lt"/>
                          <a:ea typeface="+mn-ea"/>
                          <a:cs typeface="+mn-cs"/>
                        </a:rPr>
                        <a:t>-- combined actions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case</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when</a:t>
                      </a:r>
                      <a:r>
                        <a:rPr kumimoji="0" lang="en-US" sz="2400" b="1" kern="1200" dirty="0" smtClean="0">
                          <a:solidFill>
                            <a:schemeClr val="dk1"/>
                          </a:solidFill>
                          <a:latin typeface="+mn-lt"/>
                          <a:ea typeface="+mn-ea"/>
                          <a:cs typeface="+mn-cs"/>
                        </a:rPr>
                        <a:t> s2 =&gt;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x &lt;= '1';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a:t>
                      </a:r>
                      <a:r>
                        <a:rPr kumimoji="0" lang="en-US" sz="2400" b="1" i="1" kern="1200" baseline="0" dirty="0" smtClean="0">
                          <a:solidFill>
                            <a:srgbClr val="0070C0"/>
                          </a:solidFill>
                          <a:latin typeface="+mn-lt"/>
                          <a:ea typeface="Times New Roman"/>
                          <a:cs typeface="Courier-BoldOblique"/>
                        </a:rPr>
                        <a:t> </a:t>
                      </a:r>
                      <a:r>
                        <a:rPr kumimoji="0" lang="en-US" sz="2400" b="1" i="1" kern="1200" dirty="0" smtClean="0">
                          <a:solidFill>
                            <a:srgbClr val="0070C0"/>
                          </a:solidFill>
                          <a:latin typeface="+mn-lt"/>
                          <a:ea typeface="Times New Roman"/>
                          <a:cs typeface="Courier-BoldOblique"/>
                        </a:rPr>
                        <a:t>when</a:t>
                      </a:r>
                      <a:r>
                        <a:rPr kumimoji="0" lang="en-US" sz="2400" b="1" kern="1200" dirty="0" smtClean="0">
                          <a:solidFill>
                            <a:schemeClr val="dk1"/>
                          </a:solidFill>
                          <a:latin typeface="+mn-lt"/>
                          <a:ea typeface="+mn-ea"/>
                          <a:cs typeface="+mn-cs"/>
                        </a:rPr>
                        <a:t> others =&gt;</a:t>
                      </a:r>
                      <a:r>
                        <a:rPr kumimoji="0" lang="en-US" sz="2400" b="1" kern="1200" baseline="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baseline="0" dirty="0" smtClean="0">
                          <a:solidFill>
                            <a:schemeClr val="dk1"/>
                          </a:solidFill>
                          <a:latin typeface="+mn-lt"/>
                          <a:ea typeface="+mn-ea"/>
                          <a:cs typeface="+mn-cs"/>
                        </a:rPr>
                        <a:t>                       </a:t>
                      </a:r>
                      <a:r>
                        <a:rPr kumimoji="0" lang="en-US" sz="2400" b="1" kern="1200" dirty="0" smtClean="0">
                          <a:solidFill>
                            <a:schemeClr val="dk1"/>
                          </a:solidFill>
                          <a:latin typeface="+mn-lt"/>
                          <a:ea typeface="+mn-ea"/>
                          <a:cs typeface="+mn-cs"/>
                        </a:rPr>
                        <a:t>null;</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case</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102</a:t>
            </a:fld>
            <a:endParaRPr lang="fr-FR"/>
          </a:p>
        </p:txBody>
      </p:sp>
      <p:sp>
        <p:nvSpPr>
          <p:cNvPr id="9" name="Espace réservé du contenu 8"/>
          <p:cNvSpPr>
            <a:spLocks noGrp="1"/>
          </p:cNvSpPr>
          <p:nvPr>
            <p:ph idx="4294967295"/>
          </p:nvPr>
        </p:nvSpPr>
        <p:spPr>
          <a:xfrm>
            <a:off x="0" y="908050"/>
            <a:ext cx="8642350" cy="5184775"/>
          </a:xfrm>
        </p:spPr>
        <p:txBody>
          <a:bodyPr>
            <a:normAutofit/>
          </a:bodyPr>
          <a:lstStyle/>
          <a:p>
            <a:r>
              <a:rPr lang="fr-FR" b="1" dirty="0" smtClean="0"/>
              <a:t>Assignation combinatoire de la sortie</a:t>
            </a:r>
          </a:p>
          <a:p>
            <a:endParaRPr lang="fr-FR" dirty="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Autofit/>
          </a:bodyPr>
          <a:lstStyle/>
          <a:p>
            <a:r>
              <a:rPr lang="fr-FR" sz="2400" b="1" dirty="0" smtClean="0"/>
              <a:t>Description des FSM synchrone en VHDL</a:t>
            </a:r>
            <a:br>
              <a:rPr lang="fr-FR" sz="2400" b="1" dirty="0" smtClean="0"/>
            </a:br>
            <a:r>
              <a:rPr lang="fr-FR" sz="2400" dirty="0" smtClean="0"/>
              <a:t>- Les actions d’état</a:t>
            </a:r>
          </a:p>
        </p:txBody>
      </p:sp>
      <p:pic>
        <p:nvPicPr>
          <p:cNvPr id="360450" name="Picture 2"/>
          <p:cNvPicPr>
            <a:picLocks noChangeAspect="1" noChangeArrowheads="1"/>
          </p:cNvPicPr>
          <p:nvPr/>
        </p:nvPicPr>
        <p:blipFill>
          <a:blip r:embed="rId6" cstate="print"/>
          <a:stretch>
            <a:fillRect/>
          </a:stretch>
        </p:blipFill>
        <p:spPr bwMode="auto">
          <a:xfrm>
            <a:off x="2962275" y="1844824"/>
            <a:ext cx="6181725" cy="2228850"/>
          </a:xfrm>
          <a:prstGeom prst="rect">
            <a:avLst/>
          </a:prstGeom>
          <a:noFill/>
          <a:ln>
            <a:noFill/>
          </a:ln>
        </p:spPr>
      </p:pic>
      <p:sp>
        <p:nvSpPr>
          <p:cNvPr id="10" name="Rectangle à coins arrondis 9"/>
          <p:cNvSpPr/>
          <p:nvPr/>
        </p:nvSpPr>
        <p:spPr>
          <a:xfrm>
            <a:off x="2987824" y="4061896"/>
            <a:ext cx="6156176" cy="2247424"/>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smtClean="0"/>
              <a:t>La sortie </a:t>
            </a:r>
            <a:r>
              <a:rPr lang="fr-FR" b="1" dirty="0" smtClean="0"/>
              <a:t>x</a:t>
            </a:r>
          </a:p>
          <a:p>
            <a:pPr>
              <a:buFontTx/>
              <a:buChar char="-"/>
            </a:pPr>
            <a:r>
              <a:rPr lang="fr-FR" dirty="0" smtClean="0"/>
              <a:t>ne dépend que de l’état interne de la machine d’état</a:t>
            </a:r>
          </a:p>
          <a:p>
            <a:pPr>
              <a:buFontTx/>
              <a:buChar char="-"/>
            </a:pPr>
            <a:r>
              <a:rPr lang="fr-FR" dirty="0" smtClean="0"/>
              <a:t> passe à ‘1’ dès que la machine entre dans l’état </a:t>
            </a:r>
            <a:r>
              <a:rPr lang="fr-FR" b="1" dirty="0" smtClean="0"/>
              <a:t>s2</a:t>
            </a:r>
            <a:r>
              <a:rPr lang="fr-FR" dirty="0" smtClean="0"/>
              <a:t> (au retard près dû à la traversée du bloc combinatoire de sortie)</a:t>
            </a:r>
          </a:p>
          <a:p>
            <a:pPr>
              <a:buFontTx/>
              <a:buChar char="-"/>
            </a:pPr>
            <a:r>
              <a:rPr lang="fr-FR" dirty="0" smtClean="0"/>
              <a:t>reste à ‘1’ durant tout le séjour dans l’état </a:t>
            </a:r>
            <a:r>
              <a:rPr lang="fr-FR" b="1" dirty="0" smtClean="0"/>
              <a:t>s2</a:t>
            </a:r>
          </a:p>
          <a:p>
            <a:pPr>
              <a:buFontTx/>
              <a:buChar char="-"/>
            </a:pPr>
            <a:r>
              <a:rPr lang="fr-FR" dirty="0" smtClean="0"/>
              <a:t> est à ‘0’ par défaut lorsqu’elle n’est pas assignée explicitement dans un état du graphe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4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103</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dirty="0" smtClean="0"/>
              <a:t>- Les actions d’état</a:t>
            </a:r>
          </a:p>
        </p:txBody>
      </p:sp>
      <p:pic>
        <p:nvPicPr>
          <p:cNvPr id="361474" name="Picture 2"/>
          <p:cNvPicPr>
            <a:picLocks noChangeAspect="1" noChangeArrowheads="1"/>
          </p:cNvPicPr>
          <p:nvPr/>
        </p:nvPicPr>
        <p:blipFill>
          <a:blip r:embed="rId6" cstate="print"/>
          <a:srcRect/>
          <a:stretch>
            <a:fillRect/>
          </a:stretch>
        </p:blipFill>
        <p:spPr bwMode="auto">
          <a:xfrm>
            <a:off x="179512" y="908719"/>
            <a:ext cx="8820473" cy="5408781"/>
          </a:xfrm>
          <a:prstGeom prst="rect">
            <a:avLst/>
          </a:prstGeom>
          <a:noFill/>
          <a:ln w="9525">
            <a:noFill/>
            <a:miter lim="800000"/>
            <a:headEnd/>
            <a:tailEnd/>
          </a:ln>
        </p:spPr>
      </p:pic>
      <p:sp>
        <p:nvSpPr>
          <p:cNvPr id="7" name="Rectangle 6"/>
          <p:cNvSpPr/>
          <p:nvPr/>
        </p:nvSpPr>
        <p:spPr>
          <a:xfrm>
            <a:off x="0" y="2996952"/>
            <a:ext cx="91440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descr="Zoom-In-icon.png"/>
          <p:cNvPicPr>
            <a:picLocks noChangeAspect="1"/>
          </p:cNvPicPr>
          <p:nvPr/>
        </p:nvPicPr>
        <p:blipFill>
          <a:blip r:embed="rId7" cstate="print"/>
          <a:stretch>
            <a:fillRect/>
          </a:stretch>
        </p:blipFill>
        <p:spPr>
          <a:xfrm>
            <a:off x="2843808" y="2708920"/>
            <a:ext cx="1003176" cy="10031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p:cNvGraphicFramePr>
            <a:graphicFrameLocks noGrp="1"/>
          </p:cNvGraphicFramePr>
          <p:nvPr/>
        </p:nvGraphicFramePr>
        <p:xfrm>
          <a:off x="107504" y="1412776"/>
          <a:ext cx="5112568" cy="4480560"/>
        </p:xfrm>
        <a:graphic>
          <a:graphicData uri="http://schemas.openxmlformats.org/drawingml/2006/table">
            <a:tbl>
              <a:tblPr bandRow="1">
                <a:tableStyleId>{5C22544A-7EE6-4342-B048-85BDC9FD1C3A}</a:tableStyleId>
              </a:tblPr>
              <a:tblGrid>
                <a:gridCol w="51125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err="1" smtClean="0">
                          <a:solidFill>
                            <a:schemeClr val="dk1"/>
                          </a:solidFill>
                          <a:latin typeface="+mn-lt"/>
                          <a:ea typeface="+mn-ea"/>
                          <a:cs typeface="+mn-cs"/>
                        </a:rPr>
                        <a:t>output_proc</a:t>
                      </a:r>
                      <a:r>
                        <a:rPr kumimoji="0" lang="en-US" sz="2400" b="1" kern="1200" dirty="0" smtClean="0">
                          <a:solidFill>
                            <a:schemeClr val="dk1"/>
                          </a:solidFill>
                          <a:latin typeface="+mn-lt"/>
                          <a:ea typeface="+mn-ea"/>
                          <a:cs typeface="+mn-cs"/>
                        </a:rPr>
                        <a:t> :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rgbClr val="00B050"/>
                          </a:solidFill>
                          <a:latin typeface="+mn-lt"/>
                          <a:ea typeface="+mn-ea"/>
                          <a:cs typeface="+mn-cs"/>
                        </a:rPr>
                        <a:t>-- default assignment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x_int</a:t>
                      </a:r>
                      <a:r>
                        <a:rPr kumimoji="0" lang="en-US" sz="2400" b="1" kern="1200" dirty="0" smtClean="0">
                          <a:solidFill>
                            <a:schemeClr val="dk1"/>
                          </a:solidFill>
                          <a:latin typeface="+mn-lt"/>
                          <a:ea typeface="+mn-ea"/>
                          <a:cs typeface="+mn-cs"/>
                        </a:rPr>
                        <a:t> &lt;=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rgbClr val="00B050"/>
                          </a:solidFill>
                          <a:latin typeface="+mn-lt"/>
                          <a:ea typeface="+mn-ea"/>
                          <a:cs typeface="+mn-cs"/>
                        </a:rPr>
                        <a:t>-- combined actions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case</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when</a:t>
                      </a:r>
                      <a:r>
                        <a:rPr kumimoji="0" lang="en-US" sz="2400" b="1" kern="1200" dirty="0" smtClean="0">
                          <a:solidFill>
                            <a:schemeClr val="dk1"/>
                          </a:solidFill>
                          <a:latin typeface="+mn-lt"/>
                          <a:ea typeface="+mn-ea"/>
                          <a:cs typeface="+mn-cs"/>
                        </a:rPr>
                        <a:t> s2 =&gt;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x_int</a:t>
                      </a:r>
                      <a:r>
                        <a:rPr kumimoji="0" lang="en-US" sz="2400" b="1" kern="1200" dirty="0" smtClean="0">
                          <a:solidFill>
                            <a:schemeClr val="dk1"/>
                          </a:solidFill>
                          <a:latin typeface="+mn-lt"/>
                          <a:ea typeface="+mn-ea"/>
                          <a:cs typeface="+mn-cs"/>
                        </a:rPr>
                        <a:t> &lt;= '1';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a:t>
                      </a:r>
                      <a:r>
                        <a:rPr kumimoji="0" lang="en-US" sz="2400" b="1" i="1" kern="1200" baseline="0" dirty="0" smtClean="0">
                          <a:solidFill>
                            <a:srgbClr val="0070C0"/>
                          </a:solidFill>
                          <a:latin typeface="+mn-lt"/>
                          <a:ea typeface="Times New Roman"/>
                          <a:cs typeface="Courier-BoldOblique"/>
                        </a:rPr>
                        <a:t> </a:t>
                      </a:r>
                      <a:r>
                        <a:rPr kumimoji="0" lang="en-US" sz="2400" b="1" i="1" kern="1200" dirty="0" smtClean="0">
                          <a:solidFill>
                            <a:srgbClr val="0070C0"/>
                          </a:solidFill>
                          <a:latin typeface="+mn-lt"/>
                          <a:ea typeface="Times New Roman"/>
                          <a:cs typeface="Courier-BoldOblique"/>
                        </a:rPr>
                        <a:t>when</a:t>
                      </a:r>
                      <a:r>
                        <a:rPr kumimoji="0" lang="en-US" sz="2400" b="1" kern="1200" dirty="0" smtClean="0">
                          <a:solidFill>
                            <a:schemeClr val="dk1"/>
                          </a:solidFill>
                          <a:latin typeface="+mn-lt"/>
                          <a:ea typeface="+mn-ea"/>
                          <a:cs typeface="+mn-cs"/>
                        </a:rPr>
                        <a:t> others =&gt;</a:t>
                      </a:r>
                      <a:r>
                        <a:rPr kumimoji="0" lang="en-US" sz="2400" b="1" kern="1200" baseline="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baseline="0" dirty="0" smtClean="0">
                          <a:solidFill>
                            <a:schemeClr val="dk1"/>
                          </a:solidFill>
                          <a:latin typeface="+mn-lt"/>
                          <a:ea typeface="+mn-ea"/>
                          <a:cs typeface="+mn-cs"/>
                        </a:rPr>
                        <a:t>                       </a:t>
                      </a:r>
                      <a:r>
                        <a:rPr kumimoji="0" lang="en-US" sz="2400" b="1" kern="1200" dirty="0" smtClean="0">
                          <a:solidFill>
                            <a:schemeClr val="dk1"/>
                          </a:solidFill>
                          <a:latin typeface="+mn-lt"/>
                          <a:ea typeface="+mn-ea"/>
                          <a:cs typeface="+mn-cs"/>
                        </a:rPr>
                        <a:t>null;</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case</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104</a:t>
            </a:fld>
            <a:endParaRPr lang="fr-FR"/>
          </a:p>
        </p:txBody>
      </p:sp>
      <p:sp>
        <p:nvSpPr>
          <p:cNvPr id="9" name="Espace réservé du contenu 8"/>
          <p:cNvSpPr>
            <a:spLocks noGrp="1"/>
          </p:cNvSpPr>
          <p:nvPr>
            <p:ph idx="4294967295"/>
          </p:nvPr>
        </p:nvSpPr>
        <p:spPr>
          <a:xfrm>
            <a:off x="0" y="908050"/>
            <a:ext cx="8642350" cy="5184775"/>
          </a:xfrm>
        </p:spPr>
        <p:txBody>
          <a:bodyPr>
            <a:normAutofit/>
          </a:bodyPr>
          <a:lstStyle/>
          <a:p>
            <a:r>
              <a:rPr lang="fr-FR" b="1" dirty="0" smtClean="0"/>
              <a:t>Assignation registre de la sortie</a:t>
            </a:r>
          </a:p>
          <a:p>
            <a:endParaRPr lang="fr-FR" dirty="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dirty="0" smtClean="0"/>
              <a:t>- Les actions d’état</a:t>
            </a:r>
          </a:p>
        </p:txBody>
      </p:sp>
      <p:sp>
        <p:nvSpPr>
          <p:cNvPr id="10" name="Rectangle à coins arrondis 9"/>
          <p:cNvSpPr/>
          <p:nvPr/>
        </p:nvSpPr>
        <p:spPr>
          <a:xfrm>
            <a:off x="2987824" y="4368363"/>
            <a:ext cx="6156176" cy="1940957"/>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smtClean="0"/>
              <a:t>Le signal interne </a:t>
            </a:r>
            <a:r>
              <a:rPr lang="fr-FR" b="1" dirty="0" err="1" smtClean="0"/>
              <a:t>x_int</a:t>
            </a:r>
            <a:endParaRPr lang="fr-FR" b="1" dirty="0" smtClean="0"/>
          </a:p>
          <a:p>
            <a:pPr>
              <a:buFontTx/>
              <a:buChar char="-"/>
            </a:pPr>
            <a:r>
              <a:rPr lang="fr-FR" dirty="0" smtClean="0"/>
              <a:t> ne dépend que de l’état interne de la machine d’état</a:t>
            </a:r>
          </a:p>
          <a:p>
            <a:pPr>
              <a:buFontTx/>
              <a:buChar char="-"/>
            </a:pPr>
            <a:r>
              <a:rPr lang="fr-FR" dirty="0" smtClean="0"/>
              <a:t> passe à ‘1’ dès que la machine entre dans l’état s2</a:t>
            </a:r>
          </a:p>
          <a:p>
            <a:pPr>
              <a:buFontTx/>
              <a:buChar char="-"/>
            </a:pPr>
            <a:r>
              <a:rPr lang="fr-FR" dirty="0" smtClean="0"/>
              <a:t> reste à ‘1’ durant tout le séjour dans l’état s2</a:t>
            </a:r>
          </a:p>
          <a:p>
            <a:pPr>
              <a:buFontTx/>
              <a:buChar char="-"/>
            </a:pPr>
            <a:r>
              <a:rPr lang="fr-FR" dirty="0" smtClean="0"/>
              <a:t> est à ‘0’ par défaut lorsqu’il n’est pas assigné explicitement dans un état du graphe</a:t>
            </a:r>
          </a:p>
        </p:txBody>
      </p:sp>
      <p:pic>
        <p:nvPicPr>
          <p:cNvPr id="362498" name="Picture 2"/>
          <p:cNvPicPr>
            <a:picLocks noChangeAspect="1" noChangeArrowheads="1"/>
          </p:cNvPicPr>
          <p:nvPr/>
        </p:nvPicPr>
        <p:blipFill>
          <a:blip r:embed="rId6" cstate="print"/>
          <a:srcRect/>
          <a:stretch>
            <a:fillRect/>
          </a:stretch>
        </p:blipFill>
        <p:spPr bwMode="auto">
          <a:xfrm>
            <a:off x="3103562" y="1844824"/>
            <a:ext cx="6076950" cy="2190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105</a:t>
            </a:fld>
            <a:endParaRPr lang="fr-FR"/>
          </a:p>
        </p:txBody>
      </p:sp>
      <p:sp>
        <p:nvSpPr>
          <p:cNvPr id="9" name="Espace réservé du contenu 8"/>
          <p:cNvSpPr>
            <a:spLocks noGrp="1"/>
          </p:cNvSpPr>
          <p:nvPr>
            <p:ph idx="4294967295"/>
          </p:nvPr>
        </p:nvSpPr>
        <p:spPr>
          <a:xfrm>
            <a:off x="0" y="908050"/>
            <a:ext cx="8642350" cy="5184775"/>
          </a:xfrm>
        </p:spPr>
        <p:txBody>
          <a:bodyPr>
            <a:normAutofit/>
          </a:bodyPr>
          <a:lstStyle/>
          <a:p>
            <a:r>
              <a:rPr lang="fr-FR" b="1" dirty="0" smtClean="0"/>
              <a:t>Assignation registre de la sortie</a:t>
            </a:r>
          </a:p>
          <a:p>
            <a:endParaRPr lang="fr-FR" dirty="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dirty="0" smtClean="0"/>
              <a:t>- Les actions d’état</a:t>
            </a:r>
          </a:p>
        </p:txBody>
      </p:sp>
      <p:graphicFrame>
        <p:nvGraphicFramePr>
          <p:cNvPr id="11" name="Tableau 10"/>
          <p:cNvGraphicFramePr>
            <a:graphicFrameLocks noGrp="1"/>
          </p:cNvGraphicFramePr>
          <p:nvPr/>
        </p:nvGraphicFramePr>
        <p:xfrm>
          <a:off x="179512" y="1412776"/>
          <a:ext cx="4464496" cy="4480560"/>
        </p:xfrm>
        <a:graphic>
          <a:graphicData uri="http://schemas.openxmlformats.org/drawingml/2006/table">
            <a:tbl>
              <a:tblPr bandRow="1">
                <a:tableStyleId>{5C22544A-7EE6-4342-B048-85BDC9FD1C3A}</a:tableStyleId>
              </a:tblPr>
              <a:tblGrid>
                <a:gridCol w="446449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err="1" smtClean="0">
                          <a:solidFill>
                            <a:schemeClr val="dk1"/>
                          </a:solidFill>
                          <a:latin typeface="+mn-lt"/>
                          <a:ea typeface="+mn-ea"/>
                          <a:cs typeface="+mn-cs"/>
                        </a:rPr>
                        <a:t>clocked_proc</a:t>
                      </a:r>
                      <a:r>
                        <a:rPr kumimoji="0" lang="en-US" sz="2400" b="1" kern="1200" dirty="0" smtClean="0">
                          <a:solidFill>
                            <a:schemeClr val="dk1"/>
                          </a:solidFill>
                          <a:latin typeface="+mn-lt"/>
                          <a:ea typeface="+mn-ea"/>
                          <a:cs typeface="+mn-cs"/>
                        </a:rPr>
                        <a:t> :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clk,rst</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rst</a:t>
                      </a:r>
                      <a:r>
                        <a:rPr kumimoji="0" lang="en-US" sz="2400" b="1" kern="1200" dirty="0" smtClean="0">
                          <a:solidFill>
                            <a:schemeClr val="dk1"/>
                          </a:solidFill>
                          <a:latin typeface="+mn-lt"/>
                          <a:ea typeface="+mn-ea"/>
                          <a:cs typeface="+mn-cs"/>
                        </a:rPr>
                        <a:t> = '1')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&lt;= first;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rgbClr val="00B050"/>
                          </a:solidFill>
                          <a:latin typeface="+mn-lt"/>
                          <a:ea typeface="+mn-ea"/>
                          <a:cs typeface="+mn-cs"/>
                        </a:rPr>
                        <a:t>-- default reset values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x &lt;=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a:t>
                      </a:r>
                      <a:r>
                        <a:rPr kumimoji="0" lang="en-US" sz="2400" b="1" i="1" kern="1200" dirty="0" err="1" smtClean="0">
                          <a:solidFill>
                            <a:srgbClr val="0070C0"/>
                          </a:solidFill>
                          <a:latin typeface="+mn-lt"/>
                          <a:ea typeface="Times New Roman"/>
                          <a:cs typeface="Courier-BoldOblique"/>
                        </a:rPr>
                        <a:t>elsif</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clk'event</a:t>
                      </a:r>
                      <a:r>
                        <a:rPr kumimoji="0" lang="en-US" sz="2400" b="1" kern="1200" dirty="0" smtClean="0">
                          <a:solidFill>
                            <a:schemeClr val="dk1"/>
                          </a:solidFill>
                          <a:latin typeface="+mn-lt"/>
                          <a:ea typeface="+mn-ea"/>
                          <a:cs typeface="+mn-cs"/>
                        </a:rPr>
                        <a:t> and </a:t>
                      </a:r>
                      <a:r>
                        <a:rPr kumimoji="0" lang="en-US" sz="2400" b="1" kern="1200" dirty="0" err="1" smtClean="0">
                          <a:solidFill>
                            <a:schemeClr val="dk1"/>
                          </a:solidFill>
                          <a:latin typeface="+mn-lt"/>
                          <a:ea typeface="+mn-ea"/>
                          <a:cs typeface="+mn-cs"/>
                        </a:rPr>
                        <a:t>clk</a:t>
                      </a:r>
                      <a:r>
                        <a:rPr kumimoji="0" lang="en-US" sz="2400" b="1" kern="1200" dirty="0" smtClean="0">
                          <a:solidFill>
                            <a:schemeClr val="dk1"/>
                          </a:solidFill>
                          <a:latin typeface="+mn-lt"/>
                          <a:ea typeface="+mn-ea"/>
                          <a:cs typeface="+mn-cs"/>
                        </a:rPr>
                        <a:t> = '1')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&lt;= </a:t>
                      </a:r>
                      <a:r>
                        <a:rPr kumimoji="0" lang="en-US" sz="2400" b="1" kern="1200" dirty="0" err="1" smtClean="0">
                          <a:solidFill>
                            <a:schemeClr val="dk1"/>
                          </a:solidFill>
                          <a:latin typeface="+mn-lt"/>
                          <a:ea typeface="+mn-ea"/>
                          <a:cs typeface="+mn-cs"/>
                        </a:rPr>
                        <a:t>next_state</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rgbClr val="00B050"/>
                          </a:solidFill>
                          <a:latin typeface="+mn-lt"/>
                          <a:ea typeface="+mn-ea"/>
                          <a:cs typeface="+mn-cs"/>
                        </a:rPr>
                        <a:t>-- registered output assignments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x &lt;= </a:t>
                      </a:r>
                      <a:r>
                        <a:rPr kumimoji="0" lang="en-US" sz="2400" b="1" kern="1200" dirty="0" err="1" smtClean="0">
                          <a:solidFill>
                            <a:schemeClr val="dk1"/>
                          </a:solidFill>
                          <a:latin typeface="+mn-lt"/>
                          <a:ea typeface="+mn-ea"/>
                          <a:cs typeface="+mn-cs"/>
                        </a:rPr>
                        <a:t>x_int</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if</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2" name="Rectangle à coins arrondis 11"/>
          <p:cNvSpPr/>
          <p:nvPr/>
        </p:nvSpPr>
        <p:spPr>
          <a:xfrm>
            <a:off x="3203848" y="1916832"/>
            <a:ext cx="6156176" cy="1328023"/>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smtClean="0"/>
              <a:t>La sortie </a:t>
            </a:r>
            <a:r>
              <a:rPr lang="fr-FR" b="1" dirty="0" smtClean="0"/>
              <a:t>x</a:t>
            </a:r>
          </a:p>
          <a:p>
            <a:r>
              <a:rPr lang="fr-FR" dirty="0" smtClean="0"/>
              <a:t>- prend la valeur de </a:t>
            </a:r>
            <a:r>
              <a:rPr lang="fr-FR" b="1" dirty="0" err="1" smtClean="0"/>
              <a:t>x_int</a:t>
            </a:r>
            <a:r>
              <a:rPr lang="fr-FR" dirty="0" smtClean="0"/>
              <a:t> sur un front d’horloge</a:t>
            </a:r>
          </a:p>
          <a:p>
            <a:r>
              <a:rPr lang="fr-FR" dirty="0" smtClean="0"/>
              <a:t>- la sortie </a:t>
            </a:r>
            <a:r>
              <a:rPr lang="fr-FR" b="1" dirty="0" smtClean="0"/>
              <a:t>x</a:t>
            </a:r>
            <a:r>
              <a:rPr lang="fr-FR" dirty="0" smtClean="0"/>
              <a:t> est en retard d’une période d’horloge par rapport</a:t>
            </a:r>
          </a:p>
          <a:p>
            <a:r>
              <a:rPr lang="fr-FR" dirty="0" smtClean="0"/>
              <a:t>à l’entrée dans l’état interne s2</a:t>
            </a:r>
          </a:p>
        </p:txBody>
      </p:sp>
      <p:pic>
        <p:nvPicPr>
          <p:cNvPr id="363523" name="Picture 3"/>
          <p:cNvPicPr>
            <a:picLocks noChangeAspect="1" noChangeArrowheads="1"/>
          </p:cNvPicPr>
          <p:nvPr/>
        </p:nvPicPr>
        <p:blipFill>
          <a:blip r:embed="rId6" cstate="print"/>
          <a:srcRect/>
          <a:stretch>
            <a:fillRect/>
          </a:stretch>
        </p:blipFill>
        <p:spPr bwMode="auto">
          <a:xfrm>
            <a:off x="2339752" y="4725144"/>
            <a:ext cx="9134626" cy="15841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106</a:t>
            </a:fld>
            <a:endParaRPr lang="fr-FR"/>
          </a:p>
        </p:txBody>
      </p:sp>
      <p:sp>
        <p:nvSpPr>
          <p:cNvPr id="9" name="Espace réservé du contenu 8"/>
          <p:cNvSpPr>
            <a:spLocks noGrp="1"/>
          </p:cNvSpPr>
          <p:nvPr>
            <p:ph idx="4294967295"/>
          </p:nvPr>
        </p:nvSpPr>
        <p:spPr>
          <a:xfrm>
            <a:off x="0" y="908050"/>
            <a:ext cx="8642350" cy="5184775"/>
          </a:xfrm>
        </p:spPr>
        <p:txBody>
          <a:bodyPr>
            <a:normAutofit/>
          </a:bodyPr>
          <a:lstStyle/>
          <a:p>
            <a:r>
              <a:rPr lang="fr-FR" b="1" dirty="0" smtClean="0"/>
              <a:t>Assignation combinatoire de la sortie</a:t>
            </a:r>
          </a:p>
          <a:p>
            <a:endParaRPr lang="fr-FR" dirty="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dirty="0" smtClean="0"/>
              <a:t>- Les actions de transition</a:t>
            </a:r>
          </a:p>
        </p:txBody>
      </p:sp>
      <p:graphicFrame>
        <p:nvGraphicFramePr>
          <p:cNvPr id="10" name="Tableau 9"/>
          <p:cNvGraphicFramePr>
            <a:graphicFrameLocks noGrp="1"/>
          </p:cNvGraphicFramePr>
          <p:nvPr/>
        </p:nvGraphicFramePr>
        <p:xfrm>
          <a:off x="107504" y="1412776"/>
          <a:ext cx="5112568" cy="4785360"/>
        </p:xfrm>
        <a:graphic>
          <a:graphicData uri="http://schemas.openxmlformats.org/drawingml/2006/table">
            <a:tbl>
              <a:tblPr bandRow="1">
                <a:tableStyleId>{5C22544A-7EE6-4342-B048-85BDC9FD1C3A}</a:tableStyleId>
              </a:tblPr>
              <a:tblGrid>
                <a:gridCol w="51125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kern="1200" dirty="0" err="1" smtClean="0">
                          <a:solidFill>
                            <a:schemeClr val="dk1"/>
                          </a:solidFill>
                          <a:latin typeface="+mn-lt"/>
                          <a:ea typeface="+mn-ea"/>
                          <a:cs typeface="+mn-cs"/>
                        </a:rPr>
                        <a:t>output_proc</a:t>
                      </a:r>
                      <a:r>
                        <a:rPr kumimoji="0" lang="en-US" sz="2200" b="1" kern="1200" dirty="0" smtClean="0">
                          <a:solidFill>
                            <a:schemeClr val="dk1"/>
                          </a:solidFill>
                          <a:latin typeface="+mn-lt"/>
                          <a:ea typeface="+mn-ea"/>
                          <a:cs typeface="+mn-cs"/>
                        </a:rPr>
                        <a:t> : </a:t>
                      </a:r>
                      <a:r>
                        <a:rPr kumimoji="0" lang="en-US" sz="2200" b="1" i="1" kern="1200" dirty="0" smtClean="0">
                          <a:solidFill>
                            <a:srgbClr val="0070C0"/>
                          </a:solidFill>
                          <a:latin typeface="+mn-lt"/>
                          <a:ea typeface="Times New Roman"/>
                          <a:cs typeface="Courier-BoldOblique"/>
                        </a:rPr>
                        <a:t>process</a:t>
                      </a:r>
                      <a:r>
                        <a:rPr kumimoji="0" lang="en-US" sz="2200" b="1" kern="1200" dirty="0" smtClean="0">
                          <a:solidFill>
                            <a:schemeClr val="dk1"/>
                          </a:solidFill>
                          <a:latin typeface="+mn-lt"/>
                          <a:ea typeface="+mn-ea"/>
                          <a:cs typeface="+mn-cs"/>
                        </a:rPr>
                        <a:t> (a, </a:t>
                      </a:r>
                      <a:r>
                        <a:rPr kumimoji="0" lang="en-US" sz="2200" b="1" kern="1200" dirty="0" err="1" smtClean="0">
                          <a:solidFill>
                            <a:schemeClr val="dk1"/>
                          </a:solidFill>
                          <a:latin typeface="+mn-lt"/>
                          <a:ea typeface="+mn-ea"/>
                          <a:cs typeface="+mn-cs"/>
                        </a:rPr>
                        <a:t>current_state</a:t>
                      </a:r>
                      <a:r>
                        <a:rPr kumimoji="0" lang="en-US" sz="22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kern="1200" dirty="0" smtClean="0">
                          <a:solidFill>
                            <a:srgbClr val="00B050"/>
                          </a:solidFill>
                          <a:latin typeface="+mn-lt"/>
                          <a:ea typeface="+mn-ea"/>
                          <a:cs typeface="+mn-cs"/>
                        </a:rPr>
                        <a:t>-- default assignment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kern="1200" dirty="0" smtClean="0">
                          <a:solidFill>
                            <a:schemeClr val="dk1"/>
                          </a:solidFill>
                          <a:latin typeface="+mn-lt"/>
                          <a:ea typeface="+mn-ea"/>
                          <a:cs typeface="+mn-cs"/>
                        </a:rPr>
                        <a:t>  x &lt;=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kern="1200" dirty="0" smtClean="0">
                          <a:solidFill>
                            <a:srgbClr val="00B050"/>
                          </a:solidFill>
                          <a:latin typeface="+mn-lt"/>
                          <a:ea typeface="+mn-ea"/>
                          <a:cs typeface="+mn-cs"/>
                        </a:rPr>
                        <a:t>-- combined actions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1" kern="1200" dirty="0" smtClean="0">
                          <a:solidFill>
                            <a:srgbClr val="0070C0"/>
                          </a:solidFill>
                          <a:latin typeface="+mn-lt"/>
                          <a:ea typeface="Times New Roman"/>
                          <a:cs typeface="Courier-BoldOblique"/>
                        </a:rPr>
                        <a:t>  case</a:t>
                      </a:r>
                      <a:r>
                        <a:rPr kumimoji="0" lang="en-US" sz="2200" b="1" kern="1200" dirty="0" smtClean="0">
                          <a:solidFill>
                            <a:schemeClr val="dk1"/>
                          </a:solidFill>
                          <a:latin typeface="+mn-lt"/>
                          <a:ea typeface="+mn-ea"/>
                          <a:cs typeface="+mn-cs"/>
                        </a:rPr>
                        <a:t> </a:t>
                      </a:r>
                      <a:r>
                        <a:rPr kumimoji="0" lang="en-US" sz="2200" b="1" kern="1200" dirty="0" err="1" smtClean="0">
                          <a:solidFill>
                            <a:schemeClr val="dk1"/>
                          </a:solidFill>
                          <a:latin typeface="+mn-lt"/>
                          <a:ea typeface="+mn-ea"/>
                          <a:cs typeface="+mn-cs"/>
                        </a:rPr>
                        <a:t>current_state</a:t>
                      </a:r>
                      <a:r>
                        <a:rPr kumimoji="0" lang="en-US" sz="2200" b="1" kern="1200" dirty="0" smtClean="0">
                          <a:solidFill>
                            <a:schemeClr val="dk1"/>
                          </a:solidFill>
                          <a:latin typeface="+mn-lt"/>
                          <a:ea typeface="+mn-ea"/>
                          <a:cs typeface="+mn-cs"/>
                        </a:rPr>
                        <a:t> </a:t>
                      </a:r>
                      <a:r>
                        <a:rPr kumimoji="0" lang="en-US" sz="2200" b="1" i="1" kern="1200" dirty="0" smtClean="0">
                          <a:solidFill>
                            <a:srgbClr val="0070C0"/>
                          </a:solidFill>
                          <a:latin typeface="+mn-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1" kern="1200" dirty="0" smtClean="0">
                          <a:solidFill>
                            <a:srgbClr val="0070C0"/>
                          </a:solidFill>
                          <a:latin typeface="+mn-lt"/>
                          <a:ea typeface="Times New Roman"/>
                          <a:cs typeface="Courier-BoldOblique"/>
                        </a:rPr>
                        <a:t>        when</a:t>
                      </a:r>
                      <a:r>
                        <a:rPr kumimoji="0" lang="en-US" sz="2200" b="1" kern="1200" dirty="0" smtClean="0">
                          <a:solidFill>
                            <a:schemeClr val="dk1"/>
                          </a:solidFill>
                          <a:latin typeface="+mn-lt"/>
                          <a:ea typeface="+mn-ea"/>
                          <a:cs typeface="+mn-cs"/>
                        </a:rPr>
                        <a:t> s1 =&gt;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kern="1200" dirty="0" smtClean="0">
                          <a:solidFill>
                            <a:schemeClr val="dk1"/>
                          </a:solidFill>
                          <a:latin typeface="+mn-lt"/>
                          <a:ea typeface="+mn-ea"/>
                          <a:cs typeface="+mn-cs"/>
                        </a:rPr>
                        <a:t>                 </a:t>
                      </a:r>
                      <a:r>
                        <a:rPr kumimoji="0" lang="en-US" sz="2200" b="1" i="1" kern="1200" dirty="0" smtClean="0">
                          <a:solidFill>
                            <a:srgbClr val="0070C0"/>
                          </a:solidFill>
                          <a:latin typeface="+mn-lt"/>
                          <a:ea typeface="Times New Roman"/>
                          <a:cs typeface="Courier-BoldOblique"/>
                        </a:rPr>
                        <a:t>if</a:t>
                      </a:r>
                      <a:r>
                        <a:rPr kumimoji="0" lang="en-US" sz="2200" b="1" kern="1200" dirty="0" smtClean="0">
                          <a:solidFill>
                            <a:schemeClr val="dk1"/>
                          </a:solidFill>
                          <a:latin typeface="+mn-lt"/>
                          <a:ea typeface="+mn-ea"/>
                          <a:cs typeface="+mn-cs"/>
                        </a:rPr>
                        <a:t> (a=‘1’)</a:t>
                      </a:r>
                      <a:r>
                        <a:rPr kumimoji="0" lang="en-US" sz="2200" b="1" kern="1200" baseline="0" dirty="0" smtClean="0">
                          <a:solidFill>
                            <a:schemeClr val="dk1"/>
                          </a:solidFill>
                          <a:latin typeface="+mn-lt"/>
                          <a:ea typeface="+mn-ea"/>
                          <a:cs typeface="+mn-cs"/>
                        </a:rPr>
                        <a:t> </a:t>
                      </a:r>
                      <a:r>
                        <a:rPr kumimoji="0" lang="en-US" sz="22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kern="1200" baseline="0" dirty="0" smtClean="0">
                          <a:solidFill>
                            <a:schemeClr val="dk1"/>
                          </a:solidFill>
                          <a:latin typeface="+mn-lt"/>
                          <a:ea typeface="+mn-ea"/>
                          <a:cs typeface="+mn-cs"/>
                        </a:rPr>
                        <a:t>                   </a:t>
                      </a:r>
                      <a:r>
                        <a:rPr kumimoji="0" lang="en-US" sz="2200" b="1" kern="1200" dirty="0" smtClean="0">
                          <a:solidFill>
                            <a:schemeClr val="dk1"/>
                          </a:solidFill>
                          <a:latin typeface="+mn-lt"/>
                          <a:ea typeface="+mn-ea"/>
                          <a:cs typeface="+mn-cs"/>
                        </a:rPr>
                        <a:t>    x &lt;= '1';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kern="1200" dirty="0" smtClean="0">
                          <a:solidFill>
                            <a:schemeClr val="dk1"/>
                          </a:solidFill>
                          <a:latin typeface="+mn-lt"/>
                          <a:ea typeface="+mn-ea"/>
                          <a:cs typeface="+mn-cs"/>
                        </a:rPr>
                        <a:t>                 </a:t>
                      </a:r>
                      <a:r>
                        <a:rPr kumimoji="0" lang="en-US" sz="2200" b="1" i="1" kern="1200" dirty="0" smtClean="0">
                          <a:solidFill>
                            <a:srgbClr val="0070C0"/>
                          </a:solidFill>
                          <a:latin typeface="+mn-lt"/>
                          <a:ea typeface="Times New Roman"/>
                          <a:cs typeface="Courier-BoldOblique"/>
                        </a:rPr>
                        <a:t>end</a:t>
                      </a:r>
                      <a:r>
                        <a:rPr kumimoji="0" lang="en-US" sz="2200" b="1" kern="1200" dirty="0" smtClean="0">
                          <a:solidFill>
                            <a:schemeClr val="dk1"/>
                          </a:solidFill>
                          <a:latin typeface="+mn-lt"/>
                          <a:ea typeface="+mn-ea"/>
                          <a:cs typeface="+mn-cs"/>
                        </a:rPr>
                        <a:t> </a:t>
                      </a:r>
                      <a:r>
                        <a:rPr kumimoji="0" lang="en-US" sz="2200" b="1" i="1" kern="1200" dirty="0" smtClean="0">
                          <a:solidFill>
                            <a:srgbClr val="0070C0"/>
                          </a:solidFill>
                          <a:latin typeface="+mn-lt"/>
                          <a:ea typeface="Times New Roman"/>
                          <a:cs typeface="Courier-BoldOblique"/>
                        </a:rPr>
                        <a:t>if</a:t>
                      </a:r>
                      <a:r>
                        <a:rPr kumimoji="0" lang="en-US" sz="22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1" kern="1200" dirty="0" smtClean="0">
                          <a:solidFill>
                            <a:srgbClr val="0070C0"/>
                          </a:solidFill>
                          <a:latin typeface="+mn-lt"/>
                          <a:ea typeface="Times New Roman"/>
                          <a:cs typeface="Courier-BoldOblique"/>
                        </a:rPr>
                        <a:t>       </a:t>
                      </a:r>
                      <a:r>
                        <a:rPr kumimoji="0" lang="en-US" sz="2200" b="1" i="1" kern="1200" baseline="0" dirty="0" smtClean="0">
                          <a:solidFill>
                            <a:srgbClr val="0070C0"/>
                          </a:solidFill>
                          <a:latin typeface="+mn-lt"/>
                          <a:ea typeface="Times New Roman"/>
                          <a:cs typeface="Courier-BoldOblique"/>
                        </a:rPr>
                        <a:t> </a:t>
                      </a:r>
                      <a:r>
                        <a:rPr kumimoji="0" lang="en-US" sz="2200" b="1" i="1" kern="1200" dirty="0" smtClean="0">
                          <a:solidFill>
                            <a:srgbClr val="0070C0"/>
                          </a:solidFill>
                          <a:latin typeface="+mn-lt"/>
                          <a:ea typeface="Times New Roman"/>
                          <a:cs typeface="Courier-BoldOblique"/>
                        </a:rPr>
                        <a:t>when</a:t>
                      </a:r>
                      <a:r>
                        <a:rPr kumimoji="0" lang="en-US" sz="2200" b="1" kern="1200" dirty="0" smtClean="0">
                          <a:solidFill>
                            <a:schemeClr val="dk1"/>
                          </a:solidFill>
                          <a:latin typeface="+mn-lt"/>
                          <a:ea typeface="+mn-ea"/>
                          <a:cs typeface="+mn-cs"/>
                        </a:rPr>
                        <a:t> others =&gt;</a:t>
                      </a:r>
                      <a:r>
                        <a:rPr kumimoji="0" lang="en-US" sz="2200" b="1" kern="1200" baseline="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kern="1200" baseline="0" dirty="0" smtClean="0">
                          <a:solidFill>
                            <a:schemeClr val="dk1"/>
                          </a:solidFill>
                          <a:latin typeface="+mn-lt"/>
                          <a:ea typeface="+mn-ea"/>
                          <a:cs typeface="+mn-cs"/>
                        </a:rPr>
                        <a:t>                       </a:t>
                      </a:r>
                      <a:r>
                        <a:rPr kumimoji="0" lang="en-US" sz="2200" b="1" kern="1200" dirty="0" smtClean="0">
                          <a:solidFill>
                            <a:schemeClr val="dk1"/>
                          </a:solidFill>
                          <a:latin typeface="+mn-lt"/>
                          <a:ea typeface="+mn-ea"/>
                          <a:cs typeface="+mn-cs"/>
                        </a:rPr>
                        <a:t>null;</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1" kern="1200" dirty="0" smtClean="0">
                          <a:solidFill>
                            <a:srgbClr val="0070C0"/>
                          </a:solidFill>
                          <a:latin typeface="+mn-lt"/>
                          <a:ea typeface="Times New Roman"/>
                          <a:cs typeface="Courier-BoldOblique"/>
                        </a:rPr>
                        <a:t>   end</a:t>
                      </a:r>
                      <a:r>
                        <a:rPr kumimoji="0" lang="en-US" sz="2200" b="1" kern="1200" dirty="0" smtClean="0">
                          <a:solidFill>
                            <a:schemeClr val="dk1"/>
                          </a:solidFill>
                          <a:latin typeface="+mn-lt"/>
                          <a:ea typeface="+mn-ea"/>
                          <a:cs typeface="+mn-cs"/>
                        </a:rPr>
                        <a:t> </a:t>
                      </a:r>
                      <a:r>
                        <a:rPr kumimoji="0" lang="en-US" sz="2200" b="1" i="1" kern="1200" dirty="0" smtClean="0">
                          <a:solidFill>
                            <a:srgbClr val="0070C0"/>
                          </a:solidFill>
                          <a:latin typeface="+mn-lt"/>
                          <a:ea typeface="Times New Roman"/>
                          <a:cs typeface="Courier-BoldOblique"/>
                        </a:rPr>
                        <a:t>case</a:t>
                      </a:r>
                      <a:r>
                        <a:rPr kumimoji="0" lang="en-US" sz="22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1" i="1" kern="1200" dirty="0" smtClean="0">
                          <a:solidFill>
                            <a:srgbClr val="0070C0"/>
                          </a:solidFill>
                          <a:latin typeface="+mn-lt"/>
                          <a:ea typeface="Times New Roman"/>
                          <a:cs typeface="Courier-BoldOblique"/>
                        </a:rPr>
                        <a:t>end</a:t>
                      </a:r>
                      <a:r>
                        <a:rPr kumimoji="0" lang="en-US" sz="2200" b="1" kern="1200" dirty="0" smtClean="0">
                          <a:solidFill>
                            <a:schemeClr val="dk1"/>
                          </a:solidFill>
                          <a:latin typeface="+mn-lt"/>
                          <a:ea typeface="+mn-ea"/>
                          <a:cs typeface="+mn-cs"/>
                        </a:rPr>
                        <a:t> </a:t>
                      </a:r>
                      <a:r>
                        <a:rPr kumimoji="0" lang="en-US" sz="2200" b="1" i="1" kern="1200" dirty="0" smtClean="0">
                          <a:solidFill>
                            <a:srgbClr val="0070C0"/>
                          </a:solidFill>
                          <a:latin typeface="+mn-lt"/>
                          <a:ea typeface="Times New Roman"/>
                          <a:cs typeface="Courier-BoldOblique"/>
                        </a:rPr>
                        <a:t>process</a:t>
                      </a:r>
                      <a:r>
                        <a:rPr kumimoji="0" lang="en-US" sz="22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4" name="Rectangle à coins arrondis 13"/>
          <p:cNvSpPr/>
          <p:nvPr/>
        </p:nvSpPr>
        <p:spPr>
          <a:xfrm>
            <a:off x="2987824" y="3971453"/>
            <a:ext cx="6156176" cy="2553891"/>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smtClean="0"/>
              <a:t>La sortie </a:t>
            </a:r>
            <a:r>
              <a:rPr lang="fr-FR" b="1" dirty="0" smtClean="0"/>
              <a:t>x</a:t>
            </a:r>
          </a:p>
          <a:p>
            <a:pPr>
              <a:buFontTx/>
              <a:buChar char="-"/>
            </a:pPr>
            <a:r>
              <a:rPr lang="fr-FR" dirty="0" smtClean="0"/>
              <a:t> dépend de l’état interne de la machine et de l’entrée </a:t>
            </a:r>
            <a:r>
              <a:rPr lang="fr-FR" b="1" dirty="0" smtClean="0"/>
              <a:t>a</a:t>
            </a:r>
          </a:p>
          <a:p>
            <a:pPr>
              <a:buFontTx/>
              <a:buChar char="-"/>
            </a:pPr>
            <a:r>
              <a:rPr lang="fr-FR" dirty="0" smtClean="0"/>
              <a:t> est à ‘0’ par défaut lorsqu’elle n’est pas assignée explicitement dans un état du graphe</a:t>
            </a:r>
          </a:p>
          <a:p>
            <a:pPr>
              <a:buFontTx/>
              <a:buChar char="-"/>
            </a:pPr>
            <a:r>
              <a:rPr lang="fr-FR" dirty="0" smtClean="0"/>
              <a:t> passe à ‘1’ dès que le signal </a:t>
            </a:r>
            <a:r>
              <a:rPr lang="fr-FR" b="1" dirty="0" smtClean="0"/>
              <a:t>a </a:t>
            </a:r>
            <a:r>
              <a:rPr lang="fr-FR" dirty="0" smtClean="0"/>
              <a:t>passe à ‘1’ alors que la machine est dans l’état </a:t>
            </a:r>
            <a:r>
              <a:rPr lang="fr-FR" b="1" dirty="0" smtClean="0"/>
              <a:t>s1 </a:t>
            </a:r>
            <a:r>
              <a:rPr lang="fr-FR" dirty="0" smtClean="0"/>
              <a:t>(au retard près du bloc combinatoire)</a:t>
            </a:r>
          </a:p>
          <a:p>
            <a:pPr>
              <a:buFontTx/>
              <a:buChar char="-"/>
            </a:pPr>
            <a:r>
              <a:rPr lang="fr-FR" dirty="0" smtClean="0"/>
              <a:t> repasse à ‘0’ dès que la machine entre dans l’état </a:t>
            </a:r>
            <a:r>
              <a:rPr lang="fr-FR" b="1" dirty="0" smtClean="0"/>
              <a:t>s2</a:t>
            </a:r>
          </a:p>
        </p:txBody>
      </p:sp>
      <p:pic>
        <p:nvPicPr>
          <p:cNvPr id="364546" name="Picture 2"/>
          <p:cNvPicPr>
            <a:picLocks noChangeAspect="1" noChangeArrowheads="1"/>
          </p:cNvPicPr>
          <p:nvPr/>
        </p:nvPicPr>
        <p:blipFill>
          <a:blip r:embed="rId6" cstate="print"/>
          <a:srcRect/>
          <a:stretch>
            <a:fillRect/>
          </a:stretch>
        </p:blipFill>
        <p:spPr bwMode="auto">
          <a:xfrm>
            <a:off x="3131840" y="1772816"/>
            <a:ext cx="6048672" cy="22172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107</a:t>
            </a:fld>
            <a:endParaRPr lang="fr-FR"/>
          </a:p>
        </p:txBody>
      </p:sp>
      <p:sp>
        <p:nvSpPr>
          <p:cNvPr id="9" name="Espace réservé du contenu 8"/>
          <p:cNvSpPr>
            <a:spLocks noGrp="1"/>
          </p:cNvSpPr>
          <p:nvPr>
            <p:ph idx="4294967295"/>
          </p:nvPr>
        </p:nvSpPr>
        <p:spPr>
          <a:xfrm>
            <a:off x="0" y="908050"/>
            <a:ext cx="8642350" cy="1441450"/>
          </a:xfrm>
        </p:spPr>
        <p:txBody>
          <a:bodyPr>
            <a:normAutofit fontScale="77500" lnSpcReduction="20000"/>
          </a:bodyPr>
          <a:lstStyle/>
          <a:p>
            <a:r>
              <a:rPr lang="fr-FR" sz="3100" dirty="0" smtClean="0"/>
              <a:t>Le signal d’entrée a est asynchrone (mauvaise conception) </a:t>
            </a:r>
          </a:p>
          <a:p>
            <a:pPr lvl="1"/>
            <a:r>
              <a:rPr lang="fr-FR" sz="2700" dirty="0" smtClean="0"/>
              <a:t>l’impulsion x a une durée </a:t>
            </a:r>
            <a:r>
              <a:rPr lang="fr-FR" sz="3100" dirty="0" smtClean="0"/>
              <a:t>imprévisible !</a:t>
            </a:r>
          </a:p>
          <a:p>
            <a:r>
              <a:rPr lang="fr-FR" sz="3100" dirty="0" smtClean="0"/>
              <a:t>Le signal d’entrée a est synchronisé (bonne conception)</a:t>
            </a:r>
          </a:p>
          <a:p>
            <a:pPr lvl="1"/>
            <a:r>
              <a:rPr lang="fr-FR" sz="2300" dirty="0" smtClean="0"/>
              <a:t>l’impulsion x a une durée toujours </a:t>
            </a:r>
            <a:r>
              <a:rPr lang="fr-FR" sz="2700" dirty="0" smtClean="0"/>
              <a:t>égale à la période d’horloge</a:t>
            </a:r>
          </a:p>
          <a:p>
            <a:endParaRPr lang="fr-FR" sz="3100"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dirty="0" smtClean="0"/>
              <a:t>- Les actions de transition</a:t>
            </a:r>
          </a:p>
        </p:txBody>
      </p:sp>
      <p:pic>
        <p:nvPicPr>
          <p:cNvPr id="365570" name="Picture 2"/>
          <p:cNvPicPr>
            <a:picLocks noChangeAspect="1" noChangeArrowheads="1"/>
          </p:cNvPicPr>
          <p:nvPr/>
        </p:nvPicPr>
        <p:blipFill>
          <a:blip r:embed="rId6" cstate="print"/>
          <a:srcRect/>
          <a:stretch>
            <a:fillRect/>
          </a:stretch>
        </p:blipFill>
        <p:spPr bwMode="auto">
          <a:xfrm>
            <a:off x="0" y="2363643"/>
            <a:ext cx="9612560" cy="401768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5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108</a:t>
            </a:fld>
            <a:endParaRPr lang="fr-FR"/>
          </a:p>
        </p:txBody>
      </p:sp>
      <p:sp>
        <p:nvSpPr>
          <p:cNvPr id="9" name="Espace réservé du contenu 8"/>
          <p:cNvSpPr>
            <a:spLocks noGrp="1"/>
          </p:cNvSpPr>
          <p:nvPr>
            <p:ph idx="4294967295"/>
          </p:nvPr>
        </p:nvSpPr>
        <p:spPr>
          <a:xfrm>
            <a:off x="0" y="908050"/>
            <a:ext cx="8642350" cy="5329238"/>
          </a:xfrm>
        </p:spPr>
        <p:txBody>
          <a:bodyPr>
            <a:normAutofit/>
          </a:bodyPr>
          <a:lstStyle/>
          <a:p>
            <a:pPr>
              <a:buNone/>
            </a:pPr>
            <a:r>
              <a:rPr lang="fr-FR" b="1" dirty="0" smtClean="0"/>
              <a:t>Applications courantes des actions de transition</a:t>
            </a:r>
          </a:p>
          <a:p>
            <a:r>
              <a:rPr lang="fr-FR" dirty="0" smtClean="0"/>
              <a:t>Comme le signal de sortie x n’est à ‘1’ que pour un seul front montant d’horloge, il peut servir de signal de validation d’une opération séquentielle ponctuelle :</a:t>
            </a:r>
          </a:p>
          <a:p>
            <a:pPr lvl="1"/>
            <a:r>
              <a:rPr lang="fr-FR" sz="2400" dirty="0" smtClean="0"/>
              <a:t>Incrémenter ou décrémenter un compteur une seule fois, à un moment précis</a:t>
            </a:r>
          </a:p>
          <a:p>
            <a:pPr lvl="1"/>
            <a:r>
              <a:rPr lang="fr-FR" sz="2400" dirty="0" smtClean="0"/>
              <a:t>Décaler un registre à droite ou à gauche d’une seule position, à un moment précis</a:t>
            </a:r>
          </a:p>
          <a:p>
            <a:pPr lvl="1"/>
            <a:r>
              <a:rPr lang="fr-FR" sz="2400" dirty="0" smtClean="0"/>
              <a:t>Initialiser ou charger un registre</a:t>
            </a: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dirty="0" smtClean="0"/>
              <a:t>- Les actions de transition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109</a:t>
            </a:fld>
            <a:endParaRPr lang="fr-FR"/>
          </a:p>
        </p:txBody>
      </p:sp>
      <p:sp>
        <p:nvSpPr>
          <p:cNvPr id="9" name="Espace réservé du contenu 8"/>
          <p:cNvSpPr>
            <a:spLocks noGrp="1"/>
          </p:cNvSpPr>
          <p:nvPr>
            <p:ph idx="4294967295"/>
          </p:nvPr>
        </p:nvSpPr>
        <p:spPr>
          <a:xfrm>
            <a:off x="0" y="908050"/>
            <a:ext cx="3887788" cy="5329238"/>
          </a:xfrm>
        </p:spPr>
        <p:txBody>
          <a:bodyPr>
            <a:normAutofit/>
          </a:bodyPr>
          <a:lstStyle/>
          <a:p>
            <a:pPr>
              <a:buNone/>
            </a:pPr>
            <a:r>
              <a:rPr lang="fr-FR" b="1" dirty="0" smtClean="0"/>
              <a:t>Description d’une machine de Moore</a:t>
            </a: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b="1" dirty="0" smtClean="0"/>
              <a:t>Exercices</a:t>
            </a:r>
            <a:endParaRPr lang="fr-FR" dirty="0" smtClean="0"/>
          </a:p>
        </p:txBody>
      </p:sp>
      <p:pic>
        <p:nvPicPr>
          <p:cNvPr id="354306" name="Picture 2"/>
          <p:cNvPicPr>
            <a:picLocks noChangeAspect="1" noChangeArrowheads="1"/>
          </p:cNvPicPr>
          <p:nvPr/>
        </p:nvPicPr>
        <p:blipFill>
          <a:blip r:embed="rId6" cstate="print"/>
          <a:srcRect/>
          <a:stretch>
            <a:fillRect/>
          </a:stretch>
        </p:blipFill>
        <p:spPr bwMode="auto">
          <a:xfrm>
            <a:off x="3851920" y="1613699"/>
            <a:ext cx="5021535" cy="455160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11</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fontScale="92500" lnSpcReduction="20000"/>
          </a:bodyPr>
          <a:lstStyle/>
          <a:p>
            <a:r>
              <a:rPr lang="fr-FR" dirty="0" smtClean="0"/>
              <a:t>Opérateur logique : </a:t>
            </a:r>
          </a:p>
          <a:p>
            <a:pPr lvl="1">
              <a:buNone/>
            </a:pPr>
            <a:r>
              <a:rPr lang="fr-FR" dirty="0" smtClean="0"/>
              <a:t>and, or, </a:t>
            </a:r>
            <a:r>
              <a:rPr lang="fr-FR" dirty="0" err="1" smtClean="0"/>
              <a:t>nand</a:t>
            </a:r>
            <a:r>
              <a:rPr lang="fr-FR" dirty="0" smtClean="0"/>
              <a:t>, </a:t>
            </a:r>
            <a:r>
              <a:rPr lang="fr-FR" dirty="0" err="1" smtClean="0"/>
              <a:t>nor</a:t>
            </a:r>
            <a:r>
              <a:rPr lang="fr-FR" dirty="0" smtClean="0"/>
              <a:t>, </a:t>
            </a:r>
            <a:r>
              <a:rPr lang="fr-FR" dirty="0" err="1" smtClean="0"/>
              <a:t>xor</a:t>
            </a:r>
            <a:r>
              <a:rPr lang="fr-FR" dirty="0" smtClean="0"/>
              <a:t>, </a:t>
            </a:r>
            <a:r>
              <a:rPr lang="fr-FR" dirty="0" err="1" smtClean="0"/>
              <a:t>xnor</a:t>
            </a:r>
            <a:r>
              <a:rPr lang="fr-FR" dirty="0" smtClean="0"/>
              <a:t>, </a:t>
            </a:r>
            <a:r>
              <a:rPr lang="sv-SE" dirty="0" smtClean="0"/>
              <a:t>sll, srl, sra, rol, ror</a:t>
            </a:r>
          </a:p>
          <a:p>
            <a:r>
              <a:rPr lang="fr-FR" dirty="0" smtClean="0"/>
              <a:t>Opérateur de comparaison : </a:t>
            </a:r>
          </a:p>
          <a:p>
            <a:pPr lvl="1">
              <a:buNone/>
            </a:pPr>
            <a:r>
              <a:rPr lang="fr-FR" dirty="0" smtClean="0"/>
              <a:t>=, /=, &lt;, &lt;=, &gt;, &gt;=</a:t>
            </a:r>
          </a:p>
          <a:p>
            <a:r>
              <a:rPr lang="fr-FR" dirty="0" smtClean="0"/>
              <a:t>Opérateur d’addition : </a:t>
            </a:r>
          </a:p>
          <a:p>
            <a:pPr lvl="1">
              <a:buNone/>
            </a:pPr>
            <a:r>
              <a:rPr lang="fr-FR" dirty="0" smtClean="0"/>
              <a:t>+, -, &amp;</a:t>
            </a:r>
          </a:p>
          <a:p>
            <a:r>
              <a:rPr lang="fr-FR" dirty="0" smtClean="0"/>
              <a:t>Opérateur mathématique : </a:t>
            </a:r>
          </a:p>
          <a:p>
            <a:pPr lvl="1">
              <a:buNone/>
            </a:pPr>
            <a:r>
              <a:rPr lang="fr-FR" dirty="0" smtClean="0"/>
              <a:t>*, /, </a:t>
            </a:r>
            <a:r>
              <a:rPr lang="fr-FR" dirty="0" err="1" smtClean="0"/>
              <a:t>mod</a:t>
            </a:r>
            <a:r>
              <a:rPr lang="fr-FR" dirty="0" smtClean="0"/>
              <a:t>, rem</a:t>
            </a:r>
          </a:p>
          <a:p>
            <a:r>
              <a:rPr lang="fr-FR" dirty="0" smtClean="0"/>
              <a:t>Opérateur de signe : </a:t>
            </a:r>
          </a:p>
          <a:p>
            <a:pPr lvl="1">
              <a:buNone/>
            </a:pPr>
            <a:r>
              <a:rPr lang="fr-FR" dirty="0" smtClean="0"/>
              <a:t>-</a:t>
            </a:r>
          </a:p>
          <a:p>
            <a:r>
              <a:rPr lang="fr-FR" dirty="0" smtClean="0"/>
              <a:t>Opérateur divers : </a:t>
            </a:r>
          </a:p>
          <a:p>
            <a:pPr lvl="1">
              <a:buNone/>
            </a:pPr>
            <a:r>
              <a:rPr lang="fr-FR" dirty="0" smtClean="0"/>
              <a:t>**, abs, not</a:t>
            </a:r>
          </a:p>
          <a:p>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Les opérateurs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110</a:t>
            </a:fld>
            <a:endParaRPr lang="fr-FR"/>
          </a:p>
        </p:txBody>
      </p:sp>
      <p:sp>
        <p:nvSpPr>
          <p:cNvPr id="9" name="Espace réservé du contenu 8"/>
          <p:cNvSpPr>
            <a:spLocks noGrp="1"/>
          </p:cNvSpPr>
          <p:nvPr>
            <p:ph idx="4294967295"/>
          </p:nvPr>
        </p:nvSpPr>
        <p:spPr>
          <a:xfrm>
            <a:off x="0" y="908050"/>
            <a:ext cx="3887788" cy="5329238"/>
          </a:xfrm>
        </p:spPr>
        <p:txBody>
          <a:bodyPr>
            <a:normAutofit/>
          </a:bodyPr>
          <a:lstStyle/>
          <a:p>
            <a:pPr>
              <a:buNone/>
            </a:pPr>
            <a:r>
              <a:rPr lang="fr-FR" b="1" dirty="0" smtClean="0"/>
              <a:t>Description d’une machine de </a:t>
            </a:r>
            <a:r>
              <a:rPr lang="fr-FR" b="1" dirty="0" err="1" smtClean="0"/>
              <a:t>Mealy</a:t>
            </a:r>
            <a:endParaRPr lang="fr-FR" b="1"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b="1" dirty="0" smtClean="0"/>
              <a:t>Exercices</a:t>
            </a:r>
            <a:endParaRPr lang="fr-FR" dirty="0" smtClean="0"/>
          </a:p>
        </p:txBody>
      </p:sp>
      <p:pic>
        <p:nvPicPr>
          <p:cNvPr id="355330" name="Picture 2"/>
          <p:cNvPicPr>
            <a:picLocks noChangeAspect="1" noChangeArrowheads="1"/>
          </p:cNvPicPr>
          <p:nvPr/>
        </p:nvPicPr>
        <p:blipFill>
          <a:blip r:embed="rId6" cstate="print"/>
          <a:srcRect/>
          <a:stretch>
            <a:fillRect/>
          </a:stretch>
        </p:blipFill>
        <p:spPr bwMode="auto">
          <a:xfrm>
            <a:off x="3419872" y="1988840"/>
            <a:ext cx="5489332" cy="40324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12</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fontScale="92500" lnSpcReduction="20000"/>
          </a:bodyPr>
          <a:lstStyle/>
          <a:p>
            <a:r>
              <a:rPr lang="fr-FR" dirty="0" smtClean="0"/>
              <a:t>Définition de l’entité (boîte noire avec les ports d’entrée/sortie)</a:t>
            </a:r>
          </a:p>
          <a:p>
            <a:r>
              <a:rPr lang="fr-FR" dirty="0" smtClean="0"/>
              <a:t>Définition de l’architecture interne de cette boîte noire</a:t>
            </a:r>
          </a:p>
          <a:p>
            <a:r>
              <a:rPr lang="fr-FR" dirty="0" smtClean="0"/>
              <a:t>Déclaration des constantes, des signaux, des fonctions, des procédures, des blocs hiérarchiques utilisés dans le programme</a:t>
            </a:r>
          </a:p>
          <a:p>
            <a:r>
              <a:rPr lang="fr-FR" dirty="0" smtClean="0"/>
              <a:t>Corps du programme consistant</a:t>
            </a:r>
          </a:p>
          <a:p>
            <a:pPr lvl="1"/>
            <a:r>
              <a:rPr lang="fr-FR" dirty="0" smtClean="0"/>
              <a:t>Les instructions concurrentes</a:t>
            </a:r>
          </a:p>
          <a:p>
            <a:pPr lvl="1"/>
            <a:r>
              <a:rPr lang="fr-FR" dirty="0" smtClean="0"/>
              <a:t>Les instructions séquentielles encapsulées dans des «</a:t>
            </a:r>
            <a:r>
              <a:rPr lang="fr-FR" dirty="0" err="1" smtClean="0"/>
              <a:t>process</a:t>
            </a:r>
            <a:r>
              <a:rPr lang="fr-FR" dirty="0" smtClean="0"/>
              <a:t>»</a:t>
            </a:r>
          </a:p>
          <a:p>
            <a:r>
              <a:rPr lang="fr-FR" dirty="0" smtClean="0"/>
              <a:t>Les commentaires sont précédés de deux tirés : -- </a:t>
            </a:r>
          </a:p>
          <a:p>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Programmer en VHDL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13</a:t>
            </a:fld>
            <a:endParaRPr lang="fr-FR"/>
          </a:p>
        </p:txBody>
      </p:sp>
      <p:sp>
        <p:nvSpPr>
          <p:cNvPr id="11" name="Espace réservé du contenu 10"/>
          <p:cNvSpPr>
            <a:spLocks noGrp="1"/>
          </p:cNvSpPr>
          <p:nvPr>
            <p:ph idx="4294967295"/>
          </p:nvPr>
        </p:nvSpPr>
        <p:spPr>
          <a:xfrm>
            <a:off x="0" y="908050"/>
            <a:ext cx="8642350" cy="5184775"/>
          </a:xfrm>
        </p:spPr>
        <p:txBody>
          <a:bodyPr/>
          <a:lstStyle/>
          <a:p>
            <a:r>
              <a:rPr lang="fr-FR" dirty="0" smtClean="0"/>
              <a:t>Déclaration des bibliothèques:</a:t>
            </a:r>
          </a:p>
          <a:p>
            <a:endParaRPr lang="fr-FR" dirty="0" smtClean="0"/>
          </a:p>
          <a:p>
            <a:endParaRPr lang="fr-FR" dirty="0" smtClean="0"/>
          </a:p>
          <a:p>
            <a:endParaRPr lang="fr-FR" dirty="0" smtClean="0"/>
          </a:p>
          <a:p>
            <a:r>
              <a:rPr lang="fr-FR" dirty="0" smtClean="0"/>
              <a:t>Commentaires :</a:t>
            </a: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Exemple de Code</a:t>
            </a:r>
          </a:p>
        </p:txBody>
      </p:sp>
      <p:graphicFrame>
        <p:nvGraphicFramePr>
          <p:cNvPr id="13" name="Tableau 12"/>
          <p:cNvGraphicFramePr>
            <a:graphicFrameLocks noGrp="1"/>
          </p:cNvGraphicFramePr>
          <p:nvPr/>
        </p:nvGraphicFramePr>
        <p:xfrm>
          <a:off x="1524000" y="1397000"/>
          <a:ext cx="6096000" cy="1554480"/>
        </p:xfrm>
        <a:graphic>
          <a:graphicData uri="http://schemas.openxmlformats.org/drawingml/2006/table">
            <a:tbl>
              <a:tblPr bandRow="1">
                <a:tableStyleId>{5C22544A-7EE6-4342-B048-85BDC9FD1C3A}</a:tableStyleId>
              </a:tblPr>
              <a:tblGrid>
                <a:gridCol w="6096000"/>
              </a:tblGrid>
              <a:tr h="370840">
                <a:tc>
                  <a:txBody>
                    <a:bodyPr/>
                    <a:lstStyle/>
                    <a:p>
                      <a:pPr>
                        <a:buNone/>
                      </a:pPr>
                      <a:r>
                        <a:rPr lang="fr-FR" sz="2400" dirty="0" err="1" smtClean="0">
                          <a:solidFill>
                            <a:srgbClr val="0070C0"/>
                          </a:solidFill>
                        </a:rPr>
                        <a:t>library</a:t>
                      </a:r>
                      <a:r>
                        <a:rPr lang="fr-FR" sz="2400" dirty="0" smtClean="0"/>
                        <a:t> </a:t>
                      </a:r>
                      <a:r>
                        <a:rPr lang="fr-FR" sz="2400" dirty="0" err="1" smtClean="0"/>
                        <a:t>ieee</a:t>
                      </a:r>
                      <a:r>
                        <a:rPr lang="fr-FR" sz="2400" dirty="0" smtClean="0"/>
                        <a:t>;</a:t>
                      </a:r>
                    </a:p>
                    <a:p>
                      <a:pPr>
                        <a:buNone/>
                      </a:pPr>
                      <a:r>
                        <a:rPr lang="fr-FR" sz="2400" dirty="0" smtClean="0">
                          <a:solidFill>
                            <a:srgbClr val="0070C0"/>
                          </a:solidFill>
                        </a:rPr>
                        <a:t>use</a:t>
                      </a:r>
                      <a:r>
                        <a:rPr lang="fr-FR" sz="2400" dirty="0" smtClean="0"/>
                        <a:t> ieee.std_logic_1164</a:t>
                      </a:r>
                      <a:r>
                        <a:rPr lang="fr-FR" sz="2400" dirty="0" smtClean="0">
                          <a:solidFill>
                            <a:srgbClr val="0070C0"/>
                          </a:solidFill>
                        </a:rPr>
                        <a:t>.all</a:t>
                      </a:r>
                      <a:r>
                        <a:rPr lang="fr-FR" sz="2400" dirty="0" smtClean="0"/>
                        <a:t>;</a:t>
                      </a:r>
                    </a:p>
                    <a:p>
                      <a:pPr>
                        <a:buNone/>
                      </a:pPr>
                      <a:r>
                        <a:rPr lang="fr-FR" sz="2400" dirty="0" smtClean="0">
                          <a:solidFill>
                            <a:srgbClr val="0070C0"/>
                          </a:solidFill>
                        </a:rPr>
                        <a:t>use</a:t>
                      </a:r>
                      <a:r>
                        <a:rPr lang="fr-FR" sz="2400" dirty="0" smtClean="0"/>
                        <a:t> </a:t>
                      </a:r>
                      <a:r>
                        <a:rPr lang="fr-FR" sz="2400" dirty="0" err="1" smtClean="0"/>
                        <a:t>ieee.std_logic_arith</a:t>
                      </a:r>
                      <a:r>
                        <a:rPr lang="fr-FR" sz="2400" dirty="0" err="1" smtClean="0">
                          <a:solidFill>
                            <a:srgbClr val="0070C0"/>
                          </a:solidFill>
                        </a:rPr>
                        <a:t>.all</a:t>
                      </a:r>
                      <a:r>
                        <a:rPr lang="fr-FR" sz="2400" dirty="0" smtClean="0"/>
                        <a:t>;</a:t>
                      </a:r>
                    </a:p>
                    <a:p>
                      <a:pPr>
                        <a:buNone/>
                      </a:pPr>
                      <a:r>
                        <a:rPr lang="fr-FR" sz="2400" dirty="0" smtClean="0">
                          <a:solidFill>
                            <a:srgbClr val="0070C0"/>
                          </a:solidFill>
                        </a:rPr>
                        <a:t>use</a:t>
                      </a:r>
                      <a:r>
                        <a:rPr lang="fr-FR" sz="2400" dirty="0" smtClean="0"/>
                        <a:t> </a:t>
                      </a:r>
                      <a:r>
                        <a:rPr lang="fr-FR" sz="2400" dirty="0" err="1" smtClean="0"/>
                        <a:t>ieee.std_logic_unsigned</a:t>
                      </a:r>
                      <a:r>
                        <a:rPr lang="fr-FR" sz="2400" dirty="0" err="1" smtClean="0">
                          <a:solidFill>
                            <a:srgbClr val="0070C0"/>
                          </a:solidFill>
                        </a:rPr>
                        <a:t>.all</a:t>
                      </a:r>
                      <a:r>
                        <a:rPr lang="fr-FR" sz="2400" dirty="0" smtClean="0"/>
                        <a:t>;</a:t>
                      </a:r>
                      <a:endParaRPr lang="fr-FR" sz="2400" dirty="0"/>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6" name="Tableau 15"/>
          <p:cNvGraphicFramePr>
            <a:graphicFrameLocks noGrp="1"/>
          </p:cNvGraphicFramePr>
          <p:nvPr/>
        </p:nvGraphicFramePr>
        <p:xfrm>
          <a:off x="1475656" y="3861048"/>
          <a:ext cx="6096000" cy="822960"/>
        </p:xfrm>
        <a:graphic>
          <a:graphicData uri="http://schemas.openxmlformats.org/drawingml/2006/table">
            <a:tbl>
              <a:tblPr bandRow="1">
                <a:tableStyleId>{5C22544A-7EE6-4342-B048-85BDC9FD1C3A}</a:tableStyleId>
              </a:tblPr>
              <a:tblGrid>
                <a:gridCol w="6096000"/>
              </a:tblGrid>
              <a:tr h="370840">
                <a:tc>
                  <a:txBody>
                    <a:bodyPr/>
                    <a:lstStyle/>
                    <a:p>
                      <a:pPr>
                        <a:spcAft>
                          <a:spcPts val="0"/>
                        </a:spcAft>
                      </a:pPr>
                      <a:r>
                        <a:rPr lang="fr-FR" sz="2400" b="1" i="1" dirty="0" smtClean="0">
                          <a:solidFill>
                            <a:srgbClr val="008100"/>
                          </a:solidFill>
                          <a:latin typeface="+mj-lt"/>
                          <a:ea typeface="Times New Roman"/>
                          <a:cs typeface="Courier-BoldOblique"/>
                        </a:rPr>
                        <a:t>-- Circuit décodeur</a:t>
                      </a:r>
                      <a:endParaRPr lang="fr-FR" sz="2400" dirty="0" smtClean="0">
                        <a:latin typeface="+mj-lt"/>
                        <a:ea typeface="Times New Roman"/>
                      </a:endParaRPr>
                    </a:p>
                    <a:p>
                      <a:pPr>
                        <a:spcAft>
                          <a:spcPts val="0"/>
                        </a:spcAft>
                      </a:pPr>
                      <a:r>
                        <a:rPr lang="fr-FR" sz="2400" b="1" i="1" dirty="0" smtClean="0">
                          <a:solidFill>
                            <a:srgbClr val="008100"/>
                          </a:solidFill>
                          <a:latin typeface="+mj-lt"/>
                          <a:ea typeface="Times New Roman"/>
                          <a:cs typeface="Courier-BoldOblique"/>
                        </a:rPr>
                        <a:t>-- Deux vers quatre</a:t>
                      </a:r>
                      <a:endParaRPr lang="fr-FR" sz="2400" dirty="0">
                        <a:latin typeface="+mj-lt"/>
                        <a:ea typeface="Times New Roman"/>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2"/>
            </p:custDataLst>
          </p:nvPr>
        </p:nvSpPr>
        <p:spPr/>
        <p:txBody>
          <a:bodyPr/>
          <a:lstStyle/>
          <a:p>
            <a:fld id="{2FC55E1D-A738-4950-8E99-A95748AD3D1B}" type="slidenum">
              <a:rPr lang="fr-FR" smtClean="0"/>
              <a:pPr/>
              <a:t>14</a:t>
            </a:fld>
            <a:endParaRPr lang="fr-FR"/>
          </a:p>
        </p:txBody>
      </p:sp>
      <p:sp>
        <p:nvSpPr>
          <p:cNvPr id="11" name="Espace réservé du contenu 10"/>
          <p:cNvSpPr>
            <a:spLocks noGrp="1"/>
          </p:cNvSpPr>
          <p:nvPr>
            <p:ph idx="4294967295"/>
          </p:nvPr>
        </p:nvSpPr>
        <p:spPr>
          <a:xfrm>
            <a:off x="0" y="908050"/>
            <a:ext cx="8642350" cy="5184775"/>
          </a:xfrm>
        </p:spPr>
        <p:txBody>
          <a:bodyPr/>
          <a:lstStyle/>
          <a:p>
            <a:r>
              <a:rPr lang="fr-FR" dirty="0" smtClean="0"/>
              <a:t>Déclaration de l’entité du démultiplexeur :</a:t>
            </a:r>
          </a:p>
          <a:p>
            <a:endParaRPr lang="fr-FR" dirty="0" smtClean="0"/>
          </a:p>
          <a:p>
            <a:endParaRPr lang="fr-FR" dirty="0" smtClean="0"/>
          </a:p>
          <a:p>
            <a:endParaRPr lang="fr-FR" dirty="0" smtClean="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Exemple de Code</a:t>
            </a:r>
          </a:p>
        </p:txBody>
      </p:sp>
      <p:graphicFrame>
        <p:nvGraphicFramePr>
          <p:cNvPr id="13" name="Tableau 12"/>
          <p:cNvGraphicFramePr>
            <a:graphicFrameLocks noGrp="1"/>
          </p:cNvGraphicFramePr>
          <p:nvPr/>
        </p:nvGraphicFramePr>
        <p:xfrm>
          <a:off x="3203848" y="3081496"/>
          <a:ext cx="5688632" cy="2651760"/>
        </p:xfrm>
        <a:graphic>
          <a:graphicData uri="http://schemas.openxmlformats.org/drawingml/2006/table">
            <a:tbl>
              <a:tblPr bandRow="1">
                <a:tableStyleId>{5C22544A-7EE6-4342-B048-85BDC9FD1C3A}</a:tableStyleId>
              </a:tblPr>
              <a:tblGrid>
                <a:gridCol w="5688632"/>
              </a:tblGrid>
              <a:tr h="370840">
                <a:tc>
                  <a:txBody>
                    <a:bodyPr/>
                    <a:lstStyle/>
                    <a:p>
                      <a:pPr>
                        <a:spcAft>
                          <a:spcPts val="0"/>
                        </a:spcAft>
                      </a:pPr>
                      <a:r>
                        <a:rPr lang="en-GB" sz="2400" b="1" i="1" dirty="0" smtClean="0">
                          <a:solidFill>
                            <a:srgbClr val="0000FF"/>
                          </a:solidFill>
                          <a:latin typeface="+mj-lt"/>
                          <a:ea typeface="Times New Roman"/>
                          <a:cs typeface="Courier-BoldOblique"/>
                        </a:rPr>
                        <a:t>entity </a:t>
                      </a:r>
                      <a:r>
                        <a:rPr lang="en-GB" sz="2400" b="1" i="1" dirty="0" smtClean="0">
                          <a:latin typeface="+mj-lt"/>
                          <a:ea typeface="Times New Roman"/>
                          <a:cs typeface="Courier-BoldOblique"/>
                        </a:rPr>
                        <a:t>DECOD2_4</a:t>
                      </a:r>
                      <a:r>
                        <a:rPr lang="en-GB" sz="2400" b="1" i="1" dirty="0" smtClean="0">
                          <a:solidFill>
                            <a:srgbClr val="FF00FF"/>
                          </a:solidFill>
                          <a:latin typeface="+mj-lt"/>
                          <a:ea typeface="Times New Roman"/>
                          <a:cs typeface="Courier-BoldOblique"/>
                        </a:rPr>
                        <a:t> </a:t>
                      </a:r>
                      <a:r>
                        <a:rPr lang="en-GB" sz="2400" b="1" i="1" dirty="0" smtClean="0">
                          <a:solidFill>
                            <a:srgbClr val="0000FF"/>
                          </a:solidFill>
                          <a:latin typeface="+mj-lt"/>
                          <a:ea typeface="Times New Roman"/>
                          <a:cs typeface="Courier-BoldOblique"/>
                        </a:rPr>
                        <a:t>is</a:t>
                      </a:r>
                      <a:endParaRPr lang="fr-FR" sz="2400" dirty="0" smtClean="0">
                        <a:latin typeface="+mj-lt"/>
                        <a:ea typeface="Times New Roman"/>
                      </a:endParaRPr>
                    </a:p>
                    <a:p>
                      <a:pPr>
                        <a:spcAft>
                          <a:spcPts val="0"/>
                        </a:spcAft>
                      </a:pPr>
                      <a:r>
                        <a:rPr lang="en-GB" sz="2400" b="1" i="1" dirty="0" smtClean="0">
                          <a:solidFill>
                            <a:srgbClr val="0000FF"/>
                          </a:solidFill>
                          <a:latin typeface="+mj-lt"/>
                          <a:ea typeface="Times New Roman"/>
                          <a:cs typeface="Courier-BoldOblique"/>
                        </a:rPr>
                        <a:t>port</a:t>
                      </a:r>
                      <a:r>
                        <a:rPr lang="en-GB" sz="2400" b="1" i="1" dirty="0" smtClean="0">
                          <a:solidFill>
                            <a:srgbClr val="000000"/>
                          </a:solidFill>
                          <a:latin typeface="+mj-lt"/>
                          <a:ea typeface="Times New Roman"/>
                          <a:cs typeface="Courier-BoldOblique"/>
                        </a:rPr>
                        <a:t>(</a:t>
                      </a:r>
                      <a:endParaRPr lang="fr-FR" sz="2400" dirty="0" smtClean="0">
                        <a:latin typeface="+mj-lt"/>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400" b="1" i="1" dirty="0" smtClean="0">
                          <a:solidFill>
                            <a:srgbClr val="FF00FF"/>
                          </a:solidFill>
                          <a:latin typeface="+mj-lt"/>
                          <a:ea typeface="Times New Roman"/>
                          <a:cs typeface="Courier-BoldOblique"/>
                        </a:rPr>
                        <a:t>    </a:t>
                      </a:r>
                      <a:r>
                        <a:rPr lang="en-GB" sz="2400" b="1" i="1" dirty="0" smtClean="0">
                          <a:latin typeface="+mj-lt"/>
                          <a:ea typeface="Times New Roman"/>
                          <a:cs typeface="Courier-BoldOblique"/>
                        </a:rPr>
                        <a:t>IN0:</a:t>
                      </a:r>
                      <a:r>
                        <a:rPr kumimoji="0" lang="en-GB" sz="2400" b="1" i="1" kern="1200" dirty="0" smtClean="0">
                          <a:solidFill>
                            <a:srgbClr val="000000"/>
                          </a:solidFill>
                          <a:latin typeface="+mn-lt"/>
                          <a:ea typeface="Times New Roman"/>
                          <a:cs typeface="Courier-BoldOblique"/>
                        </a:rPr>
                        <a:t> </a:t>
                      </a:r>
                      <a:r>
                        <a:rPr kumimoji="0" lang="en-GB" sz="2400" b="1" i="1" kern="1200" dirty="0" smtClean="0">
                          <a:solidFill>
                            <a:srgbClr val="0000FF"/>
                          </a:solidFill>
                          <a:latin typeface="+mn-lt"/>
                          <a:ea typeface="Times New Roman"/>
                          <a:cs typeface="Courier-BoldOblique"/>
                        </a:rPr>
                        <a:t>in </a:t>
                      </a:r>
                      <a:r>
                        <a:rPr kumimoji="0" lang="en-GB" sz="2400" b="1" i="1" kern="1200" dirty="0" err="1" smtClean="0">
                          <a:solidFill>
                            <a:srgbClr val="000000"/>
                          </a:solidFill>
                          <a:latin typeface="+mn-lt"/>
                          <a:ea typeface="Times New Roman"/>
                          <a:cs typeface="Courier-BoldOblique"/>
                        </a:rPr>
                        <a:t>std_logic</a:t>
                      </a:r>
                      <a:r>
                        <a:rPr kumimoji="0" lang="en-GB" sz="2400" b="1" i="1" kern="1200" dirty="0" smtClean="0">
                          <a:solidFill>
                            <a:srgbClr val="000000"/>
                          </a:solidFill>
                          <a:latin typeface="+mn-lt"/>
                          <a:ea typeface="Times New Roman"/>
                          <a:cs typeface="Courier-BoldOblique"/>
                        </a:rPr>
                        <a:t>;</a:t>
                      </a:r>
                      <a:r>
                        <a:rPr lang="en-GB" sz="2400" b="1" i="1" dirty="0" smtClean="0">
                          <a:latin typeface="+mj-lt"/>
                          <a:ea typeface="Times New Roman"/>
                          <a:cs typeface="Courier-BoldOblique"/>
                        </a:rPr>
                        <a:t> </a:t>
                      </a:r>
                    </a:p>
                    <a:p>
                      <a:pPr>
                        <a:spcAft>
                          <a:spcPts val="0"/>
                        </a:spcAft>
                      </a:pPr>
                      <a:r>
                        <a:rPr lang="en-GB" sz="2400" b="1" i="1" dirty="0" smtClean="0">
                          <a:latin typeface="+mj-lt"/>
                          <a:ea typeface="Times New Roman"/>
                          <a:cs typeface="Courier-BoldOblique"/>
                        </a:rPr>
                        <a:t>    IN1:</a:t>
                      </a:r>
                      <a:r>
                        <a:rPr lang="en-GB" sz="2400" b="1" i="1" dirty="0" smtClean="0">
                          <a:solidFill>
                            <a:srgbClr val="000000"/>
                          </a:solidFill>
                          <a:latin typeface="+mj-lt"/>
                          <a:ea typeface="Times New Roman"/>
                          <a:cs typeface="Courier-BoldOblique"/>
                        </a:rPr>
                        <a:t> </a:t>
                      </a:r>
                      <a:r>
                        <a:rPr lang="en-GB" sz="2400" b="1" i="1" dirty="0" smtClean="0">
                          <a:solidFill>
                            <a:srgbClr val="0000FF"/>
                          </a:solidFill>
                          <a:latin typeface="+mj-lt"/>
                          <a:ea typeface="Times New Roman"/>
                          <a:cs typeface="Courier-BoldOblique"/>
                        </a:rPr>
                        <a:t>in </a:t>
                      </a:r>
                      <a:r>
                        <a:rPr lang="en-GB" sz="2400" b="1" i="1" dirty="0" err="1" smtClean="0">
                          <a:solidFill>
                            <a:srgbClr val="000000"/>
                          </a:solidFill>
                          <a:latin typeface="+mj-lt"/>
                          <a:ea typeface="Times New Roman"/>
                          <a:cs typeface="Courier-BoldOblique"/>
                        </a:rPr>
                        <a:t>std_logic</a:t>
                      </a:r>
                      <a:r>
                        <a:rPr lang="en-GB" sz="2400" b="1" i="1" dirty="0" smtClean="0">
                          <a:solidFill>
                            <a:srgbClr val="000000"/>
                          </a:solidFill>
                          <a:latin typeface="+mj-lt"/>
                          <a:ea typeface="Times New Roman"/>
                          <a:cs typeface="Courier-BoldOblique"/>
                        </a:rPr>
                        <a:t>;</a:t>
                      </a:r>
                      <a:endParaRPr lang="fr-FR" sz="2400" dirty="0" smtClean="0">
                        <a:latin typeface="+mj-lt"/>
                        <a:ea typeface="Times New Roman"/>
                      </a:endParaRPr>
                    </a:p>
                    <a:p>
                      <a:pPr>
                        <a:spcAft>
                          <a:spcPts val="0"/>
                        </a:spcAft>
                      </a:pPr>
                      <a:r>
                        <a:rPr lang="en-GB" sz="2400" b="1" i="1" dirty="0" smtClean="0">
                          <a:latin typeface="+mj-lt"/>
                          <a:ea typeface="Times New Roman"/>
                          <a:cs typeface="Courier-BoldOblique"/>
                        </a:rPr>
                        <a:t>    D0, D1, D2, D3:</a:t>
                      </a:r>
                      <a:r>
                        <a:rPr lang="en-GB" sz="2400" b="1" i="1" dirty="0" smtClean="0">
                          <a:solidFill>
                            <a:srgbClr val="000000"/>
                          </a:solidFill>
                          <a:latin typeface="+mj-lt"/>
                          <a:ea typeface="Times New Roman"/>
                          <a:cs typeface="Courier-BoldOblique"/>
                        </a:rPr>
                        <a:t> </a:t>
                      </a:r>
                      <a:r>
                        <a:rPr lang="en-GB" sz="2400" b="1" i="1" dirty="0" smtClean="0">
                          <a:solidFill>
                            <a:srgbClr val="0000FF"/>
                          </a:solidFill>
                          <a:latin typeface="+mj-lt"/>
                          <a:ea typeface="Times New Roman"/>
                          <a:cs typeface="Courier-BoldOblique"/>
                        </a:rPr>
                        <a:t>out </a:t>
                      </a:r>
                      <a:r>
                        <a:rPr lang="en-GB" sz="2400" b="1" i="1" dirty="0" err="1" smtClean="0">
                          <a:solidFill>
                            <a:srgbClr val="000000"/>
                          </a:solidFill>
                          <a:latin typeface="+mj-lt"/>
                          <a:ea typeface="Times New Roman"/>
                          <a:cs typeface="Courier-BoldOblique"/>
                        </a:rPr>
                        <a:t>std_logic</a:t>
                      </a:r>
                      <a:endParaRPr lang="fr-FR" sz="2400" dirty="0" smtClean="0">
                        <a:latin typeface="+mj-lt"/>
                        <a:ea typeface="Times New Roman"/>
                      </a:endParaRPr>
                    </a:p>
                    <a:p>
                      <a:pPr>
                        <a:spcAft>
                          <a:spcPts val="0"/>
                        </a:spcAft>
                      </a:pPr>
                      <a:r>
                        <a:rPr lang="en-GB" sz="2400" b="1" i="1" dirty="0" smtClean="0">
                          <a:solidFill>
                            <a:srgbClr val="000000"/>
                          </a:solidFill>
                          <a:latin typeface="+mj-lt"/>
                          <a:ea typeface="Times New Roman"/>
                          <a:cs typeface="Courier-BoldOblique"/>
                        </a:rPr>
                        <a:t>    );</a:t>
                      </a:r>
                      <a:endParaRPr lang="fr-FR" sz="2400" dirty="0" smtClean="0">
                        <a:latin typeface="+mj-lt"/>
                        <a:ea typeface="Times New Roman"/>
                      </a:endParaRPr>
                    </a:p>
                    <a:p>
                      <a:r>
                        <a:rPr lang="fr-FR" sz="2400" b="1" i="1" dirty="0" smtClean="0">
                          <a:solidFill>
                            <a:srgbClr val="0000FF"/>
                          </a:solidFill>
                          <a:latin typeface="+mj-lt"/>
                          <a:ea typeface="Times New Roman"/>
                          <a:cs typeface="Courier-BoldOblique"/>
                        </a:rPr>
                        <a:t>end </a:t>
                      </a:r>
                      <a:r>
                        <a:rPr lang="fr-FR" sz="2400" b="1" i="1" dirty="0" smtClean="0">
                          <a:latin typeface="+mj-lt"/>
                          <a:ea typeface="Times New Roman"/>
                          <a:cs typeface="Courier-BoldOblique"/>
                        </a:rPr>
                        <a:t>DEMUX2_4;</a:t>
                      </a:r>
                      <a:endParaRPr lang="fr-FR" sz="2400" dirty="0">
                        <a:latin typeface="+mj-lt"/>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299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299009" name="Object 1"/>
          <p:cNvGraphicFramePr>
            <a:graphicFrameLocks noChangeAspect="1"/>
          </p:cNvGraphicFramePr>
          <p:nvPr/>
        </p:nvGraphicFramePr>
        <p:xfrm>
          <a:off x="251520" y="1556792"/>
          <a:ext cx="2802238" cy="2736304"/>
        </p:xfrm>
        <a:graphic>
          <a:graphicData uri="http://schemas.openxmlformats.org/presentationml/2006/ole">
            <mc:AlternateContent xmlns:mc="http://schemas.openxmlformats.org/markup-compatibility/2006">
              <mc:Choice xmlns:v="urn:schemas-microsoft-com:vml" Requires="v">
                <p:oleObj spid="_x0000_s299017" r:id="rId7" imgW="2305372" imgH="2257740" progId="">
                  <p:embed/>
                </p:oleObj>
              </mc:Choice>
              <mc:Fallback>
                <p:oleObj r:id="rId7" imgW="2305372" imgH="225774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1556792"/>
                        <a:ext cx="2802238" cy="2736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ZoneTexte 13"/>
          <p:cNvSpPr txBox="1"/>
          <p:nvPr/>
        </p:nvSpPr>
        <p:spPr>
          <a:xfrm>
            <a:off x="755576" y="1628800"/>
            <a:ext cx="1800200" cy="288032"/>
          </a:xfrm>
          <a:prstGeom prst="rect">
            <a:avLst/>
          </a:prstGeom>
          <a:solidFill>
            <a:schemeClr val="bg1"/>
          </a:solidFill>
        </p:spPr>
        <p:txBody>
          <a:bodyPr wrap="square" rtlCol="0">
            <a:noAutofit/>
          </a:bodyPr>
          <a:lstStyle/>
          <a:p>
            <a:pPr algn="ctr"/>
            <a:r>
              <a:rPr lang="fr-FR" b="1" dirty="0" smtClean="0">
                <a:solidFill>
                  <a:srgbClr val="002060"/>
                </a:solidFill>
              </a:rPr>
              <a:t>DECOD2_4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035" name="Object 3"/>
          <p:cNvGraphicFramePr>
            <a:graphicFrameLocks noChangeAspect="1"/>
          </p:cNvGraphicFramePr>
          <p:nvPr/>
        </p:nvGraphicFramePr>
        <p:xfrm>
          <a:off x="1315" y="1340768"/>
          <a:ext cx="4354661" cy="2520280"/>
        </p:xfrm>
        <a:graphic>
          <a:graphicData uri="http://schemas.openxmlformats.org/presentationml/2006/ole">
            <mc:AlternateContent xmlns:mc="http://schemas.openxmlformats.org/markup-compatibility/2006">
              <mc:Choice xmlns:v="urn:schemas-microsoft-com:vml" Requires="v">
                <p:oleObj spid="_x0000_s300043" r:id="rId7" imgW="5191850" imgH="3019048" progId="">
                  <p:embed/>
                </p:oleObj>
              </mc:Choice>
              <mc:Fallback>
                <p:oleObj r:id="rId7" imgW="5191850" imgH="3019048"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5" y="1340768"/>
                        <a:ext cx="4354661" cy="2520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numéro de diapositive 7"/>
          <p:cNvSpPr>
            <a:spLocks noGrp="1"/>
          </p:cNvSpPr>
          <p:nvPr>
            <p:ph type="sldNum" sz="quarter" idx="12"/>
            <p:custDataLst>
              <p:tags r:id="rId2"/>
            </p:custDataLst>
          </p:nvPr>
        </p:nvSpPr>
        <p:spPr/>
        <p:txBody>
          <a:bodyPr/>
          <a:lstStyle/>
          <a:p>
            <a:fld id="{2FC55E1D-A738-4950-8E99-A95748AD3D1B}" type="slidenum">
              <a:rPr lang="fr-FR" smtClean="0"/>
              <a:pPr/>
              <a:t>15</a:t>
            </a:fld>
            <a:endParaRPr lang="fr-FR"/>
          </a:p>
        </p:txBody>
      </p:sp>
      <p:sp>
        <p:nvSpPr>
          <p:cNvPr id="11" name="Espace réservé du contenu 10"/>
          <p:cNvSpPr>
            <a:spLocks noGrp="1"/>
          </p:cNvSpPr>
          <p:nvPr>
            <p:ph idx="4294967295"/>
          </p:nvPr>
        </p:nvSpPr>
        <p:spPr>
          <a:xfrm>
            <a:off x="0" y="908050"/>
            <a:ext cx="8642350" cy="5184775"/>
          </a:xfrm>
        </p:spPr>
        <p:txBody>
          <a:bodyPr/>
          <a:lstStyle/>
          <a:p>
            <a:r>
              <a:rPr lang="fr-FR" dirty="0" smtClean="0"/>
              <a:t>Déclaration de l’architecture du démultiplexeur:</a:t>
            </a:r>
          </a:p>
          <a:p>
            <a:endParaRPr lang="fr-FR" dirty="0" smtClean="0"/>
          </a:p>
          <a:p>
            <a:endParaRPr lang="fr-FR" dirty="0" smtClean="0"/>
          </a:p>
          <a:p>
            <a:endParaRPr lang="fr-FR" dirty="0" smtClean="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Exemple de Code</a:t>
            </a:r>
          </a:p>
        </p:txBody>
      </p:sp>
      <p:graphicFrame>
        <p:nvGraphicFramePr>
          <p:cNvPr id="13" name="Tableau 12"/>
          <p:cNvGraphicFramePr>
            <a:graphicFrameLocks noGrp="1"/>
          </p:cNvGraphicFramePr>
          <p:nvPr/>
        </p:nvGraphicFramePr>
        <p:xfrm>
          <a:off x="3419872" y="3585552"/>
          <a:ext cx="5688632" cy="2651760"/>
        </p:xfrm>
        <a:graphic>
          <a:graphicData uri="http://schemas.openxmlformats.org/drawingml/2006/table">
            <a:tbl>
              <a:tblPr bandRow="1">
                <a:tableStyleId>{5C22544A-7EE6-4342-B048-85BDC9FD1C3A}</a:tableStyleId>
              </a:tblPr>
              <a:tblGrid>
                <a:gridCol w="5688632"/>
              </a:tblGrid>
              <a:tr h="370840">
                <a:tc>
                  <a:txBody>
                    <a:bodyPr/>
                    <a:lstStyle/>
                    <a:p>
                      <a:pPr>
                        <a:spcAft>
                          <a:spcPts val="0"/>
                        </a:spcAft>
                      </a:pPr>
                      <a:r>
                        <a:rPr lang="en-GB" sz="2400" b="1" i="1" dirty="0" smtClean="0">
                          <a:solidFill>
                            <a:srgbClr val="0000FF"/>
                          </a:solidFill>
                          <a:latin typeface="+mj-lt"/>
                          <a:ea typeface="Times New Roman"/>
                          <a:cs typeface="Courier-BoldOblique"/>
                        </a:rPr>
                        <a:t>architecture </a:t>
                      </a:r>
                      <a:r>
                        <a:rPr lang="en-GB" sz="2400" b="1" i="1" dirty="0" smtClean="0">
                          <a:latin typeface="+mj-lt"/>
                          <a:ea typeface="Times New Roman"/>
                          <a:cs typeface="Courier-BoldOblique"/>
                        </a:rPr>
                        <a:t>DESCRIPTION </a:t>
                      </a:r>
                      <a:r>
                        <a:rPr lang="en-GB" sz="2400" b="1" i="1" dirty="0" smtClean="0">
                          <a:solidFill>
                            <a:srgbClr val="0000FF"/>
                          </a:solidFill>
                          <a:latin typeface="+mj-lt"/>
                          <a:ea typeface="Times New Roman"/>
                          <a:cs typeface="Courier-BoldOblique"/>
                        </a:rPr>
                        <a:t>of </a:t>
                      </a:r>
                      <a:r>
                        <a:rPr lang="en-GB" sz="2400" b="1" i="1" dirty="0" smtClean="0">
                          <a:latin typeface="+mj-lt"/>
                          <a:ea typeface="Times New Roman"/>
                          <a:cs typeface="Courier-BoldOblique"/>
                        </a:rPr>
                        <a:t>DECOD2_4</a:t>
                      </a:r>
                      <a:r>
                        <a:rPr lang="en-GB" sz="2400" b="1" i="1" dirty="0" smtClean="0">
                          <a:solidFill>
                            <a:srgbClr val="FF00FF"/>
                          </a:solidFill>
                          <a:latin typeface="+mj-lt"/>
                          <a:ea typeface="Times New Roman"/>
                          <a:cs typeface="Courier-BoldOblique"/>
                        </a:rPr>
                        <a:t> </a:t>
                      </a:r>
                      <a:r>
                        <a:rPr lang="en-GB" sz="2400" b="1" i="1" dirty="0" smtClean="0">
                          <a:solidFill>
                            <a:srgbClr val="0000FF"/>
                          </a:solidFill>
                          <a:latin typeface="+mj-lt"/>
                          <a:ea typeface="Times New Roman"/>
                          <a:cs typeface="Courier-BoldOblique"/>
                        </a:rPr>
                        <a:t>is</a:t>
                      </a:r>
                      <a:endParaRPr lang="fr-FR" sz="2400" dirty="0" smtClean="0">
                        <a:latin typeface="+mj-lt"/>
                        <a:ea typeface="Times New Roman"/>
                      </a:endParaRPr>
                    </a:p>
                    <a:p>
                      <a:pPr>
                        <a:spcAft>
                          <a:spcPts val="0"/>
                        </a:spcAft>
                      </a:pPr>
                      <a:r>
                        <a:rPr lang="en-GB" sz="2400" b="1" i="1" dirty="0" smtClean="0">
                          <a:solidFill>
                            <a:srgbClr val="0000FF"/>
                          </a:solidFill>
                          <a:latin typeface="+mj-lt"/>
                          <a:ea typeface="Times New Roman"/>
                          <a:cs typeface="Courier-BoldOblique"/>
                        </a:rPr>
                        <a:t>begin</a:t>
                      </a:r>
                      <a:endParaRPr lang="fr-FR" sz="2400" dirty="0" smtClean="0">
                        <a:latin typeface="+mj-lt"/>
                        <a:ea typeface="Times New Roman"/>
                      </a:endParaRPr>
                    </a:p>
                    <a:p>
                      <a:pPr>
                        <a:spcAft>
                          <a:spcPts val="0"/>
                        </a:spcAft>
                      </a:pPr>
                      <a:r>
                        <a:rPr lang="en-GB" sz="2400" b="1" i="1" dirty="0" smtClean="0">
                          <a:solidFill>
                            <a:srgbClr val="FF00FF"/>
                          </a:solidFill>
                          <a:latin typeface="+mj-lt"/>
                          <a:ea typeface="Times New Roman"/>
                          <a:cs typeface="Courier-BoldOblique"/>
                        </a:rPr>
                        <a:t>  </a:t>
                      </a:r>
                      <a:r>
                        <a:rPr lang="en-GB" sz="2400" b="1" i="1" dirty="0" smtClean="0">
                          <a:latin typeface="+mj-lt"/>
                          <a:ea typeface="Times New Roman"/>
                          <a:cs typeface="Courier-BoldOblique"/>
                        </a:rPr>
                        <a:t>D0</a:t>
                      </a:r>
                      <a:r>
                        <a:rPr lang="en-GB" sz="2400" b="1" i="1" dirty="0" smtClean="0">
                          <a:solidFill>
                            <a:srgbClr val="FF00FF"/>
                          </a:solidFill>
                          <a:latin typeface="+mj-lt"/>
                          <a:ea typeface="Times New Roman"/>
                          <a:cs typeface="Courier-BoldOblique"/>
                        </a:rPr>
                        <a:t> </a:t>
                      </a:r>
                      <a:r>
                        <a:rPr lang="en-GB" sz="2400" b="1" i="1" dirty="0" smtClean="0">
                          <a:solidFill>
                            <a:srgbClr val="000000"/>
                          </a:solidFill>
                          <a:latin typeface="+mj-lt"/>
                          <a:ea typeface="Times New Roman"/>
                          <a:cs typeface="Courier-BoldOblique"/>
                        </a:rPr>
                        <a:t>&lt;= (</a:t>
                      </a:r>
                      <a:r>
                        <a:rPr lang="en-GB" sz="2400" b="1" i="1" dirty="0" smtClean="0">
                          <a:solidFill>
                            <a:srgbClr val="0000FF"/>
                          </a:solidFill>
                          <a:latin typeface="+mj-lt"/>
                          <a:ea typeface="Times New Roman"/>
                          <a:cs typeface="Courier-BoldOblique"/>
                        </a:rPr>
                        <a:t>not</a:t>
                      </a:r>
                      <a:r>
                        <a:rPr lang="en-GB" sz="2400" b="1" i="1" dirty="0" smtClean="0">
                          <a:solidFill>
                            <a:srgbClr val="000000"/>
                          </a:solidFill>
                          <a:latin typeface="+mj-lt"/>
                          <a:ea typeface="Times New Roman"/>
                          <a:cs typeface="Courier-BoldOblique"/>
                        </a:rPr>
                        <a:t>(</a:t>
                      </a:r>
                      <a:r>
                        <a:rPr lang="en-GB" sz="2400" b="1" i="1" dirty="0" smtClean="0">
                          <a:latin typeface="+mj-lt"/>
                          <a:ea typeface="Times New Roman"/>
                          <a:cs typeface="Courier-BoldOblique"/>
                        </a:rPr>
                        <a:t>IN1</a:t>
                      </a:r>
                      <a:r>
                        <a:rPr lang="en-GB" sz="2400" b="1" i="1" dirty="0" smtClean="0">
                          <a:solidFill>
                            <a:srgbClr val="000000"/>
                          </a:solidFill>
                          <a:latin typeface="+mj-lt"/>
                          <a:ea typeface="Times New Roman"/>
                          <a:cs typeface="Courier-BoldOblique"/>
                        </a:rPr>
                        <a:t>) </a:t>
                      </a:r>
                      <a:r>
                        <a:rPr lang="en-GB" sz="2400" b="1" i="1" dirty="0" smtClean="0">
                          <a:solidFill>
                            <a:srgbClr val="0000FF"/>
                          </a:solidFill>
                          <a:latin typeface="+mj-lt"/>
                          <a:ea typeface="Times New Roman"/>
                          <a:cs typeface="Courier-BoldOblique"/>
                        </a:rPr>
                        <a:t>and not</a:t>
                      </a:r>
                      <a:r>
                        <a:rPr lang="en-GB" sz="2400" b="1" i="1" dirty="0" smtClean="0">
                          <a:solidFill>
                            <a:srgbClr val="000000"/>
                          </a:solidFill>
                          <a:latin typeface="+mj-lt"/>
                          <a:ea typeface="Times New Roman"/>
                          <a:cs typeface="Courier-BoldOblique"/>
                        </a:rPr>
                        <a:t>(</a:t>
                      </a:r>
                      <a:r>
                        <a:rPr lang="en-GB" sz="2400" b="1" i="1" dirty="0" smtClean="0">
                          <a:latin typeface="+mj-lt"/>
                          <a:ea typeface="Times New Roman"/>
                          <a:cs typeface="Courier-BoldOblique"/>
                        </a:rPr>
                        <a:t>IN0</a:t>
                      </a:r>
                      <a:r>
                        <a:rPr lang="en-GB" sz="2400" b="1" i="1" dirty="0" smtClean="0">
                          <a:solidFill>
                            <a:srgbClr val="000000"/>
                          </a:solidFill>
                          <a:latin typeface="+mj-lt"/>
                          <a:ea typeface="Times New Roman"/>
                          <a:cs typeface="Courier-BoldOblique"/>
                        </a:rPr>
                        <a:t>));</a:t>
                      </a:r>
                      <a:endParaRPr lang="fr-FR" sz="2400" dirty="0" smtClean="0">
                        <a:latin typeface="+mj-lt"/>
                        <a:ea typeface="Times New Roman"/>
                      </a:endParaRPr>
                    </a:p>
                    <a:p>
                      <a:pPr>
                        <a:spcAft>
                          <a:spcPts val="0"/>
                        </a:spcAft>
                      </a:pPr>
                      <a:r>
                        <a:rPr lang="en-GB" sz="2400" b="1" i="1" dirty="0" smtClean="0">
                          <a:solidFill>
                            <a:srgbClr val="FF00FF"/>
                          </a:solidFill>
                          <a:latin typeface="+mj-lt"/>
                          <a:ea typeface="Times New Roman"/>
                          <a:cs typeface="Courier-BoldOblique"/>
                        </a:rPr>
                        <a:t>  </a:t>
                      </a:r>
                      <a:r>
                        <a:rPr lang="en-GB" sz="2400" b="1" i="1" dirty="0" smtClean="0">
                          <a:latin typeface="+mj-lt"/>
                          <a:ea typeface="Times New Roman"/>
                          <a:cs typeface="Courier-BoldOblique"/>
                        </a:rPr>
                        <a:t>D1</a:t>
                      </a:r>
                      <a:r>
                        <a:rPr lang="en-GB" sz="2400" b="1" i="1" dirty="0" smtClean="0">
                          <a:solidFill>
                            <a:srgbClr val="FF00FF"/>
                          </a:solidFill>
                          <a:latin typeface="+mj-lt"/>
                          <a:ea typeface="Times New Roman"/>
                          <a:cs typeface="Courier-BoldOblique"/>
                        </a:rPr>
                        <a:t> </a:t>
                      </a:r>
                      <a:r>
                        <a:rPr lang="en-GB" sz="2400" b="1" i="1" dirty="0" smtClean="0">
                          <a:solidFill>
                            <a:srgbClr val="000000"/>
                          </a:solidFill>
                          <a:latin typeface="+mj-lt"/>
                          <a:ea typeface="Times New Roman"/>
                          <a:cs typeface="Courier-BoldOblique"/>
                        </a:rPr>
                        <a:t>&lt;= (</a:t>
                      </a:r>
                      <a:r>
                        <a:rPr lang="en-GB" sz="2400" b="1" i="1" dirty="0" smtClean="0">
                          <a:solidFill>
                            <a:srgbClr val="0000FF"/>
                          </a:solidFill>
                          <a:latin typeface="+mj-lt"/>
                          <a:ea typeface="Times New Roman"/>
                          <a:cs typeface="Courier-BoldOblique"/>
                        </a:rPr>
                        <a:t>not</a:t>
                      </a:r>
                      <a:r>
                        <a:rPr lang="en-GB" sz="2400" b="1" i="1" dirty="0" smtClean="0">
                          <a:solidFill>
                            <a:srgbClr val="000000"/>
                          </a:solidFill>
                          <a:latin typeface="+mj-lt"/>
                          <a:ea typeface="Times New Roman"/>
                          <a:cs typeface="Courier-BoldOblique"/>
                        </a:rPr>
                        <a:t>(</a:t>
                      </a:r>
                      <a:r>
                        <a:rPr lang="en-GB" sz="2400" b="1" i="1" dirty="0" smtClean="0">
                          <a:latin typeface="+mj-lt"/>
                          <a:ea typeface="Times New Roman"/>
                          <a:cs typeface="Courier-BoldOblique"/>
                        </a:rPr>
                        <a:t>IN1</a:t>
                      </a:r>
                      <a:r>
                        <a:rPr lang="en-GB" sz="2400" b="1" i="1" dirty="0" smtClean="0">
                          <a:solidFill>
                            <a:srgbClr val="000000"/>
                          </a:solidFill>
                          <a:latin typeface="+mj-lt"/>
                          <a:ea typeface="Times New Roman"/>
                          <a:cs typeface="Courier-BoldOblique"/>
                        </a:rPr>
                        <a:t>) </a:t>
                      </a:r>
                      <a:r>
                        <a:rPr lang="en-GB" sz="2400" b="1" i="1" dirty="0" smtClean="0">
                          <a:solidFill>
                            <a:srgbClr val="0000FF"/>
                          </a:solidFill>
                          <a:latin typeface="+mj-lt"/>
                          <a:ea typeface="Times New Roman"/>
                          <a:cs typeface="Courier-BoldOblique"/>
                        </a:rPr>
                        <a:t>and </a:t>
                      </a:r>
                      <a:r>
                        <a:rPr lang="en-GB" sz="2400" b="1" i="1" dirty="0" smtClean="0">
                          <a:latin typeface="+mj-lt"/>
                          <a:ea typeface="Times New Roman"/>
                          <a:cs typeface="Courier-BoldOblique"/>
                        </a:rPr>
                        <a:t>IN0</a:t>
                      </a:r>
                      <a:r>
                        <a:rPr lang="en-GB" sz="2400" b="1" i="1" dirty="0" smtClean="0">
                          <a:solidFill>
                            <a:srgbClr val="000000"/>
                          </a:solidFill>
                          <a:latin typeface="+mj-lt"/>
                          <a:ea typeface="Times New Roman"/>
                          <a:cs typeface="Courier-BoldOblique"/>
                        </a:rPr>
                        <a:t>);</a:t>
                      </a:r>
                      <a:endParaRPr lang="fr-FR" sz="2400" dirty="0" smtClean="0">
                        <a:latin typeface="+mj-lt"/>
                        <a:ea typeface="Times New Roman"/>
                      </a:endParaRPr>
                    </a:p>
                    <a:p>
                      <a:pPr>
                        <a:spcAft>
                          <a:spcPts val="0"/>
                        </a:spcAft>
                      </a:pPr>
                      <a:r>
                        <a:rPr lang="en-GB" sz="2400" b="1" i="1" dirty="0" smtClean="0">
                          <a:solidFill>
                            <a:srgbClr val="FF00FF"/>
                          </a:solidFill>
                          <a:latin typeface="+mj-lt"/>
                          <a:ea typeface="Times New Roman"/>
                          <a:cs typeface="Courier-BoldOblique"/>
                        </a:rPr>
                        <a:t>  </a:t>
                      </a:r>
                      <a:r>
                        <a:rPr lang="en-GB" sz="2400" b="1" i="1" dirty="0" smtClean="0">
                          <a:latin typeface="+mj-lt"/>
                          <a:ea typeface="Times New Roman"/>
                          <a:cs typeface="Courier-BoldOblique"/>
                        </a:rPr>
                        <a:t>D2</a:t>
                      </a:r>
                      <a:r>
                        <a:rPr lang="en-GB" sz="2400" b="1" i="1" dirty="0" smtClean="0">
                          <a:solidFill>
                            <a:srgbClr val="FF00FF"/>
                          </a:solidFill>
                          <a:latin typeface="+mj-lt"/>
                          <a:ea typeface="Times New Roman"/>
                          <a:cs typeface="Courier-BoldOblique"/>
                        </a:rPr>
                        <a:t> </a:t>
                      </a:r>
                      <a:r>
                        <a:rPr lang="en-GB" sz="2400" b="1" i="1" dirty="0" smtClean="0">
                          <a:solidFill>
                            <a:srgbClr val="000000"/>
                          </a:solidFill>
                          <a:latin typeface="+mj-lt"/>
                          <a:ea typeface="Times New Roman"/>
                          <a:cs typeface="Courier-BoldOblique"/>
                        </a:rPr>
                        <a:t>&lt;= (</a:t>
                      </a:r>
                      <a:r>
                        <a:rPr lang="en-GB" sz="2400" b="1" i="1" dirty="0" smtClean="0">
                          <a:latin typeface="+mj-lt"/>
                          <a:ea typeface="Times New Roman"/>
                          <a:cs typeface="Courier-BoldOblique"/>
                        </a:rPr>
                        <a:t>IN1</a:t>
                      </a:r>
                      <a:r>
                        <a:rPr lang="en-GB" sz="2400" b="1" i="1" dirty="0" smtClean="0">
                          <a:solidFill>
                            <a:srgbClr val="FF00FF"/>
                          </a:solidFill>
                          <a:latin typeface="+mj-lt"/>
                          <a:ea typeface="Times New Roman"/>
                          <a:cs typeface="Courier-BoldOblique"/>
                        </a:rPr>
                        <a:t> </a:t>
                      </a:r>
                      <a:r>
                        <a:rPr lang="en-GB" sz="2400" b="1" i="1" dirty="0" smtClean="0">
                          <a:solidFill>
                            <a:srgbClr val="0000FF"/>
                          </a:solidFill>
                          <a:latin typeface="+mj-lt"/>
                          <a:ea typeface="Times New Roman"/>
                          <a:cs typeface="Courier-BoldOblique"/>
                        </a:rPr>
                        <a:t>and not</a:t>
                      </a:r>
                      <a:r>
                        <a:rPr lang="en-GB" sz="2400" b="1" i="1" dirty="0" smtClean="0">
                          <a:solidFill>
                            <a:srgbClr val="000000"/>
                          </a:solidFill>
                          <a:latin typeface="+mj-lt"/>
                          <a:ea typeface="Times New Roman"/>
                          <a:cs typeface="Courier-BoldOblique"/>
                        </a:rPr>
                        <a:t>(</a:t>
                      </a:r>
                      <a:r>
                        <a:rPr lang="en-GB" sz="2400" b="1" i="1" dirty="0" smtClean="0">
                          <a:latin typeface="+mj-lt"/>
                          <a:ea typeface="Times New Roman"/>
                          <a:cs typeface="Courier-BoldOblique"/>
                        </a:rPr>
                        <a:t>IN0</a:t>
                      </a:r>
                      <a:r>
                        <a:rPr lang="en-GB" sz="2400" b="1" i="1" dirty="0" smtClean="0">
                          <a:solidFill>
                            <a:srgbClr val="000000"/>
                          </a:solidFill>
                          <a:latin typeface="+mj-lt"/>
                          <a:ea typeface="Times New Roman"/>
                          <a:cs typeface="Courier-BoldOblique"/>
                        </a:rPr>
                        <a:t>));</a:t>
                      </a:r>
                      <a:endParaRPr lang="fr-FR" sz="2400" dirty="0" smtClean="0">
                        <a:latin typeface="+mj-lt"/>
                        <a:ea typeface="Times New Roman"/>
                      </a:endParaRPr>
                    </a:p>
                    <a:p>
                      <a:pPr>
                        <a:spcAft>
                          <a:spcPts val="0"/>
                        </a:spcAft>
                      </a:pPr>
                      <a:r>
                        <a:rPr lang="en-GB" sz="2400" b="1" i="1" dirty="0" smtClean="0">
                          <a:solidFill>
                            <a:srgbClr val="FF00FF"/>
                          </a:solidFill>
                          <a:latin typeface="+mj-lt"/>
                          <a:ea typeface="Times New Roman"/>
                          <a:cs typeface="Courier-BoldOblique"/>
                        </a:rPr>
                        <a:t> </a:t>
                      </a:r>
                      <a:r>
                        <a:rPr lang="en-GB" sz="2400" b="1" i="1" dirty="0" smtClean="0">
                          <a:latin typeface="+mj-lt"/>
                          <a:ea typeface="Times New Roman"/>
                          <a:cs typeface="Courier-BoldOblique"/>
                        </a:rPr>
                        <a:t> D3</a:t>
                      </a:r>
                      <a:r>
                        <a:rPr lang="en-GB" sz="2400" b="1" i="1" dirty="0" smtClean="0">
                          <a:solidFill>
                            <a:srgbClr val="FF00FF"/>
                          </a:solidFill>
                          <a:latin typeface="+mj-lt"/>
                          <a:ea typeface="Times New Roman"/>
                          <a:cs typeface="Courier-BoldOblique"/>
                        </a:rPr>
                        <a:t> </a:t>
                      </a:r>
                      <a:r>
                        <a:rPr lang="en-GB" sz="2400" b="1" i="1" dirty="0" smtClean="0">
                          <a:solidFill>
                            <a:srgbClr val="000000"/>
                          </a:solidFill>
                          <a:latin typeface="+mj-lt"/>
                          <a:ea typeface="Times New Roman"/>
                          <a:cs typeface="Courier-BoldOblique"/>
                        </a:rPr>
                        <a:t>&lt;= (</a:t>
                      </a:r>
                      <a:r>
                        <a:rPr lang="en-GB" sz="2400" b="1" i="1" dirty="0" smtClean="0">
                          <a:latin typeface="+mj-lt"/>
                          <a:ea typeface="Times New Roman"/>
                          <a:cs typeface="Courier-BoldOblique"/>
                        </a:rPr>
                        <a:t>IN1</a:t>
                      </a:r>
                      <a:r>
                        <a:rPr lang="en-GB" sz="2400" b="1" i="1" dirty="0" smtClean="0">
                          <a:solidFill>
                            <a:srgbClr val="FF00FF"/>
                          </a:solidFill>
                          <a:latin typeface="+mj-lt"/>
                          <a:ea typeface="Times New Roman"/>
                          <a:cs typeface="Courier-BoldOblique"/>
                        </a:rPr>
                        <a:t> </a:t>
                      </a:r>
                      <a:r>
                        <a:rPr lang="en-GB" sz="2400" b="1" i="1" dirty="0" smtClean="0">
                          <a:solidFill>
                            <a:srgbClr val="0000FF"/>
                          </a:solidFill>
                          <a:latin typeface="+mj-lt"/>
                          <a:ea typeface="Times New Roman"/>
                          <a:cs typeface="Courier-BoldOblique"/>
                        </a:rPr>
                        <a:t>and </a:t>
                      </a:r>
                      <a:r>
                        <a:rPr lang="en-GB" sz="2400" b="1" i="1" dirty="0" smtClean="0">
                          <a:latin typeface="+mj-lt"/>
                          <a:ea typeface="Times New Roman"/>
                          <a:cs typeface="Courier-BoldOblique"/>
                        </a:rPr>
                        <a:t>IN0</a:t>
                      </a:r>
                      <a:r>
                        <a:rPr lang="en-GB" sz="2400" b="1" i="1" dirty="0" smtClean="0">
                          <a:solidFill>
                            <a:srgbClr val="000000"/>
                          </a:solidFill>
                          <a:latin typeface="+mj-lt"/>
                          <a:ea typeface="Times New Roman"/>
                          <a:cs typeface="Courier-BoldOblique"/>
                        </a:rPr>
                        <a:t>);</a:t>
                      </a:r>
                      <a:endParaRPr lang="fr-FR" sz="2400" dirty="0" smtClean="0">
                        <a:latin typeface="+mj-lt"/>
                        <a:ea typeface="Times New Roman"/>
                      </a:endParaRPr>
                    </a:p>
                    <a:p>
                      <a:r>
                        <a:rPr lang="en-GB" sz="2400" b="1" i="1" dirty="0" smtClean="0">
                          <a:solidFill>
                            <a:srgbClr val="0000FF"/>
                          </a:solidFill>
                          <a:latin typeface="+mj-lt"/>
                          <a:ea typeface="Times New Roman"/>
                          <a:cs typeface="Courier-BoldOblique"/>
                        </a:rPr>
                        <a:t>end </a:t>
                      </a:r>
                      <a:r>
                        <a:rPr lang="en-GB" sz="2400" b="1" i="1" dirty="0" smtClean="0">
                          <a:latin typeface="+mj-lt"/>
                          <a:ea typeface="Times New Roman"/>
                          <a:cs typeface="Courier-BoldOblique"/>
                        </a:rPr>
                        <a:t>DESCRIPTION;</a:t>
                      </a:r>
                      <a:endParaRPr lang="fr-FR" sz="2400" dirty="0">
                        <a:latin typeface="+mj-lt"/>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299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0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16</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L'entité définit les ports (vue externe) et leur mode (in, out, </a:t>
            </a:r>
            <a:r>
              <a:rPr lang="fr-FR" dirty="0" err="1" smtClean="0"/>
              <a:t>inout</a:t>
            </a:r>
            <a:r>
              <a:rPr lang="fr-FR" dirty="0" smtClean="0"/>
              <a:t>, buffer)</a:t>
            </a:r>
          </a:p>
          <a:p>
            <a:r>
              <a:rPr lang="fr-FR" dirty="0" smtClean="0"/>
              <a:t>Paramétrer le modèle (paramètres génériques)</a:t>
            </a:r>
          </a:p>
          <a:p>
            <a:r>
              <a:rPr lang="fr-FR" dirty="0" smtClean="0"/>
              <a:t>Syntaxe:</a:t>
            </a:r>
          </a:p>
          <a:p>
            <a:endParaRPr lang="fr-FR" dirty="0" smtClean="0"/>
          </a:p>
          <a:p>
            <a:endParaRPr lang="fr-FR" dirty="0" smtClean="0"/>
          </a:p>
          <a:p>
            <a:endParaRPr lang="fr-FR" dirty="0" smtClean="0"/>
          </a:p>
          <a:p>
            <a:r>
              <a:rPr lang="fr-FR" dirty="0" smtClean="0"/>
              <a:t>Modes:</a:t>
            </a:r>
          </a:p>
          <a:p>
            <a:endParaRPr lang="fr-FR" dirty="0" smtClean="0"/>
          </a:p>
          <a:p>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Entité</a:t>
            </a:r>
          </a:p>
        </p:txBody>
      </p:sp>
      <p:pic>
        <p:nvPicPr>
          <p:cNvPr id="10" name="Picture 4"/>
          <p:cNvPicPr>
            <a:picLocks noChangeAspect="1" noChangeArrowheads="1"/>
          </p:cNvPicPr>
          <p:nvPr/>
        </p:nvPicPr>
        <p:blipFill>
          <a:blip r:embed="rId7" cstate="print"/>
          <a:srcRect/>
          <a:stretch>
            <a:fillRect/>
          </a:stretch>
        </p:blipFill>
        <p:spPr bwMode="auto">
          <a:xfrm>
            <a:off x="5423346" y="4005064"/>
            <a:ext cx="3613150" cy="2274888"/>
          </a:xfrm>
          <a:prstGeom prst="rect">
            <a:avLst/>
          </a:prstGeom>
          <a:noFill/>
          <a:ln w="12700" cap="sq">
            <a:noFill/>
            <a:miter lim="800000"/>
            <a:headEnd type="none" w="sm" len="sm"/>
            <a:tailEnd type="none" w="sm" len="sm"/>
          </a:ln>
        </p:spPr>
      </p:pic>
      <p:graphicFrame>
        <p:nvGraphicFramePr>
          <p:cNvPr id="6" name="Tableau 5"/>
          <p:cNvGraphicFramePr>
            <a:graphicFrameLocks noGrp="1"/>
          </p:cNvGraphicFramePr>
          <p:nvPr/>
        </p:nvGraphicFramePr>
        <p:xfrm>
          <a:off x="323528" y="3068960"/>
          <a:ext cx="5688632" cy="1554480"/>
        </p:xfrm>
        <a:graphic>
          <a:graphicData uri="http://schemas.openxmlformats.org/drawingml/2006/table">
            <a:tbl>
              <a:tblPr bandRow="1">
                <a:tableStyleId>{5C22544A-7EE6-4342-B048-85BDC9FD1C3A}</a:tableStyleId>
              </a:tblPr>
              <a:tblGrid>
                <a:gridCol w="5688632"/>
              </a:tblGrid>
              <a:tr h="370840">
                <a:tc>
                  <a:txBody>
                    <a:bodyPr/>
                    <a:lstStyle/>
                    <a:p>
                      <a:pPr>
                        <a:spcAft>
                          <a:spcPts val="0"/>
                        </a:spcAft>
                      </a:pPr>
                      <a:r>
                        <a:rPr kumimoji="0" lang="fr-FR" sz="2400" b="1" i="1" kern="1200" dirty="0" err="1" smtClean="0">
                          <a:solidFill>
                            <a:srgbClr val="0070C0"/>
                          </a:solidFill>
                          <a:latin typeface="+mj-lt"/>
                          <a:ea typeface="Times New Roman"/>
                          <a:cs typeface="Courier-BoldOblique"/>
                        </a:rPr>
                        <a:t>entity</a:t>
                      </a:r>
                      <a:r>
                        <a:rPr kumimoji="0" lang="fr-FR" sz="2400" b="1" i="1" kern="1200" dirty="0" smtClean="0">
                          <a:solidFill>
                            <a:schemeClr val="dk1"/>
                          </a:solidFill>
                          <a:latin typeface="+mj-lt"/>
                          <a:ea typeface="Times New Roman"/>
                          <a:cs typeface="Courier-BoldOblique"/>
                        </a:rPr>
                        <a:t> </a:t>
                      </a:r>
                      <a:r>
                        <a:rPr kumimoji="0" lang="fr-FR" sz="2400" b="1" i="1" kern="1200" dirty="0" err="1" smtClean="0">
                          <a:solidFill>
                            <a:schemeClr val="dk1"/>
                          </a:solidFill>
                          <a:latin typeface="+mj-lt"/>
                          <a:ea typeface="Times New Roman"/>
                          <a:cs typeface="Courier-BoldOblique"/>
                        </a:rPr>
                        <a:t>nom_de_l_entite</a:t>
                      </a:r>
                      <a:r>
                        <a:rPr kumimoji="0" lang="fr-FR" sz="2400" b="1" i="1" kern="1200" dirty="0" smtClean="0">
                          <a:solidFill>
                            <a:schemeClr val="dk1"/>
                          </a:solidFill>
                          <a:latin typeface="+mj-lt"/>
                          <a:ea typeface="Times New Roman"/>
                          <a:cs typeface="Courier-BoldOblique"/>
                        </a:rPr>
                        <a:t> </a:t>
                      </a:r>
                      <a:r>
                        <a:rPr kumimoji="0" lang="fr-FR" sz="2400" b="1" i="1" kern="1200" dirty="0" err="1" smtClean="0">
                          <a:solidFill>
                            <a:srgbClr val="0070C0"/>
                          </a:solidFill>
                          <a:latin typeface="+mj-lt"/>
                          <a:ea typeface="Times New Roman"/>
                          <a:cs typeface="Courier-BoldOblique"/>
                        </a:rPr>
                        <a:t>is</a:t>
                      </a:r>
                      <a:endParaRPr kumimoji="0" lang="fr-FR" sz="2400" b="1" i="1" kern="1200" dirty="0" smtClean="0">
                        <a:solidFill>
                          <a:srgbClr val="0070C0"/>
                        </a:solidFill>
                        <a:latin typeface="+mj-lt"/>
                        <a:ea typeface="Times New Roman"/>
                        <a:cs typeface="Courier-BoldOblique"/>
                      </a:endParaRPr>
                    </a:p>
                    <a:p>
                      <a:pPr>
                        <a:spcAft>
                          <a:spcPts val="0"/>
                        </a:spcAft>
                      </a:pPr>
                      <a:r>
                        <a:rPr kumimoji="0" lang="fr-FR" sz="2400" b="1" i="1" kern="1200" dirty="0" smtClean="0">
                          <a:solidFill>
                            <a:schemeClr val="dk1"/>
                          </a:solidFill>
                          <a:latin typeface="+mj-lt"/>
                          <a:ea typeface="Times New Roman"/>
                          <a:cs typeface="Courier-BoldOblique"/>
                        </a:rPr>
                        <a:t>{</a:t>
                      </a:r>
                      <a:r>
                        <a:rPr kumimoji="0" lang="fr-FR" sz="2400" b="1" i="1" kern="1200" dirty="0" err="1" smtClean="0">
                          <a:solidFill>
                            <a:srgbClr val="0070C0"/>
                          </a:solidFill>
                          <a:latin typeface="+mj-lt"/>
                          <a:ea typeface="Times New Roman"/>
                          <a:cs typeface="Courier-BoldOblique"/>
                        </a:rPr>
                        <a:t>generic</a:t>
                      </a:r>
                      <a:r>
                        <a:rPr kumimoji="0" lang="fr-FR" sz="2400" b="1" i="1" kern="1200" dirty="0" smtClean="0">
                          <a:solidFill>
                            <a:schemeClr val="dk1"/>
                          </a:solidFill>
                          <a:latin typeface="+mj-lt"/>
                          <a:ea typeface="Times New Roman"/>
                          <a:cs typeface="Courier-BoldOblique"/>
                        </a:rPr>
                        <a:t>(</a:t>
                      </a:r>
                      <a:r>
                        <a:rPr kumimoji="0" lang="fr-FR" sz="2400" b="1" i="1" kern="1200" dirty="0" err="1" smtClean="0">
                          <a:solidFill>
                            <a:schemeClr val="dk1"/>
                          </a:solidFill>
                          <a:latin typeface="+mj-lt"/>
                          <a:ea typeface="Times New Roman"/>
                          <a:cs typeface="Courier-BoldOblique"/>
                        </a:rPr>
                        <a:t>liste_des_parametres</a:t>
                      </a:r>
                      <a:r>
                        <a:rPr kumimoji="0" lang="fr-FR" sz="2400" b="1" i="1" kern="1200" dirty="0" smtClean="0">
                          <a:solidFill>
                            <a:schemeClr val="dk1"/>
                          </a:solidFill>
                          <a:latin typeface="+mj-lt"/>
                          <a:ea typeface="Times New Roman"/>
                          <a:cs typeface="Courier-BoldOblique"/>
                        </a:rPr>
                        <a:t>)}</a:t>
                      </a:r>
                    </a:p>
                    <a:p>
                      <a:pPr>
                        <a:spcAft>
                          <a:spcPts val="0"/>
                        </a:spcAft>
                      </a:pPr>
                      <a:r>
                        <a:rPr kumimoji="0" lang="fr-FR" sz="2400" b="1" i="1" kern="1200" dirty="0" smtClean="0">
                          <a:solidFill>
                            <a:schemeClr val="dk1"/>
                          </a:solidFill>
                          <a:latin typeface="+mj-lt"/>
                          <a:ea typeface="Times New Roman"/>
                          <a:cs typeface="Courier-BoldOblique"/>
                        </a:rPr>
                        <a:t>{</a:t>
                      </a:r>
                      <a:r>
                        <a:rPr kumimoji="0" lang="fr-FR" sz="2400" b="1" i="1" kern="1200" dirty="0" smtClean="0">
                          <a:solidFill>
                            <a:srgbClr val="0070C0"/>
                          </a:solidFill>
                          <a:latin typeface="+mj-lt"/>
                          <a:ea typeface="Times New Roman"/>
                          <a:cs typeface="Courier-BoldOblique"/>
                        </a:rPr>
                        <a:t>port</a:t>
                      </a:r>
                      <a:r>
                        <a:rPr kumimoji="0" lang="fr-FR" sz="2400" b="1" i="1" kern="1200" dirty="0" smtClean="0">
                          <a:solidFill>
                            <a:schemeClr val="dk1"/>
                          </a:solidFill>
                          <a:latin typeface="+mj-lt"/>
                          <a:ea typeface="Times New Roman"/>
                          <a:cs typeface="Courier-BoldOblique"/>
                        </a:rPr>
                        <a:t>(</a:t>
                      </a:r>
                      <a:r>
                        <a:rPr kumimoji="0" lang="fr-FR" sz="2400" b="1" i="1" kern="1200" dirty="0" err="1" smtClean="0">
                          <a:solidFill>
                            <a:schemeClr val="dk1"/>
                          </a:solidFill>
                          <a:latin typeface="+mj-lt"/>
                          <a:ea typeface="Times New Roman"/>
                          <a:cs typeface="Courier-BoldOblique"/>
                        </a:rPr>
                        <a:t>liste_des_port_avec_leur_mode</a:t>
                      </a:r>
                      <a:r>
                        <a:rPr kumimoji="0" lang="fr-FR" sz="2400" b="1" i="1" kern="1200" dirty="0" smtClean="0">
                          <a:solidFill>
                            <a:schemeClr val="dk1"/>
                          </a:solidFill>
                          <a:latin typeface="+mj-lt"/>
                          <a:ea typeface="Times New Roman"/>
                          <a:cs typeface="Courier-BoldOblique"/>
                        </a:rPr>
                        <a:t>)}</a:t>
                      </a:r>
                    </a:p>
                    <a:p>
                      <a:pPr>
                        <a:spcAft>
                          <a:spcPts val="0"/>
                        </a:spcAft>
                      </a:pPr>
                      <a:r>
                        <a:rPr kumimoji="0" lang="fr-FR" sz="2400" b="1" i="1" kern="1200" dirty="0" smtClean="0">
                          <a:solidFill>
                            <a:srgbClr val="0070C0"/>
                          </a:solidFill>
                          <a:latin typeface="+mj-lt"/>
                          <a:ea typeface="Times New Roman"/>
                          <a:cs typeface="Courier-BoldOblique"/>
                        </a:rPr>
                        <a:t>end </a:t>
                      </a:r>
                      <a:r>
                        <a:rPr kumimoji="0" lang="fr-FR" sz="2400" b="1" i="1" kern="1200" dirty="0" smtClean="0">
                          <a:solidFill>
                            <a:schemeClr val="dk1"/>
                          </a:solidFill>
                          <a:latin typeface="+mj-lt"/>
                          <a:ea typeface="Times New Roman"/>
                          <a:cs typeface="Courier-BoldOblique"/>
                        </a:rPr>
                        <a:t>{</a:t>
                      </a:r>
                      <a:r>
                        <a:rPr kumimoji="0" lang="fr-FR" sz="2400" b="1" i="1" kern="1200" dirty="0" err="1" smtClean="0">
                          <a:solidFill>
                            <a:schemeClr val="dk1"/>
                          </a:solidFill>
                          <a:latin typeface="+mj-lt"/>
                          <a:ea typeface="Times New Roman"/>
                          <a:cs typeface="Courier-BoldOblique"/>
                        </a:rPr>
                        <a:t>nom_de_l_entite</a:t>
                      </a:r>
                      <a:r>
                        <a:rPr kumimoji="0" lang="fr-FR" sz="2400" b="1" i="1" kern="1200" dirty="0" smtClean="0">
                          <a:solidFill>
                            <a:schemeClr val="dk1"/>
                          </a:solidFill>
                          <a:latin typeface="+mj-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17</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Entité</a:t>
            </a:r>
          </a:p>
        </p:txBody>
      </p:sp>
      <p:graphicFrame>
        <p:nvGraphicFramePr>
          <p:cNvPr id="10" name="Tableau 9"/>
          <p:cNvGraphicFramePr>
            <a:graphicFrameLocks noGrp="1"/>
          </p:cNvGraphicFramePr>
          <p:nvPr/>
        </p:nvGraphicFramePr>
        <p:xfrm>
          <a:off x="395536" y="1484784"/>
          <a:ext cx="8352928" cy="3749040"/>
        </p:xfrm>
        <a:graphic>
          <a:graphicData uri="http://schemas.openxmlformats.org/drawingml/2006/table">
            <a:tbl>
              <a:tblPr bandRow="1">
                <a:tableStyleId>{5C22544A-7EE6-4342-B048-85BDC9FD1C3A}</a:tableStyleId>
              </a:tblPr>
              <a:tblGrid>
                <a:gridCol w="8352928"/>
              </a:tblGrid>
              <a:tr h="370840">
                <a:tc>
                  <a:txBody>
                    <a:bodyPr/>
                    <a:lstStyle/>
                    <a:p>
                      <a:pPr>
                        <a:spcAft>
                          <a:spcPts val="0"/>
                        </a:spcAft>
                      </a:pPr>
                      <a:r>
                        <a:rPr lang="en-GB" sz="2400" b="1" i="1" dirty="0" smtClean="0">
                          <a:solidFill>
                            <a:srgbClr val="0000FF"/>
                          </a:solidFill>
                          <a:latin typeface="+mj-lt"/>
                          <a:ea typeface="Times New Roman"/>
                          <a:cs typeface="Courier-BoldOblique"/>
                        </a:rPr>
                        <a:t>entity </a:t>
                      </a:r>
                      <a:r>
                        <a:rPr lang="en-GB" sz="2400" b="1" i="1" dirty="0" smtClean="0">
                          <a:latin typeface="+mj-lt"/>
                          <a:ea typeface="Times New Roman"/>
                          <a:cs typeface="Courier-BoldOblique"/>
                        </a:rPr>
                        <a:t>DECOD2_4</a:t>
                      </a:r>
                      <a:r>
                        <a:rPr lang="en-GB" sz="2400" b="1" i="1" dirty="0" smtClean="0">
                          <a:solidFill>
                            <a:srgbClr val="FF00FF"/>
                          </a:solidFill>
                          <a:latin typeface="+mj-lt"/>
                          <a:ea typeface="Times New Roman"/>
                          <a:cs typeface="Courier-BoldOblique"/>
                        </a:rPr>
                        <a:t> </a:t>
                      </a:r>
                      <a:r>
                        <a:rPr lang="en-GB" sz="2400" b="1" i="1" dirty="0" smtClean="0">
                          <a:solidFill>
                            <a:srgbClr val="0000FF"/>
                          </a:solidFill>
                          <a:latin typeface="+mj-lt"/>
                          <a:ea typeface="Times New Roman"/>
                          <a:cs typeface="Courier-BoldOblique"/>
                        </a:rPr>
                        <a:t>is</a:t>
                      </a:r>
                      <a:endParaRPr lang="fr-FR" sz="2400" dirty="0" smtClean="0">
                        <a:latin typeface="+mj-lt"/>
                        <a:ea typeface="Times New Roman"/>
                      </a:endParaRPr>
                    </a:p>
                    <a:p>
                      <a:pPr>
                        <a:spcAft>
                          <a:spcPts val="0"/>
                        </a:spcAft>
                      </a:pPr>
                      <a:r>
                        <a:rPr lang="en-GB" sz="2400" b="1" i="1" dirty="0" smtClean="0">
                          <a:solidFill>
                            <a:srgbClr val="0000FF"/>
                          </a:solidFill>
                          <a:latin typeface="+mj-lt"/>
                          <a:ea typeface="Times New Roman"/>
                          <a:cs typeface="Courier-BoldOblique"/>
                        </a:rPr>
                        <a:t>generic</a:t>
                      </a:r>
                      <a:r>
                        <a:rPr kumimoji="0" lang="en-GB" sz="2400" b="1" i="1" kern="1200" dirty="0" smtClean="0">
                          <a:solidFill>
                            <a:schemeClr val="dk1"/>
                          </a:solidFill>
                          <a:latin typeface="+mn-lt"/>
                          <a:ea typeface="Times New Roman"/>
                          <a:cs typeface="Courier-BoldOblique"/>
                        </a:rPr>
                        <a:t>(</a:t>
                      </a:r>
                    </a:p>
                    <a:p>
                      <a:pPr>
                        <a:spcAft>
                          <a:spcPts val="0"/>
                        </a:spcAft>
                      </a:pPr>
                      <a:r>
                        <a:rPr lang="en-GB" sz="2400" b="1" i="1" dirty="0" smtClean="0">
                          <a:solidFill>
                            <a:srgbClr val="0000FF"/>
                          </a:solidFill>
                          <a:latin typeface="+mj-lt"/>
                          <a:ea typeface="Times New Roman"/>
                          <a:cs typeface="Courier-BoldOblique"/>
                        </a:rPr>
                        <a:t> </a:t>
                      </a:r>
                      <a:r>
                        <a:rPr kumimoji="0" lang="en-GB" sz="2400" b="1" i="1" kern="1200" dirty="0" smtClean="0">
                          <a:solidFill>
                            <a:srgbClr val="FF00FF"/>
                          </a:solidFill>
                          <a:latin typeface="+mn-lt"/>
                          <a:ea typeface="Times New Roman"/>
                          <a:cs typeface="Courier-BoldOblique"/>
                        </a:rPr>
                        <a:t>    </a:t>
                      </a:r>
                      <a:r>
                        <a:rPr kumimoji="0" lang="en-GB" sz="2400" b="1" i="1" kern="1200" dirty="0" err="1" smtClean="0">
                          <a:solidFill>
                            <a:schemeClr val="dk1"/>
                          </a:solidFill>
                          <a:latin typeface="+mn-lt"/>
                          <a:ea typeface="Times New Roman"/>
                          <a:cs typeface="Courier-BoldOblique"/>
                        </a:rPr>
                        <a:t>data_width</a:t>
                      </a:r>
                      <a:r>
                        <a:rPr kumimoji="0" lang="en-GB" sz="2400" b="1" i="1" kern="1200" dirty="0" smtClean="0">
                          <a:solidFill>
                            <a:schemeClr val="dk1"/>
                          </a:solidFill>
                          <a:latin typeface="+mn-lt"/>
                          <a:ea typeface="Times New Roman"/>
                          <a:cs typeface="Courier-BoldOblique"/>
                        </a:rPr>
                        <a:t>:</a:t>
                      </a:r>
                      <a:r>
                        <a:rPr kumimoji="0" lang="en-GB" sz="2400" b="1" i="1" kern="1200" dirty="0" smtClean="0">
                          <a:solidFill>
                            <a:srgbClr val="000000"/>
                          </a:solidFill>
                          <a:latin typeface="+mn-lt"/>
                          <a:ea typeface="Times New Roman"/>
                          <a:cs typeface="Courier-BoldOblique"/>
                        </a:rPr>
                        <a:t> </a:t>
                      </a:r>
                      <a:r>
                        <a:rPr kumimoji="0" lang="en-GB" sz="2400" b="1" i="1" kern="1200" dirty="0" smtClean="0">
                          <a:solidFill>
                            <a:srgbClr val="0000FF"/>
                          </a:solidFill>
                          <a:latin typeface="+mn-lt"/>
                          <a:ea typeface="Times New Roman"/>
                          <a:cs typeface="Courier-BoldOblique"/>
                        </a:rPr>
                        <a:t>integer</a:t>
                      </a:r>
                      <a:r>
                        <a:rPr kumimoji="0" lang="en-GB" sz="2400" b="1" i="1" kern="1200" baseline="0" dirty="0" smtClean="0">
                          <a:solidFill>
                            <a:srgbClr val="000000"/>
                          </a:solidFill>
                          <a:latin typeface="+mn-lt"/>
                          <a:ea typeface="Times New Roman"/>
                          <a:cs typeface="Courier-BoldOblique"/>
                        </a:rPr>
                        <a:t> </a:t>
                      </a:r>
                      <a:r>
                        <a:rPr kumimoji="0" lang="en-GB" sz="2400" b="1" i="1" kern="1200" dirty="0" smtClean="0">
                          <a:solidFill>
                            <a:srgbClr val="000000"/>
                          </a:solidFill>
                          <a:latin typeface="+mn-lt"/>
                          <a:ea typeface="Times New Roman"/>
                          <a:cs typeface="Courier-BoldOblique"/>
                        </a:rPr>
                        <a:t>:=2</a:t>
                      </a:r>
                    </a:p>
                    <a:p>
                      <a:pPr>
                        <a:spcAft>
                          <a:spcPts val="0"/>
                        </a:spcAft>
                      </a:pPr>
                      <a:r>
                        <a:rPr kumimoji="0" lang="en-GB" sz="2400" b="1" i="1" kern="1200" dirty="0" smtClean="0">
                          <a:solidFill>
                            <a:srgbClr val="000000"/>
                          </a:solidFill>
                          <a:latin typeface="+mn-lt"/>
                          <a:ea typeface="Times New Roman"/>
                          <a:cs typeface="Courier-BoldOblique"/>
                        </a:rPr>
                        <a:t>     );</a:t>
                      </a:r>
                      <a:r>
                        <a:rPr kumimoji="0" lang="en-GB" sz="2400" b="1" i="1" kern="1200" dirty="0" smtClean="0">
                          <a:solidFill>
                            <a:schemeClr val="dk1"/>
                          </a:solidFill>
                          <a:latin typeface="+mn-lt"/>
                          <a:ea typeface="Times New Roman"/>
                          <a:cs typeface="Courier-BoldOblique"/>
                        </a:rPr>
                        <a:t> </a:t>
                      </a:r>
                      <a:endParaRPr lang="en-GB" sz="2400" b="1" i="1" dirty="0" smtClean="0">
                        <a:solidFill>
                          <a:srgbClr val="0000FF"/>
                        </a:solidFill>
                        <a:latin typeface="+mj-lt"/>
                        <a:ea typeface="Times New Roman"/>
                        <a:cs typeface="Courier-BoldOblique"/>
                      </a:endParaRPr>
                    </a:p>
                    <a:p>
                      <a:pPr>
                        <a:spcAft>
                          <a:spcPts val="0"/>
                        </a:spcAft>
                      </a:pPr>
                      <a:r>
                        <a:rPr lang="en-GB" sz="2400" b="1" i="1" dirty="0" smtClean="0">
                          <a:solidFill>
                            <a:srgbClr val="0000FF"/>
                          </a:solidFill>
                          <a:latin typeface="+mj-lt"/>
                          <a:ea typeface="Times New Roman"/>
                          <a:cs typeface="Courier-BoldOblique"/>
                        </a:rPr>
                        <a:t>port</a:t>
                      </a:r>
                      <a:r>
                        <a:rPr lang="en-GB" sz="2400" b="1" i="1" dirty="0" smtClean="0">
                          <a:solidFill>
                            <a:srgbClr val="000000"/>
                          </a:solidFill>
                          <a:latin typeface="+mj-lt"/>
                          <a:ea typeface="Times New Roman"/>
                          <a:cs typeface="Courier-BoldOblique"/>
                        </a:rPr>
                        <a:t>(</a:t>
                      </a:r>
                      <a:endParaRPr lang="fr-FR" sz="2400" dirty="0" smtClean="0">
                        <a:latin typeface="+mj-lt"/>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400" b="1" i="1" dirty="0" smtClean="0">
                          <a:solidFill>
                            <a:srgbClr val="FF00FF"/>
                          </a:solidFill>
                          <a:latin typeface="+mj-lt"/>
                          <a:ea typeface="Times New Roman"/>
                          <a:cs typeface="Courier-BoldOblique"/>
                        </a:rPr>
                        <a:t>    </a:t>
                      </a:r>
                      <a:r>
                        <a:rPr lang="en-GB" sz="2400" b="1" i="1" dirty="0" err="1" smtClean="0">
                          <a:latin typeface="+mj-lt"/>
                          <a:ea typeface="Times New Roman"/>
                          <a:cs typeface="Courier-BoldOblique"/>
                        </a:rPr>
                        <a:t>Data_in</a:t>
                      </a:r>
                      <a:r>
                        <a:rPr lang="en-GB" sz="2400" b="1" i="1" dirty="0" smtClean="0">
                          <a:latin typeface="+mj-lt"/>
                          <a:ea typeface="Times New Roman"/>
                          <a:cs typeface="Courier-BoldOblique"/>
                        </a:rPr>
                        <a:t>:</a:t>
                      </a:r>
                      <a:r>
                        <a:rPr kumimoji="0" lang="en-GB" sz="2400" b="1" i="1" kern="1200" dirty="0" smtClean="0">
                          <a:solidFill>
                            <a:srgbClr val="000000"/>
                          </a:solidFill>
                          <a:latin typeface="+mn-lt"/>
                          <a:ea typeface="Times New Roman"/>
                          <a:cs typeface="Courier-BoldOblique"/>
                        </a:rPr>
                        <a:t> </a:t>
                      </a:r>
                      <a:r>
                        <a:rPr kumimoji="0" lang="en-GB" sz="2400" b="1" i="1" kern="1200" dirty="0" smtClean="0">
                          <a:solidFill>
                            <a:srgbClr val="0000FF"/>
                          </a:solidFill>
                          <a:latin typeface="+mn-lt"/>
                          <a:ea typeface="Times New Roman"/>
                          <a:cs typeface="Courier-BoldOblique"/>
                        </a:rPr>
                        <a:t>in </a:t>
                      </a:r>
                      <a:r>
                        <a:rPr kumimoji="0" lang="en-GB" sz="2400" b="1" i="1" kern="1200" dirty="0" err="1" smtClean="0">
                          <a:solidFill>
                            <a:srgbClr val="000000"/>
                          </a:solidFill>
                          <a:latin typeface="+mn-lt"/>
                          <a:ea typeface="Times New Roman"/>
                          <a:cs typeface="Courier-BoldOblique"/>
                        </a:rPr>
                        <a:t>std_logic_vector</a:t>
                      </a:r>
                      <a:r>
                        <a:rPr kumimoji="0" lang="en-GB" sz="2400" b="1" i="1" kern="1200" dirty="0" smtClean="0">
                          <a:solidFill>
                            <a:srgbClr val="000000"/>
                          </a:solidFill>
                          <a:latin typeface="+mn-lt"/>
                          <a:ea typeface="Times New Roman"/>
                          <a:cs typeface="Courier-BoldOblique"/>
                        </a:rPr>
                        <a:t>(data_width-1 </a:t>
                      </a:r>
                      <a:r>
                        <a:rPr kumimoji="0" lang="en-GB" sz="2400" b="1" i="1" kern="1200" dirty="0" err="1" smtClean="0">
                          <a:solidFill>
                            <a:srgbClr val="0000FF"/>
                          </a:solidFill>
                          <a:latin typeface="+mj-lt"/>
                          <a:ea typeface="Times New Roman"/>
                          <a:cs typeface="Courier-BoldOblique"/>
                        </a:rPr>
                        <a:t>downto</a:t>
                      </a:r>
                      <a:r>
                        <a:rPr kumimoji="0" lang="en-GB" sz="2400" b="1" i="1" kern="1200" dirty="0" smtClean="0">
                          <a:solidFill>
                            <a:srgbClr val="000000"/>
                          </a:solidFill>
                          <a:latin typeface="+mn-lt"/>
                          <a:ea typeface="Times New Roman"/>
                          <a:cs typeface="Courier-BoldOblique"/>
                        </a:rPr>
                        <a:t> 0);</a:t>
                      </a:r>
                      <a:r>
                        <a:rPr lang="en-GB" sz="2400" b="1" i="1" dirty="0" smtClean="0">
                          <a:latin typeface="+mj-lt"/>
                          <a:ea typeface="Times New Roman"/>
                          <a:cs typeface="Courier-BoldOblique"/>
                        </a:rPr>
                        <a:t> </a:t>
                      </a:r>
                    </a:p>
                    <a:p>
                      <a:pPr>
                        <a:spcAft>
                          <a:spcPts val="0"/>
                        </a:spcAft>
                      </a:pPr>
                      <a:r>
                        <a:rPr lang="en-GB" sz="2400" b="1" i="1" dirty="0" smtClean="0">
                          <a:latin typeface="+mj-lt"/>
                          <a:ea typeface="Times New Roman"/>
                          <a:cs typeface="Courier-BoldOblique"/>
                        </a:rPr>
                        <a:t>    Enable:</a:t>
                      </a:r>
                      <a:r>
                        <a:rPr lang="en-GB" sz="2400" b="1" i="1" dirty="0" smtClean="0">
                          <a:solidFill>
                            <a:srgbClr val="000000"/>
                          </a:solidFill>
                          <a:latin typeface="+mj-lt"/>
                          <a:ea typeface="Times New Roman"/>
                          <a:cs typeface="Courier-BoldOblique"/>
                        </a:rPr>
                        <a:t> </a:t>
                      </a:r>
                      <a:r>
                        <a:rPr lang="en-GB" sz="2400" b="1" i="1" dirty="0" smtClean="0">
                          <a:solidFill>
                            <a:srgbClr val="0000FF"/>
                          </a:solidFill>
                          <a:latin typeface="+mj-lt"/>
                          <a:ea typeface="Times New Roman"/>
                          <a:cs typeface="Courier-BoldOblique"/>
                        </a:rPr>
                        <a:t>in </a:t>
                      </a:r>
                      <a:r>
                        <a:rPr lang="en-GB" sz="2400" b="1" i="1" dirty="0" err="1" smtClean="0">
                          <a:solidFill>
                            <a:srgbClr val="000000"/>
                          </a:solidFill>
                          <a:latin typeface="+mj-lt"/>
                          <a:ea typeface="Times New Roman"/>
                          <a:cs typeface="Courier-BoldOblique"/>
                        </a:rPr>
                        <a:t>std_logic</a:t>
                      </a:r>
                      <a:r>
                        <a:rPr lang="en-GB" sz="2400" b="1" i="1" dirty="0" smtClean="0">
                          <a:solidFill>
                            <a:srgbClr val="000000"/>
                          </a:solidFill>
                          <a:latin typeface="+mj-lt"/>
                          <a:ea typeface="Times New Roman"/>
                          <a:cs typeface="Courier-BoldOblique"/>
                        </a:rPr>
                        <a:t>;</a:t>
                      </a:r>
                      <a:endParaRPr lang="fr-FR" sz="2400" dirty="0" smtClean="0">
                        <a:latin typeface="+mj-lt"/>
                        <a:ea typeface="Times New Roman"/>
                      </a:endParaRPr>
                    </a:p>
                    <a:p>
                      <a:pPr>
                        <a:spcAft>
                          <a:spcPts val="0"/>
                        </a:spcAft>
                      </a:pPr>
                      <a:r>
                        <a:rPr lang="en-GB" sz="2400" b="1" i="1" dirty="0" smtClean="0">
                          <a:latin typeface="+mj-lt"/>
                          <a:ea typeface="Times New Roman"/>
                          <a:cs typeface="Courier-BoldOblique"/>
                        </a:rPr>
                        <a:t>    </a:t>
                      </a:r>
                      <a:r>
                        <a:rPr kumimoji="0" lang="en-GB" sz="2400" b="1" i="1" kern="1200" dirty="0" err="1" smtClean="0">
                          <a:solidFill>
                            <a:schemeClr val="dk1"/>
                          </a:solidFill>
                          <a:latin typeface="+mn-lt"/>
                          <a:ea typeface="Times New Roman"/>
                          <a:cs typeface="Courier-BoldOblique"/>
                        </a:rPr>
                        <a:t>Data_out</a:t>
                      </a:r>
                      <a:r>
                        <a:rPr lang="en-GB" sz="2400" b="1" i="1" dirty="0" smtClean="0">
                          <a:latin typeface="+mj-lt"/>
                          <a:ea typeface="Times New Roman"/>
                          <a:cs typeface="Courier-BoldOblique"/>
                        </a:rPr>
                        <a:t>:</a:t>
                      </a:r>
                      <a:r>
                        <a:rPr lang="en-GB" sz="2400" b="1" i="1" dirty="0" smtClean="0">
                          <a:solidFill>
                            <a:srgbClr val="000000"/>
                          </a:solidFill>
                          <a:latin typeface="+mj-lt"/>
                          <a:ea typeface="Times New Roman"/>
                          <a:cs typeface="Courier-BoldOblique"/>
                        </a:rPr>
                        <a:t> </a:t>
                      </a:r>
                      <a:r>
                        <a:rPr lang="en-GB" sz="2400" b="1" i="1" dirty="0" smtClean="0">
                          <a:solidFill>
                            <a:srgbClr val="0000FF"/>
                          </a:solidFill>
                          <a:latin typeface="+mj-lt"/>
                          <a:ea typeface="Times New Roman"/>
                          <a:cs typeface="Courier-BoldOblique"/>
                        </a:rPr>
                        <a:t>out </a:t>
                      </a:r>
                      <a:r>
                        <a:rPr kumimoji="0" lang="en-GB" sz="2400" b="1" i="1" kern="1200" dirty="0" err="1" smtClean="0">
                          <a:solidFill>
                            <a:srgbClr val="000000"/>
                          </a:solidFill>
                          <a:latin typeface="+mn-lt"/>
                          <a:ea typeface="Times New Roman"/>
                          <a:cs typeface="Courier-BoldOblique"/>
                        </a:rPr>
                        <a:t>std_logic_vector</a:t>
                      </a:r>
                      <a:r>
                        <a:rPr kumimoji="0" lang="en-GB" sz="2400" b="1" i="1" kern="1200" dirty="0" smtClean="0">
                          <a:solidFill>
                            <a:srgbClr val="000000"/>
                          </a:solidFill>
                          <a:latin typeface="+mn-lt"/>
                          <a:ea typeface="Times New Roman"/>
                          <a:cs typeface="Courier-BoldOblique"/>
                        </a:rPr>
                        <a:t>((</a:t>
                      </a:r>
                      <a:r>
                        <a:rPr kumimoji="0" lang="en-GB" sz="2400" b="1" i="1" kern="1200" dirty="0" err="1" smtClean="0">
                          <a:solidFill>
                            <a:srgbClr val="000000"/>
                          </a:solidFill>
                          <a:latin typeface="+mn-lt"/>
                          <a:ea typeface="Times New Roman"/>
                          <a:cs typeface="Courier-BoldOblique"/>
                        </a:rPr>
                        <a:t>data_width</a:t>
                      </a:r>
                      <a:r>
                        <a:rPr kumimoji="0" lang="en-GB" sz="2400" b="1" i="1" kern="1200" dirty="0" smtClean="0">
                          <a:solidFill>
                            <a:srgbClr val="000000"/>
                          </a:solidFill>
                          <a:latin typeface="+mn-lt"/>
                          <a:ea typeface="Times New Roman"/>
                          <a:cs typeface="Courier-BoldOblique"/>
                        </a:rPr>
                        <a:t>**2)-1 </a:t>
                      </a:r>
                      <a:r>
                        <a:rPr kumimoji="0" lang="en-GB" sz="2400" b="1" i="1" kern="1200" dirty="0" err="1" smtClean="0">
                          <a:solidFill>
                            <a:srgbClr val="0000FF"/>
                          </a:solidFill>
                          <a:latin typeface="+mn-lt"/>
                          <a:ea typeface="Times New Roman"/>
                          <a:cs typeface="Courier-BoldOblique"/>
                        </a:rPr>
                        <a:t>downto</a:t>
                      </a:r>
                      <a:r>
                        <a:rPr kumimoji="0" lang="en-GB" sz="2400" b="1" i="1" kern="1200" dirty="0" smtClean="0">
                          <a:solidFill>
                            <a:srgbClr val="000000"/>
                          </a:solidFill>
                          <a:latin typeface="+mn-lt"/>
                          <a:ea typeface="Times New Roman"/>
                          <a:cs typeface="Courier-BoldOblique"/>
                        </a:rPr>
                        <a:t> 0)</a:t>
                      </a:r>
                      <a:r>
                        <a:rPr kumimoji="0" lang="en-GB" sz="2400" b="1" i="1" kern="1200" dirty="0" smtClean="0">
                          <a:solidFill>
                            <a:schemeClr val="dk1"/>
                          </a:solidFill>
                          <a:latin typeface="+mn-lt"/>
                          <a:ea typeface="Times New Roman"/>
                          <a:cs typeface="Courier-BoldOblique"/>
                        </a:rPr>
                        <a:t> </a:t>
                      </a:r>
                      <a:endParaRPr lang="fr-FR" sz="2400" dirty="0" smtClean="0">
                        <a:latin typeface="+mj-lt"/>
                        <a:ea typeface="Times New Roman"/>
                      </a:endParaRPr>
                    </a:p>
                    <a:p>
                      <a:pPr>
                        <a:spcAft>
                          <a:spcPts val="0"/>
                        </a:spcAft>
                      </a:pPr>
                      <a:r>
                        <a:rPr lang="en-GB" sz="2400" b="1" i="1" dirty="0" smtClean="0">
                          <a:solidFill>
                            <a:srgbClr val="000000"/>
                          </a:solidFill>
                          <a:latin typeface="+mj-lt"/>
                          <a:ea typeface="Times New Roman"/>
                          <a:cs typeface="Courier-BoldOblique"/>
                        </a:rPr>
                        <a:t>    );</a:t>
                      </a:r>
                      <a:endParaRPr lang="fr-FR" sz="2400" dirty="0" smtClean="0">
                        <a:latin typeface="+mj-lt"/>
                        <a:ea typeface="Times New Roman"/>
                      </a:endParaRPr>
                    </a:p>
                    <a:p>
                      <a:r>
                        <a:rPr lang="fr-FR" sz="2400" b="1" i="1" dirty="0" smtClean="0">
                          <a:solidFill>
                            <a:srgbClr val="0000FF"/>
                          </a:solidFill>
                          <a:latin typeface="+mj-lt"/>
                          <a:ea typeface="Times New Roman"/>
                          <a:cs typeface="Courier-BoldOblique"/>
                        </a:rPr>
                        <a:t>end </a:t>
                      </a:r>
                      <a:r>
                        <a:rPr lang="fr-FR" sz="2400" b="1" i="1" dirty="0" smtClean="0">
                          <a:latin typeface="+mj-lt"/>
                          <a:ea typeface="Times New Roman"/>
                          <a:cs typeface="Courier-BoldOblique"/>
                        </a:rPr>
                        <a:t>DECOD2_4;</a:t>
                      </a:r>
                      <a:endParaRPr lang="fr-FR" sz="2400" dirty="0">
                        <a:latin typeface="+mj-lt"/>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18</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Définition de signaux et d'autres objets internes</a:t>
            </a:r>
          </a:p>
          <a:p>
            <a:r>
              <a:rPr lang="fr-FR" dirty="0" smtClean="0"/>
              <a:t>Description du fonctionnement ou de la structure de l’entité à l’aide d’instructions concurrentes</a:t>
            </a:r>
          </a:p>
          <a:p>
            <a:r>
              <a:rPr lang="fr-FR" dirty="0" smtClean="0"/>
              <a:t>Syntaxe:</a:t>
            </a:r>
          </a:p>
          <a:p>
            <a:endParaRPr lang="fr-FR" dirty="0" smtClean="0"/>
          </a:p>
          <a:p>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Architecture</a:t>
            </a:r>
          </a:p>
        </p:txBody>
      </p:sp>
      <p:graphicFrame>
        <p:nvGraphicFramePr>
          <p:cNvPr id="6" name="Tableau 5"/>
          <p:cNvGraphicFramePr>
            <a:graphicFrameLocks noGrp="1"/>
          </p:cNvGraphicFramePr>
          <p:nvPr/>
        </p:nvGraphicFramePr>
        <p:xfrm>
          <a:off x="467544" y="3458696"/>
          <a:ext cx="8424936" cy="2286000"/>
        </p:xfrm>
        <a:graphic>
          <a:graphicData uri="http://schemas.openxmlformats.org/drawingml/2006/table">
            <a:tbl>
              <a:tblPr bandRow="1">
                <a:tableStyleId>{5C22544A-7EE6-4342-B048-85BDC9FD1C3A}</a:tableStyleId>
              </a:tblPr>
              <a:tblGrid>
                <a:gridCol w="8424936"/>
              </a:tblGrid>
              <a:tr h="370840">
                <a:tc>
                  <a:txBody>
                    <a:bodyPr/>
                    <a:lstStyle/>
                    <a:p>
                      <a:pPr>
                        <a:spcAft>
                          <a:spcPts val="0"/>
                        </a:spcAft>
                      </a:pPr>
                      <a:r>
                        <a:rPr kumimoji="0" lang="fr-FR" sz="2400" b="1" i="1" kern="1200" dirty="0" err="1" smtClean="0">
                          <a:solidFill>
                            <a:srgbClr val="0070C0"/>
                          </a:solidFill>
                          <a:latin typeface="+mj-lt"/>
                          <a:ea typeface="Times New Roman"/>
                          <a:cs typeface="Courier-BoldOblique"/>
                        </a:rPr>
                        <a:t>entity</a:t>
                      </a:r>
                      <a:r>
                        <a:rPr kumimoji="0" lang="fr-FR" sz="2400" b="1" i="1" kern="1200" dirty="0" smtClean="0">
                          <a:solidFill>
                            <a:schemeClr val="dk1"/>
                          </a:solidFill>
                          <a:latin typeface="+mj-lt"/>
                          <a:ea typeface="Times New Roman"/>
                          <a:cs typeface="Courier-BoldOblique"/>
                        </a:rPr>
                        <a:t> </a:t>
                      </a:r>
                      <a:r>
                        <a:rPr kumimoji="0" lang="fr-FR" sz="2400" b="1" i="1" kern="1200" dirty="0" err="1" smtClean="0">
                          <a:solidFill>
                            <a:schemeClr val="dk1"/>
                          </a:solidFill>
                          <a:latin typeface="+mj-lt"/>
                          <a:ea typeface="Times New Roman"/>
                          <a:cs typeface="Courier-BoldOblique"/>
                        </a:rPr>
                        <a:t>nom_de_l_entite</a:t>
                      </a:r>
                      <a:r>
                        <a:rPr kumimoji="0" lang="fr-FR" sz="2400" b="1" i="1" kern="1200" dirty="0" smtClean="0">
                          <a:solidFill>
                            <a:schemeClr val="dk1"/>
                          </a:solidFill>
                          <a:latin typeface="+mj-lt"/>
                          <a:ea typeface="Times New Roman"/>
                          <a:cs typeface="Courier-BoldOblique"/>
                        </a:rPr>
                        <a:t> </a:t>
                      </a:r>
                      <a:r>
                        <a:rPr kumimoji="0" lang="fr-FR" sz="2400" b="1" i="1" kern="1200" dirty="0" err="1" smtClean="0">
                          <a:solidFill>
                            <a:srgbClr val="0070C0"/>
                          </a:solidFill>
                          <a:latin typeface="+mj-lt"/>
                          <a:ea typeface="Times New Roman"/>
                          <a:cs typeface="Courier-BoldOblique"/>
                        </a:rPr>
                        <a:t>is</a:t>
                      </a:r>
                      <a:endParaRPr kumimoji="0" lang="fr-FR" sz="2400" b="1" i="1" kern="1200" dirty="0" smtClean="0">
                        <a:solidFill>
                          <a:srgbClr val="0070C0"/>
                        </a:solidFill>
                        <a:latin typeface="+mj-lt"/>
                        <a:ea typeface="Times New Roman"/>
                        <a:cs typeface="Courier-BoldOblique"/>
                      </a:endParaRPr>
                    </a:p>
                    <a:p>
                      <a:pPr>
                        <a:spcAft>
                          <a:spcPts val="0"/>
                        </a:spcAft>
                      </a:pPr>
                      <a:r>
                        <a:rPr kumimoji="0" lang="fr-FR" sz="2400" b="1" i="1" kern="1200" dirty="0" smtClean="0">
                          <a:solidFill>
                            <a:srgbClr val="0070C0"/>
                          </a:solidFill>
                          <a:latin typeface="+mj-lt"/>
                          <a:ea typeface="Times New Roman"/>
                          <a:cs typeface="Courier-BoldOblique"/>
                        </a:rPr>
                        <a:t>architecture </a:t>
                      </a:r>
                      <a:r>
                        <a:rPr kumimoji="0" lang="fr-FR" sz="2400" b="1" i="1" kern="1200" dirty="0" err="1" smtClean="0">
                          <a:solidFill>
                            <a:schemeClr val="dk1"/>
                          </a:solidFill>
                          <a:latin typeface="+mj-lt"/>
                          <a:ea typeface="Times New Roman"/>
                          <a:cs typeface="Courier-BoldOblique"/>
                        </a:rPr>
                        <a:t>nom_de_l_architecture</a:t>
                      </a:r>
                      <a:r>
                        <a:rPr kumimoji="0" lang="fr-FR" sz="2400" b="1" i="1" kern="1200" dirty="0" smtClean="0">
                          <a:solidFill>
                            <a:srgbClr val="0070C0"/>
                          </a:solidFill>
                          <a:latin typeface="+mj-lt"/>
                          <a:ea typeface="Times New Roman"/>
                          <a:cs typeface="Courier-BoldOblique"/>
                        </a:rPr>
                        <a:t> of </a:t>
                      </a:r>
                      <a:r>
                        <a:rPr kumimoji="0" lang="fr-FR" sz="2400" b="1" i="1" kern="1200" dirty="0" err="1" smtClean="0">
                          <a:solidFill>
                            <a:schemeClr val="dk1"/>
                          </a:solidFill>
                          <a:latin typeface="+mj-lt"/>
                          <a:ea typeface="Times New Roman"/>
                          <a:cs typeface="Courier-BoldOblique"/>
                        </a:rPr>
                        <a:t>nom_de_l_entite</a:t>
                      </a:r>
                      <a:r>
                        <a:rPr kumimoji="0" lang="fr-FR" sz="2400" b="1" i="1" kern="1200" dirty="0" smtClean="0">
                          <a:solidFill>
                            <a:srgbClr val="0070C0"/>
                          </a:solidFill>
                          <a:latin typeface="+mj-lt"/>
                          <a:ea typeface="Times New Roman"/>
                          <a:cs typeface="Courier-BoldOblique"/>
                        </a:rPr>
                        <a:t> </a:t>
                      </a:r>
                      <a:r>
                        <a:rPr kumimoji="0" lang="fr-FR" sz="2400" b="1" i="1" kern="1200" dirty="0" err="1" smtClean="0">
                          <a:solidFill>
                            <a:srgbClr val="0070C0"/>
                          </a:solidFill>
                          <a:latin typeface="+mj-lt"/>
                          <a:ea typeface="Times New Roman"/>
                          <a:cs typeface="Courier-BoldOblique"/>
                        </a:rPr>
                        <a:t>is</a:t>
                      </a:r>
                      <a:endParaRPr kumimoji="0" lang="fr-FR" sz="2400" b="1" i="1" kern="1200" dirty="0" smtClean="0">
                        <a:solidFill>
                          <a:srgbClr val="0070C0"/>
                        </a:solidFill>
                        <a:latin typeface="+mj-lt"/>
                        <a:ea typeface="Times New Roman"/>
                        <a:cs typeface="Courier-BoldOblique"/>
                      </a:endParaRPr>
                    </a:p>
                    <a:p>
                      <a:pPr>
                        <a:spcAft>
                          <a:spcPts val="0"/>
                        </a:spcAft>
                      </a:pPr>
                      <a:r>
                        <a:rPr kumimoji="0" lang="fr-FR" sz="2400" b="1" i="1" kern="1200" dirty="0" smtClean="0">
                          <a:solidFill>
                            <a:schemeClr val="dk1"/>
                          </a:solidFill>
                          <a:latin typeface="+mj-lt"/>
                          <a:ea typeface="Times New Roman"/>
                          <a:cs typeface="Courier-BoldOblique"/>
                        </a:rPr>
                        <a:t>{partie déclarative}</a:t>
                      </a:r>
                    </a:p>
                    <a:p>
                      <a:pPr>
                        <a:spcAft>
                          <a:spcPts val="0"/>
                        </a:spcAft>
                      </a:pPr>
                      <a:r>
                        <a:rPr kumimoji="0" lang="fr-FR" sz="2400" b="1" i="1" kern="1200" dirty="0" err="1" smtClean="0">
                          <a:solidFill>
                            <a:srgbClr val="0070C0"/>
                          </a:solidFill>
                          <a:latin typeface="+mj-lt"/>
                          <a:ea typeface="Times New Roman"/>
                          <a:cs typeface="Courier-BoldOblique"/>
                        </a:rPr>
                        <a:t>begin</a:t>
                      </a:r>
                      <a:endParaRPr kumimoji="0" lang="fr-FR" sz="2400" b="1" i="1" kern="1200" dirty="0" smtClean="0">
                        <a:solidFill>
                          <a:srgbClr val="0070C0"/>
                        </a:solidFill>
                        <a:latin typeface="+mj-lt"/>
                        <a:ea typeface="Times New Roman"/>
                        <a:cs typeface="Courier-BoldOblique"/>
                      </a:endParaRPr>
                    </a:p>
                    <a:p>
                      <a:pPr>
                        <a:spcAft>
                          <a:spcPts val="0"/>
                        </a:spcAft>
                      </a:pPr>
                      <a:r>
                        <a:rPr kumimoji="0" lang="fr-FR" sz="2400" b="1" i="1" kern="1200" dirty="0" smtClean="0">
                          <a:solidFill>
                            <a:schemeClr val="dk1"/>
                          </a:solidFill>
                          <a:latin typeface="+mj-lt"/>
                          <a:ea typeface="Times New Roman"/>
                          <a:cs typeface="Courier-BoldOblique"/>
                        </a:rPr>
                        <a:t>{suite d’instructions concurrentes}</a:t>
                      </a:r>
                    </a:p>
                    <a:p>
                      <a:pPr>
                        <a:spcAft>
                          <a:spcPts val="0"/>
                        </a:spcAft>
                      </a:pPr>
                      <a:r>
                        <a:rPr kumimoji="0" lang="fr-FR" sz="2400" b="1" i="1" kern="1200" dirty="0" smtClean="0">
                          <a:solidFill>
                            <a:srgbClr val="0070C0"/>
                          </a:solidFill>
                          <a:latin typeface="+mj-lt"/>
                          <a:ea typeface="Times New Roman"/>
                          <a:cs typeface="Courier-BoldOblique"/>
                        </a:rPr>
                        <a:t>end </a:t>
                      </a:r>
                      <a:r>
                        <a:rPr kumimoji="0" lang="fr-FR" sz="2400" b="1" i="1" kern="1200" dirty="0" err="1" smtClean="0">
                          <a:solidFill>
                            <a:schemeClr val="dk1"/>
                          </a:solidFill>
                          <a:latin typeface="+mj-lt"/>
                          <a:ea typeface="Times New Roman"/>
                          <a:cs typeface="Courier-BoldOblique"/>
                        </a:rPr>
                        <a:t>nom_de_l_architecture</a:t>
                      </a:r>
                      <a:r>
                        <a:rPr kumimoji="0" lang="fr-FR" sz="2400" b="1" i="1" kern="1200" dirty="0" smtClean="0">
                          <a:solidFill>
                            <a:schemeClr val="dk1"/>
                          </a:solidFill>
                          <a:latin typeface="+mj-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19</a:t>
            </a:fld>
            <a:endParaRPr lang="fr-FR" dirty="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Architecture</a:t>
            </a:r>
          </a:p>
        </p:txBody>
      </p:sp>
      <p:graphicFrame>
        <p:nvGraphicFramePr>
          <p:cNvPr id="10" name="Tableau 9"/>
          <p:cNvGraphicFramePr>
            <a:graphicFrameLocks noGrp="1"/>
          </p:cNvGraphicFramePr>
          <p:nvPr/>
        </p:nvGraphicFramePr>
        <p:xfrm>
          <a:off x="251520" y="1628800"/>
          <a:ext cx="5112568" cy="4480560"/>
        </p:xfrm>
        <a:graphic>
          <a:graphicData uri="http://schemas.openxmlformats.org/drawingml/2006/table">
            <a:tbl>
              <a:tblPr bandRow="1">
                <a:tableStyleId>{5C22544A-7EE6-4342-B048-85BDC9FD1C3A}</a:tableStyleId>
              </a:tblPr>
              <a:tblGrid>
                <a:gridCol w="5112568"/>
              </a:tblGrid>
              <a:tr h="370840">
                <a:tc>
                  <a:txBody>
                    <a:bodyPr/>
                    <a:lstStyle/>
                    <a:p>
                      <a:pPr>
                        <a:spcAft>
                          <a:spcPts val="0"/>
                        </a:spcAft>
                      </a:pPr>
                      <a:r>
                        <a:rPr lang="en-GB" sz="2400" b="1" i="1" dirty="0" smtClean="0">
                          <a:solidFill>
                            <a:srgbClr val="0000FF"/>
                          </a:solidFill>
                          <a:latin typeface="+mj-lt"/>
                          <a:ea typeface="Times New Roman"/>
                          <a:cs typeface="Courier-BoldOblique"/>
                        </a:rPr>
                        <a:t>entity </a:t>
                      </a:r>
                      <a:r>
                        <a:rPr lang="en-GB" sz="2400" b="1" i="1" dirty="0" smtClean="0">
                          <a:solidFill>
                            <a:schemeClr val="dk1"/>
                          </a:solidFill>
                          <a:latin typeface="+mj-lt"/>
                          <a:ea typeface="Times New Roman"/>
                          <a:cs typeface="Courier-BoldOblique"/>
                        </a:rPr>
                        <a:t>Bascule</a:t>
                      </a:r>
                      <a:r>
                        <a:rPr lang="en-GB" sz="2400" b="1" i="1" dirty="0" smtClean="0">
                          <a:solidFill>
                            <a:srgbClr val="FF00FF"/>
                          </a:solidFill>
                          <a:latin typeface="+mj-lt"/>
                          <a:ea typeface="Times New Roman"/>
                          <a:cs typeface="Courier-BoldOblique"/>
                        </a:rPr>
                        <a:t> </a:t>
                      </a:r>
                      <a:r>
                        <a:rPr lang="en-GB" sz="2400" b="1" i="1" dirty="0" smtClean="0">
                          <a:solidFill>
                            <a:srgbClr val="0000FF"/>
                          </a:solidFill>
                          <a:latin typeface="+mj-lt"/>
                          <a:ea typeface="Times New Roman"/>
                          <a:cs typeface="Courier-BoldOblique"/>
                        </a:rPr>
                        <a:t>is</a:t>
                      </a:r>
                      <a:endParaRPr lang="fr-FR" sz="2400" dirty="0" smtClean="0">
                        <a:latin typeface="+mj-lt"/>
                        <a:ea typeface="Times New Roman"/>
                      </a:endParaRPr>
                    </a:p>
                    <a:p>
                      <a:pPr>
                        <a:spcAft>
                          <a:spcPts val="0"/>
                        </a:spcAft>
                      </a:pPr>
                      <a:r>
                        <a:rPr lang="en-GB" sz="2400" b="1" i="1" dirty="0" smtClean="0">
                          <a:solidFill>
                            <a:srgbClr val="0000FF"/>
                          </a:solidFill>
                          <a:latin typeface="+mj-lt"/>
                          <a:ea typeface="Times New Roman"/>
                          <a:cs typeface="Courier-BoldOblique"/>
                        </a:rPr>
                        <a:t>port</a:t>
                      </a:r>
                      <a:r>
                        <a:rPr lang="en-GB" sz="2400" b="1" i="1" dirty="0" smtClean="0">
                          <a:solidFill>
                            <a:srgbClr val="000000"/>
                          </a:solidFill>
                          <a:latin typeface="+mj-lt"/>
                          <a:ea typeface="Times New Roman"/>
                          <a:cs typeface="Courier-BoldOblique"/>
                        </a:rPr>
                        <a:t>(</a:t>
                      </a:r>
                      <a:endParaRPr lang="fr-FR" sz="2400" dirty="0" smtClean="0">
                        <a:latin typeface="+mj-lt"/>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400" b="1" i="1" dirty="0" smtClean="0">
                          <a:solidFill>
                            <a:srgbClr val="FF00FF"/>
                          </a:solidFill>
                          <a:latin typeface="+mj-lt"/>
                          <a:ea typeface="Times New Roman"/>
                          <a:cs typeface="Courier-BoldOblique"/>
                        </a:rPr>
                        <a:t>    </a:t>
                      </a:r>
                      <a:r>
                        <a:rPr lang="en-GB" sz="2400" b="1" i="1" dirty="0" smtClean="0">
                          <a:latin typeface="+mj-lt"/>
                          <a:ea typeface="Times New Roman"/>
                          <a:cs typeface="Courier-BoldOblique"/>
                        </a:rPr>
                        <a:t>R,S:</a:t>
                      </a:r>
                      <a:r>
                        <a:rPr kumimoji="0" lang="en-GB" sz="2400" b="1" i="1" kern="1200" dirty="0" smtClean="0">
                          <a:solidFill>
                            <a:srgbClr val="000000"/>
                          </a:solidFill>
                          <a:latin typeface="+mn-lt"/>
                          <a:ea typeface="Times New Roman"/>
                          <a:cs typeface="Courier-BoldOblique"/>
                        </a:rPr>
                        <a:t> </a:t>
                      </a:r>
                      <a:r>
                        <a:rPr kumimoji="0" lang="en-GB" sz="2400" b="1" i="1" kern="1200" dirty="0" smtClean="0">
                          <a:solidFill>
                            <a:srgbClr val="0000FF"/>
                          </a:solidFill>
                          <a:latin typeface="+mn-lt"/>
                          <a:ea typeface="Times New Roman"/>
                          <a:cs typeface="Courier-BoldOblique"/>
                        </a:rPr>
                        <a:t>in </a:t>
                      </a:r>
                      <a:r>
                        <a:rPr kumimoji="0" lang="en-GB" sz="2400" b="1" i="1" kern="1200" dirty="0" err="1" smtClean="0">
                          <a:solidFill>
                            <a:srgbClr val="000000"/>
                          </a:solidFill>
                          <a:latin typeface="+mn-lt"/>
                          <a:ea typeface="Times New Roman"/>
                          <a:cs typeface="Courier-BoldOblique"/>
                        </a:rPr>
                        <a:t>std_logic</a:t>
                      </a:r>
                      <a:r>
                        <a:rPr kumimoji="0" lang="en-GB" sz="2400" b="1" i="1" kern="1200" dirty="0" smtClean="0">
                          <a:solidFill>
                            <a:srgbClr val="000000"/>
                          </a:solidFill>
                          <a:latin typeface="+mn-lt"/>
                          <a:ea typeface="Times New Roman"/>
                          <a:cs typeface="Courier-BoldOblique"/>
                        </a:rPr>
                        <a:t>;</a:t>
                      </a:r>
                      <a:r>
                        <a:rPr lang="en-GB" sz="2400" b="1" i="1" dirty="0" smtClean="0">
                          <a:latin typeface="+mj-lt"/>
                          <a:ea typeface="Times New Roman"/>
                          <a:cs typeface="Courier-BoldOblique"/>
                        </a:rPr>
                        <a:t> </a:t>
                      </a:r>
                      <a:endParaRPr lang="fr-FR" sz="2400" dirty="0" smtClean="0">
                        <a:latin typeface="+mj-lt"/>
                        <a:ea typeface="Times New Roman"/>
                      </a:endParaRPr>
                    </a:p>
                    <a:p>
                      <a:pPr>
                        <a:spcAft>
                          <a:spcPts val="0"/>
                        </a:spcAft>
                      </a:pPr>
                      <a:r>
                        <a:rPr lang="en-GB" sz="2400" b="1" i="1" dirty="0" smtClean="0">
                          <a:latin typeface="+mj-lt"/>
                          <a:ea typeface="Times New Roman"/>
                          <a:cs typeface="Courier-BoldOblique"/>
                        </a:rPr>
                        <a:t>    </a:t>
                      </a:r>
                      <a:r>
                        <a:rPr kumimoji="0" lang="en-GB" sz="2400" b="1" i="1" kern="1200" dirty="0" smtClean="0">
                          <a:solidFill>
                            <a:schemeClr val="dk1"/>
                          </a:solidFill>
                          <a:latin typeface="+mn-lt"/>
                          <a:ea typeface="Times New Roman"/>
                          <a:cs typeface="Courier-BoldOblique"/>
                        </a:rPr>
                        <a:t>Q, QB</a:t>
                      </a:r>
                      <a:r>
                        <a:rPr lang="en-GB" sz="2400" b="1" i="1" dirty="0" smtClean="0">
                          <a:latin typeface="+mj-lt"/>
                          <a:ea typeface="Times New Roman"/>
                          <a:cs typeface="Courier-BoldOblique"/>
                        </a:rPr>
                        <a:t>:</a:t>
                      </a:r>
                      <a:r>
                        <a:rPr lang="en-GB" sz="2400" b="1" i="1" dirty="0" smtClean="0">
                          <a:solidFill>
                            <a:srgbClr val="000000"/>
                          </a:solidFill>
                          <a:latin typeface="+mj-lt"/>
                          <a:ea typeface="Times New Roman"/>
                          <a:cs typeface="Courier-BoldOblique"/>
                        </a:rPr>
                        <a:t> </a:t>
                      </a:r>
                      <a:r>
                        <a:rPr lang="en-GB" sz="2400" b="1" i="1" dirty="0" smtClean="0">
                          <a:solidFill>
                            <a:srgbClr val="0000FF"/>
                          </a:solidFill>
                          <a:latin typeface="+mj-lt"/>
                          <a:ea typeface="Times New Roman"/>
                          <a:cs typeface="Courier-BoldOblique"/>
                        </a:rPr>
                        <a:t>out </a:t>
                      </a:r>
                      <a:r>
                        <a:rPr kumimoji="0" lang="en-GB" sz="2400" b="1" i="1" kern="1200" dirty="0" err="1" smtClean="0">
                          <a:solidFill>
                            <a:srgbClr val="000000"/>
                          </a:solidFill>
                          <a:latin typeface="+mn-lt"/>
                          <a:ea typeface="Times New Roman"/>
                          <a:cs typeface="Courier-BoldOblique"/>
                        </a:rPr>
                        <a:t>std_logic</a:t>
                      </a:r>
                      <a:endParaRPr kumimoji="0" lang="en-GB" sz="2400" b="1" i="1" kern="1200" dirty="0" smtClean="0">
                        <a:solidFill>
                          <a:srgbClr val="000000"/>
                        </a:solidFill>
                        <a:latin typeface="+mn-lt"/>
                        <a:ea typeface="Times New Roman"/>
                        <a:cs typeface="Courier-BoldOblique"/>
                      </a:endParaRPr>
                    </a:p>
                    <a:p>
                      <a:pPr>
                        <a:spcAft>
                          <a:spcPts val="0"/>
                        </a:spcAft>
                      </a:pPr>
                      <a:r>
                        <a:rPr kumimoji="0" lang="en-GB" sz="2400" b="1" i="1" kern="1200" baseline="0" dirty="0" smtClean="0">
                          <a:solidFill>
                            <a:srgbClr val="000000"/>
                          </a:solidFill>
                          <a:latin typeface="+mn-lt"/>
                          <a:ea typeface="Times New Roman"/>
                          <a:cs typeface="Courier-BoldOblique"/>
                        </a:rPr>
                        <a:t>    </a:t>
                      </a:r>
                      <a:r>
                        <a:rPr lang="en-GB" sz="2400" b="1" i="1" dirty="0" smtClean="0">
                          <a:solidFill>
                            <a:srgbClr val="000000"/>
                          </a:solidFill>
                          <a:latin typeface="+mj-lt"/>
                          <a:ea typeface="Times New Roman"/>
                          <a:cs typeface="Courier-BoldOblique"/>
                        </a:rPr>
                        <a:t>);</a:t>
                      </a:r>
                      <a:endParaRPr lang="fr-FR" sz="2400" dirty="0" smtClean="0">
                        <a:latin typeface="+mj-lt"/>
                        <a:ea typeface="Times New Roman"/>
                      </a:endParaRPr>
                    </a:p>
                    <a:p>
                      <a:r>
                        <a:rPr lang="fr-FR" sz="2400" b="1" i="1" dirty="0" smtClean="0">
                          <a:solidFill>
                            <a:srgbClr val="0000FF"/>
                          </a:solidFill>
                          <a:latin typeface="+mj-lt"/>
                          <a:ea typeface="Times New Roman"/>
                          <a:cs typeface="Courier-BoldOblique"/>
                        </a:rPr>
                        <a:t>end </a:t>
                      </a:r>
                      <a:r>
                        <a:rPr lang="fr-FR" sz="2400" b="1" i="1" dirty="0" smtClean="0">
                          <a:latin typeface="+mj-lt"/>
                          <a:ea typeface="Times New Roman"/>
                          <a:cs typeface="Courier-BoldOblique"/>
                        </a:rPr>
                        <a:t>Bascule;</a:t>
                      </a:r>
                    </a:p>
                    <a:p>
                      <a:pPr>
                        <a:spcAft>
                          <a:spcPts val="0"/>
                        </a:spcAft>
                      </a:pPr>
                      <a:r>
                        <a:rPr kumimoji="0" lang="en-GB" sz="2400" b="1" i="1" kern="1200" dirty="0" smtClean="0">
                          <a:solidFill>
                            <a:srgbClr val="0000FF"/>
                          </a:solidFill>
                          <a:latin typeface="+mn-lt"/>
                          <a:ea typeface="Times New Roman"/>
                          <a:cs typeface="Courier-BoldOblique"/>
                        </a:rPr>
                        <a:t>architecture </a:t>
                      </a:r>
                      <a:r>
                        <a:rPr kumimoji="0" lang="en-GB" sz="2400" b="1" i="1" kern="1200" dirty="0" err="1" smtClean="0">
                          <a:solidFill>
                            <a:schemeClr val="dk1"/>
                          </a:solidFill>
                          <a:latin typeface="+mn-lt"/>
                          <a:ea typeface="Times New Roman"/>
                          <a:cs typeface="Courier-BoldOblique"/>
                        </a:rPr>
                        <a:t>behav</a:t>
                      </a:r>
                      <a:r>
                        <a:rPr kumimoji="0" lang="en-GB" sz="2400" b="1" i="1" kern="1200" dirty="0" smtClean="0">
                          <a:solidFill>
                            <a:schemeClr val="dk1"/>
                          </a:solidFill>
                          <a:latin typeface="+mn-lt"/>
                          <a:ea typeface="Times New Roman"/>
                          <a:cs typeface="Courier-BoldOblique"/>
                        </a:rPr>
                        <a:t> </a:t>
                      </a:r>
                      <a:r>
                        <a:rPr kumimoji="0" lang="en-GB" sz="2400" b="1" i="1" kern="1200" dirty="0" smtClean="0">
                          <a:solidFill>
                            <a:srgbClr val="0000FF"/>
                          </a:solidFill>
                          <a:latin typeface="+mn-lt"/>
                          <a:ea typeface="Times New Roman"/>
                          <a:cs typeface="Courier-BoldOblique"/>
                        </a:rPr>
                        <a:t>of </a:t>
                      </a:r>
                      <a:r>
                        <a:rPr kumimoji="0" lang="en-GB" sz="2400" b="1" i="1" kern="1200" dirty="0" smtClean="0">
                          <a:solidFill>
                            <a:schemeClr val="dk1"/>
                          </a:solidFill>
                          <a:latin typeface="+mn-lt"/>
                          <a:ea typeface="Times New Roman"/>
                          <a:cs typeface="Courier-BoldOblique"/>
                        </a:rPr>
                        <a:t>Bascule</a:t>
                      </a:r>
                      <a:r>
                        <a:rPr kumimoji="0" lang="en-GB" sz="2400" b="1" i="1" kern="1200" dirty="0" smtClean="0">
                          <a:solidFill>
                            <a:srgbClr val="FF00FF"/>
                          </a:solidFill>
                          <a:latin typeface="+mn-lt"/>
                          <a:ea typeface="Times New Roman"/>
                          <a:cs typeface="Courier-BoldOblique"/>
                        </a:rPr>
                        <a:t> </a:t>
                      </a:r>
                      <a:r>
                        <a:rPr kumimoji="0" lang="en-GB" sz="2400" b="1" i="1" kern="1200" dirty="0" smtClean="0">
                          <a:solidFill>
                            <a:srgbClr val="0000FF"/>
                          </a:solidFill>
                          <a:latin typeface="+mn-lt"/>
                          <a:ea typeface="Times New Roman"/>
                          <a:cs typeface="Courier-BoldOblique"/>
                        </a:rPr>
                        <a:t>is</a:t>
                      </a:r>
                      <a:endParaRPr kumimoji="0" lang="fr-FR" sz="2400" kern="1200" dirty="0" smtClean="0">
                        <a:solidFill>
                          <a:schemeClr val="dk1"/>
                        </a:solidFill>
                        <a:latin typeface="+mn-lt"/>
                        <a:ea typeface="Times New Roman"/>
                        <a:cs typeface="+mn-cs"/>
                      </a:endParaRPr>
                    </a:p>
                    <a:p>
                      <a:pPr>
                        <a:spcAft>
                          <a:spcPts val="0"/>
                        </a:spcAft>
                      </a:pPr>
                      <a:r>
                        <a:rPr kumimoji="0" lang="en-GB" sz="2400" b="1" i="1" kern="1200" dirty="0" smtClean="0">
                          <a:solidFill>
                            <a:srgbClr val="0000FF"/>
                          </a:solidFill>
                          <a:latin typeface="+mn-lt"/>
                          <a:ea typeface="Times New Roman"/>
                          <a:cs typeface="Courier-BoldOblique"/>
                        </a:rPr>
                        <a:t>begin</a:t>
                      </a:r>
                      <a:endParaRPr kumimoji="0" lang="fr-FR" sz="2400" kern="1200" dirty="0" smtClean="0">
                        <a:solidFill>
                          <a:schemeClr val="dk1"/>
                        </a:solidFill>
                        <a:latin typeface="+mn-lt"/>
                        <a:ea typeface="Times New Roman"/>
                        <a:cs typeface="+mn-cs"/>
                      </a:endParaRPr>
                    </a:p>
                    <a:p>
                      <a:pPr>
                        <a:spcAft>
                          <a:spcPts val="0"/>
                        </a:spcAft>
                      </a:pPr>
                      <a:r>
                        <a:rPr kumimoji="0" lang="en-GB" sz="2400" b="1" i="1" kern="1200" dirty="0" smtClean="0">
                          <a:solidFill>
                            <a:srgbClr val="FF00FF"/>
                          </a:solidFill>
                          <a:latin typeface="+mn-lt"/>
                          <a:ea typeface="Times New Roman"/>
                          <a:cs typeface="Courier-BoldOblique"/>
                        </a:rPr>
                        <a:t>  </a:t>
                      </a:r>
                      <a:r>
                        <a:rPr kumimoji="0" lang="en-GB" sz="2400" b="1" i="1" kern="1200" dirty="0" smtClean="0">
                          <a:solidFill>
                            <a:schemeClr val="dk1"/>
                          </a:solidFill>
                          <a:latin typeface="+mn-lt"/>
                          <a:ea typeface="Times New Roman"/>
                          <a:cs typeface="Courier-BoldOblique"/>
                        </a:rPr>
                        <a:t>Q</a:t>
                      </a:r>
                      <a:r>
                        <a:rPr kumimoji="0" lang="en-GB" sz="2400" b="1" i="1" kern="1200" dirty="0" smtClean="0">
                          <a:solidFill>
                            <a:srgbClr val="FF00FF"/>
                          </a:solidFill>
                          <a:latin typeface="+mn-lt"/>
                          <a:ea typeface="Times New Roman"/>
                          <a:cs typeface="Courier-BoldOblique"/>
                        </a:rPr>
                        <a:t> </a:t>
                      </a:r>
                      <a:r>
                        <a:rPr kumimoji="0" lang="en-GB" sz="2400" b="1" i="1" kern="1200" dirty="0" smtClean="0">
                          <a:solidFill>
                            <a:srgbClr val="000000"/>
                          </a:solidFill>
                          <a:latin typeface="+mn-lt"/>
                          <a:ea typeface="Times New Roman"/>
                          <a:cs typeface="Courier-BoldOblique"/>
                        </a:rPr>
                        <a:t>&lt;= </a:t>
                      </a:r>
                      <a:r>
                        <a:rPr kumimoji="0" lang="en-GB" sz="2400" b="1" i="1" kern="1200" dirty="0" smtClean="0">
                          <a:solidFill>
                            <a:schemeClr val="dk1"/>
                          </a:solidFill>
                          <a:latin typeface="+mn-lt"/>
                          <a:ea typeface="Times New Roman"/>
                          <a:cs typeface="Courier-BoldOblique"/>
                        </a:rPr>
                        <a:t>R</a:t>
                      </a:r>
                      <a:r>
                        <a:rPr kumimoji="0" lang="en-GB" sz="2400" b="1" i="1" kern="1200" dirty="0" smtClean="0">
                          <a:solidFill>
                            <a:srgbClr val="000000"/>
                          </a:solidFill>
                          <a:latin typeface="+mn-lt"/>
                          <a:ea typeface="Times New Roman"/>
                          <a:cs typeface="Courier-BoldOblique"/>
                        </a:rPr>
                        <a:t> </a:t>
                      </a:r>
                      <a:r>
                        <a:rPr kumimoji="0" lang="en-GB" sz="2400" b="1" i="1" kern="1200" dirty="0" err="1" smtClean="0">
                          <a:solidFill>
                            <a:srgbClr val="0000FF"/>
                          </a:solidFill>
                          <a:latin typeface="+mn-lt"/>
                          <a:ea typeface="Times New Roman"/>
                          <a:cs typeface="Courier-BoldOblique"/>
                        </a:rPr>
                        <a:t>nand</a:t>
                      </a:r>
                      <a:r>
                        <a:rPr kumimoji="0" lang="en-GB" sz="2400" b="1" i="1" kern="1200" dirty="0" smtClean="0">
                          <a:solidFill>
                            <a:srgbClr val="000000"/>
                          </a:solidFill>
                          <a:latin typeface="+mn-lt"/>
                          <a:ea typeface="Times New Roman"/>
                          <a:cs typeface="Courier-BoldOblique"/>
                        </a:rPr>
                        <a:t> </a:t>
                      </a:r>
                      <a:r>
                        <a:rPr kumimoji="0" lang="en-GB" sz="2400" b="1" i="1" kern="1200" dirty="0" err="1" smtClean="0">
                          <a:solidFill>
                            <a:schemeClr val="dk1"/>
                          </a:solidFill>
                          <a:latin typeface="+mn-lt"/>
                          <a:ea typeface="Times New Roman"/>
                          <a:cs typeface="Courier-BoldOblique"/>
                        </a:rPr>
                        <a:t>Qb</a:t>
                      </a:r>
                      <a:r>
                        <a:rPr kumimoji="0" lang="en-GB" sz="2400" b="1" i="1" kern="1200" dirty="0" smtClean="0">
                          <a:solidFill>
                            <a:srgbClr val="000000"/>
                          </a:solidFill>
                          <a:latin typeface="+mn-lt"/>
                          <a:ea typeface="Times New Roman"/>
                          <a:cs typeface="Courier-BoldOblique"/>
                        </a:rPr>
                        <a:t>;</a:t>
                      </a:r>
                      <a:endParaRPr kumimoji="0" lang="fr-FR" sz="2400" kern="1200" dirty="0" smtClean="0">
                        <a:solidFill>
                          <a:schemeClr val="dk1"/>
                        </a:solidFill>
                        <a:latin typeface="+mn-lt"/>
                        <a:ea typeface="Times New Roman"/>
                        <a:cs typeface="+mn-cs"/>
                      </a:endParaRPr>
                    </a:p>
                    <a:p>
                      <a:pPr>
                        <a:spcAft>
                          <a:spcPts val="0"/>
                        </a:spcAft>
                      </a:pPr>
                      <a:r>
                        <a:rPr kumimoji="0" lang="en-GB" sz="2400" b="1" i="1" kern="1200" dirty="0" smtClean="0">
                          <a:solidFill>
                            <a:srgbClr val="FF00FF"/>
                          </a:solidFill>
                          <a:latin typeface="+mn-lt"/>
                          <a:ea typeface="Times New Roman"/>
                          <a:cs typeface="Courier-BoldOblique"/>
                        </a:rPr>
                        <a:t>  </a:t>
                      </a:r>
                      <a:r>
                        <a:rPr kumimoji="0" lang="en-GB" sz="2400" b="1" i="1" kern="1200" dirty="0" smtClean="0">
                          <a:solidFill>
                            <a:schemeClr val="dk1"/>
                          </a:solidFill>
                          <a:latin typeface="+mn-lt"/>
                          <a:ea typeface="Times New Roman"/>
                          <a:cs typeface="Courier-BoldOblique"/>
                        </a:rPr>
                        <a:t>QB</a:t>
                      </a:r>
                      <a:r>
                        <a:rPr kumimoji="0" lang="en-GB" sz="2400" b="1" i="1" kern="1200" dirty="0" smtClean="0">
                          <a:solidFill>
                            <a:srgbClr val="FF00FF"/>
                          </a:solidFill>
                          <a:latin typeface="+mn-lt"/>
                          <a:ea typeface="Times New Roman"/>
                          <a:cs typeface="Courier-BoldOblique"/>
                        </a:rPr>
                        <a:t> </a:t>
                      </a:r>
                      <a:r>
                        <a:rPr kumimoji="0" lang="en-GB" sz="2400" b="1" i="1" kern="1200" dirty="0" smtClean="0">
                          <a:solidFill>
                            <a:srgbClr val="000000"/>
                          </a:solidFill>
                          <a:latin typeface="+mn-lt"/>
                          <a:ea typeface="Times New Roman"/>
                          <a:cs typeface="Courier-BoldOblique"/>
                        </a:rPr>
                        <a:t>&lt;= </a:t>
                      </a:r>
                      <a:r>
                        <a:rPr kumimoji="0" lang="en-GB" sz="2400" b="1" i="1" kern="1200" dirty="0" smtClean="0">
                          <a:solidFill>
                            <a:schemeClr val="dk1"/>
                          </a:solidFill>
                          <a:latin typeface="+mn-lt"/>
                          <a:ea typeface="Times New Roman"/>
                          <a:cs typeface="Courier-BoldOblique"/>
                        </a:rPr>
                        <a:t>Q</a:t>
                      </a:r>
                      <a:r>
                        <a:rPr kumimoji="0" lang="en-GB" sz="2400" b="1" i="1" kern="1200" dirty="0" smtClean="0">
                          <a:solidFill>
                            <a:srgbClr val="000000"/>
                          </a:solidFill>
                          <a:latin typeface="+mn-lt"/>
                          <a:ea typeface="Times New Roman"/>
                          <a:cs typeface="Courier-BoldOblique"/>
                        </a:rPr>
                        <a:t> </a:t>
                      </a:r>
                      <a:r>
                        <a:rPr kumimoji="0" lang="en-GB" sz="2400" b="1" i="1" kern="1200" dirty="0" err="1" smtClean="0">
                          <a:solidFill>
                            <a:srgbClr val="0000FF"/>
                          </a:solidFill>
                          <a:latin typeface="+mn-lt"/>
                          <a:ea typeface="Times New Roman"/>
                          <a:cs typeface="Courier-BoldOblique"/>
                        </a:rPr>
                        <a:t>nand</a:t>
                      </a:r>
                      <a:r>
                        <a:rPr kumimoji="0" lang="en-GB" sz="2400" b="1" i="1" kern="1200" dirty="0" smtClean="0">
                          <a:solidFill>
                            <a:srgbClr val="000000"/>
                          </a:solidFill>
                          <a:latin typeface="+mn-lt"/>
                          <a:ea typeface="Times New Roman"/>
                          <a:cs typeface="Courier-BoldOblique"/>
                        </a:rPr>
                        <a:t> </a:t>
                      </a:r>
                      <a:r>
                        <a:rPr kumimoji="0" lang="en-GB" sz="2400" b="1" i="1" kern="1200" dirty="0" smtClean="0">
                          <a:solidFill>
                            <a:schemeClr val="dk1"/>
                          </a:solidFill>
                          <a:latin typeface="+mn-lt"/>
                          <a:ea typeface="Times New Roman"/>
                          <a:cs typeface="Courier-BoldOblique"/>
                        </a:rPr>
                        <a:t>S</a:t>
                      </a:r>
                      <a:r>
                        <a:rPr kumimoji="0" lang="en-GB" sz="2400" b="1" i="1" kern="1200" dirty="0" smtClean="0">
                          <a:solidFill>
                            <a:srgbClr val="000000"/>
                          </a:solidFill>
                          <a:latin typeface="+mn-lt"/>
                          <a:ea typeface="Times New Roman"/>
                          <a:cs typeface="Courier-BoldOblique"/>
                        </a:rPr>
                        <a:t>;</a:t>
                      </a:r>
                      <a:endParaRPr kumimoji="0" lang="fr-FR" sz="2400" kern="1200" dirty="0" smtClean="0">
                        <a:solidFill>
                          <a:schemeClr val="dk1"/>
                        </a:solidFill>
                        <a:latin typeface="+mn-lt"/>
                        <a:ea typeface="Times New Roman"/>
                        <a:cs typeface="+mn-cs"/>
                      </a:endParaRPr>
                    </a:p>
                    <a:p>
                      <a:r>
                        <a:rPr kumimoji="0" lang="en-GB" sz="2400" b="1" i="1" kern="1200" dirty="0" smtClean="0">
                          <a:solidFill>
                            <a:srgbClr val="0000FF"/>
                          </a:solidFill>
                          <a:latin typeface="+mn-lt"/>
                          <a:ea typeface="Times New Roman"/>
                          <a:cs typeface="Courier-BoldOblique"/>
                        </a:rPr>
                        <a:t>end </a:t>
                      </a:r>
                      <a:r>
                        <a:rPr kumimoji="0" lang="en-GB" sz="2400" b="1" i="1" kern="1200" dirty="0" err="1" smtClean="0">
                          <a:solidFill>
                            <a:schemeClr val="dk1"/>
                          </a:solidFill>
                          <a:latin typeface="+mn-lt"/>
                          <a:ea typeface="Times New Roman"/>
                          <a:cs typeface="Courier-BoldOblique"/>
                        </a:rPr>
                        <a:t>behav</a:t>
                      </a:r>
                      <a:r>
                        <a:rPr kumimoji="0" lang="en-GB" sz="2400" b="1" i="1" kern="1200" dirty="0" smtClean="0">
                          <a:solidFill>
                            <a:schemeClr val="dk1"/>
                          </a:solidFill>
                          <a:latin typeface="+mn-lt"/>
                          <a:ea typeface="Times New Roman"/>
                          <a:cs typeface="Courier-BoldOblique"/>
                        </a:rPr>
                        <a:t>;</a:t>
                      </a:r>
                      <a:endParaRPr kumimoji="0" lang="fr-FR" sz="2400" kern="1200" dirty="0" smtClean="0">
                        <a:solidFill>
                          <a:schemeClr val="dk1"/>
                        </a:solidFill>
                        <a:latin typeface="+mn-lt"/>
                        <a:ea typeface="+mn-ea"/>
                        <a:cs typeface="+mn-cs"/>
                      </a:endParaRPr>
                    </a:p>
                    <a:p>
                      <a:endParaRPr lang="fr-FR" sz="2400" dirty="0">
                        <a:latin typeface="+mj-lt"/>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02082" name="Picture 2"/>
          <p:cNvPicPr>
            <a:picLocks noChangeAspect="1" noChangeArrowheads="1"/>
          </p:cNvPicPr>
          <p:nvPr/>
        </p:nvPicPr>
        <p:blipFill>
          <a:blip r:embed="rId6" cstate="print"/>
          <a:srcRect/>
          <a:stretch>
            <a:fillRect/>
          </a:stretch>
        </p:blipFill>
        <p:spPr bwMode="auto">
          <a:xfrm>
            <a:off x="3563888" y="1196752"/>
            <a:ext cx="2743200" cy="1533525"/>
          </a:xfrm>
          <a:prstGeom prst="rect">
            <a:avLst/>
          </a:prstGeom>
          <a:noFill/>
          <a:ln w="9525">
            <a:noFill/>
            <a:miter lim="800000"/>
            <a:headEnd/>
            <a:tailEnd/>
          </a:ln>
        </p:spPr>
      </p:pic>
      <p:sp>
        <p:nvSpPr>
          <p:cNvPr id="7" name="Multiplier 6"/>
          <p:cNvSpPr/>
          <p:nvPr/>
        </p:nvSpPr>
        <p:spPr>
          <a:xfrm>
            <a:off x="971600" y="4221088"/>
            <a:ext cx="1656184" cy="1512168"/>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2267744" y="5301208"/>
            <a:ext cx="2448272" cy="648072"/>
          </a:xfrm>
          <a:prstGeom prst="rect">
            <a:avLst/>
          </a:prstGeom>
          <a:noFill/>
        </p:spPr>
        <p:txBody>
          <a:bodyPr wrap="square" rtlCol="0">
            <a:noAutofit/>
          </a:bodyPr>
          <a:lstStyle/>
          <a:p>
            <a:r>
              <a:rPr lang="fr-FR" sz="2000" b="1" dirty="0" smtClean="0">
                <a:solidFill>
                  <a:srgbClr val="C00000"/>
                </a:solidFill>
              </a:rPr>
              <a:t>Q et QB protégées en lecture</a:t>
            </a:r>
          </a:p>
        </p:txBody>
      </p:sp>
      <p:graphicFrame>
        <p:nvGraphicFramePr>
          <p:cNvPr id="11" name="Tableau 10"/>
          <p:cNvGraphicFramePr>
            <a:graphicFrameLocks noGrp="1"/>
          </p:cNvGraphicFramePr>
          <p:nvPr/>
        </p:nvGraphicFramePr>
        <p:xfrm>
          <a:off x="4427984" y="2854032"/>
          <a:ext cx="4716016" cy="3383280"/>
        </p:xfrm>
        <a:graphic>
          <a:graphicData uri="http://schemas.openxmlformats.org/drawingml/2006/table">
            <a:tbl>
              <a:tblPr bandRow="1">
                <a:tableStyleId>{5C22544A-7EE6-4342-B048-85BDC9FD1C3A}</a:tableStyleId>
              </a:tblPr>
              <a:tblGrid>
                <a:gridCol w="4716016"/>
              </a:tblGrid>
              <a:tr h="370840">
                <a:tc>
                  <a:txBody>
                    <a:bodyPr/>
                    <a:lstStyle/>
                    <a:p>
                      <a:pPr>
                        <a:spcAft>
                          <a:spcPts val="0"/>
                        </a:spcAft>
                      </a:pPr>
                      <a:r>
                        <a:rPr kumimoji="0" lang="en-GB" sz="2400" b="1" i="1" kern="1200" dirty="0" smtClean="0">
                          <a:solidFill>
                            <a:srgbClr val="0000FF"/>
                          </a:solidFill>
                          <a:latin typeface="+mn-lt"/>
                          <a:ea typeface="Times New Roman"/>
                          <a:cs typeface="Courier-BoldOblique"/>
                        </a:rPr>
                        <a:t>architecture </a:t>
                      </a:r>
                      <a:r>
                        <a:rPr kumimoji="0" lang="en-GB" sz="2400" b="1" i="1" kern="1200" dirty="0" err="1" smtClean="0">
                          <a:solidFill>
                            <a:schemeClr val="dk1"/>
                          </a:solidFill>
                          <a:latin typeface="+mn-lt"/>
                          <a:ea typeface="Times New Roman"/>
                          <a:cs typeface="Courier-BoldOblique"/>
                        </a:rPr>
                        <a:t>behav</a:t>
                      </a:r>
                      <a:r>
                        <a:rPr kumimoji="0" lang="en-GB" sz="2400" b="1" i="1" kern="1200" dirty="0" smtClean="0">
                          <a:solidFill>
                            <a:schemeClr val="dk1"/>
                          </a:solidFill>
                          <a:latin typeface="+mn-lt"/>
                          <a:ea typeface="Times New Roman"/>
                          <a:cs typeface="Courier-BoldOblique"/>
                        </a:rPr>
                        <a:t> </a:t>
                      </a:r>
                      <a:r>
                        <a:rPr kumimoji="0" lang="en-GB" sz="2400" b="1" i="1" kern="1200" dirty="0" smtClean="0">
                          <a:solidFill>
                            <a:srgbClr val="0000FF"/>
                          </a:solidFill>
                          <a:latin typeface="+mn-lt"/>
                          <a:ea typeface="Times New Roman"/>
                          <a:cs typeface="Courier-BoldOblique"/>
                        </a:rPr>
                        <a:t>of </a:t>
                      </a:r>
                      <a:r>
                        <a:rPr kumimoji="0" lang="en-GB" sz="2400" b="1" i="1" kern="1200" dirty="0" smtClean="0">
                          <a:solidFill>
                            <a:schemeClr val="dk1"/>
                          </a:solidFill>
                          <a:latin typeface="+mn-lt"/>
                          <a:ea typeface="Times New Roman"/>
                          <a:cs typeface="Courier-BoldOblique"/>
                        </a:rPr>
                        <a:t>Bascule</a:t>
                      </a:r>
                      <a:r>
                        <a:rPr kumimoji="0" lang="en-GB" sz="2400" b="1" i="1" kern="1200" dirty="0" smtClean="0">
                          <a:solidFill>
                            <a:srgbClr val="FF00FF"/>
                          </a:solidFill>
                          <a:latin typeface="+mn-lt"/>
                          <a:ea typeface="Times New Roman"/>
                          <a:cs typeface="Courier-BoldOblique"/>
                        </a:rPr>
                        <a:t> </a:t>
                      </a:r>
                      <a:r>
                        <a:rPr kumimoji="0" lang="en-GB" sz="2400" b="1" i="1" kern="1200" dirty="0" smtClean="0">
                          <a:solidFill>
                            <a:srgbClr val="0000FF"/>
                          </a:solidFill>
                          <a:latin typeface="+mn-lt"/>
                          <a:ea typeface="Times New Roman"/>
                          <a:cs typeface="Courier-BoldOblique"/>
                        </a:rPr>
                        <a:t>is</a:t>
                      </a:r>
                      <a:endParaRPr kumimoji="0" lang="fr-FR" sz="2400" kern="1200" dirty="0" smtClean="0">
                        <a:solidFill>
                          <a:schemeClr val="dk1"/>
                        </a:solidFill>
                        <a:latin typeface="+mn-lt"/>
                        <a:ea typeface="Times New Roman"/>
                        <a:cs typeface="+mn-cs"/>
                      </a:endParaRPr>
                    </a:p>
                    <a:p>
                      <a:pPr>
                        <a:spcAft>
                          <a:spcPts val="0"/>
                        </a:spcAft>
                      </a:pPr>
                      <a:r>
                        <a:rPr kumimoji="0" lang="en-GB" sz="2400" b="1" i="1" kern="1200" dirty="0" smtClean="0">
                          <a:solidFill>
                            <a:srgbClr val="0000FF"/>
                          </a:solidFill>
                          <a:latin typeface="+mn-lt"/>
                          <a:ea typeface="Times New Roman"/>
                          <a:cs typeface="Courier-BoldOblique"/>
                        </a:rPr>
                        <a:t>signal </a:t>
                      </a:r>
                      <a:r>
                        <a:rPr kumimoji="0" lang="en-GB" sz="2400" b="1" i="1" kern="1200" dirty="0" err="1" smtClean="0">
                          <a:solidFill>
                            <a:schemeClr val="dk1"/>
                          </a:solidFill>
                          <a:latin typeface="+mn-lt"/>
                          <a:ea typeface="Times New Roman"/>
                          <a:cs typeface="Courier-BoldOblique"/>
                        </a:rPr>
                        <a:t>Q_int</a:t>
                      </a:r>
                      <a:r>
                        <a:rPr kumimoji="0" lang="en-GB" sz="2400" b="1" i="1" kern="1200" dirty="0" smtClean="0">
                          <a:solidFill>
                            <a:schemeClr val="dk1"/>
                          </a:solidFill>
                          <a:latin typeface="+mn-lt"/>
                          <a:ea typeface="Times New Roman"/>
                          <a:cs typeface="Courier-BoldOblique"/>
                        </a:rPr>
                        <a:t>, </a:t>
                      </a:r>
                      <a:r>
                        <a:rPr kumimoji="0" lang="en-GB" sz="2400" b="1" i="1" kern="1200" dirty="0" err="1" smtClean="0">
                          <a:solidFill>
                            <a:schemeClr val="dk1"/>
                          </a:solidFill>
                          <a:latin typeface="+mn-lt"/>
                          <a:ea typeface="Times New Roman"/>
                          <a:cs typeface="Courier-BoldOblique"/>
                        </a:rPr>
                        <a:t>QB_int</a:t>
                      </a:r>
                      <a:r>
                        <a:rPr kumimoji="0" lang="en-GB" sz="2400" b="1" i="1" kern="1200" dirty="0" smtClean="0">
                          <a:solidFill>
                            <a:schemeClr val="dk1"/>
                          </a:solidFill>
                          <a:latin typeface="+mn-lt"/>
                          <a:ea typeface="Times New Roman"/>
                          <a:cs typeface="Courier-BoldOblique"/>
                        </a:rPr>
                        <a:t> : </a:t>
                      </a:r>
                      <a:r>
                        <a:rPr kumimoji="0" lang="en-GB" sz="2400" b="1" i="1" kern="1200" baseline="0" dirty="0" err="1" smtClean="0">
                          <a:solidFill>
                            <a:srgbClr val="0000FF"/>
                          </a:solidFill>
                          <a:latin typeface="+mn-lt"/>
                          <a:ea typeface="Times New Roman"/>
                          <a:cs typeface="Courier-BoldOblique"/>
                        </a:rPr>
                        <a:t>std_logic</a:t>
                      </a:r>
                      <a:r>
                        <a:rPr kumimoji="0" lang="en-GB" sz="2400" b="1" i="1" kern="1200" baseline="0" dirty="0" smtClean="0">
                          <a:solidFill>
                            <a:srgbClr val="0000FF"/>
                          </a:solidFill>
                          <a:latin typeface="+mn-lt"/>
                          <a:ea typeface="Times New Roman"/>
                          <a:cs typeface="Courier-BoldOblique"/>
                        </a:rPr>
                        <a:t>;</a:t>
                      </a:r>
                      <a:endParaRPr kumimoji="0" lang="en-GB" sz="2400" b="1" i="1" kern="1200" dirty="0" smtClean="0">
                        <a:solidFill>
                          <a:srgbClr val="0000FF"/>
                        </a:solidFill>
                        <a:latin typeface="+mn-lt"/>
                        <a:ea typeface="Times New Roman"/>
                        <a:cs typeface="Courier-BoldOblique"/>
                      </a:endParaRPr>
                    </a:p>
                    <a:p>
                      <a:pPr>
                        <a:spcAft>
                          <a:spcPts val="0"/>
                        </a:spcAft>
                      </a:pPr>
                      <a:r>
                        <a:rPr kumimoji="0" lang="en-GB" sz="2400" b="1" i="1" kern="1200" dirty="0" smtClean="0">
                          <a:solidFill>
                            <a:srgbClr val="0000FF"/>
                          </a:solidFill>
                          <a:latin typeface="+mn-lt"/>
                          <a:ea typeface="Times New Roman"/>
                          <a:cs typeface="Courier-BoldOblique"/>
                        </a:rPr>
                        <a:t>begin</a:t>
                      </a:r>
                      <a:endParaRPr kumimoji="0" lang="fr-FR" sz="2400" kern="1200" dirty="0" smtClean="0">
                        <a:solidFill>
                          <a:schemeClr val="dk1"/>
                        </a:solidFill>
                        <a:latin typeface="+mn-lt"/>
                        <a:ea typeface="Times New Roman"/>
                        <a:cs typeface="+mn-cs"/>
                      </a:endParaRPr>
                    </a:p>
                    <a:p>
                      <a:pPr>
                        <a:spcAft>
                          <a:spcPts val="0"/>
                        </a:spcAft>
                      </a:pPr>
                      <a:r>
                        <a:rPr kumimoji="0" lang="en-GB" sz="2400" b="1" i="1" kern="1200" dirty="0" smtClean="0">
                          <a:solidFill>
                            <a:srgbClr val="FF00FF"/>
                          </a:solidFill>
                          <a:latin typeface="+mn-lt"/>
                          <a:ea typeface="Times New Roman"/>
                          <a:cs typeface="Courier-BoldOblique"/>
                        </a:rPr>
                        <a:t>  </a:t>
                      </a:r>
                      <a:r>
                        <a:rPr kumimoji="0" lang="en-GB" sz="2400" b="1" i="1" kern="1200" dirty="0" err="1" smtClean="0">
                          <a:solidFill>
                            <a:schemeClr val="dk1"/>
                          </a:solidFill>
                          <a:latin typeface="+mn-lt"/>
                          <a:ea typeface="Times New Roman"/>
                          <a:cs typeface="Courier-BoldOblique"/>
                        </a:rPr>
                        <a:t>Q_int</a:t>
                      </a:r>
                      <a:r>
                        <a:rPr kumimoji="0" lang="en-GB" sz="2400" b="1" i="1" kern="1200" dirty="0" smtClean="0">
                          <a:solidFill>
                            <a:srgbClr val="FF00FF"/>
                          </a:solidFill>
                          <a:latin typeface="+mn-lt"/>
                          <a:ea typeface="Times New Roman"/>
                          <a:cs typeface="Courier-BoldOblique"/>
                        </a:rPr>
                        <a:t> </a:t>
                      </a:r>
                      <a:r>
                        <a:rPr kumimoji="0" lang="en-GB" sz="2400" b="1" i="1" kern="1200" dirty="0" smtClean="0">
                          <a:solidFill>
                            <a:srgbClr val="000000"/>
                          </a:solidFill>
                          <a:latin typeface="+mn-lt"/>
                          <a:ea typeface="Times New Roman"/>
                          <a:cs typeface="Courier-BoldOblique"/>
                        </a:rPr>
                        <a:t>&lt;= </a:t>
                      </a:r>
                      <a:r>
                        <a:rPr kumimoji="0" lang="en-GB" sz="2400" b="1" i="1" kern="1200" dirty="0" smtClean="0">
                          <a:solidFill>
                            <a:schemeClr val="dk1"/>
                          </a:solidFill>
                          <a:latin typeface="+mn-lt"/>
                          <a:ea typeface="Times New Roman"/>
                          <a:cs typeface="Courier-BoldOblique"/>
                        </a:rPr>
                        <a:t>R</a:t>
                      </a:r>
                      <a:r>
                        <a:rPr kumimoji="0" lang="en-GB" sz="2400" b="1" i="1" kern="1200" dirty="0" smtClean="0">
                          <a:solidFill>
                            <a:srgbClr val="000000"/>
                          </a:solidFill>
                          <a:latin typeface="+mn-lt"/>
                          <a:ea typeface="Times New Roman"/>
                          <a:cs typeface="Courier-BoldOblique"/>
                        </a:rPr>
                        <a:t> </a:t>
                      </a:r>
                      <a:r>
                        <a:rPr kumimoji="0" lang="en-GB" sz="2400" b="1" i="1" kern="1200" dirty="0" err="1" smtClean="0">
                          <a:solidFill>
                            <a:srgbClr val="0000FF"/>
                          </a:solidFill>
                          <a:latin typeface="+mn-lt"/>
                          <a:ea typeface="Times New Roman"/>
                          <a:cs typeface="Courier-BoldOblique"/>
                        </a:rPr>
                        <a:t>nand</a:t>
                      </a:r>
                      <a:r>
                        <a:rPr kumimoji="0" lang="en-GB" sz="2400" b="1" i="1" kern="1200" dirty="0" smtClean="0">
                          <a:solidFill>
                            <a:srgbClr val="000000"/>
                          </a:solidFill>
                          <a:latin typeface="+mn-lt"/>
                          <a:ea typeface="Times New Roman"/>
                          <a:cs typeface="Courier-BoldOblique"/>
                        </a:rPr>
                        <a:t> </a:t>
                      </a:r>
                      <a:r>
                        <a:rPr kumimoji="0" lang="en-GB" sz="2400" b="1" i="1" kern="1200" dirty="0" err="1" smtClean="0">
                          <a:solidFill>
                            <a:schemeClr val="dk1"/>
                          </a:solidFill>
                          <a:latin typeface="+mn-lt"/>
                          <a:ea typeface="Times New Roman"/>
                          <a:cs typeface="Courier-BoldOblique"/>
                        </a:rPr>
                        <a:t>Qb_int</a:t>
                      </a:r>
                      <a:r>
                        <a:rPr kumimoji="0" lang="en-GB" sz="2400" b="1" i="1" kern="1200" dirty="0" smtClean="0">
                          <a:solidFill>
                            <a:srgbClr val="000000"/>
                          </a:solidFill>
                          <a:latin typeface="+mn-lt"/>
                          <a:ea typeface="Times New Roman"/>
                          <a:cs typeface="Courier-BoldOblique"/>
                        </a:rPr>
                        <a:t>;</a:t>
                      </a:r>
                      <a:endParaRPr kumimoji="0" lang="fr-FR" sz="2400" kern="1200" dirty="0" smtClean="0">
                        <a:solidFill>
                          <a:schemeClr val="dk1"/>
                        </a:solidFill>
                        <a:latin typeface="+mn-lt"/>
                        <a:ea typeface="Times New Roman"/>
                        <a:cs typeface="+mn-cs"/>
                      </a:endParaRPr>
                    </a:p>
                    <a:p>
                      <a:pPr>
                        <a:spcAft>
                          <a:spcPts val="0"/>
                        </a:spcAft>
                      </a:pPr>
                      <a:r>
                        <a:rPr kumimoji="0" lang="en-GB" sz="2400" b="1" i="1" kern="1200" dirty="0" smtClean="0">
                          <a:solidFill>
                            <a:srgbClr val="FF00FF"/>
                          </a:solidFill>
                          <a:latin typeface="+mn-lt"/>
                          <a:ea typeface="Times New Roman"/>
                          <a:cs typeface="Courier-BoldOblique"/>
                        </a:rPr>
                        <a:t>  </a:t>
                      </a:r>
                      <a:r>
                        <a:rPr kumimoji="0" lang="en-GB" sz="2400" b="1" i="1" kern="1200" dirty="0" err="1" smtClean="0">
                          <a:solidFill>
                            <a:schemeClr val="dk1"/>
                          </a:solidFill>
                          <a:latin typeface="+mn-lt"/>
                          <a:ea typeface="Times New Roman"/>
                          <a:cs typeface="Courier-BoldOblique"/>
                        </a:rPr>
                        <a:t>QB_int</a:t>
                      </a:r>
                      <a:r>
                        <a:rPr kumimoji="0" lang="en-GB" sz="2400" b="1" i="1" kern="1200" dirty="0" smtClean="0">
                          <a:solidFill>
                            <a:srgbClr val="FF00FF"/>
                          </a:solidFill>
                          <a:latin typeface="+mn-lt"/>
                          <a:ea typeface="Times New Roman"/>
                          <a:cs typeface="Courier-BoldOblique"/>
                        </a:rPr>
                        <a:t> </a:t>
                      </a:r>
                      <a:r>
                        <a:rPr kumimoji="0" lang="en-GB" sz="2400" b="1" i="1" kern="1200" dirty="0" smtClean="0">
                          <a:solidFill>
                            <a:srgbClr val="000000"/>
                          </a:solidFill>
                          <a:latin typeface="+mn-lt"/>
                          <a:ea typeface="Times New Roman"/>
                          <a:cs typeface="Courier-BoldOblique"/>
                        </a:rPr>
                        <a:t>&lt;= </a:t>
                      </a:r>
                      <a:r>
                        <a:rPr kumimoji="0" lang="en-GB" sz="2400" b="1" i="1" kern="1200" dirty="0" err="1" smtClean="0">
                          <a:solidFill>
                            <a:schemeClr val="dk1"/>
                          </a:solidFill>
                          <a:latin typeface="+mn-lt"/>
                          <a:ea typeface="Times New Roman"/>
                          <a:cs typeface="Courier-BoldOblique"/>
                        </a:rPr>
                        <a:t>Q_int</a:t>
                      </a:r>
                      <a:r>
                        <a:rPr kumimoji="0" lang="en-GB" sz="2400" b="1" i="1" kern="1200" dirty="0" smtClean="0">
                          <a:solidFill>
                            <a:srgbClr val="000000"/>
                          </a:solidFill>
                          <a:latin typeface="+mn-lt"/>
                          <a:ea typeface="Times New Roman"/>
                          <a:cs typeface="Courier-BoldOblique"/>
                        </a:rPr>
                        <a:t> </a:t>
                      </a:r>
                      <a:r>
                        <a:rPr kumimoji="0" lang="en-GB" sz="2400" b="1" i="1" kern="1200" dirty="0" err="1" smtClean="0">
                          <a:solidFill>
                            <a:srgbClr val="0000FF"/>
                          </a:solidFill>
                          <a:latin typeface="+mn-lt"/>
                          <a:ea typeface="Times New Roman"/>
                          <a:cs typeface="Courier-BoldOblique"/>
                        </a:rPr>
                        <a:t>nand</a:t>
                      </a:r>
                      <a:r>
                        <a:rPr kumimoji="0" lang="en-GB" sz="2400" b="1" i="1" kern="1200" dirty="0" smtClean="0">
                          <a:solidFill>
                            <a:srgbClr val="000000"/>
                          </a:solidFill>
                          <a:latin typeface="+mn-lt"/>
                          <a:ea typeface="Times New Roman"/>
                          <a:cs typeface="Courier-BoldOblique"/>
                        </a:rPr>
                        <a:t> </a:t>
                      </a:r>
                      <a:r>
                        <a:rPr kumimoji="0" lang="en-GB" sz="2400" b="1" i="1" kern="1200" dirty="0" smtClean="0">
                          <a:solidFill>
                            <a:schemeClr val="dk1"/>
                          </a:solidFill>
                          <a:latin typeface="+mn-lt"/>
                          <a:ea typeface="Times New Roman"/>
                          <a:cs typeface="Courier-BoldOblique"/>
                        </a:rPr>
                        <a:t>S</a:t>
                      </a:r>
                      <a:r>
                        <a:rPr kumimoji="0" lang="en-GB" sz="2400" b="1" i="1" kern="1200" dirty="0" smtClean="0">
                          <a:solidFill>
                            <a:srgbClr val="000000"/>
                          </a:solidFill>
                          <a:latin typeface="+mn-lt"/>
                          <a:ea typeface="Times New Roman"/>
                          <a:cs typeface="Courier-BoldOblique"/>
                        </a:rPr>
                        <a:t>;</a:t>
                      </a:r>
                    </a:p>
                    <a:p>
                      <a:pPr>
                        <a:spcAft>
                          <a:spcPts val="0"/>
                        </a:spcAft>
                      </a:pPr>
                      <a:r>
                        <a:rPr kumimoji="0" lang="en-GB" sz="2400" b="1" i="1" kern="1200" dirty="0" smtClean="0">
                          <a:solidFill>
                            <a:schemeClr val="dk1"/>
                          </a:solidFill>
                          <a:latin typeface="+mn-lt"/>
                          <a:ea typeface="Times New Roman"/>
                          <a:cs typeface="Courier-BoldOblique"/>
                        </a:rPr>
                        <a:t>  Q</a:t>
                      </a:r>
                      <a:r>
                        <a:rPr kumimoji="0" lang="en-GB" sz="2400" b="1" i="1" kern="1200" dirty="0" smtClean="0">
                          <a:solidFill>
                            <a:srgbClr val="000000"/>
                          </a:solidFill>
                          <a:latin typeface="+mn-lt"/>
                          <a:ea typeface="Times New Roman"/>
                          <a:cs typeface="Courier-BoldOblique"/>
                        </a:rPr>
                        <a:t>&lt;= </a:t>
                      </a:r>
                      <a:r>
                        <a:rPr kumimoji="0" lang="en-GB" sz="2400" b="1" i="1" kern="1200" dirty="0" err="1" smtClean="0">
                          <a:solidFill>
                            <a:schemeClr val="dk1"/>
                          </a:solidFill>
                          <a:latin typeface="+mn-lt"/>
                          <a:ea typeface="Times New Roman"/>
                          <a:cs typeface="Courier-BoldOblique"/>
                        </a:rPr>
                        <a:t>Q_int</a:t>
                      </a:r>
                      <a:r>
                        <a:rPr kumimoji="0" lang="en-GB" sz="2400" b="1" i="1" kern="1200" dirty="0" smtClean="0">
                          <a:solidFill>
                            <a:srgbClr val="000000"/>
                          </a:solidFill>
                          <a:latin typeface="+mn-lt"/>
                          <a:ea typeface="Times New Roman"/>
                          <a:cs typeface="Courier-BoldOblique"/>
                        </a:rPr>
                        <a:t>;</a:t>
                      </a:r>
                      <a:endParaRPr kumimoji="0" lang="fr-FR" sz="2400" kern="1200" dirty="0" smtClean="0">
                        <a:solidFill>
                          <a:schemeClr val="dk1"/>
                        </a:solidFill>
                        <a:latin typeface="+mn-lt"/>
                        <a:ea typeface="Times New Roman"/>
                        <a:cs typeface="+mn-cs"/>
                      </a:endParaRPr>
                    </a:p>
                    <a:p>
                      <a:pPr>
                        <a:spcAft>
                          <a:spcPts val="0"/>
                        </a:spcAft>
                      </a:pPr>
                      <a:r>
                        <a:rPr kumimoji="0" lang="en-GB" sz="2400" b="1" i="1" kern="1200" dirty="0" smtClean="0">
                          <a:solidFill>
                            <a:srgbClr val="FF00FF"/>
                          </a:solidFill>
                          <a:latin typeface="+mn-lt"/>
                          <a:ea typeface="Times New Roman"/>
                          <a:cs typeface="Courier-BoldOblique"/>
                        </a:rPr>
                        <a:t>  </a:t>
                      </a:r>
                      <a:r>
                        <a:rPr kumimoji="0" lang="en-GB" sz="2400" b="1" i="1" kern="1200" dirty="0" smtClean="0">
                          <a:solidFill>
                            <a:schemeClr val="dk1"/>
                          </a:solidFill>
                          <a:latin typeface="+mn-lt"/>
                          <a:ea typeface="Times New Roman"/>
                          <a:cs typeface="Courier-BoldOblique"/>
                        </a:rPr>
                        <a:t>QB</a:t>
                      </a:r>
                      <a:r>
                        <a:rPr kumimoji="0" lang="en-GB" sz="2400" b="1" i="1" kern="1200" dirty="0" smtClean="0">
                          <a:solidFill>
                            <a:srgbClr val="FF00FF"/>
                          </a:solidFill>
                          <a:latin typeface="+mn-lt"/>
                          <a:ea typeface="Times New Roman"/>
                          <a:cs typeface="Courier-BoldOblique"/>
                        </a:rPr>
                        <a:t> </a:t>
                      </a:r>
                      <a:r>
                        <a:rPr kumimoji="0" lang="en-GB" sz="2400" b="1" i="1" kern="1200" dirty="0" smtClean="0">
                          <a:solidFill>
                            <a:srgbClr val="000000"/>
                          </a:solidFill>
                          <a:latin typeface="+mn-lt"/>
                          <a:ea typeface="Times New Roman"/>
                          <a:cs typeface="Courier-BoldOblique"/>
                        </a:rPr>
                        <a:t>&lt;= </a:t>
                      </a:r>
                      <a:r>
                        <a:rPr kumimoji="0" lang="en-GB" sz="2400" b="1" i="1" kern="1200" dirty="0" err="1" smtClean="0">
                          <a:solidFill>
                            <a:schemeClr val="dk1"/>
                          </a:solidFill>
                          <a:latin typeface="+mn-lt"/>
                          <a:ea typeface="Times New Roman"/>
                          <a:cs typeface="Courier-BoldOblique"/>
                        </a:rPr>
                        <a:t>QB_int</a:t>
                      </a:r>
                      <a:r>
                        <a:rPr kumimoji="0" lang="en-GB" sz="2400" b="1" i="1" kern="1200" dirty="0" smtClean="0">
                          <a:solidFill>
                            <a:srgbClr val="000000"/>
                          </a:solidFill>
                          <a:latin typeface="+mn-lt"/>
                          <a:ea typeface="Times New Roman"/>
                          <a:cs typeface="Courier-BoldOblique"/>
                        </a:rPr>
                        <a:t>;</a:t>
                      </a:r>
                      <a:endParaRPr kumimoji="0" lang="fr-FR" sz="2400" kern="1200" dirty="0" smtClean="0">
                        <a:solidFill>
                          <a:schemeClr val="dk1"/>
                        </a:solidFill>
                        <a:latin typeface="+mn-lt"/>
                        <a:ea typeface="Times New Roman"/>
                        <a:cs typeface="+mn-cs"/>
                      </a:endParaRPr>
                    </a:p>
                    <a:p>
                      <a:r>
                        <a:rPr kumimoji="0" lang="en-GB" sz="2400" b="1" i="1" kern="1200" dirty="0" smtClean="0">
                          <a:solidFill>
                            <a:srgbClr val="0000FF"/>
                          </a:solidFill>
                          <a:latin typeface="+mn-lt"/>
                          <a:ea typeface="Times New Roman"/>
                          <a:cs typeface="Courier-BoldOblique"/>
                        </a:rPr>
                        <a:t>end </a:t>
                      </a:r>
                      <a:r>
                        <a:rPr kumimoji="0" lang="en-GB" sz="2400" b="1" i="1" kern="1200" dirty="0" err="1" smtClean="0">
                          <a:solidFill>
                            <a:schemeClr val="dk1"/>
                          </a:solidFill>
                          <a:latin typeface="+mn-lt"/>
                          <a:ea typeface="Times New Roman"/>
                          <a:cs typeface="Courier-BoldOblique"/>
                        </a:rPr>
                        <a:t>behav</a:t>
                      </a:r>
                      <a:r>
                        <a:rPr kumimoji="0" lang="en-GB" sz="2400" b="1" i="1" kern="1200" dirty="0" smtClean="0">
                          <a:solidFill>
                            <a:schemeClr val="dk1"/>
                          </a:solidFill>
                          <a:latin typeface="+mn-lt"/>
                          <a:ea typeface="Times New Roman"/>
                          <a:cs typeface="Courier-BoldOblique"/>
                        </a:rPr>
                        <a:t>;</a:t>
                      </a:r>
                      <a:endParaRPr kumimoji="0" lang="fr-FR" sz="2400" kern="1200" dirty="0" smtClean="0">
                        <a:solidFill>
                          <a:schemeClr val="dk1"/>
                        </a:solidFill>
                        <a:latin typeface="+mn-lt"/>
                        <a:ea typeface="+mn-ea"/>
                        <a:cs typeface="+mn-cs"/>
                      </a:endParaRPr>
                    </a:p>
                    <a:p>
                      <a:endParaRPr lang="fr-FR" sz="2400" dirty="0">
                        <a:latin typeface="+mj-lt"/>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anim calcmode="lin" valueType="num">
                                      <p:cBhvr>
                                        <p:cTn id="8" dur="400" fill="hold"/>
                                        <p:tgtEl>
                                          <p:spTgt spid="7"/>
                                        </p:tgtEl>
                                        <p:attrNameLst>
                                          <p:attrName>ppt_x</p:attrName>
                                        </p:attrNameLst>
                                      </p:cBhvr>
                                      <p:tavLst>
                                        <p:tav tm="0">
                                          <p:val>
                                            <p:strVal val="#ppt_x"/>
                                          </p:val>
                                        </p:tav>
                                        <p:tav tm="100000">
                                          <p:val>
                                            <p:strVal val="#ppt_x"/>
                                          </p:val>
                                        </p:tav>
                                      </p:tavLst>
                                    </p:anim>
                                    <p:anim calcmode="lin" valueType="num">
                                      <p:cBhvr>
                                        <p:cTn id="9" dur="400" fill="hold"/>
                                        <p:tgtEl>
                                          <p:spTgt spid="7"/>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2</a:t>
            </a:fld>
            <a:endParaRPr lang="fr-FR"/>
          </a:p>
        </p:txBody>
      </p:sp>
      <p:sp>
        <p:nvSpPr>
          <p:cNvPr id="7" name="Espace réservé du contenu 6"/>
          <p:cNvSpPr>
            <a:spLocks noGrp="1"/>
          </p:cNvSpPr>
          <p:nvPr>
            <p:ph idx="4294967295"/>
            <p:custDataLst>
              <p:tags r:id="rId2"/>
            </p:custDataLst>
          </p:nvPr>
        </p:nvSpPr>
        <p:spPr>
          <a:xfrm>
            <a:off x="3382963" y="908050"/>
            <a:ext cx="5761037" cy="5184775"/>
          </a:xfrm>
        </p:spPr>
        <p:txBody>
          <a:bodyPr>
            <a:normAutofit/>
          </a:bodyPr>
          <a:lstStyle/>
          <a:p>
            <a:pPr>
              <a:buFont typeface="Courier New" pitchFamily="49" charset="0"/>
              <a:buChar char="o"/>
            </a:pPr>
            <a:r>
              <a:rPr lang="fr-FR" dirty="0" smtClean="0"/>
              <a:t> VHSIC</a:t>
            </a:r>
          </a:p>
          <a:p>
            <a:pPr lvl="1">
              <a:buFont typeface="Courier New" pitchFamily="49" charset="0"/>
              <a:buChar char="o"/>
            </a:pPr>
            <a:r>
              <a:rPr lang="en-US" dirty="0" smtClean="0"/>
              <a:t>(Very High Speed Integrated Circuit)</a:t>
            </a:r>
          </a:p>
          <a:p>
            <a:pPr lvl="1">
              <a:buFont typeface="Courier New" pitchFamily="49" charset="0"/>
              <a:buChar char="o"/>
            </a:pPr>
            <a:endParaRPr lang="en-US" dirty="0" smtClean="0"/>
          </a:p>
          <a:p>
            <a:pPr>
              <a:buFont typeface="Courier New" pitchFamily="49" charset="0"/>
              <a:buChar char="o"/>
            </a:pPr>
            <a:r>
              <a:rPr lang="fr-FR" dirty="0" smtClean="0"/>
              <a:t>Hardware</a:t>
            </a:r>
          </a:p>
          <a:p>
            <a:pPr>
              <a:buFont typeface="Courier New" pitchFamily="49" charset="0"/>
              <a:buChar char="o"/>
            </a:pPr>
            <a:endParaRPr lang="fr-FR" dirty="0" smtClean="0"/>
          </a:p>
          <a:p>
            <a:pPr>
              <a:buFont typeface="Courier New" pitchFamily="49" charset="0"/>
              <a:buChar char="o"/>
            </a:pPr>
            <a:r>
              <a:rPr lang="fr-FR" dirty="0" smtClean="0"/>
              <a:t>Description</a:t>
            </a:r>
          </a:p>
          <a:p>
            <a:pPr>
              <a:buFont typeface="Courier New" pitchFamily="49" charset="0"/>
              <a:buChar char="o"/>
            </a:pPr>
            <a:endParaRPr lang="fr-FR" dirty="0" smtClean="0"/>
          </a:p>
          <a:p>
            <a:pPr>
              <a:buFont typeface="Courier New" pitchFamily="49" charset="0"/>
              <a:buChar char="o"/>
            </a:pPr>
            <a:r>
              <a:rPr lang="fr-FR" dirty="0" err="1" smtClean="0"/>
              <a:t>Language</a:t>
            </a: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lnSpcReduction="10000"/>
          </a:bodyPr>
          <a:lstStyle/>
          <a:p>
            <a:r>
              <a:rPr lang="fr-FR" dirty="0" smtClean="0"/>
              <a:t>Introduction</a:t>
            </a:r>
            <a:endParaRPr lang="fr-FR" dirty="0"/>
          </a:p>
        </p:txBody>
      </p:sp>
      <p:sp>
        <p:nvSpPr>
          <p:cNvPr id="6" name="ZoneTexte 5"/>
          <p:cNvSpPr txBox="1"/>
          <p:nvPr/>
        </p:nvSpPr>
        <p:spPr>
          <a:xfrm>
            <a:off x="755576" y="980728"/>
            <a:ext cx="1584176" cy="4752528"/>
          </a:xfrm>
          <a:prstGeom prst="rect">
            <a:avLst/>
          </a:prstGeom>
          <a:noFill/>
        </p:spPr>
        <p:txBody>
          <a:bodyPr wrap="square" rtlCol="0">
            <a:noAutofit/>
          </a:bodyPr>
          <a:lstStyle/>
          <a:p>
            <a:r>
              <a:rPr lang="fr-FR" sz="8800" b="1" dirty="0" smtClean="0"/>
              <a:t>V</a:t>
            </a:r>
          </a:p>
          <a:p>
            <a:r>
              <a:rPr lang="fr-FR" sz="8800" b="1" dirty="0" smtClean="0"/>
              <a:t>H</a:t>
            </a:r>
          </a:p>
          <a:p>
            <a:r>
              <a:rPr lang="fr-FR" sz="8800" b="1" dirty="0" smtClean="0"/>
              <a:t>D</a:t>
            </a:r>
          </a:p>
          <a:p>
            <a:r>
              <a:rPr lang="fr-FR" sz="8800" b="1" dirty="0" smtClean="0"/>
              <a:t>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custDataLst>
              <p:tags r:id="rId1"/>
            </p:custDataLst>
          </p:nvPr>
        </p:nvSpPr>
        <p:spPr>
          <a:xfrm>
            <a:off x="3276600" y="1992313"/>
            <a:ext cx="5867400" cy="1970087"/>
          </a:xfrm>
        </p:spPr>
        <p:txBody>
          <a:bodyPr/>
          <a:lstStyle/>
          <a:p>
            <a:r>
              <a:rPr lang="fr-FR" dirty="0" smtClean="0"/>
              <a:t>Types en VHDL</a:t>
            </a: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21</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fontScale="92500"/>
          </a:bodyPr>
          <a:lstStyle/>
          <a:p>
            <a:r>
              <a:rPr lang="fr-FR" dirty="0" smtClean="0"/>
              <a:t>Tout objet en VHDL doit être typé.</a:t>
            </a:r>
          </a:p>
          <a:p>
            <a:r>
              <a:rPr lang="fr-FR" dirty="0" smtClean="0"/>
              <a:t>Un type définit :</a:t>
            </a:r>
          </a:p>
          <a:p>
            <a:pPr lvl="1"/>
            <a:r>
              <a:rPr lang="fr-FR" dirty="0" smtClean="0"/>
              <a:t>l'ensemble des valeurs que l'on peut affecter à l'objet</a:t>
            </a:r>
          </a:p>
          <a:p>
            <a:pPr lvl="1"/>
            <a:r>
              <a:rPr lang="fr-FR" dirty="0" smtClean="0"/>
              <a:t>l'ensemble des opérations disponibles sur l'objet</a:t>
            </a:r>
          </a:p>
          <a:p>
            <a:r>
              <a:rPr lang="fr-FR" dirty="0" smtClean="0"/>
              <a:t>VHDL possède les types:</a:t>
            </a:r>
          </a:p>
          <a:p>
            <a:pPr lvl="1"/>
            <a:r>
              <a:rPr lang="fr-FR" b="1" dirty="0" smtClean="0"/>
              <a:t>scalaires </a:t>
            </a:r>
            <a:r>
              <a:rPr lang="fr-FR" dirty="0" smtClean="0"/>
              <a:t>dont la valeur est constituée d'un seul élément</a:t>
            </a:r>
          </a:p>
          <a:p>
            <a:pPr lvl="1"/>
            <a:r>
              <a:rPr lang="fr-FR" b="1" dirty="0" smtClean="0"/>
              <a:t>composites </a:t>
            </a:r>
            <a:r>
              <a:rPr lang="fr-FR" dirty="0" smtClean="0"/>
              <a:t>dont la valeur comprend plusieurs éléments</a:t>
            </a:r>
          </a:p>
          <a:p>
            <a:pPr lvl="1"/>
            <a:r>
              <a:rPr lang="fr-FR" b="1" dirty="0" smtClean="0">
                <a:solidFill>
                  <a:schemeClr val="bg1">
                    <a:lumMod val="65000"/>
                  </a:schemeClr>
                </a:solidFill>
              </a:rPr>
              <a:t>accès ou pointeurs</a:t>
            </a:r>
          </a:p>
          <a:p>
            <a:pPr lvl="1"/>
            <a:r>
              <a:rPr lang="fr-FR" b="1" dirty="0" smtClean="0">
                <a:solidFill>
                  <a:schemeClr val="bg1">
                    <a:lumMod val="65000"/>
                  </a:schemeClr>
                </a:solidFill>
              </a:rPr>
              <a:t>Fichier</a:t>
            </a:r>
          </a:p>
          <a:p>
            <a:endParaRPr lang="fr-FR" dirty="0" smtClean="0"/>
          </a:p>
          <a:p>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Déclaration de 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22</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Énuméré</a:t>
            </a:r>
          </a:p>
          <a:p>
            <a:endParaRPr lang="fr-FR" dirty="0" smtClean="0"/>
          </a:p>
          <a:p>
            <a:endParaRPr lang="fr-FR" dirty="0" smtClean="0"/>
          </a:p>
          <a:p>
            <a:r>
              <a:rPr lang="fr-FR" dirty="0" smtClean="0"/>
              <a:t>entier</a:t>
            </a:r>
          </a:p>
          <a:p>
            <a:endParaRPr lang="fr-FR" dirty="0" smtClean="0"/>
          </a:p>
          <a:p>
            <a:r>
              <a:rPr lang="fr-FR" dirty="0" smtClean="0"/>
              <a:t>flottante</a:t>
            </a:r>
          </a:p>
          <a:p>
            <a:endParaRPr lang="fr-FR" dirty="0" smtClean="0"/>
          </a:p>
          <a:p>
            <a:r>
              <a:rPr lang="fr-FR" dirty="0" smtClean="0"/>
              <a:t>physique qui est un entier avec l'unité correspondant (non </a:t>
            </a:r>
            <a:r>
              <a:rPr lang="fr-FR" dirty="0" err="1" smtClean="0"/>
              <a:t>synthetisable</a:t>
            </a:r>
            <a:r>
              <a:rPr lang="fr-FR" dirty="0" smtClean="0"/>
              <a:t>)</a:t>
            </a:r>
          </a:p>
          <a:p>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Type Scalaire</a:t>
            </a:r>
          </a:p>
        </p:txBody>
      </p:sp>
      <p:graphicFrame>
        <p:nvGraphicFramePr>
          <p:cNvPr id="6" name="Tableau 5"/>
          <p:cNvGraphicFramePr>
            <a:graphicFrameLocks noGrp="1"/>
          </p:cNvGraphicFramePr>
          <p:nvPr/>
        </p:nvGraphicFramePr>
        <p:xfrm>
          <a:off x="323528" y="1525920"/>
          <a:ext cx="8244408" cy="82296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GB" sz="2400" b="1" i="1" kern="1200" dirty="0" smtClean="0">
                          <a:solidFill>
                            <a:srgbClr val="0000FF"/>
                          </a:solidFill>
                          <a:latin typeface="+mn-lt"/>
                          <a:ea typeface="Times New Roman"/>
                          <a:cs typeface="Courier-BoldOblique"/>
                        </a:rPr>
                        <a:t>type</a:t>
                      </a:r>
                      <a:r>
                        <a:rPr kumimoji="0" lang="en-GB" sz="2400" b="1" i="1" kern="1200" dirty="0" smtClean="0">
                          <a:solidFill>
                            <a:schemeClr val="dk1"/>
                          </a:solidFill>
                          <a:latin typeface="+mn-lt"/>
                          <a:ea typeface="Times New Roman"/>
                          <a:cs typeface="Courier-BoldOblique"/>
                        </a:rPr>
                        <a:t> T_FEU </a:t>
                      </a:r>
                      <a:r>
                        <a:rPr kumimoji="0" lang="en-GB" sz="2400" b="1" i="1" kern="1200" dirty="0" smtClean="0">
                          <a:solidFill>
                            <a:srgbClr val="0000FF"/>
                          </a:solidFill>
                          <a:latin typeface="+mn-lt"/>
                          <a:ea typeface="Times New Roman"/>
                          <a:cs typeface="Courier-BoldOblique"/>
                        </a:rPr>
                        <a:t>is</a:t>
                      </a:r>
                      <a:r>
                        <a:rPr kumimoji="0" lang="en-GB" sz="2400" b="1" i="1" kern="1200" dirty="0" smtClean="0">
                          <a:solidFill>
                            <a:schemeClr val="dk1"/>
                          </a:solidFill>
                          <a:latin typeface="+mn-lt"/>
                          <a:ea typeface="Times New Roman"/>
                          <a:cs typeface="Courier-BoldOblique"/>
                        </a:rPr>
                        <a:t> (ROUGE, ORANGE, VERT);</a:t>
                      </a:r>
                    </a:p>
                    <a:p>
                      <a:pPr>
                        <a:spcAft>
                          <a:spcPts val="0"/>
                        </a:spcAft>
                      </a:pPr>
                      <a:r>
                        <a:rPr kumimoji="0" lang="en-GB" sz="2400" b="1" i="1" kern="1200" dirty="0" smtClean="0">
                          <a:solidFill>
                            <a:srgbClr val="0000FF"/>
                          </a:solidFill>
                          <a:latin typeface="+mn-lt"/>
                          <a:ea typeface="Times New Roman"/>
                          <a:cs typeface="Courier-BoldOblique"/>
                        </a:rPr>
                        <a:t>signal</a:t>
                      </a:r>
                      <a:r>
                        <a:rPr kumimoji="0" lang="en-GB" sz="2400" b="1" i="1" kern="1200" dirty="0" smtClean="0">
                          <a:solidFill>
                            <a:schemeClr val="dk1"/>
                          </a:solidFill>
                          <a:latin typeface="+mn-lt"/>
                          <a:ea typeface="Times New Roman"/>
                          <a:cs typeface="Courier-BoldOblique"/>
                        </a:rPr>
                        <a:t> FEU : T_FEU;</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9" name="Tableau 8"/>
          <p:cNvGraphicFramePr>
            <a:graphicFrameLocks noGrp="1"/>
          </p:cNvGraphicFramePr>
          <p:nvPr/>
        </p:nvGraphicFramePr>
        <p:xfrm>
          <a:off x="360040" y="3259832"/>
          <a:ext cx="8244408" cy="45720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GB" sz="2400" b="1" i="1" kern="1200" dirty="0" smtClean="0">
                          <a:solidFill>
                            <a:srgbClr val="0000FF"/>
                          </a:solidFill>
                          <a:latin typeface="+mn-lt"/>
                          <a:ea typeface="Times New Roman"/>
                          <a:cs typeface="Courier-BoldOblique"/>
                        </a:rPr>
                        <a:t>signal</a:t>
                      </a:r>
                      <a:r>
                        <a:rPr kumimoji="0" lang="en-GB" sz="2400" b="1" i="1" kern="1200" dirty="0" smtClean="0">
                          <a:solidFill>
                            <a:schemeClr val="dk1"/>
                          </a:solidFill>
                          <a:latin typeface="+mn-lt"/>
                          <a:ea typeface="Times New Roman"/>
                          <a:cs typeface="Courier-BoldOblique"/>
                        </a:rPr>
                        <a:t> </a:t>
                      </a:r>
                      <a:r>
                        <a:rPr kumimoji="0" lang="en-US" sz="2400" b="1" i="1" kern="1200" dirty="0" smtClean="0">
                          <a:solidFill>
                            <a:schemeClr val="dk1"/>
                          </a:solidFill>
                          <a:latin typeface="+mn-lt"/>
                          <a:ea typeface="Times New Roman"/>
                          <a:cs typeface="Courier-BoldOblique"/>
                        </a:rPr>
                        <a:t>COMPT : </a:t>
                      </a:r>
                      <a:r>
                        <a:rPr kumimoji="0" lang="en-US" sz="2400" b="1" i="1" kern="1200" dirty="0" smtClean="0">
                          <a:solidFill>
                            <a:srgbClr val="0000FF"/>
                          </a:solidFill>
                          <a:latin typeface="+mn-lt"/>
                          <a:ea typeface="Times New Roman"/>
                          <a:cs typeface="Courier-BoldOblique"/>
                        </a:rPr>
                        <a:t>integer</a:t>
                      </a:r>
                      <a:r>
                        <a:rPr kumimoji="0" lang="en-US" sz="2400" b="1" i="1" kern="1200" dirty="0" smtClean="0">
                          <a:solidFill>
                            <a:schemeClr val="dk1"/>
                          </a:solidFill>
                          <a:latin typeface="+mn-lt"/>
                          <a:ea typeface="Times New Roman"/>
                          <a:cs typeface="Courier-BoldOblique"/>
                        </a:rPr>
                        <a:t> </a:t>
                      </a:r>
                      <a:r>
                        <a:rPr kumimoji="0" lang="en-US" sz="2400" b="1" i="1" kern="1200" dirty="0" smtClean="0">
                          <a:solidFill>
                            <a:srgbClr val="0000FF"/>
                          </a:solidFill>
                          <a:latin typeface="+mn-lt"/>
                          <a:ea typeface="Times New Roman"/>
                          <a:cs typeface="Courier-BoldOblique"/>
                        </a:rPr>
                        <a:t>range</a:t>
                      </a:r>
                      <a:r>
                        <a:rPr kumimoji="0" lang="en-US" sz="2400" b="1" i="1" kern="1200" dirty="0" smtClean="0">
                          <a:solidFill>
                            <a:schemeClr val="dk1"/>
                          </a:solidFill>
                          <a:latin typeface="+mn-lt"/>
                          <a:ea typeface="Times New Roman"/>
                          <a:cs typeface="Courier-BoldOblique"/>
                        </a:rPr>
                        <a:t> 0 </a:t>
                      </a:r>
                      <a:r>
                        <a:rPr kumimoji="0" lang="en-US" sz="2400" b="1" i="1" kern="1200" dirty="0" smtClean="0">
                          <a:solidFill>
                            <a:srgbClr val="0000FF"/>
                          </a:solidFill>
                          <a:latin typeface="+mn-lt"/>
                          <a:ea typeface="Times New Roman"/>
                          <a:cs typeface="Courier-BoldOblique"/>
                        </a:rPr>
                        <a:t>to</a:t>
                      </a:r>
                      <a:r>
                        <a:rPr kumimoji="0" lang="en-US" sz="2400" b="1" i="1" kern="1200" dirty="0" smtClean="0">
                          <a:solidFill>
                            <a:schemeClr val="dk1"/>
                          </a:solidFill>
                          <a:latin typeface="+mn-lt"/>
                          <a:ea typeface="Times New Roman"/>
                          <a:cs typeface="Courier-BoldOblique"/>
                        </a:rPr>
                        <a:t> 15;</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323528" y="4437112"/>
          <a:ext cx="8244408" cy="45720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GB" sz="2400" b="1" i="1" kern="1200" dirty="0" smtClean="0">
                          <a:solidFill>
                            <a:srgbClr val="0000FF"/>
                          </a:solidFill>
                          <a:latin typeface="+mn-lt"/>
                          <a:ea typeface="Times New Roman"/>
                          <a:cs typeface="Courier-BoldOblique"/>
                        </a:rPr>
                        <a:t>signal</a:t>
                      </a:r>
                      <a:r>
                        <a:rPr kumimoji="0" lang="en-GB" sz="2400" b="1" i="1" kern="1200" dirty="0" smtClean="0">
                          <a:solidFill>
                            <a:schemeClr val="dk1"/>
                          </a:solidFill>
                          <a:latin typeface="+mn-lt"/>
                          <a:ea typeface="Times New Roman"/>
                          <a:cs typeface="Courier-BoldOblique"/>
                        </a:rPr>
                        <a:t> </a:t>
                      </a:r>
                      <a:r>
                        <a:rPr kumimoji="0" lang="pt-BR" sz="2400" b="1" i="1" kern="1200" dirty="0" smtClean="0">
                          <a:solidFill>
                            <a:schemeClr val="dk1"/>
                          </a:solidFill>
                          <a:latin typeface="+mn-lt"/>
                          <a:ea typeface="Times New Roman"/>
                          <a:cs typeface="Courier-BoldOblique"/>
                        </a:rPr>
                        <a:t>MASSE : </a:t>
                      </a:r>
                      <a:r>
                        <a:rPr kumimoji="0" lang="pt-BR" sz="2400" b="1" i="1" kern="1200" dirty="0" smtClean="0">
                          <a:solidFill>
                            <a:srgbClr val="0000FF"/>
                          </a:solidFill>
                          <a:latin typeface="+mn-lt"/>
                          <a:ea typeface="Times New Roman"/>
                          <a:cs typeface="Courier-BoldOblique"/>
                        </a:rPr>
                        <a:t>REAL</a:t>
                      </a:r>
                      <a:r>
                        <a:rPr kumimoji="0" lang="pt-BR" sz="2400" b="1" i="1" kern="1200" dirty="0" smtClean="0">
                          <a:solidFill>
                            <a:schemeClr val="dk1"/>
                          </a:solidFill>
                          <a:latin typeface="+mn-lt"/>
                          <a:ea typeface="Times New Roman"/>
                          <a:cs typeface="Courier-BoldOblique"/>
                        </a:rPr>
                        <a:t>; </a:t>
                      </a:r>
                      <a:r>
                        <a:rPr kumimoji="0" lang="pt-BR" sz="2400" b="1" i="1" kern="1200" dirty="0" smtClean="0">
                          <a:solidFill>
                            <a:schemeClr val="accent3"/>
                          </a:solidFill>
                          <a:latin typeface="+mn-lt"/>
                          <a:ea typeface="Times New Roman"/>
                          <a:cs typeface="Courier-BoldOblique"/>
                        </a:rPr>
                        <a:t>-- de -1e38 à 1e38</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23</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Ce type déclare toutes les valeurs qu'un objet de ce type peut prendre.</a:t>
            </a:r>
          </a:p>
          <a:p>
            <a:endParaRPr lang="fr-FR" dirty="0" smtClean="0"/>
          </a:p>
          <a:p>
            <a:endParaRPr lang="fr-FR" dirty="0" smtClean="0"/>
          </a:p>
          <a:p>
            <a:endParaRPr lang="fr-FR" dirty="0" smtClean="0"/>
          </a:p>
          <a:p>
            <a:r>
              <a:rPr lang="fr-FR" dirty="0" smtClean="0"/>
              <a:t>Les types ci-dessous sont des types prédéfinis</a:t>
            </a:r>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fontScale="90000"/>
          </a:bodyPr>
          <a:lstStyle/>
          <a:p>
            <a:r>
              <a:rPr lang="fr-FR" dirty="0" smtClean="0"/>
              <a:t>Type Scalaire</a:t>
            </a:r>
            <a:br>
              <a:rPr lang="fr-FR" dirty="0" smtClean="0"/>
            </a:br>
            <a:r>
              <a:rPr lang="fr-FR" dirty="0" smtClean="0"/>
              <a:t>énuméré</a:t>
            </a:r>
          </a:p>
        </p:txBody>
      </p:sp>
      <p:graphicFrame>
        <p:nvGraphicFramePr>
          <p:cNvPr id="6" name="Tableau 5"/>
          <p:cNvGraphicFramePr>
            <a:graphicFrameLocks noGrp="1"/>
          </p:cNvGraphicFramePr>
          <p:nvPr/>
        </p:nvGraphicFramePr>
        <p:xfrm>
          <a:off x="323528" y="1916832"/>
          <a:ext cx="8244408" cy="155448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GB" sz="2400" b="1" i="1" kern="1200" dirty="0" smtClean="0">
                          <a:solidFill>
                            <a:srgbClr val="0000FF"/>
                          </a:solidFill>
                          <a:latin typeface="+mn-lt"/>
                          <a:ea typeface="Times New Roman"/>
                          <a:cs typeface="Courier-BoldOblique"/>
                        </a:rPr>
                        <a:t>type</a:t>
                      </a:r>
                      <a:r>
                        <a:rPr kumimoji="0" lang="en-GB" sz="2400" b="1" i="1" kern="1200" dirty="0" smtClean="0">
                          <a:solidFill>
                            <a:schemeClr val="dk1"/>
                          </a:solidFill>
                          <a:latin typeface="+mn-lt"/>
                          <a:ea typeface="Times New Roman"/>
                          <a:cs typeface="Courier-BoldOblique"/>
                        </a:rPr>
                        <a:t> T_FEU </a:t>
                      </a:r>
                      <a:r>
                        <a:rPr kumimoji="0" lang="en-GB" sz="2400" b="1" i="1" kern="1200" dirty="0" smtClean="0">
                          <a:solidFill>
                            <a:srgbClr val="0000FF"/>
                          </a:solidFill>
                          <a:latin typeface="+mn-lt"/>
                          <a:ea typeface="Times New Roman"/>
                          <a:cs typeface="Courier-BoldOblique"/>
                        </a:rPr>
                        <a:t>is</a:t>
                      </a:r>
                      <a:r>
                        <a:rPr kumimoji="0" lang="en-GB" sz="2400" b="1" i="1" kern="1200" dirty="0" smtClean="0">
                          <a:solidFill>
                            <a:schemeClr val="dk1"/>
                          </a:solidFill>
                          <a:latin typeface="+mn-lt"/>
                          <a:ea typeface="Times New Roman"/>
                          <a:cs typeface="Courier-BoldOblique"/>
                        </a:rPr>
                        <a:t> (ROUGE, ORANGE, VERT);</a:t>
                      </a:r>
                    </a:p>
                    <a:p>
                      <a:pPr>
                        <a:spcAft>
                          <a:spcPts val="0"/>
                        </a:spcAft>
                      </a:pPr>
                      <a:r>
                        <a:rPr kumimoji="0" lang="en-GB" sz="2400" b="1" i="1" kern="1200" dirty="0" smtClean="0">
                          <a:solidFill>
                            <a:srgbClr val="0000FF"/>
                          </a:solidFill>
                          <a:latin typeface="+mn-lt"/>
                          <a:ea typeface="Times New Roman"/>
                          <a:cs typeface="Courier-BoldOblique"/>
                        </a:rPr>
                        <a:t>signal</a:t>
                      </a:r>
                      <a:r>
                        <a:rPr kumimoji="0" lang="en-GB" sz="2400" b="1" i="1" kern="1200" dirty="0" smtClean="0">
                          <a:solidFill>
                            <a:schemeClr val="dk1"/>
                          </a:solidFill>
                          <a:latin typeface="+mn-lt"/>
                          <a:ea typeface="Times New Roman"/>
                          <a:cs typeface="Courier-BoldOblique"/>
                        </a:rPr>
                        <a:t> FEU : T_FEU;</a:t>
                      </a:r>
                    </a:p>
                    <a:p>
                      <a:pPr>
                        <a:spcAft>
                          <a:spcPts val="0"/>
                        </a:spcAft>
                      </a:pPr>
                      <a:endParaRPr kumimoji="0" lang="en-GB" sz="2400" b="1" i="1" kern="1200" dirty="0" smtClean="0">
                        <a:solidFill>
                          <a:schemeClr val="dk1"/>
                        </a:solidFill>
                        <a:latin typeface="+mn-lt"/>
                        <a:ea typeface="Times New Roman"/>
                        <a:cs typeface="Courier-BoldOblique"/>
                      </a:endParaRPr>
                    </a:p>
                    <a:p>
                      <a:pPr>
                        <a:spcAft>
                          <a:spcPts val="0"/>
                        </a:spcAft>
                      </a:pPr>
                      <a:r>
                        <a:rPr kumimoji="0" lang="en-GB" sz="2400" b="1" i="1" kern="1200" dirty="0" smtClean="0">
                          <a:solidFill>
                            <a:srgbClr val="0000FF"/>
                          </a:solidFill>
                          <a:latin typeface="+mn-lt"/>
                          <a:ea typeface="Times New Roman"/>
                          <a:cs typeface="Courier-BoldOblique"/>
                        </a:rPr>
                        <a:t>type</a:t>
                      </a:r>
                      <a:r>
                        <a:rPr kumimoji="0" lang="en-GB" sz="2400" b="1" i="1" kern="1200" dirty="0" smtClean="0">
                          <a:solidFill>
                            <a:schemeClr val="dk1"/>
                          </a:solidFill>
                          <a:latin typeface="+mn-lt"/>
                          <a:ea typeface="Times New Roman"/>
                          <a:cs typeface="Courier-BoldOblique"/>
                        </a:rPr>
                        <a:t> ETAT </a:t>
                      </a:r>
                      <a:r>
                        <a:rPr kumimoji="0" lang="en-GB" sz="2400" b="1" i="1" kern="1200" dirty="0" smtClean="0">
                          <a:solidFill>
                            <a:srgbClr val="0000FF"/>
                          </a:solidFill>
                          <a:latin typeface="+mn-lt"/>
                          <a:ea typeface="Times New Roman"/>
                          <a:cs typeface="Courier-BoldOblique"/>
                        </a:rPr>
                        <a:t>is</a:t>
                      </a:r>
                      <a:r>
                        <a:rPr kumimoji="0" lang="en-GB" sz="2400" b="1" i="1" kern="1200" dirty="0" smtClean="0">
                          <a:solidFill>
                            <a:schemeClr val="dk1"/>
                          </a:solidFill>
                          <a:latin typeface="+mn-lt"/>
                          <a:ea typeface="Times New Roman"/>
                          <a:cs typeface="Courier-BoldOblique"/>
                        </a:rPr>
                        <a:t> (INIT, LECT, ECR, ATT);</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9" name="Tableau 8"/>
          <p:cNvGraphicFramePr>
            <a:graphicFrameLocks noGrp="1"/>
          </p:cNvGraphicFramePr>
          <p:nvPr/>
        </p:nvGraphicFramePr>
        <p:xfrm>
          <a:off x="323528" y="4293096"/>
          <a:ext cx="8244408" cy="118872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US" sz="2400" b="1" i="1" kern="1200" dirty="0" smtClean="0">
                          <a:solidFill>
                            <a:srgbClr val="0000FF"/>
                          </a:solidFill>
                          <a:latin typeface="+mn-lt"/>
                          <a:ea typeface="Times New Roman"/>
                          <a:cs typeface="Courier-BoldOblique"/>
                        </a:rPr>
                        <a:t>type</a:t>
                      </a:r>
                      <a:r>
                        <a:rPr kumimoji="0" lang="en-US" sz="2400" b="1" i="1" kern="1200" dirty="0" smtClean="0">
                          <a:solidFill>
                            <a:schemeClr val="dk1"/>
                          </a:solidFill>
                          <a:latin typeface="+mn-lt"/>
                          <a:ea typeface="Times New Roman"/>
                          <a:cs typeface="Courier-BoldOblique"/>
                        </a:rPr>
                        <a:t> BOOLEAN </a:t>
                      </a:r>
                      <a:r>
                        <a:rPr kumimoji="0" lang="en-US" sz="2400" b="1" i="1" kern="1200" dirty="0" smtClean="0">
                          <a:solidFill>
                            <a:srgbClr val="0000FF"/>
                          </a:solidFill>
                          <a:latin typeface="+mn-lt"/>
                          <a:ea typeface="Times New Roman"/>
                          <a:cs typeface="Courier-BoldOblique"/>
                        </a:rPr>
                        <a:t>is</a:t>
                      </a:r>
                      <a:r>
                        <a:rPr kumimoji="0" lang="en-US" sz="2400" b="1" i="1" kern="1200" dirty="0" smtClean="0">
                          <a:solidFill>
                            <a:schemeClr val="dk1"/>
                          </a:solidFill>
                          <a:latin typeface="+mn-lt"/>
                          <a:ea typeface="Times New Roman"/>
                          <a:cs typeface="Courier-BoldOblique"/>
                        </a:rPr>
                        <a:t> (FALSE, TRUE);</a:t>
                      </a:r>
                    </a:p>
                    <a:p>
                      <a:pPr>
                        <a:spcAft>
                          <a:spcPts val="0"/>
                        </a:spcAft>
                      </a:pPr>
                      <a:endParaRPr kumimoji="0" lang="en-US" sz="2400" b="1" i="1" kern="1200" dirty="0" smtClean="0">
                        <a:solidFill>
                          <a:srgbClr val="0000FF"/>
                        </a:solidFill>
                        <a:latin typeface="+mn-lt"/>
                        <a:ea typeface="Times New Roman"/>
                        <a:cs typeface="Courier-BoldOblique"/>
                      </a:endParaRPr>
                    </a:p>
                    <a:p>
                      <a:pPr>
                        <a:spcAft>
                          <a:spcPts val="0"/>
                        </a:spcAft>
                      </a:pPr>
                      <a:r>
                        <a:rPr kumimoji="0" lang="en-US" sz="2400" b="1" i="1" kern="1200" dirty="0" smtClean="0">
                          <a:solidFill>
                            <a:srgbClr val="0000FF"/>
                          </a:solidFill>
                          <a:latin typeface="+mn-lt"/>
                          <a:ea typeface="Times New Roman"/>
                          <a:cs typeface="Courier-BoldOblique"/>
                        </a:rPr>
                        <a:t>type</a:t>
                      </a:r>
                      <a:r>
                        <a:rPr kumimoji="0" lang="en-US" sz="2400" b="1" i="1" kern="1200" dirty="0" smtClean="0">
                          <a:solidFill>
                            <a:schemeClr val="dk1"/>
                          </a:solidFill>
                          <a:latin typeface="+mn-lt"/>
                          <a:ea typeface="Times New Roman"/>
                          <a:cs typeface="Courier-BoldOblique"/>
                        </a:rPr>
                        <a:t> BIT </a:t>
                      </a:r>
                      <a:r>
                        <a:rPr kumimoji="0" lang="en-US" sz="2400" b="1" i="1" kern="1200" dirty="0" smtClean="0">
                          <a:solidFill>
                            <a:srgbClr val="0000FF"/>
                          </a:solidFill>
                          <a:latin typeface="+mn-lt"/>
                          <a:ea typeface="Times New Roman"/>
                          <a:cs typeface="Courier-BoldOblique"/>
                        </a:rPr>
                        <a:t>is</a:t>
                      </a:r>
                      <a:r>
                        <a:rPr kumimoji="0" lang="en-US" sz="2400" b="1" i="1" kern="1200" dirty="0" smtClean="0">
                          <a:solidFill>
                            <a:schemeClr val="dk1"/>
                          </a:solidFill>
                          <a:latin typeface="+mn-lt"/>
                          <a:ea typeface="Times New Roman"/>
                          <a:cs typeface="Courier-BoldOblique"/>
                        </a:rPr>
                        <a:t> ('0' , '1');</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4" end="4"/>
                                            </p:txEl>
                                          </p:spTgt>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24</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C'est un type prédéfini</a:t>
            </a:r>
          </a:p>
          <a:p>
            <a:endParaRPr lang="fr-FR" dirty="0" smtClean="0"/>
          </a:p>
          <a:p>
            <a:r>
              <a:rPr lang="fr-FR" dirty="0" smtClean="0"/>
              <a:t>On peut définir un sous type :</a:t>
            </a:r>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fontScale="90000"/>
          </a:bodyPr>
          <a:lstStyle/>
          <a:p>
            <a:r>
              <a:rPr lang="fr-FR" dirty="0" smtClean="0"/>
              <a:t>Type Scalaire</a:t>
            </a:r>
            <a:br>
              <a:rPr lang="fr-FR" dirty="0" smtClean="0"/>
            </a:br>
            <a:r>
              <a:rPr lang="fr-FR" dirty="0" smtClean="0"/>
              <a:t>entier</a:t>
            </a:r>
          </a:p>
        </p:txBody>
      </p:sp>
      <p:graphicFrame>
        <p:nvGraphicFramePr>
          <p:cNvPr id="6" name="Tableau 5"/>
          <p:cNvGraphicFramePr>
            <a:graphicFrameLocks noGrp="1"/>
          </p:cNvGraphicFramePr>
          <p:nvPr/>
        </p:nvGraphicFramePr>
        <p:xfrm>
          <a:off x="323528" y="2780928"/>
          <a:ext cx="8244408" cy="155448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US" sz="2400" b="1" i="1" kern="1200" dirty="0" smtClean="0">
                          <a:solidFill>
                            <a:srgbClr val="0000FF"/>
                          </a:solidFill>
                          <a:latin typeface="+mn-lt"/>
                          <a:ea typeface="Times New Roman"/>
                          <a:cs typeface="Courier-BoldOblique"/>
                        </a:rPr>
                        <a:t>subtype</a:t>
                      </a:r>
                      <a:r>
                        <a:rPr kumimoji="0" lang="en-US" sz="2400" b="1" i="1" kern="1200" dirty="0" smtClean="0">
                          <a:solidFill>
                            <a:schemeClr val="dk1"/>
                          </a:solidFill>
                          <a:latin typeface="+mn-lt"/>
                          <a:ea typeface="Times New Roman"/>
                          <a:cs typeface="Courier-BoldOblique"/>
                        </a:rPr>
                        <a:t> </a:t>
                      </a:r>
                      <a:r>
                        <a:rPr kumimoji="0" lang="en-US" sz="2400" b="1" i="1" kern="1200" dirty="0" err="1" smtClean="0">
                          <a:solidFill>
                            <a:schemeClr val="dk1"/>
                          </a:solidFill>
                          <a:latin typeface="+mn-lt"/>
                          <a:ea typeface="Times New Roman"/>
                          <a:cs typeface="Courier-BoldOblique"/>
                        </a:rPr>
                        <a:t>nom_de_sous_type</a:t>
                      </a:r>
                      <a:r>
                        <a:rPr kumimoji="0" lang="en-US" sz="2400" b="1" i="1" kern="1200" dirty="0" smtClean="0">
                          <a:solidFill>
                            <a:schemeClr val="dk1"/>
                          </a:solidFill>
                          <a:latin typeface="+mn-lt"/>
                          <a:ea typeface="Times New Roman"/>
                          <a:cs typeface="Courier-BoldOblique"/>
                        </a:rPr>
                        <a:t> </a:t>
                      </a:r>
                      <a:r>
                        <a:rPr kumimoji="0" lang="en-US" sz="2400" b="1" i="1" kern="1200" dirty="0" smtClean="0">
                          <a:solidFill>
                            <a:srgbClr val="0000FF"/>
                          </a:solidFill>
                          <a:latin typeface="+mn-lt"/>
                          <a:ea typeface="Times New Roman"/>
                          <a:cs typeface="Courier-BoldOblique"/>
                        </a:rPr>
                        <a:t>is</a:t>
                      </a:r>
                      <a:r>
                        <a:rPr kumimoji="0" lang="en-US" sz="2400" b="1" i="1" kern="1200" dirty="0" smtClean="0">
                          <a:solidFill>
                            <a:schemeClr val="dk1"/>
                          </a:solidFill>
                          <a:latin typeface="+mn-lt"/>
                          <a:ea typeface="Times New Roman"/>
                          <a:cs typeface="Courier-BoldOblique"/>
                        </a:rPr>
                        <a:t> </a:t>
                      </a:r>
                      <a:r>
                        <a:rPr kumimoji="0" lang="en-US" sz="2400" b="1" i="1" kern="1200" dirty="0" err="1" smtClean="0">
                          <a:solidFill>
                            <a:schemeClr val="dk1"/>
                          </a:solidFill>
                          <a:latin typeface="+mn-lt"/>
                          <a:ea typeface="Times New Roman"/>
                          <a:cs typeface="Courier-BoldOblique"/>
                        </a:rPr>
                        <a:t>type_de_base</a:t>
                      </a:r>
                      <a:r>
                        <a:rPr kumimoji="0" lang="en-US" sz="2400" b="1" i="1" kern="1200" dirty="0" smtClean="0">
                          <a:solidFill>
                            <a:schemeClr val="dk1"/>
                          </a:solidFill>
                          <a:latin typeface="+mn-lt"/>
                          <a:ea typeface="Times New Roman"/>
                          <a:cs typeface="Courier-BoldOblique"/>
                        </a:rPr>
                        <a:t> </a:t>
                      </a:r>
                      <a:r>
                        <a:rPr kumimoji="0" lang="en-US" sz="2400" b="1" i="1" kern="1200" dirty="0" err="1" smtClean="0">
                          <a:solidFill>
                            <a:schemeClr val="dk1"/>
                          </a:solidFill>
                          <a:latin typeface="+mn-lt"/>
                          <a:ea typeface="Times New Roman"/>
                          <a:cs typeface="Courier-BoldOblique"/>
                        </a:rPr>
                        <a:t>contraintes</a:t>
                      </a:r>
                      <a:r>
                        <a:rPr kumimoji="0" lang="en-US" sz="2400" b="1" i="1" kern="1200" dirty="0" smtClean="0">
                          <a:solidFill>
                            <a:schemeClr val="dk1"/>
                          </a:solidFill>
                          <a:latin typeface="+mn-lt"/>
                          <a:ea typeface="Times New Roman"/>
                          <a:cs typeface="Courier-BoldOblique"/>
                        </a:rPr>
                        <a:t>;</a:t>
                      </a:r>
                    </a:p>
                    <a:p>
                      <a:pPr>
                        <a:spcAft>
                          <a:spcPts val="0"/>
                        </a:spcAft>
                      </a:pPr>
                      <a:endParaRPr kumimoji="0" lang="en-US" sz="2400" b="1" i="1" kern="1200" dirty="0" smtClean="0">
                        <a:solidFill>
                          <a:srgbClr val="0000FF"/>
                        </a:solidFill>
                        <a:latin typeface="+mn-lt"/>
                        <a:ea typeface="Times New Roman"/>
                        <a:cs typeface="Courier-BoldOblique"/>
                      </a:endParaRPr>
                    </a:p>
                    <a:p>
                      <a:pPr>
                        <a:spcAft>
                          <a:spcPts val="0"/>
                        </a:spcAft>
                      </a:pPr>
                      <a:endParaRPr kumimoji="0" lang="en-US" sz="2400" b="1" i="1" kern="1200" dirty="0" smtClean="0">
                        <a:solidFill>
                          <a:srgbClr val="0000FF"/>
                        </a:solidFill>
                        <a:latin typeface="+mn-lt"/>
                        <a:ea typeface="Times New Roman"/>
                        <a:cs typeface="Courier-BoldOblique"/>
                      </a:endParaRPr>
                    </a:p>
                    <a:p>
                      <a:pPr>
                        <a:spcAft>
                          <a:spcPts val="0"/>
                        </a:spcAft>
                      </a:pPr>
                      <a:r>
                        <a:rPr kumimoji="0" lang="en-US" sz="2400" b="1" i="1" kern="1200" dirty="0" smtClean="0">
                          <a:solidFill>
                            <a:srgbClr val="0000FF"/>
                          </a:solidFill>
                          <a:latin typeface="+mn-lt"/>
                          <a:ea typeface="Times New Roman"/>
                          <a:cs typeface="Courier-BoldOblique"/>
                        </a:rPr>
                        <a:t>subtype</a:t>
                      </a:r>
                      <a:r>
                        <a:rPr kumimoji="0" lang="en-US" sz="2400" b="1" i="1" kern="1200" dirty="0" smtClean="0">
                          <a:solidFill>
                            <a:schemeClr val="dk1"/>
                          </a:solidFill>
                          <a:latin typeface="+mn-lt"/>
                          <a:ea typeface="Times New Roman"/>
                          <a:cs typeface="Courier-BoldOblique"/>
                        </a:rPr>
                        <a:t> NATURAL </a:t>
                      </a:r>
                      <a:r>
                        <a:rPr kumimoji="0" lang="en-US" sz="2400" b="1" i="1" kern="1200" dirty="0" smtClean="0">
                          <a:solidFill>
                            <a:srgbClr val="0000FF"/>
                          </a:solidFill>
                          <a:latin typeface="+mn-lt"/>
                          <a:ea typeface="Times New Roman"/>
                          <a:cs typeface="Courier-BoldOblique"/>
                        </a:rPr>
                        <a:t>is</a:t>
                      </a:r>
                      <a:r>
                        <a:rPr kumimoji="0" lang="en-US" sz="2400" b="1" i="1" kern="1200" dirty="0" smtClean="0">
                          <a:solidFill>
                            <a:schemeClr val="dk1"/>
                          </a:solidFill>
                          <a:latin typeface="+mn-lt"/>
                          <a:ea typeface="Times New Roman"/>
                          <a:cs typeface="Courier-BoldOblique"/>
                        </a:rPr>
                        <a:t> INTEGER </a:t>
                      </a:r>
                      <a:r>
                        <a:rPr kumimoji="0" lang="en-US" sz="2400" b="1" i="1" kern="1200" dirty="0" smtClean="0">
                          <a:solidFill>
                            <a:srgbClr val="0000FF"/>
                          </a:solidFill>
                          <a:latin typeface="+mn-lt"/>
                          <a:ea typeface="Times New Roman"/>
                          <a:cs typeface="Courier-BoldOblique"/>
                        </a:rPr>
                        <a:t>range</a:t>
                      </a:r>
                      <a:r>
                        <a:rPr kumimoji="0" lang="en-US" sz="2400" b="1" i="1" kern="1200" dirty="0" smtClean="0">
                          <a:solidFill>
                            <a:schemeClr val="dk1"/>
                          </a:solidFill>
                          <a:latin typeface="+mn-lt"/>
                          <a:ea typeface="Times New Roman"/>
                          <a:cs typeface="Courier-BoldOblique"/>
                        </a:rPr>
                        <a:t> 0 </a:t>
                      </a:r>
                      <a:r>
                        <a:rPr kumimoji="0" lang="en-US" sz="2400" b="1" i="1" kern="1200" dirty="0" smtClean="0">
                          <a:solidFill>
                            <a:srgbClr val="0000FF"/>
                          </a:solidFill>
                          <a:latin typeface="+mn-lt"/>
                          <a:ea typeface="Times New Roman"/>
                          <a:cs typeface="Courier-BoldOblique"/>
                        </a:rPr>
                        <a:t>to</a:t>
                      </a:r>
                      <a:r>
                        <a:rPr kumimoji="0" lang="en-US" sz="2400" b="1" i="1" kern="1200" dirty="0" smtClean="0">
                          <a:solidFill>
                            <a:schemeClr val="dk1"/>
                          </a:solidFill>
                          <a:latin typeface="+mn-lt"/>
                          <a:ea typeface="Times New Roman"/>
                          <a:cs typeface="Courier-BoldOblique"/>
                        </a:rPr>
                        <a:t> </a:t>
                      </a:r>
                      <a:r>
                        <a:rPr kumimoji="0" lang="en-US" sz="2400" b="1" i="1" kern="1200" dirty="0" err="1" smtClean="0">
                          <a:solidFill>
                            <a:schemeClr val="dk1"/>
                          </a:solidFill>
                          <a:latin typeface="+mn-lt"/>
                          <a:ea typeface="Times New Roman"/>
                          <a:cs typeface="Courier-BoldOblique"/>
                        </a:rPr>
                        <a:t>INTEGER'high</a:t>
                      </a:r>
                      <a:endParaRPr kumimoji="0" lang="en-US" sz="2400" b="1" i="1" kern="1200" dirty="0" smtClean="0">
                        <a:solidFill>
                          <a:schemeClr val="dk1"/>
                        </a:solidFill>
                        <a:latin typeface="+mn-lt"/>
                        <a:ea typeface="Times New Roman"/>
                        <a:cs typeface="Courier-BoldOblique"/>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9" name="Tableau 8"/>
          <p:cNvGraphicFramePr>
            <a:graphicFrameLocks noGrp="1"/>
          </p:cNvGraphicFramePr>
          <p:nvPr/>
        </p:nvGraphicFramePr>
        <p:xfrm>
          <a:off x="323528" y="1484784"/>
          <a:ext cx="8244408" cy="45720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US" sz="2400" b="1" i="1" kern="1200" dirty="0" smtClean="0">
                          <a:solidFill>
                            <a:srgbClr val="0000FF"/>
                          </a:solidFill>
                          <a:latin typeface="+mn-lt"/>
                          <a:ea typeface="Times New Roman"/>
                          <a:cs typeface="Courier-BoldOblique"/>
                        </a:rPr>
                        <a:t>type </a:t>
                      </a:r>
                      <a:r>
                        <a:rPr kumimoji="0" lang="en-US" sz="2400" b="1" i="1" kern="1200" dirty="0" smtClean="0">
                          <a:solidFill>
                            <a:schemeClr val="dk1"/>
                          </a:solidFill>
                          <a:latin typeface="+mn-lt"/>
                          <a:ea typeface="Times New Roman"/>
                          <a:cs typeface="Courier-BoldOblique"/>
                        </a:rPr>
                        <a:t>integer</a:t>
                      </a:r>
                      <a:r>
                        <a:rPr kumimoji="0" lang="en-US" sz="2400" b="1" i="1" kern="1200" dirty="0" smtClean="0">
                          <a:solidFill>
                            <a:srgbClr val="0000FF"/>
                          </a:solidFill>
                          <a:latin typeface="+mn-lt"/>
                          <a:ea typeface="Times New Roman"/>
                          <a:cs typeface="Courier-BoldOblique"/>
                        </a:rPr>
                        <a:t> is range </a:t>
                      </a:r>
                      <a:r>
                        <a:rPr kumimoji="0" lang="en-US" sz="2400" b="1" i="1" kern="1200" dirty="0" smtClean="0">
                          <a:solidFill>
                            <a:schemeClr val="dk1"/>
                          </a:solidFill>
                          <a:latin typeface="+mn-lt"/>
                          <a:ea typeface="Times New Roman"/>
                          <a:cs typeface="Courier-BoldOblique"/>
                        </a:rPr>
                        <a:t>-2_147_483_648 </a:t>
                      </a:r>
                      <a:r>
                        <a:rPr kumimoji="0" lang="en-US" sz="2400" b="1" i="1" kern="1200" dirty="0" smtClean="0">
                          <a:solidFill>
                            <a:srgbClr val="0000FF"/>
                          </a:solidFill>
                          <a:latin typeface="+mn-lt"/>
                          <a:ea typeface="Times New Roman"/>
                          <a:cs typeface="Courier-BoldOblique"/>
                        </a:rPr>
                        <a:t>to </a:t>
                      </a:r>
                      <a:r>
                        <a:rPr kumimoji="0" lang="en-US" sz="2400" b="1" i="1" kern="1200" dirty="0" smtClean="0">
                          <a:solidFill>
                            <a:schemeClr val="dk1"/>
                          </a:solidFill>
                          <a:latin typeface="+mn-lt"/>
                          <a:ea typeface="Times New Roman"/>
                          <a:cs typeface="Courier-BoldOblique"/>
                        </a:rPr>
                        <a:t>2_147_483_647</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25</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Il existe des signaux logiques à plusieurs états:</a:t>
            </a:r>
          </a:p>
          <a:p>
            <a:pPr lvl="1"/>
            <a:r>
              <a:rPr lang="fr-FR" dirty="0" smtClean="0"/>
              <a:t>0, 1, haute impédance, </a:t>
            </a:r>
            <a:r>
              <a:rPr lang="fr-FR" dirty="0" err="1" smtClean="0"/>
              <a:t>don’t</a:t>
            </a:r>
            <a:r>
              <a:rPr lang="fr-FR" dirty="0" smtClean="0"/>
              <a:t> care, non déterminé, …</a:t>
            </a:r>
          </a:p>
          <a:p>
            <a:r>
              <a:rPr lang="fr-FR" dirty="0" smtClean="0"/>
              <a:t>Le type "</a:t>
            </a:r>
            <a:r>
              <a:rPr lang="fr-FR" dirty="0" err="1" smtClean="0"/>
              <a:t>std_logic</a:t>
            </a:r>
            <a:r>
              <a:rPr lang="fr-FR" dirty="0" smtClean="0"/>
              <a:t>" remplace le type "bit" pour permettre d’avoir 9 états différents</a:t>
            </a:r>
          </a:p>
          <a:p>
            <a:r>
              <a:rPr lang="fr-FR" dirty="0" smtClean="0"/>
              <a:t>Utilisation de librairie </a:t>
            </a:r>
            <a:r>
              <a:rPr lang="fr-FR" dirty="0" err="1" smtClean="0"/>
              <a:t>IEEE.std_logic_1164</a:t>
            </a:r>
            <a:endParaRPr lang="fr-FR" dirty="0" smtClean="0"/>
          </a:p>
          <a:p>
            <a:r>
              <a:rPr lang="fr-FR" dirty="0" smtClean="0"/>
              <a:t>Exemple</a:t>
            </a:r>
          </a:p>
          <a:p>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fontScale="90000"/>
          </a:bodyPr>
          <a:lstStyle/>
          <a:p>
            <a:r>
              <a:rPr lang="fr-FR" dirty="0" smtClean="0"/>
              <a:t>Type Scalaire</a:t>
            </a:r>
            <a:br>
              <a:rPr lang="fr-FR" dirty="0" smtClean="0"/>
            </a:br>
            <a:r>
              <a:rPr lang="fr-FR" dirty="0" smtClean="0"/>
              <a:t>Logique à valeurs multiples</a:t>
            </a:r>
          </a:p>
        </p:txBody>
      </p:sp>
      <p:graphicFrame>
        <p:nvGraphicFramePr>
          <p:cNvPr id="6" name="Tableau 5"/>
          <p:cNvGraphicFramePr>
            <a:graphicFrameLocks noGrp="1"/>
          </p:cNvGraphicFramePr>
          <p:nvPr/>
        </p:nvGraphicFramePr>
        <p:xfrm>
          <a:off x="323528" y="4221088"/>
          <a:ext cx="8244408" cy="213360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US" sz="2400" b="1" i="1" kern="1200" dirty="0" smtClean="0">
                          <a:solidFill>
                            <a:srgbClr val="0000FF"/>
                          </a:solidFill>
                          <a:latin typeface="+mn-lt"/>
                          <a:ea typeface="Times New Roman"/>
                          <a:cs typeface="Courier-BoldOblique"/>
                        </a:rPr>
                        <a:t>library </a:t>
                      </a:r>
                      <a:r>
                        <a:rPr kumimoji="0" lang="en-US" sz="2400" b="1" i="1" kern="1200" dirty="0" smtClean="0">
                          <a:solidFill>
                            <a:schemeClr val="dk1"/>
                          </a:solidFill>
                          <a:latin typeface="+mn-lt"/>
                          <a:ea typeface="Times New Roman"/>
                          <a:cs typeface="Courier-BoldOblique"/>
                        </a:rPr>
                        <a:t>IEEE;</a:t>
                      </a:r>
                      <a:endParaRPr kumimoji="0" lang="en-US" sz="2400" b="1" i="1" kern="1200" dirty="0" smtClean="0">
                        <a:solidFill>
                          <a:srgbClr val="0000FF"/>
                        </a:solidFill>
                        <a:latin typeface="+mn-lt"/>
                        <a:ea typeface="Times New Roman"/>
                        <a:cs typeface="Courier-BoldOblique"/>
                      </a:endParaRPr>
                    </a:p>
                    <a:p>
                      <a:pPr>
                        <a:spcAft>
                          <a:spcPts val="0"/>
                        </a:spcAft>
                      </a:pPr>
                      <a:r>
                        <a:rPr kumimoji="0" lang="en-US" sz="2400" b="1" i="1" kern="1200" dirty="0" smtClean="0">
                          <a:solidFill>
                            <a:srgbClr val="0000FF"/>
                          </a:solidFill>
                          <a:latin typeface="+mn-lt"/>
                          <a:ea typeface="Times New Roman"/>
                          <a:cs typeface="Courier-BoldOblique"/>
                        </a:rPr>
                        <a:t>use</a:t>
                      </a:r>
                      <a:r>
                        <a:rPr kumimoji="0" lang="en-US" sz="2400" b="1" i="1" kern="1200" dirty="0" smtClean="0">
                          <a:solidFill>
                            <a:schemeClr val="dk1"/>
                          </a:solidFill>
                          <a:latin typeface="+mn-lt"/>
                          <a:ea typeface="Times New Roman"/>
                          <a:cs typeface="Courier-BoldOblique"/>
                        </a:rPr>
                        <a:t> IEEE.STD_LOGIC_1164.</a:t>
                      </a:r>
                      <a:r>
                        <a:rPr kumimoji="0" lang="en-US" sz="2400" b="1" i="1" kern="1200" dirty="0" smtClean="0">
                          <a:solidFill>
                            <a:srgbClr val="0000FF"/>
                          </a:solidFill>
                          <a:latin typeface="+mn-lt"/>
                          <a:ea typeface="Times New Roman"/>
                          <a:cs typeface="Courier-BoldOblique"/>
                        </a:rPr>
                        <a:t>ALL</a:t>
                      </a:r>
                      <a:r>
                        <a:rPr kumimoji="0" lang="en-US" sz="2400" b="1" i="1" kern="1200" dirty="0" smtClean="0">
                          <a:solidFill>
                            <a:schemeClr val="dk1"/>
                          </a:solidFill>
                          <a:latin typeface="+mn-lt"/>
                          <a:ea typeface="Times New Roman"/>
                          <a:cs typeface="Courier-BoldOblique"/>
                        </a:rPr>
                        <a:t>;</a:t>
                      </a:r>
                    </a:p>
                    <a:p>
                      <a:pPr>
                        <a:spcAft>
                          <a:spcPts val="0"/>
                        </a:spcAft>
                      </a:pPr>
                      <a:r>
                        <a:rPr kumimoji="0" lang="en-US" sz="2400" b="1" i="1" kern="1200" dirty="0" smtClean="0">
                          <a:solidFill>
                            <a:srgbClr val="0000FF"/>
                          </a:solidFill>
                          <a:latin typeface="+mn-lt"/>
                          <a:ea typeface="Times New Roman"/>
                          <a:cs typeface="Courier-BoldOblique"/>
                        </a:rPr>
                        <a:t>signal </a:t>
                      </a:r>
                      <a:r>
                        <a:rPr kumimoji="0" lang="en-US" sz="2400" b="1" i="1" kern="1200" dirty="0" smtClean="0">
                          <a:solidFill>
                            <a:schemeClr val="dk1"/>
                          </a:solidFill>
                          <a:latin typeface="+mn-lt"/>
                          <a:ea typeface="Times New Roman"/>
                          <a:cs typeface="Courier-BoldOblique"/>
                        </a:rPr>
                        <a:t>SORTIE,</a:t>
                      </a:r>
                      <a:r>
                        <a:rPr kumimoji="0" lang="en-US" sz="2400" b="1" i="1" kern="1200" dirty="0" smtClean="0">
                          <a:solidFill>
                            <a:srgbClr val="0000FF"/>
                          </a:solidFill>
                          <a:latin typeface="+mn-lt"/>
                          <a:ea typeface="Times New Roman"/>
                          <a:cs typeface="Courier-BoldOblique"/>
                        </a:rPr>
                        <a:t> </a:t>
                      </a:r>
                      <a:r>
                        <a:rPr kumimoji="0" lang="en-US" sz="2400" b="1" i="1" kern="1200" dirty="0" smtClean="0">
                          <a:solidFill>
                            <a:schemeClr val="dk1"/>
                          </a:solidFill>
                          <a:latin typeface="+mn-lt"/>
                          <a:ea typeface="Times New Roman"/>
                          <a:cs typeface="Courier-BoldOblique"/>
                        </a:rPr>
                        <a:t>Q:</a:t>
                      </a:r>
                      <a:r>
                        <a:rPr kumimoji="0" lang="en-US" sz="2400" b="1" i="1" kern="1200" dirty="0" smtClean="0">
                          <a:solidFill>
                            <a:srgbClr val="0000FF"/>
                          </a:solidFill>
                          <a:latin typeface="+mn-lt"/>
                          <a:ea typeface="Times New Roman"/>
                          <a:cs typeface="Courier-BoldOblique"/>
                        </a:rPr>
                        <a:t> </a:t>
                      </a:r>
                      <a:r>
                        <a:rPr kumimoji="0" lang="en-US" sz="2400" b="1" i="1" kern="1200" dirty="0" err="1" smtClean="0">
                          <a:solidFill>
                            <a:schemeClr val="dk1"/>
                          </a:solidFill>
                          <a:latin typeface="+mn-lt"/>
                          <a:ea typeface="Times New Roman"/>
                          <a:cs typeface="Courier-BoldOblique"/>
                        </a:rPr>
                        <a:t>std_logic</a:t>
                      </a:r>
                      <a:r>
                        <a:rPr kumimoji="0" lang="en-US" sz="2400" b="1" i="1" kern="1200" dirty="0" smtClean="0">
                          <a:solidFill>
                            <a:schemeClr val="dk1"/>
                          </a:solidFill>
                          <a:latin typeface="+mn-lt"/>
                          <a:ea typeface="Times New Roman"/>
                          <a:cs typeface="Courier-BoldOblique"/>
                        </a:rPr>
                        <a:t>;</a:t>
                      </a:r>
                    </a:p>
                    <a:p>
                      <a:pPr>
                        <a:spcAft>
                          <a:spcPts val="0"/>
                        </a:spcAft>
                      </a:pPr>
                      <a:r>
                        <a:rPr kumimoji="0" lang="en-US" sz="1400" b="1" i="1" kern="1200" dirty="0" smtClean="0">
                          <a:solidFill>
                            <a:schemeClr val="dk1"/>
                          </a:solidFill>
                          <a:latin typeface="+mn-lt"/>
                          <a:ea typeface="Times New Roman"/>
                          <a:cs typeface="Courier-BoldOblique"/>
                        </a:rPr>
                        <a:t>…</a:t>
                      </a:r>
                      <a:endParaRPr kumimoji="0" lang="en-US" sz="2400" b="1" i="1" kern="1200" dirty="0" smtClean="0">
                        <a:solidFill>
                          <a:schemeClr val="dk1"/>
                        </a:solidFill>
                        <a:latin typeface="+mn-lt"/>
                        <a:ea typeface="Times New Roman"/>
                        <a:cs typeface="Courier-BoldOblique"/>
                      </a:endParaRPr>
                    </a:p>
                    <a:p>
                      <a:pPr>
                        <a:spcAft>
                          <a:spcPts val="0"/>
                        </a:spcAft>
                      </a:pPr>
                      <a:r>
                        <a:rPr kumimoji="0" lang="en-US" sz="2400" b="1" i="1" kern="1200" dirty="0" smtClean="0">
                          <a:solidFill>
                            <a:schemeClr val="dk1"/>
                          </a:solidFill>
                          <a:latin typeface="+mn-lt"/>
                          <a:ea typeface="Times New Roman"/>
                          <a:cs typeface="Courier-BoldOblique"/>
                        </a:rPr>
                        <a:t>SORTIE &lt;= ‘Z’; </a:t>
                      </a:r>
                      <a:r>
                        <a:rPr kumimoji="0" lang="en-US" sz="2400" b="1" i="1" kern="1200" dirty="0" smtClean="0">
                          <a:solidFill>
                            <a:schemeClr val="accent3"/>
                          </a:solidFill>
                          <a:latin typeface="+mn-lt"/>
                          <a:ea typeface="Times New Roman"/>
                          <a:cs typeface="Courier-BoldOblique"/>
                        </a:rPr>
                        <a:t>-- haute </a:t>
                      </a:r>
                      <a:r>
                        <a:rPr kumimoji="0" lang="en-US" sz="2400" b="1" i="1" kern="1200" dirty="0" err="1" smtClean="0">
                          <a:solidFill>
                            <a:schemeClr val="accent3"/>
                          </a:solidFill>
                          <a:latin typeface="+mn-lt"/>
                          <a:ea typeface="Times New Roman"/>
                          <a:cs typeface="Courier-BoldOblique"/>
                        </a:rPr>
                        <a:t>impédance</a:t>
                      </a:r>
                      <a:endParaRPr kumimoji="0" lang="en-US" sz="2400" b="1" i="1" kern="1200" dirty="0" smtClean="0">
                        <a:solidFill>
                          <a:schemeClr val="accent3"/>
                        </a:solidFill>
                        <a:latin typeface="+mn-lt"/>
                        <a:ea typeface="Times New Roman"/>
                        <a:cs typeface="Courier-BoldOblique"/>
                      </a:endParaRPr>
                    </a:p>
                    <a:p>
                      <a:pPr>
                        <a:spcAft>
                          <a:spcPts val="0"/>
                        </a:spcAft>
                      </a:pPr>
                      <a:r>
                        <a:rPr kumimoji="0" lang="en-US" sz="2400" b="1" i="1" kern="1200" dirty="0" smtClean="0">
                          <a:solidFill>
                            <a:schemeClr val="dk1"/>
                          </a:solidFill>
                          <a:latin typeface="+mn-lt"/>
                          <a:ea typeface="Times New Roman"/>
                          <a:cs typeface="Courier-BoldOblique"/>
                        </a:rPr>
                        <a:t>Q &lt;= ‘1’;</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26</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lnSpcReduction="10000"/>
          </a:bodyPr>
          <a:lstStyle/>
          <a:p>
            <a:r>
              <a:rPr lang="fr-FR" dirty="0" smtClean="0"/>
              <a:t>Le type </a:t>
            </a:r>
            <a:r>
              <a:rPr lang="fr-FR" dirty="0" err="1" smtClean="0"/>
              <a:t>std_logic</a:t>
            </a:r>
            <a:r>
              <a:rPr lang="fr-FR" dirty="0" smtClean="0"/>
              <a:t> :</a:t>
            </a:r>
          </a:p>
          <a:p>
            <a:pPr lvl="1"/>
            <a:r>
              <a:rPr lang="fr-FR" dirty="0" smtClean="0"/>
              <a:t>‘ U ’ non initialisé</a:t>
            </a:r>
          </a:p>
          <a:p>
            <a:pPr lvl="1"/>
            <a:r>
              <a:rPr lang="fr-FR" dirty="0" smtClean="0"/>
              <a:t>‘ X ’ non connu</a:t>
            </a:r>
          </a:p>
          <a:p>
            <a:pPr lvl="1"/>
            <a:r>
              <a:rPr lang="fr-FR" dirty="0" smtClean="0"/>
              <a:t>‘ 0 ’ logique 0</a:t>
            </a:r>
          </a:p>
          <a:p>
            <a:pPr lvl="1"/>
            <a:r>
              <a:rPr lang="fr-FR" dirty="0" smtClean="0"/>
              <a:t>‘ 1 ’ logique 1</a:t>
            </a:r>
          </a:p>
          <a:p>
            <a:pPr lvl="1"/>
            <a:r>
              <a:rPr lang="fr-FR" dirty="0" smtClean="0"/>
              <a:t>‘ Z ’ haute impédance</a:t>
            </a:r>
          </a:p>
          <a:p>
            <a:pPr lvl="1"/>
            <a:r>
              <a:rPr lang="fr-FR" dirty="0" smtClean="0">
                <a:solidFill>
                  <a:schemeClr val="bg1">
                    <a:lumMod val="65000"/>
                  </a:schemeClr>
                </a:solidFill>
              </a:rPr>
              <a:t>‘ W ’ non connu</a:t>
            </a:r>
          </a:p>
          <a:p>
            <a:pPr lvl="1"/>
            <a:r>
              <a:rPr lang="fr-FR" dirty="0" smtClean="0">
                <a:solidFill>
                  <a:schemeClr val="bg1">
                    <a:lumMod val="65000"/>
                  </a:schemeClr>
                </a:solidFill>
              </a:rPr>
              <a:t>‘ L ’ logique 0</a:t>
            </a:r>
          </a:p>
          <a:p>
            <a:pPr lvl="1"/>
            <a:r>
              <a:rPr lang="fr-FR" dirty="0" smtClean="0">
                <a:solidFill>
                  <a:schemeClr val="bg1">
                    <a:lumMod val="65000"/>
                  </a:schemeClr>
                </a:solidFill>
              </a:rPr>
              <a:t>‘ H ’ logique 1</a:t>
            </a:r>
          </a:p>
          <a:p>
            <a:pPr lvl="1"/>
            <a:r>
              <a:rPr lang="fr-FR" dirty="0" smtClean="0"/>
              <a:t>‘ - ’ </a:t>
            </a:r>
            <a:r>
              <a:rPr lang="fr-FR" dirty="0" err="1" smtClean="0"/>
              <a:t>don’t</a:t>
            </a:r>
            <a:r>
              <a:rPr lang="fr-FR" dirty="0" smtClean="0"/>
              <a:t> care</a:t>
            </a:r>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fontScale="90000"/>
          </a:bodyPr>
          <a:lstStyle/>
          <a:p>
            <a:r>
              <a:rPr lang="fr-FR" dirty="0" smtClean="0"/>
              <a:t>Type Scalaire</a:t>
            </a:r>
            <a:br>
              <a:rPr lang="fr-FR" dirty="0" smtClean="0"/>
            </a:br>
            <a:r>
              <a:rPr lang="fr-FR" dirty="0" smtClean="0"/>
              <a:t>Logique à valeurs multiples</a:t>
            </a:r>
          </a:p>
        </p:txBody>
      </p:sp>
      <p:pic>
        <p:nvPicPr>
          <p:cNvPr id="303106" name="Picture 2"/>
          <p:cNvPicPr>
            <a:picLocks noChangeAspect="1" noChangeArrowheads="1"/>
          </p:cNvPicPr>
          <p:nvPr/>
        </p:nvPicPr>
        <p:blipFill>
          <a:blip r:embed="rId7" cstate="print"/>
          <a:srcRect/>
          <a:stretch>
            <a:fillRect/>
          </a:stretch>
        </p:blipFill>
        <p:spPr bwMode="auto">
          <a:xfrm>
            <a:off x="4932040" y="1340768"/>
            <a:ext cx="3732706" cy="1675631"/>
          </a:xfrm>
          <a:prstGeom prst="rect">
            <a:avLst/>
          </a:prstGeom>
          <a:noFill/>
          <a:ln w="9525">
            <a:noFill/>
            <a:miter lim="800000"/>
            <a:headEnd/>
            <a:tailEnd/>
          </a:ln>
        </p:spPr>
      </p:pic>
      <p:pic>
        <p:nvPicPr>
          <p:cNvPr id="303107" name="Picture 3"/>
          <p:cNvPicPr>
            <a:picLocks noChangeAspect="1" noChangeArrowheads="1"/>
          </p:cNvPicPr>
          <p:nvPr/>
        </p:nvPicPr>
        <p:blipFill>
          <a:blip r:embed="rId8" cstate="print"/>
          <a:srcRect/>
          <a:stretch>
            <a:fillRect/>
          </a:stretch>
        </p:blipFill>
        <p:spPr bwMode="auto">
          <a:xfrm>
            <a:off x="5076056" y="3140968"/>
            <a:ext cx="3168352" cy="28626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27</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fontScale="92500" lnSpcReduction="20000"/>
          </a:bodyPr>
          <a:lstStyle/>
          <a:p>
            <a:r>
              <a:rPr lang="fr-FR" dirty="0" smtClean="0"/>
              <a:t>Deux types sont considérés : tableau et record</a:t>
            </a:r>
          </a:p>
          <a:p>
            <a:r>
              <a:rPr lang="fr-FR" dirty="0" smtClean="0"/>
              <a:t>Un tableau est un ensemble d’éléments du même type</a:t>
            </a:r>
          </a:p>
          <a:p>
            <a:pPr lvl="1"/>
            <a:r>
              <a:rPr lang="fr-FR" dirty="0" smtClean="0"/>
              <a:t>Pour un ensemble de </a:t>
            </a:r>
            <a:r>
              <a:rPr lang="fr-FR" b="1" dirty="0" err="1" smtClean="0"/>
              <a:t>std_logic</a:t>
            </a:r>
            <a:r>
              <a:rPr lang="fr-FR" dirty="0" smtClean="0"/>
              <a:t>, nous avons le type prédéfini </a:t>
            </a:r>
            <a:r>
              <a:rPr lang="fr-FR" b="1" dirty="0" err="1" smtClean="0"/>
              <a:t>std_logic_vector</a:t>
            </a:r>
            <a:r>
              <a:rPr lang="fr-FR" dirty="0" smtClean="0"/>
              <a:t> : on définit la taille et l'ordre des éléments</a:t>
            </a:r>
          </a:p>
          <a:p>
            <a:pPr lvl="1"/>
            <a:endParaRPr lang="fr-FR" dirty="0" smtClean="0"/>
          </a:p>
          <a:p>
            <a:pPr lvl="1"/>
            <a:endParaRPr lang="fr-FR" dirty="0" smtClean="0"/>
          </a:p>
          <a:p>
            <a:r>
              <a:rPr lang="fr-FR" dirty="0" smtClean="0"/>
              <a:t>On peut aussi définir un type tableau d’éléments composites</a:t>
            </a:r>
          </a:p>
          <a:p>
            <a:pPr>
              <a:buFont typeface="Courier New" pitchFamily="49" charset="0"/>
              <a:buChar char="o"/>
            </a:pPr>
            <a:r>
              <a:rPr lang="fr-FR" dirty="0" smtClean="0"/>
              <a:t> 	</a:t>
            </a:r>
          </a:p>
          <a:p>
            <a:pPr lvl="1">
              <a:buFont typeface="Courier New" pitchFamily="49" charset="0"/>
              <a:buChar char="o"/>
            </a:pPr>
            <a:r>
              <a:rPr lang="fr-FR" dirty="0" smtClean="0"/>
              <a:t> </a:t>
            </a:r>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Type Composite</a:t>
            </a:r>
          </a:p>
        </p:txBody>
      </p:sp>
      <p:graphicFrame>
        <p:nvGraphicFramePr>
          <p:cNvPr id="6" name="Tableau 5"/>
          <p:cNvGraphicFramePr>
            <a:graphicFrameLocks noGrp="1"/>
          </p:cNvGraphicFramePr>
          <p:nvPr/>
        </p:nvGraphicFramePr>
        <p:xfrm>
          <a:off x="323528" y="4904576"/>
          <a:ext cx="8820472" cy="822960"/>
        </p:xfrm>
        <a:graphic>
          <a:graphicData uri="http://schemas.openxmlformats.org/drawingml/2006/table">
            <a:tbl>
              <a:tblPr bandRow="1">
                <a:tableStyleId>{5C22544A-7EE6-4342-B048-85BDC9FD1C3A}</a:tableStyleId>
              </a:tblPr>
              <a:tblGrid>
                <a:gridCol w="8820472"/>
              </a:tblGrid>
              <a:tr h="370840">
                <a:tc>
                  <a:txBody>
                    <a:bodyPr/>
                    <a:lstStyle/>
                    <a:p>
                      <a:pPr>
                        <a:spcAft>
                          <a:spcPts val="0"/>
                        </a:spcAft>
                      </a:pPr>
                      <a:r>
                        <a:rPr kumimoji="0" lang="en-US" sz="2400" b="1" i="1" kern="1200" dirty="0" smtClean="0">
                          <a:solidFill>
                            <a:srgbClr val="0000FF"/>
                          </a:solidFill>
                          <a:latin typeface="+mn-lt"/>
                          <a:ea typeface="Times New Roman"/>
                          <a:cs typeface="Courier-BoldOblique"/>
                        </a:rPr>
                        <a:t>type</a:t>
                      </a:r>
                      <a:r>
                        <a:rPr kumimoji="0" lang="en-US" sz="2400" b="1" i="1" kern="1200" dirty="0" smtClean="0">
                          <a:solidFill>
                            <a:schemeClr val="dk1"/>
                          </a:solidFill>
                          <a:latin typeface="+mn-lt"/>
                          <a:ea typeface="Times New Roman"/>
                          <a:cs typeface="Courier-BoldOblique"/>
                        </a:rPr>
                        <a:t> MEMO </a:t>
                      </a:r>
                      <a:r>
                        <a:rPr kumimoji="0" lang="en-US" sz="2400" b="1" i="1" kern="1200" dirty="0" smtClean="0">
                          <a:solidFill>
                            <a:srgbClr val="0000FF"/>
                          </a:solidFill>
                          <a:latin typeface="+mn-lt"/>
                          <a:ea typeface="Times New Roman"/>
                          <a:cs typeface="Courier-BoldOblique"/>
                        </a:rPr>
                        <a:t>is</a:t>
                      </a:r>
                      <a:r>
                        <a:rPr kumimoji="0" lang="en-US" sz="2400" b="1" i="1" kern="1200" dirty="0" smtClean="0">
                          <a:solidFill>
                            <a:schemeClr val="dk1"/>
                          </a:solidFill>
                          <a:latin typeface="+mn-lt"/>
                          <a:ea typeface="Times New Roman"/>
                          <a:cs typeface="Courier-BoldOblique"/>
                        </a:rPr>
                        <a:t> </a:t>
                      </a:r>
                      <a:r>
                        <a:rPr kumimoji="0" lang="en-US" sz="2400" b="1" i="1" kern="1200" dirty="0" smtClean="0">
                          <a:solidFill>
                            <a:srgbClr val="0000FF"/>
                          </a:solidFill>
                          <a:latin typeface="+mn-lt"/>
                          <a:ea typeface="Times New Roman"/>
                          <a:cs typeface="Courier-BoldOblique"/>
                        </a:rPr>
                        <a:t>array</a:t>
                      </a:r>
                      <a:r>
                        <a:rPr kumimoji="0" lang="en-US" sz="2400" b="1" i="1" kern="1200" dirty="0" smtClean="0">
                          <a:solidFill>
                            <a:schemeClr val="dk1"/>
                          </a:solidFill>
                          <a:latin typeface="+mn-lt"/>
                          <a:ea typeface="Times New Roman"/>
                          <a:cs typeface="Courier-BoldOblique"/>
                        </a:rPr>
                        <a:t> (15 </a:t>
                      </a:r>
                      <a:r>
                        <a:rPr kumimoji="0" lang="en-US" sz="2400" b="1" i="1" kern="1200" dirty="0" err="1" smtClean="0">
                          <a:solidFill>
                            <a:schemeClr val="dk1"/>
                          </a:solidFill>
                          <a:latin typeface="+mn-lt"/>
                          <a:ea typeface="Times New Roman"/>
                          <a:cs typeface="Courier-BoldOblique"/>
                        </a:rPr>
                        <a:t>downto</a:t>
                      </a:r>
                      <a:r>
                        <a:rPr kumimoji="0" lang="en-US" sz="2400" b="1" i="1" kern="1200" dirty="0" smtClean="0">
                          <a:solidFill>
                            <a:schemeClr val="dk1"/>
                          </a:solidFill>
                          <a:latin typeface="+mn-lt"/>
                          <a:ea typeface="Times New Roman"/>
                          <a:cs typeface="Courier-BoldOblique"/>
                        </a:rPr>
                        <a:t> 0) </a:t>
                      </a:r>
                      <a:r>
                        <a:rPr kumimoji="0" lang="en-US" sz="2400" b="1" i="1" kern="1200" dirty="0" smtClean="0">
                          <a:solidFill>
                            <a:srgbClr val="0000FF"/>
                          </a:solidFill>
                          <a:latin typeface="+mn-lt"/>
                          <a:ea typeface="Times New Roman"/>
                          <a:cs typeface="Courier-BoldOblique"/>
                        </a:rPr>
                        <a:t>of</a:t>
                      </a:r>
                      <a:r>
                        <a:rPr kumimoji="0" lang="en-US" sz="2400" b="1" i="1" kern="1200" dirty="0" smtClean="0">
                          <a:solidFill>
                            <a:schemeClr val="dk1"/>
                          </a:solidFill>
                          <a:latin typeface="+mn-lt"/>
                          <a:ea typeface="Times New Roman"/>
                          <a:cs typeface="Courier-BoldOblique"/>
                        </a:rPr>
                        <a:t> </a:t>
                      </a:r>
                      <a:r>
                        <a:rPr kumimoji="0" lang="en-US" sz="2400" b="1" i="1" kern="1200" dirty="0" err="1" smtClean="0">
                          <a:solidFill>
                            <a:schemeClr val="dk1"/>
                          </a:solidFill>
                          <a:latin typeface="+mn-lt"/>
                          <a:ea typeface="Times New Roman"/>
                          <a:cs typeface="Courier-BoldOblique"/>
                        </a:rPr>
                        <a:t>std_logic_vector</a:t>
                      </a:r>
                      <a:r>
                        <a:rPr kumimoji="0" lang="en-US" sz="2400" b="1" i="1" kern="1200" dirty="0" smtClean="0">
                          <a:solidFill>
                            <a:schemeClr val="dk1"/>
                          </a:solidFill>
                          <a:latin typeface="+mn-lt"/>
                          <a:ea typeface="Times New Roman"/>
                          <a:cs typeface="Courier-BoldOblique"/>
                        </a:rPr>
                        <a:t>(7 </a:t>
                      </a:r>
                      <a:r>
                        <a:rPr kumimoji="0" lang="en-US" sz="2400" b="1" i="1" kern="1200" dirty="0" err="1" smtClean="0">
                          <a:solidFill>
                            <a:schemeClr val="dk1"/>
                          </a:solidFill>
                          <a:latin typeface="+mn-lt"/>
                          <a:ea typeface="Times New Roman"/>
                          <a:cs typeface="Courier-BoldOblique"/>
                        </a:rPr>
                        <a:t>downto</a:t>
                      </a:r>
                      <a:r>
                        <a:rPr kumimoji="0" lang="en-US" sz="2400" b="1" i="1" kern="1200" dirty="0" smtClean="0">
                          <a:solidFill>
                            <a:schemeClr val="dk1"/>
                          </a:solidFill>
                          <a:latin typeface="+mn-lt"/>
                          <a:ea typeface="Times New Roman"/>
                          <a:cs typeface="Courier-BoldOblique"/>
                        </a:rPr>
                        <a:t> 0);</a:t>
                      </a:r>
                    </a:p>
                    <a:p>
                      <a:pPr>
                        <a:spcAft>
                          <a:spcPts val="0"/>
                        </a:spcAft>
                      </a:pPr>
                      <a:r>
                        <a:rPr kumimoji="0" lang="en-US" sz="2400" b="1" i="1" kern="1200" dirty="0" smtClean="0">
                          <a:solidFill>
                            <a:srgbClr val="0000FF"/>
                          </a:solidFill>
                          <a:latin typeface="+mn-lt"/>
                          <a:ea typeface="Times New Roman"/>
                          <a:cs typeface="Courier-BoldOblique"/>
                        </a:rPr>
                        <a:t>signal</a:t>
                      </a:r>
                      <a:r>
                        <a:rPr kumimoji="0" lang="en-US" sz="2400" b="1" i="1" kern="1200" dirty="0" smtClean="0">
                          <a:solidFill>
                            <a:schemeClr val="dk1"/>
                          </a:solidFill>
                          <a:latin typeface="+mn-lt"/>
                          <a:ea typeface="Times New Roman"/>
                          <a:cs typeface="Courier-BoldOblique"/>
                        </a:rPr>
                        <a:t> A,B : MEMO;</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9" name="Tableau 8"/>
          <p:cNvGraphicFramePr>
            <a:graphicFrameLocks noGrp="1"/>
          </p:cNvGraphicFramePr>
          <p:nvPr/>
        </p:nvGraphicFramePr>
        <p:xfrm>
          <a:off x="323528" y="3212976"/>
          <a:ext cx="8244408" cy="82296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US" sz="2400" b="1" i="1" kern="1200" dirty="0" smtClean="0">
                          <a:solidFill>
                            <a:srgbClr val="0000FF"/>
                          </a:solidFill>
                          <a:latin typeface="+mn-lt"/>
                          <a:ea typeface="Times New Roman"/>
                          <a:cs typeface="Courier-BoldOblique"/>
                        </a:rPr>
                        <a:t>signal</a:t>
                      </a:r>
                      <a:r>
                        <a:rPr kumimoji="0" lang="en-US" sz="2400" b="1" i="1" kern="1200" dirty="0" smtClean="0">
                          <a:solidFill>
                            <a:schemeClr val="dk1"/>
                          </a:solidFill>
                          <a:latin typeface="+mn-lt"/>
                          <a:ea typeface="Times New Roman"/>
                          <a:cs typeface="Courier-BoldOblique"/>
                        </a:rPr>
                        <a:t> BUS1 : </a:t>
                      </a:r>
                      <a:r>
                        <a:rPr kumimoji="0" lang="en-US" sz="2400" b="1" i="1" kern="1200" dirty="0" err="1" smtClean="0">
                          <a:solidFill>
                            <a:schemeClr val="dk1"/>
                          </a:solidFill>
                          <a:latin typeface="+mn-lt"/>
                          <a:ea typeface="Times New Roman"/>
                          <a:cs typeface="Courier-BoldOblique"/>
                        </a:rPr>
                        <a:t>std_logic_vector</a:t>
                      </a:r>
                      <a:r>
                        <a:rPr kumimoji="0" lang="en-US" sz="2400" b="1" i="1" kern="1200" dirty="0" smtClean="0">
                          <a:solidFill>
                            <a:schemeClr val="dk1"/>
                          </a:solidFill>
                          <a:latin typeface="+mn-lt"/>
                          <a:ea typeface="Times New Roman"/>
                          <a:cs typeface="Courier-BoldOblique"/>
                        </a:rPr>
                        <a:t> (7 </a:t>
                      </a:r>
                      <a:r>
                        <a:rPr kumimoji="0" lang="en-US" sz="2400" b="1" i="1" kern="1200" dirty="0" err="1" smtClean="0">
                          <a:solidFill>
                            <a:srgbClr val="0000FF"/>
                          </a:solidFill>
                          <a:latin typeface="+mn-lt"/>
                          <a:ea typeface="Times New Roman"/>
                          <a:cs typeface="Courier-BoldOblique"/>
                        </a:rPr>
                        <a:t>downto</a:t>
                      </a:r>
                      <a:r>
                        <a:rPr kumimoji="0" lang="en-US" sz="2400" b="1" i="1" kern="1200" dirty="0" smtClean="0">
                          <a:solidFill>
                            <a:schemeClr val="dk1"/>
                          </a:solidFill>
                          <a:latin typeface="+mn-lt"/>
                          <a:ea typeface="Times New Roman"/>
                          <a:cs typeface="Courier-BoldOblique"/>
                        </a:rPr>
                        <a:t> 0);</a:t>
                      </a:r>
                    </a:p>
                    <a:p>
                      <a:pPr>
                        <a:spcAft>
                          <a:spcPts val="0"/>
                        </a:spcAft>
                      </a:pPr>
                      <a:r>
                        <a:rPr kumimoji="0" lang="en-US" sz="2400" b="1" i="1" kern="1200" dirty="0" smtClean="0">
                          <a:solidFill>
                            <a:srgbClr val="0000FF"/>
                          </a:solidFill>
                          <a:latin typeface="+mn-lt"/>
                          <a:ea typeface="Times New Roman"/>
                          <a:cs typeface="Courier-BoldOblique"/>
                        </a:rPr>
                        <a:t>signal</a:t>
                      </a:r>
                      <a:r>
                        <a:rPr kumimoji="0" lang="en-US" sz="2400" b="1" i="1" kern="1200" dirty="0" smtClean="0">
                          <a:solidFill>
                            <a:schemeClr val="dk1"/>
                          </a:solidFill>
                          <a:latin typeface="+mn-lt"/>
                          <a:ea typeface="Times New Roman"/>
                          <a:cs typeface="Courier-BoldOblique"/>
                        </a:rPr>
                        <a:t> REG : </a:t>
                      </a:r>
                      <a:r>
                        <a:rPr kumimoji="0" lang="en-US" sz="2400" b="1" i="1" kern="1200" dirty="0" err="1" smtClean="0">
                          <a:solidFill>
                            <a:schemeClr val="dk1"/>
                          </a:solidFill>
                          <a:latin typeface="+mn-lt"/>
                          <a:ea typeface="Times New Roman"/>
                          <a:cs typeface="Courier-BoldOblique"/>
                        </a:rPr>
                        <a:t>std_logic_vector</a:t>
                      </a:r>
                      <a:r>
                        <a:rPr kumimoji="0" lang="en-US" sz="2400" b="1" i="1" kern="1200" dirty="0" smtClean="0">
                          <a:solidFill>
                            <a:schemeClr val="dk1"/>
                          </a:solidFill>
                          <a:latin typeface="+mn-lt"/>
                          <a:ea typeface="Times New Roman"/>
                          <a:cs typeface="Courier-BoldOblique"/>
                        </a:rPr>
                        <a:t> (0 </a:t>
                      </a:r>
                      <a:r>
                        <a:rPr kumimoji="0" lang="en-US" sz="2400" b="1" i="1" kern="1200" dirty="0" smtClean="0">
                          <a:solidFill>
                            <a:srgbClr val="0000FF"/>
                          </a:solidFill>
                          <a:latin typeface="+mn-lt"/>
                          <a:ea typeface="Times New Roman"/>
                          <a:cs typeface="Courier-BoldOblique"/>
                        </a:rPr>
                        <a:t>to</a:t>
                      </a:r>
                      <a:r>
                        <a:rPr kumimoji="0" lang="en-US" sz="2400" b="1" i="1" kern="1200" dirty="0" smtClean="0">
                          <a:solidFill>
                            <a:schemeClr val="dk1"/>
                          </a:solidFill>
                          <a:latin typeface="+mn-lt"/>
                          <a:ea typeface="Times New Roman"/>
                          <a:cs typeface="Courier-BoldOblique"/>
                        </a:rPr>
                        <a:t> 31);</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28</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Record : Ensemble d'éléments de types différents</a:t>
            </a:r>
          </a:p>
          <a:p>
            <a:pPr lvl="1"/>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Type Composite</a:t>
            </a:r>
          </a:p>
        </p:txBody>
      </p:sp>
      <p:graphicFrame>
        <p:nvGraphicFramePr>
          <p:cNvPr id="6" name="Tableau 5"/>
          <p:cNvGraphicFramePr>
            <a:graphicFrameLocks noGrp="1"/>
          </p:cNvGraphicFramePr>
          <p:nvPr/>
        </p:nvGraphicFramePr>
        <p:xfrm>
          <a:off x="323528" y="3657560"/>
          <a:ext cx="8244408" cy="265176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US" sz="2400" b="1" i="1" kern="1200" dirty="0" smtClean="0">
                          <a:solidFill>
                            <a:srgbClr val="0000FF"/>
                          </a:solidFill>
                          <a:latin typeface="+mn-lt"/>
                          <a:ea typeface="Times New Roman"/>
                          <a:cs typeface="Courier-BoldOblique"/>
                        </a:rPr>
                        <a:t>type</a:t>
                      </a:r>
                      <a:r>
                        <a:rPr kumimoji="0" lang="en-US" sz="2400" b="1" i="1" kern="1200" dirty="0" smtClean="0">
                          <a:solidFill>
                            <a:schemeClr val="dk1"/>
                          </a:solidFill>
                          <a:latin typeface="+mn-lt"/>
                          <a:ea typeface="Times New Roman"/>
                          <a:cs typeface="Courier-BoldOblique"/>
                        </a:rPr>
                        <a:t> PAQUET </a:t>
                      </a:r>
                      <a:r>
                        <a:rPr kumimoji="0" lang="en-US" sz="2400" b="1" i="1" kern="1200" dirty="0" smtClean="0">
                          <a:solidFill>
                            <a:srgbClr val="0000FF"/>
                          </a:solidFill>
                          <a:latin typeface="+mn-lt"/>
                          <a:ea typeface="Times New Roman"/>
                          <a:cs typeface="Courier-BoldOblique"/>
                        </a:rPr>
                        <a:t>is</a:t>
                      </a:r>
                      <a:r>
                        <a:rPr kumimoji="0" lang="en-US" sz="2400" b="1" i="1" kern="1200" dirty="0" smtClean="0">
                          <a:solidFill>
                            <a:schemeClr val="dk1"/>
                          </a:solidFill>
                          <a:latin typeface="+mn-lt"/>
                          <a:ea typeface="Times New Roman"/>
                          <a:cs typeface="Courier-BoldOblique"/>
                        </a:rPr>
                        <a:t> </a:t>
                      </a:r>
                      <a:r>
                        <a:rPr kumimoji="0" lang="en-US" sz="2400" b="1" i="1" kern="1200" dirty="0" smtClean="0">
                          <a:solidFill>
                            <a:srgbClr val="0000FF"/>
                          </a:solidFill>
                          <a:latin typeface="+mn-lt"/>
                          <a:ea typeface="Times New Roman"/>
                          <a:cs typeface="Courier-BoldOblique"/>
                        </a:rPr>
                        <a:t>record</a:t>
                      </a:r>
                    </a:p>
                    <a:p>
                      <a:pPr>
                        <a:spcAft>
                          <a:spcPts val="0"/>
                        </a:spcAft>
                      </a:pPr>
                      <a:r>
                        <a:rPr kumimoji="0" lang="en-US" sz="2400" b="1" i="1" kern="1200" dirty="0" err="1" smtClean="0">
                          <a:solidFill>
                            <a:schemeClr val="dk1"/>
                          </a:solidFill>
                          <a:latin typeface="+mn-lt"/>
                          <a:ea typeface="Times New Roman"/>
                          <a:cs typeface="Courier-BoldOblique"/>
                        </a:rPr>
                        <a:t>mot_unique</a:t>
                      </a:r>
                      <a:r>
                        <a:rPr kumimoji="0" lang="en-US" sz="2400" b="1" i="1" kern="1200" dirty="0" smtClean="0">
                          <a:solidFill>
                            <a:schemeClr val="dk1"/>
                          </a:solidFill>
                          <a:latin typeface="+mn-lt"/>
                          <a:ea typeface="Times New Roman"/>
                          <a:cs typeface="Courier-BoldOblique"/>
                        </a:rPr>
                        <a:t> : </a:t>
                      </a:r>
                      <a:r>
                        <a:rPr kumimoji="0" lang="en-US" sz="2400" b="1" i="1" kern="1200" dirty="0" err="1" smtClean="0">
                          <a:solidFill>
                            <a:schemeClr val="dk1"/>
                          </a:solidFill>
                          <a:latin typeface="+mn-lt"/>
                          <a:ea typeface="Times New Roman"/>
                          <a:cs typeface="Courier-BoldOblique"/>
                        </a:rPr>
                        <a:t>std_logic_vector</a:t>
                      </a:r>
                      <a:r>
                        <a:rPr kumimoji="0" lang="en-US" sz="2400" b="1" i="1" kern="1200" dirty="0" smtClean="0">
                          <a:solidFill>
                            <a:schemeClr val="dk1"/>
                          </a:solidFill>
                          <a:latin typeface="+mn-lt"/>
                          <a:ea typeface="Times New Roman"/>
                          <a:cs typeface="Courier-BoldOblique"/>
                        </a:rPr>
                        <a:t> (7 </a:t>
                      </a:r>
                      <a:r>
                        <a:rPr kumimoji="0" lang="en-US" sz="2400" b="1" i="1" kern="1200" dirty="0" err="1" smtClean="0">
                          <a:solidFill>
                            <a:schemeClr val="dk1"/>
                          </a:solidFill>
                          <a:latin typeface="+mn-lt"/>
                          <a:ea typeface="Times New Roman"/>
                          <a:cs typeface="Courier-BoldOblique"/>
                        </a:rPr>
                        <a:t>downto</a:t>
                      </a:r>
                      <a:r>
                        <a:rPr kumimoji="0" lang="en-US" sz="2400" b="1" i="1" kern="1200" dirty="0" smtClean="0">
                          <a:solidFill>
                            <a:schemeClr val="dk1"/>
                          </a:solidFill>
                          <a:latin typeface="+mn-lt"/>
                          <a:ea typeface="Times New Roman"/>
                          <a:cs typeface="Courier-BoldOblique"/>
                        </a:rPr>
                        <a:t> 0);</a:t>
                      </a:r>
                    </a:p>
                    <a:p>
                      <a:pPr>
                        <a:spcAft>
                          <a:spcPts val="0"/>
                        </a:spcAft>
                      </a:pPr>
                      <a:r>
                        <a:rPr kumimoji="0" lang="en-US" sz="2400" b="1" i="1" kern="1200" dirty="0" smtClean="0">
                          <a:solidFill>
                            <a:schemeClr val="dk1"/>
                          </a:solidFill>
                          <a:latin typeface="+mn-lt"/>
                          <a:ea typeface="Times New Roman"/>
                          <a:cs typeface="Courier-BoldOblique"/>
                        </a:rPr>
                        <a:t>data : </a:t>
                      </a:r>
                      <a:r>
                        <a:rPr kumimoji="0" lang="en-US" sz="2400" b="1" i="1" kern="1200" dirty="0" err="1" smtClean="0">
                          <a:solidFill>
                            <a:schemeClr val="dk1"/>
                          </a:solidFill>
                          <a:latin typeface="+mn-lt"/>
                          <a:ea typeface="Times New Roman"/>
                          <a:cs typeface="Courier-BoldOblique"/>
                        </a:rPr>
                        <a:t>std_logic_vector</a:t>
                      </a:r>
                      <a:r>
                        <a:rPr kumimoji="0" lang="en-US" sz="2400" b="1" i="1" kern="1200" dirty="0" smtClean="0">
                          <a:solidFill>
                            <a:schemeClr val="dk1"/>
                          </a:solidFill>
                          <a:latin typeface="+mn-lt"/>
                          <a:ea typeface="Times New Roman"/>
                          <a:cs typeface="Courier-BoldOblique"/>
                        </a:rPr>
                        <a:t> (23 </a:t>
                      </a:r>
                      <a:r>
                        <a:rPr kumimoji="0" lang="en-US" sz="2400" b="1" i="1" kern="1200" dirty="0" err="1" smtClean="0">
                          <a:solidFill>
                            <a:schemeClr val="dk1"/>
                          </a:solidFill>
                          <a:latin typeface="+mn-lt"/>
                          <a:ea typeface="Times New Roman"/>
                          <a:cs typeface="Courier-BoldOblique"/>
                        </a:rPr>
                        <a:t>downto</a:t>
                      </a:r>
                      <a:r>
                        <a:rPr kumimoji="0" lang="en-US" sz="2400" b="1" i="1" kern="1200" dirty="0" smtClean="0">
                          <a:solidFill>
                            <a:schemeClr val="dk1"/>
                          </a:solidFill>
                          <a:latin typeface="+mn-lt"/>
                          <a:ea typeface="Times New Roman"/>
                          <a:cs typeface="Courier-BoldOblique"/>
                        </a:rPr>
                        <a:t> 0);</a:t>
                      </a:r>
                    </a:p>
                    <a:p>
                      <a:pPr>
                        <a:spcAft>
                          <a:spcPts val="0"/>
                        </a:spcAft>
                      </a:pPr>
                      <a:r>
                        <a:rPr kumimoji="0" lang="en-US" sz="2400" b="1" i="1" kern="1200" dirty="0" smtClean="0">
                          <a:solidFill>
                            <a:schemeClr val="dk1"/>
                          </a:solidFill>
                          <a:latin typeface="+mn-lt"/>
                          <a:ea typeface="Times New Roman"/>
                          <a:cs typeface="Courier-BoldOblique"/>
                        </a:rPr>
                        <a:t>CRC : </a:t>
                      </a:r>
                      <a:r>
                        <a:rPr kumimoji="0" lang="en-US" sz="2400" b="1" i="1" kern="1200" dirty="0" err="1" smtClean="0">
                          <a:solidFill>
                            <a:schemeClr val="dk1"/>
                          </a:solidFill>
                          <a:latin typeface="+mn-lt"/>
                          <a:ea typeface="Times New Roman"/>
                          <a:cs typeface="Courier-BoldOblique"/>
                        </a:rPr>
                        <a:t>std_logic_vector</a:t>
                      </a:r>
                      <a:r>
                        <a:rPr kumimoji="0" lang="en-US" sz="2400" b="1" i="1" kern="1200" dirty="0" smtClean="0">
                          <a:solidFill>
                            <a:schemeClr val="dk1"/>
                          </a:solidFill>
                          <a:latin typeface="+mn-lt"/>
                          <a:ea typeface="Times New Roman"/>
                          <a:cs typeface="Courier-BoldOblique"/>
                        </a:rPr>
                        <a:t>( 5 </a:t>
                      </a:r>
                      <a:r>
                        <a:rPr kumimoji="0" lang="en-US" sz="2400" b="1" i="1" kern="1200" dirty="0" err="1" smtClean="0">
                          <a:solidFill>
                            <a:schemeClr val="dk1"/>
                          </a:solidFill>
                          <a:latin typeface="+mn-lt"/>
                          <a:ea typeface="Times New Roman"/>
                          <a:cs typeface="Courier-BoldOblique"/>
                        </a:rPr>
                        <a:t>downto</a:t>
                      </a:r>
                      <a:r>
                        <a:rPr kumimoji="0" lang="en-US" sz="2400" b="1" i="1" kern="1200" dirty="0" smtClean="0">
                          <a:solidFill>
                            <a:schemeClr val="dk1"/>
                          </a:solidFill>
                          <a:latin typeface="+mn-lt"/>
                          <a:ea typeface="Times New Roman"/>
                          <a:cs typeface="Courier-BoldOblique"/>
                        </a:rPr>
                        <a:t> 0);</a:t>
                      </a:r>
                    </a:p>
                    <a:p>
                      <a:pPr>
                        <a:spcAft>
                          <a:spcPts val="0"/>
                        </a:spcAft>
                      </a:pPr>
                      <a:r>
                        <a:rPr kumimoji="0" lang="en-US" sz="2400" b="1" i="1" kern="1200" dirty="0" smtClean="0">
                          <a:solidFill>
                            <a:schemeClr val="dk1"/>
                          </a:solidFill>
                          <a:latin typeface="+mn-lt"/>
                          <a:ea typeface="Times New Roman"/>
                          <a:cs typeface="Courier-BoldOblique"/>
                        </a:rPr>
                        <a:t>num : integer range 0 to 1023;</a:t>
                      </a:r>
                    </a:p>
                    <a:p>
                      <a:pPr>
                        <a:spcAft>
                          <a:spcPts val="0"/>
                        </a:spcAft>
                      </a:pPr>
                      <a:r>
                        <a:rPr kumimoji="0" lang="en-US" sz="2400" b="1" i="1" kern="1200" dirty="0" smtClean="0">
                          <a:solidFill>
                            <a:srgbClr val="0000FF"/>
                          </a:solidFill>
                          <a:latin typeface="+mn-lt"/>
                          <a:ea typeface="Times New Roman"/>
                          <a:cs typeface="Courier-BoldOblique"/>
                        </a:rPr>
                        <a:t>end</a:t>
                      </a:r>
                      <a:r>
                        <a:rPr kumimoji="0" lang="en-US" sz="2400" b="1" i="1" kern="1200" dirty="0" smtClean="0">
                          <a:solidFill>
                            <a:schemeClr val="dk1"/>
                          </a:solidFill>
                          <a:latin typeface="+mn-lt"/>
                          <a:ea typeface="Times New Roman"/>
                          <a:cs typeface="Courier-BoldOblique"/>
                        </a:rPr>
                        <a:t> </a:t>
                      </a:r>
                      <a:r>
                        <a:rPr kumimoji="0" lang="en-US" sz="2400" b="1" i="1" kern="1200" dirty="0" smtClean="0">
                          <a:solidFill>
                            <a:srgbClr val="0000FF"/>
                          </a:solidFill>
                          <a:latin typeface="+mn-lt"/>
                          <a:ea typeface="Times New Roman"/>
                          <a:cs typeface="Courier-BoldOblique"/>
                        </a:rPr>
                        <a:t>record</a:t>
                      </a:r>
                      <a:r>
                        <a:rPr kumimoji="0" lang="en-US" sz="2400" b="1" i="1" kern="1200" dirty="0" smtClean="0">
                          <a:solidFill>
                            <a:schemeClr val="dk1"/>
                          </a:solidFill>
                          <a:latin typeface="+mn-lt"/>
                          <a:ea typeface="Times New Roman"/>
                          <a:cs typeface="Courier-BoldOblique"/>
                        </a:rPr>
                        <a:t>;</a:t>
                      </a:r>
                    </a:p>
                    <a:p>
                      <a:pPr>
                        <a:spcAft>
                          <a:spcPts val="0"/>
                        </a:spcAft>
                      </a:pPr>
                      <a:r>
                        <a:rPr kumimoji="0" lang="en-US" sz="2400" b="1" i="1" kern="1200" dirty="0" smtClean="0">
                          <a:solidFill>
                            <a:srgbClr val="0000FF"/>
                          </a:solidFill>
                          <a:latin typeface="+mn-lt"/>
                          <a:ea typeface="Times New Roman"/>
                          <a:cs typeface="Courier-BoldOblique"/>
                        </a:rPr>
                        <a:t>signal</a:t>
                      </a:r>
                      <a:r>
                        <a:rPr kumimoji="0" lang="en-US" sz="2400" b="1" i="1" kern="1200" dirty="0" smtClean="0">
                          <a:solidFill>
                            <a:schemeClr val="dk1"/>
                          </a:solidFill>
                          <a:latin typeface="+mn-lt"/>
                          <a:ea typeface="Times New Roman"/>
                          <a:cs typeface="Courier-BoldOblique"/>
                        </a:rPr>
                        <a:t> </a:t>
                      </a:r>
                      <a:r>
                        <a:rPr kumimoji="0" lang="en-US" sz="2400" b="1" i="1" kern="1200" dirty="0" err="1" smtClean="0">
                          <a:solidFill>
                            <a:schemeClr val="dk1"/>
                          </a:solidFill>
                          <a:latin typeface="+mn-lt"/>
                          <a:ea typeface="Times New Roman"/>
                          <a:cs typeface="Courier-BoldOblique"/>
                        </a:rPr>
                        <a:t>paq_rec</a:t>
                      </a:r>
                      <a:r>
                        <a:rPr kumimoji="0" lang="en-US" sz="2400" b="1" i="1" kern="1200" dirty="0" smtClean="0">
                          <a:solidFill>
                            <a:schemeClr val="dk1"/>
                          </a:solidFill>
                          <a:latin typeface="+mn-lt"/>
                          <a:ea typeface="Times New Roman"/>
                          <a:cs typeface="Courier-BoldOblique"/>
                        </a:rPr>
                        <a:t> : PAQUET;</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9" name="Tableau 8"/>
          <p:cNvGraphicFramePr>
            <a:graphicFrameLocks noGrp="1"/>
          </p:cNvGraphicFramePr>
          <p:nvPr/>
        </p:nvGraphicFramePr>
        <p:xfrm>
          <a:off x="323528" y="1436752"/>
          <a:ext cx="8244408" cy="1920240"/>
        </p:xfrm>
        <a:graphic>
          <a:graphicData uri="http://schemas.openxmlformats.org/drawingml/2006/table">
            <a:tbl>
              <a:tblPr bandRow="1">
                <a:tableStyleId>{5C22544A-7EE6-4342-B048-85BDC9FD1C3A}</a:tableStyleId>
              </a:tblPr>
              <a:tblGrid>
                <a:gridCol w="8244408"/>
              </a:tblGrid>
              <a:tr h="370840">
                <a:tc>
                  <a:txBody>
                    <a:bodyPr/>
                    <a:lstStyle/>
                    <a:p>
                      <a:pPr>
                        <a:spcAft>
                          <a:spcPts val="0"/>
                        </a:spcAft>
                      </a:pPr>
                      <a:r>
                        <a:rPr kumimoji="0" lang="en-US" sz="2400" b="1" i="1" kern="1200" dirty="0" smtClean="0">
                          <a:solidFill>
                            <a:srgbClr val="0000FF"/>
                          </a:solidFill>
                          <a:latin typeface="+mn-lt"/>
                          <a:ea typeface="Times New Roman"/>
                          <a:cs typeface="Courier-BoldOblique"/>
                        </a:rPr>
                        <a:t>type</a:t>
                      </a:r>
                      <a:r>
                        <a:rPr kumimoji="0" lang="en-US" sz="2400" b="1" i="1" kern="1200" dirty="0" smtClean="0">
                          <a:solidFill>
                            <a:schemeClr val="dk1"/>
                          </a:solidFill>
                          <a:latin typeface="+mn-lt"/>
                          <a:ea typeface="Times New Roman"/>
                          <a:cs typeface="Courier-BoldOblique"/>
                        </a:rPr>
                        <a:t> NAME </a:t>
                      </a:r>
                      <a:r>
                        <a:rPr kumimoji="0" lang="en-US" sz="2400" b="1" i="1" kern="1200" dirty="0" smtClean="0">
                          <a:solidFill>
                            <a:srgbClr val="0000FF"/>
                          </a:solidFill>
                          <a:latin typeface="+mn-lt"/>
                          <a:ea typeface="Times New Roman"/>
                          <a:cs typeface="Courier-BoldOblique"/>
                        </a:rPr>
                        <a:t>is</a:t>
                      </a:r>
                      <a:r>
                        <a:rPr kumimoji="0" lang="en-US" sz="2400" b="1" i="1" kern="1200" dirty="0" smtClean="0">
                          <a:solidFill>
                            <a:schemeClr val="dk1"/>
                          </a:solidFill>
                          <a:latin typeface="+mn-lt"/>
                          <a:ea typeface="Times New Roman"/>
                          <a:cs typeface="Courier-BoldOblique"/>
                        </a:rPr>
                        <a:t> </a:t>
                      </a:r>
                      <a:r>
                        <a:rPr kumimoji="0" lang="en-US" sz="2400" b="1" i="1" kern="1200" dirty="0" smtClean="0">
                          <a:solidFill>
                            <a:srgbClr val="0000FF"/>
                          </a:solidFill>
                          <a:latin typeface="+mn-lt"/>
                          <a:ea typeface="Times New Roman"/>
                          <a:cs typeface="Courier-BoldOblique"/>
                        </a:rPr>
                        <a:t>record</a:t>
                      </a:r>
                    </a:p>
                    <a:p>
                      <a:pPr>
                        <a:spcAft>
                          <a:spcPts val="0"/>
                        </a:spcAft>
                      </a:pPr>
                      <a:r>
                        <a:rPr kumimoji="0" lang="en-US" sz="2400" b="1" i="1" kern="1200" dirty="0" smtClean="0">
                          <a:solidFill>
                            <a:schemeClr val="dk1"/>
                          </a:solidFill>
                          <a:latin typeface="+mn-lt"/>
                          <a:ea typeface="Times New Roman"/>
                          <a:cs typeface="Courier-BoldOblique"/>
                        </a:rPr>
                        <a:t>identifier : </a:t>
                      </a:r>
                      <a:r>
                        <a:rPr kumimoji="0" lang="en-US" sz="2400" b="1" i="1" kern="1200" dirty="0" err="1" smtClean="0">
                          <a:solidFill>
                            <a:schemeClr val="dk1"/>
                          </a:solidFill>
                          <a:latin typeface="+mn-lt"/>
                          <a:ea typeface="Times New Roman"/>
                          <a:cs typeface="Courier-BoldOblique"/>
                        </a:rPr>
                        <a:t>type_indication</a:t>
                      </a:r>
                      <a:r>
                        <a:rPr kumimoji="0" lang="en-US" sz="2400" b="1" i="1" kern="1200" dirty="0" smtClean="0">
                          <a:solidFill>
                            <a:schemeClr val="dk1"/>
                          </a:solidFill>
                          <a:latin typeface="+mn-lt"/>
                          <a:ea typeface="Times New Roman"/>
                          <a:cs typeface="Courier-BoldOblique"/>
                        </a:rPr>
                        <a:t>;</a:t>
                      </a:r>
                    </a:p>
                    <a:p>
                      <a:pPr>
                        <a:spcAft>
                          <a:spcPts val="0"/>
                        </a:spcAft>
                      </a:pPr>
                      <a:r>
                        <a:rPr kumimoji="0" lang="en-US" sz="2400" b="1" i="1" kern="1200" dirty="0" smtClean="0">
                          <a:solidFill>
                            <a:schemeClr val="dk1"/>
                          </a:solidFill>
                          <a:latin typeface="+mn-lt"/>
                          <a:ea typeface="Times New Roman"/>
                          <a:cs typeface="Courier-BoldOblique"/>
                        </a:rPr>
                        <a:t>:</a:t>
                      </a:r>
                    </a:p>
                    <a:p>
                      <a:pPr>
                        <a:spcAft>
                          <a:spcPts val="0"/>
                        </a:spcAft>
                      </a:pPr>
                      <a:r>
                        <a:rPr kumimoji="0" lang="en-US" sz="2400" b="1" i="1" kern="1200" dirty="0" smtClean="0">
                          <a:solidFill>
                            <a:schemeClr val="dk1"/>
                          </a:solidFill>
                          <a:latin typeface="+mn-lt"/>
                          <a:ea typeface="Times New Roman"/>
                          <a:cs typeface="Courier-BoldOblique"/>
                        </a:rPr>
                        <a:t>identifier : </a:t>
                      </a:r>
                      <a:r>
                        <a:rPr kumimoji="0" lang="en-US" sz="2400" b="1" i="1" kern="1200" dirty="0" err="1" smtClean="0">
                          <a:solidFill>
                            <a:schemeClr val="dk1"/>
                          </a:solidFill>
                          <a:latin typeface="+mn-lt"/>
                          <a:ea typeface="Times New Roman"/>
                          <a:cs typeface="Courier-BoldOblique"/>
                        </a:rPr>
                        <a:t>type_indication</a:t>
                      </a:r>
                      <a:r>
                        <a:rPr kumimoji="0" lang="en-US" sz="2400" b="1" i="1" kern="1200" dirty="0" smtClean="0">
                          <a:solidFill>
                            <a:schemeClr val="dk1"/>
                          </a:solidFill>
                          <a:latin typeface="+mn-lt"/>
                          <a:ea typeface="Times New Roman"/>
                          <a:cs typeface="Courier-BoldOblique"/>
                        </a:rPr>
                        <a:t>;</a:t>
                      </a:r>
                    </a:p>
                    <a:p>
                      <a:pPr>
                        <a:spcAft>
                          <a:spcPts val="0"/>
                        </a:spcAft>
                      </a:pPr>
                      <a:r>
                        <a:rPr kumimoji="0" lang="en-US" sz="2400" b="1" i="1" kern="1200" dirty="0" smtClean="0">
                          <a:solidFill>
                            <a:srgbClr val="0000FF"/>
                          </a:solidFill>
                          <a:latin typeface="+mn-lt"/>
                          <a:ea typeface="Times New Roman"/>
                          <a:cs typeface="Courier-BoldOblique"/>
                        </a:rPr>
                        <a:t>end</a:t>
                      </a:r>
                      <a:r>
                        <a:rPr kumimoji="0" lang="en-US" sz="2400" b="1" i="1" kern="1200" dirty="0" smtClean="0">
                          <a:solidFill>
                            <a:schemeClr val="dk1"/>
                          </a:solidFill>
                          <a:latin typeface="+mn-lt"/>
                          <a:ea typeface="Times New Roman"/>
                          <a:cs typeface="Courier-BoldOblique"/>
                        </a:rPr>
                        <a:t> </a:t>
                      </a:r>
                      <a:r>
                        <a:rPr kumimoji="0" lang="en-US" sz="2400" b="1" i="1" kern="1200" dirty="0" smtClean="0">
                          <a:solidFill>
                            <a:srgbClr val="0000FF"/>
                          </a:solidFill>
                          <a:latin typeface="+mn-lt"/>
                          <a:ea typeface="Times New Roman"/>
                          <a:cs typeface="Courier-BoldOblique"/>
                        </a:rPr>
                        <a:t>record</a:t>
                      </a:r>
                      <a:r>
                        <a:rPr kumimoji="0" lang="en-US" sz="2400" b="1" i="1" kern="1200" dirty="0" smtClean="0">
                          <a:solidFill>
                            <a:schemeClr val="dk1"/>
                          </a:solidFill>
                          <a:latin typeface="+mn-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29</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A,B: </a:t>
            </a:r>
            <a:r>
              <a:rPr lang="fr-FR" dirty="0" err="1" smtClean="0"/>
              <a:t>std_logic_vector</a:t>
            </a:r>
            <a:r>
              <a:rPr lang="fr-FR" dirty="0" smtClean="0"/>
              <a:t>(15 </a:t>
            </a:r>
            <a:r>
              <a:rPr lang="fr-FR" dirty="0" err="1" smtClean="0"/>
              <a:t>downto</a:t>
            </a:r>
            <a:r>
              <a:rPr lang="fr-FR" dirty="0" smtClean="0"/>
              <a:t> 0);</a:t>
            </a:r>
          </a:p>
          <a:p>
            <a:r>
              <a:rPr lang="fr-FR" dirty="0" smtClean="0"/>
              <a:t>Accès direct:</a:t>
            </a:r>
          </a:p>
          <a:p>
            <a:pPr lvl="1"/>
            <a:r>
              <a:rPr lang="fr-FR" dirty="0" smtClean="0"/>
              <a:t>A &lt;=X"0FD4"</a:t>
            </a:r>
          </a:p>
          <a:p>
            <a:pPr lvl="1"/>
            <a:r>
              <a:rPr lang="fr-FR" dirty="0" smtClean="0"/>
              <a:t>A(3) &lt;= ‘1’;</a:t>
            </a:r>
          </a:p>
          <a:p>
            <a:pPr lvl="1"/>
            <a:r>
              <a:rPr lang="fr-FR" dirty="0" smtClean="0"/>
              <a:t>B(15) &lt;= ‘0’;</a:t>
            </a:r>
          </a:p>
          <a:p>
            <a:r>
              <a:rPr lang="fr-FR" dirty="0" smtClean="0"/>
              <a:t>Accès</a:t>
            </a:r>
            <a:r>
              <a:rPr lang="fr-FR" sz="2000" dirty="0" smtClean="0"/>
              <a:t> </a:t>
            </a:r>
            <a:r>
              <a:rPr lang="fr-FR" dirty="0" smtClean="0"/>
              <a:t>par</a:t>
            </a:r>
            <a:r>
              <a:rPr lang="fr-FR" sz="2000" dirty="0" smtClean="0"/>
              <a:t> </a:t>
            </a:r>
            <a:r>
              <a:rPr lang="fr-FR" dirty="0" smtClean="0"/>
              <a:t>tranches:</a:t>
            </a:r>
          </a:p>
          <a:p>
            <a:pPr lvl="1"/>
            <a:r>
              <a:rPr lang="fr-FR" dirty="0" smtClean="0"/>
              <a:t>A(15 </a:t>
            </a:r>
            <a:r>
              <a:rPr lang="fr-FR" dirty="0" err="1" smtClean="0"/>
              <a:t>downto</a:t>
            </a:r>
            <a:r>
              <a:rPr lang="fr-FR" dirty="0" smtClean="0"/>
              <a:t> 12) &lt;= "1011";</a:t>
            </a:r>
          </a:p>
          <a:p>
            <a:pPr lvl="1"/>
            <a:r>
              <a:rPr lang="fr-FR" dirty="0" smtClean="0"/>
              <a:t>B(0 to 2) &lt;= "111" ; -- erreur</a:t>
            </a:r>
          </a:p>
          <a:p>
            <a:pPr lvl="1"/>
            <a:r>
              <a:rPr lang="en-US" dirty="0" smtClean="0"/>
              <a:t>A(10 </a:t>
            </a:r>
            <a:r>
              <a:rPr lang="en-US" dirty="0" err="1" smtClean="0"/>
              <a:t>downto</a:t>
            </a:r>
            <a:r>
              <a:rPr lang="en-US" dirty="0" smtClean="0"/>
              <a:t> 2) &lt;= B(15 </a:t>
            </a:r>
            <a:r>
              <a:rPr lang="en-US" dirty="0" err="1" smtClean="0"/>
              <a:t>downto</a:t>
            </a:r>
            <a:r>
              <a:rPr lang="en-US" dirty="0" smtClean="0"/>
              <a:t> 7);</a:t>
            </a:r>
            <a:endParaRPr lang="en-US" sz="1200" dirty="0" smtClean="0"/>
          </a:p>
          <a:p>
            <a:pPr lvl="1"/>
            <a:endParaRPr lang="fr-FR" sz="1600" dirty="0" smtClean="0"/>
          </a:p>
          <a:p>
            <a:endParaRPr lang="fr-FR" sz="1600" dirty="0" smtClean="0"/>
          </a:p>
          <a:p>
            <a:pPr lvl="1"/>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Accès aux éléments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3</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fontScale="85000" lnSpcReduction="20000"/>
          </a:bodyPr>
          <a:lstStyle/>
          <a:p>
            <a:r>
              <a:rPr lang="fr-FR" dirty="0" smtClean="0"/>
              <a:t>Début des années 80</a:t>
            </a:r>
          </a:p>
          <a:p>
            <a:pPr lvl="1"/>
            <a:r>
              <a:rPr lang="fr-FR" dirty="0" smtClean="0"/>
              <a:t>la nécessité d’un langage non ambigu des systèmes matériels pour intégration à grande échelle</a:t>
            </a:r>
          </a:p>
          <a:p>
            <a:pPr lvl="1"/>
            <a:r>
              <a:rPr lang="fr-FR" dirty="0" smtClean="0"/>
              <a:t>normalisation pour être indépendant du fournisseur</a:t>
            </a:r>
          </a:p>
          <a:p>
            <a:r>
              <a:rPr lang="fr-FR" dirty="0" smtClean="0"/>
              <a:t>Norme définitive adoptée en 1987 : </a:t>
            </a:r>
          </a:p>
          <a:p>
            <a:pPr lvl="1"/>
            <a:r>
              <a:rPr lang="fr-FR" b="1" dirty="0" smtClean="0"/>
              <a:t>IEEE </a:t>
            </a:r>
            <a:r>
              <a:rPr lang="fr-FR" b="1" dirty="0" err="1" smtClean="0"/>
              <a:t>Std</a:t>
            </a:r>
            <a:r>
              <a:rPr lang="fr-FR" b="1" dirty="0" smtClean="0"/>
              <a:t> 1076</a:t>
            </a:r>
          </a:p>
          <a:p>
            <a:r>
              <a:rPr lang="fr-FR" dirty="0" smtClean="0"/>
              <a:t>La norme a été revue en 93, 2000 et 2002</a:t>
            </a:r>
            <a:endParaRPr lang="fr-FR" b="1" dirty="0" smtClean="0"/>
          </a:p>
          <a:p>
            <a:pPr lvl="1"/>
            <a:r>
              <a:rPr lang="fr-FR" b="1" dirty="0" smtClean="0"/>
              <a:t>IEEE Standard 1164 </a:t>
            </a:r>
            <a:r>
              <a:rPr lang="fr-FR" dirty="0" smtClean="0"/>
              <a:t>rajoute la notion de forces sur les signaux et est souvent appelé MVL9 (</a:t>
            </a:r>
            <a:r>
              <a:rPr lang="fr-FR" dirty="0" err="1" smtClean="0"/>
              <a:t>multivalued</a:t>
            </a:r>
            <a:r>
              <a:rPr lang="fr-FR" dirty="0" smtClean="0"/>
              <a:t> </a:t>
            </a:r>
            <a:r>
              <a:rPr lang="en-US" dirty="0" smtClean="0"/>
              <a:t>logic, nine values). </a:t>
            </a:r>
          </a:p>
          <a:p>
            <a:pPr lvl="1"/>
            <a:r>
              <a:rPr lang="fr-FR" b="1" dirty="0" smtClean="0"/>
              <a:t>IEEE 1076.3</a:t>
            </a:r>
            <a:r>
              <a:rPr lang="fr-FR" dirty="0" smtClean="0"/>
              <a:t> (</a:t>
            </a:r>
            <a:r>
              <a:rPr lang="fr-FR" dirty="0" err="1" smtClean="0"/>
              <a:t>Numeric</a:t>
            </a:r>
            <a:r>
              <a:rPr lang="fr-FR" dirty="0" smtClean="0"/>
              <a:t> Standard) pour la synthèse. </a:t>
            </a:r>
          </a:p>
          <a:p>
            <a:pPr lvl="1"/>
            <a:r>
              <a:rPr lang="fr-FR" b="1" dirty="0" smtClean="0"/>
              <a:t>IEEE 1076.4 </a:t>
            </a:r>
            <a:r>
              <a:rPr lang="fr-FR" dirty="0" smtClean="0"/>
              <a:t>: VITAL initiative (VHDL Initiative </a:t>
            </a:r>
            <a:r>
              <a:rPr lang="fr-FR" dirty="0" err="1" smtClean="0"/>
              <a:t>Toward</a:t>
            </a:r>
            <a:r>
              <a:rPr lang="fr-FR" dirty="0" smtClean="0"/>
              <a:t> ASIC </a:t>
            </a:r>
            <a:r>
              <a:rPr lang="fr-FR" dirty="0" err="1" smtClean="0"/>
              <a:t>Libraries</a:t>
            </a:r>
            <a:r>
              <a:rPr lang="fr-FR" dirty="0" smtClean="0"/>
              <a:t>) Pour la génération de modèles de timing.</a:t>
            </a:r>
            <a:endParaRPr lang="fr-FR" sz="1100" dirty="0" smtClean="0"/>
          </a:p>
          <a:p>
            <a:pPr lvl="1"/>
            <a:endParaRPr lang="fr-FR" b="1" dirty="0" smtClean="0"/>
          </a:p>
          <a:p>
            <a:r>
              <a:rPr lang="fr-FR" dirty="0" smtClean="0"/>
              <a:t>Les premiers outils de synthèse en 1995</a:t>
            </a:r>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lnSpcReduction="10000"/>
          </a:bodyPr>
          <a:lstStyle/>
          <a:p>
            <a:r>
              <a:rPr lang="fr-FR" dirty="0" smtClean="0"/>
              <a:t>Introduction</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lstStyle/>
          <a:p>
            <a:r>
              <a:rPr lang="fr-FR" dirty="0" smtClean="0"/>
              <a:t>Historique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30</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fontScale="92500" lnSpcReduction="10000"/>
          </a:bodyPr>
          <a:lstStyle/>
          <a:p>
            <a:r>
              <a:rPr lang="fr-FR" dirty="0" smtClean="0"/>
              <a:t>Par agrégat</a:t>
            </a:r>
          </a:p>
          <a:p>
            <a:pPr lvl="1"/>
            <a:r>
              <a:rPr lang="fr-FR" dirty="0" smtClean="0"/>
              <a:t>Notation positionnelle</a:t>
            </a:r>
          </a:p>
          <a:p>
            <a:pPr lvl="2"/>
            <a:r>
              <a:rPr lang="fr-FR" dirty="0" smtClean="0"/>
              <a:t>A(3 </a:t>
            </a:r>
            <a:r>
              <a:rPr lang="fr-FR" dirty="0" err="1" smtClean="0"/>
              <a:t>downto</a:t>
            </a:r>
            <a:r>
              <a:rPr lang="fr-FR" dirty="0" smtClean="0"/>
              <a:t> 1) &lt;= ('0', '1', B(15));</a:t>
            </a:r>
          </a:p>
          <a:p>
            <a:pPr lvl="2"/>
            <a:r>
              <a:rPr lang="en-US" dirty="0" smtClean="0"/>
              <a:t>B &lt;= ('1','1',others =&gt; '0');</a:t>
            </a:r>
          </a:p>
          <a:p>
            <a:pPr lvl="1"/>
            <a:r>
              <a:rPr lang="fr-FR" dirty="0" smtClean="0"/>
              <a:t>Notation par nommage</a:t>
            </a:r>
          </a:p>
          <a:p>
            <a:pPr lvl="2"/>
            <a:r>
              <a:rPr lang="en-US" dirty="0" smtClean="0"/>
              <a:t>A &lt;= (1 =&gt;'1', 3 =&gt;'1',others =&gt;'0');</a:t>
            </a:r>
          </a:p>
          <a:p>
            <a:r>
              <a:rPr lang="fr-FR" dirty="0" smtClean="0"/>
              <a:t>Par concaténation</a:t>
            </a:r>
          </a:p>
          <a:p>
            <a:pPr lvl="1">
              <a:buNone/>
            </a:pPr>
            <a:r>
              <a:rPr lang="fr-FR" dirty="0" smtClean="0"/>
              <a:t>signal A,B,C,D : </a:t>
            </a:r>
            <a:r>
              <a:rPr lang="fr-FR" dirty="0" err="1" smtClean="0"/>
              <a:t>std_logic</a:t>
            </a:r>
            <a:r>
              <a:rPr lang="fr-FR" dirty="0" smtClean="0"/>
              <a:t>;</a:t>
            </a:r>
          </a:p>
          <a:p>
            <a:pPr lvl="1">
              <a:buNone/>
            </a:pPr>
            <a:r>
              <a:rPr lang="en-US" dirty="0" smtClean="0"/>
              <a:t>signal BYTE : </a:t>
            </a:r>
            <a:r>
              <a:rPr lang="en-US" dirty="0" err="1" smtClean="0"/>
              <a:t>std_logic_vector</a:t>
            </a:r>
            <a:r>
              <a:rPr lang="en-US" dirty="0" smtClean="0"/>
              <a:t>(7 </a:t>
            </a:r>
            <a:r>
              <a:rPr lang="en-US" dirty="0" err="1" smtClean="0"/>
              <a:t>downto</a:t>
            </a:r>
            <a:r>
              <a:rPr lang="en-US" dirty="0" smtClean="0"/>
              <a:t> 0);</a:t>
            </a:r>
          </a:p>
          <a:p>
            <a:pPr lvl="1">
              <a:buNone/>
            </a:pPr>
            <a:r>
              <a:rPr lang="en-US" dirty="0" smtClean="0"/>
              <a:t>signal Z_BUS,A_BUS : </a:t>
            </a:r>
            <a:r>
              <a:rPr lang="en-US" dirty="0" err="1" smtClean="0"/>
              <a:t>std_logic_vector</a:t>
            </a:r>
            <a:r>
              <a:rPr lang="en-US" dirty="0" smtClean="0"/>
              <a:t>(3 </a:t>
            </a:r>
            <a:r>
              <a:rPr lang="en-US" dirty="0" err="1" smtClean="0"/>
              <a:t>downto</a:t>
            </a:r>
            <a:r>
              <a:rPr lang="en-US" dirty="0" smtClean="0"/>
              <a:t> 0);</a:t>
            </a:r>
          </a:p>
          <a:p>
            <a:pPr lvl="1">
              <a:buNone/>
            </a:pPr>
            <a:r>
              <a:rPr lang="en-US" dirty="0" smtClean="0"/>
              <a:t>Z_BUS &lt;= A &amp; C &amp; D &amp; B;</a:t>
            </a:r>
          </a:p>
          <a:p>
            <a:pPr lvl="1">
              <a:buNone/>
            </a:pPr>
            <a:r>
              <a:rPr lang="fr-FR" dirty="0" smtClean="0"/>
              <a:t>BYTE &lt;= Z_BUS &amp; A_BUS;</a:t>
            </a:r>
          </a:p>
          <a:p>
            <a:pPr lvl="1"/>
            <a:endParaRPr lang="fr-FR" sz="1600" dirty="0" smtClean="0"/>
          </a:p>
          <a:p>
            <a:endParaRPr lang="fr-FR" sz="1600" dirty="0" smtClean="0"/>
          </a:p>
          <a:p>
            <a:pPr lvl="1"/>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smtClean="0"/>
              <a:t>Accès aux éléments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31</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Accès aux éléments</a:t>
            </a:r>
            <a:br>
              <a:rPr lang="fr-FR" dirty="0" smtClean="0"/>
            </a:br>
            <a:r>
              <a:rPr lang="fr-FR" dirty="0" smtClean="0"/>
              <a:t>Exemples</a:t>
            </a:r>
          </a:p>
        </p:txBody>
      </p:sp>
      <p:graphicFrame>
        <p:nvGraphicFramePr>
          <p:cNvPr id="6" name="Tableau 5"/>
          <p:cNvGraphicFramePr>
            <a:graphicFrameLocks noGrp="1"/>
          </p:cNvGraphicFramePr>
          <p:nvPr/>
        </p:nvGraphicFramePr>
        <p:xfrm>
          <a:off x="323528" y="913968"/>
          <a:ext cx="8424936" cy="521208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SIGNAL</a:t>
                      </a:r>
                      <a:r>
                        <a:rPr lang="en-US" sz="2400" b="1" i="1" dirty="0" smtClean="0"/>
                        <a:t> a: STD_LOGIC;</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SIGNAL</a:t>
                      </a:r>
                      <a:r>
                        <a:rPr lang="en-US" sz="2400" b="1" i="1" dirty="0" smtClean="0"/>
                        <a:t> b: STD_LOGIC_VECTOR(3 </a:t>
                      </a:r>
                      <a:r>
                        <a:rPr kumimoji="0" lang="en-US" sz="2400" b="1" i="1" kern="1200" dirty="0" smtClean="0">
                          <a:solidFill>
                            <a:srgbClr val="0070C0"/>
                          </a:solidFill>
                          <a:latin typeface="+mj-lt"/>
                          <a:ea typeface="Times New Roman"/>
                          <a:cs typeface="Courier-BoldOblique"/>
                        </a:rPr>
                        <a:t>DOWNTO</a:t>
                      </a:r>
                      <a:r>
                        <a:rPr lang="en-US" sz="2400" b="1" i="1" dirty="0" smtClean="0"/>
                        <a: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SIGNAL</a:t>
                      </a:r>
                      <a:r>
                        <a:rPr lang="en-US" sz="2400" b="1" i="1" dirty="0" smtClean="0"/>
                        <a:t> c: STD_LOGIC_VECTOR(3 </a:t>
                      </a:r>
                      <a:r>
                        <a:rPr kumimoji="0" lang="en-US" sz="2400" b="1" i="1" kern="1200" dirty="0" smtClean="0">
                          <a:solidFill>
                            <a:srgbClr val="0070C0"/>
                          </a:solidFill>
                          <a:latin typeface="+mj-lt"/>
                          <a:ea typeface="Times New Roman"/>
                          <a:cs typeface="Courier-BoldOblique"/>
                        </a:rPr>
                        <a:t>DOWNTO</a:t>
                      </a:r>
                      <a:r>
                        <a:rPr lang="en-US" sz="2400" b="1" i="1" dirty="0" smtClean="0"/>
                        <a: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SIGNAL</a:t>
                      </a:r>
                      <a:r>
                        <a:rPr lang="en-US" sz="2400" b="1" i="1" dirty="0" smtClean="0"/>
                        <a:t> d: STD_LOGIC_VECTOR(7 </a:t>
                      </a:r>
                      <a:r>
                        <a:rPr kumimoji="0" lang="en-US" sz="2400" b="1" i="1" kern="1200" dirty="0" smtClean="0">
                          <a:solidFill>
                            <a:srgbClr val="0070C0"/>
                          </a:solidFill>
                          <a:latin typeface="+mj-lt"/>
                          <a:ea typeface="Times New Roman"/>
                          <a:cs typeface="Courier-BoldOblique"/>
                        </a:rPr>
                        <a:t>DOWNTO</a:t>
                      </a:r>
                      <a:r>
                        <a:rPr lang="en-US" sz="2400" b="1" i="1" dirty="0" smtClean="0"/>
                        <a: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SIGNAL</a:t>
                      </a:r>
                      <a:r>
                        <a:rPr lang="en-US" sz="2400" b="1" i="1" dirty="0" smtClean="0"/>
                        <a:t> e: STD_LOGIC_VECTOR(15 </a:t>
                      </a:r>
                      <a:r>
                        <a:rPr kumimoji="0" lang="en-US" sz="2400" b="1" i="1" kern="1200" dirty="0" smtClean="0">
                          <a:solidFill>
                            <a:srgbClr val="0070C0"/>
                          </a:solidFill>
                          <a:latin typeface="+mj-lt"/>
                          <a:ea typeface="Times New Roman"/>
                          <a:cs typeface="Courier-BoldOblique"/>
                        </a:rPr>
                        <a:t>DOWNTO</a:t>
                      </a:r>
                      <a:r>
                        <a:rPr lang="en-US" sz="2400" b="1" i="1" dirty="0" smtClean="0"/>
                        <a: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SIGNAL</a:t>
                      </a:r>
                      <a:r>
                        <a:rPr lang="en-US" sz="2400" b="1" i="1" dirty="0" smtClean="0"/>
                        <a:t> f: STD_LOGIC_VECTOR(8 </a:t>
                      </a:r>
                      <a:r>
                        <a:rPr kumimoji="0" lang="en-US" sz="2400" b="1" i="1" kern="1200" dirty="0" smtClean="0">
                          <a:solidFill>
                            <a:srgbClr val="0070C0"/>
                          </a:solidFill>
                          <a:latin typeface="+mj-lt"/>
                          <a:ea typeface="Times New Roman"/>
                          <a:cs typeface="Courier-BoldOblique"/>
                        </a:rPr>
                        <a:t>DOWNTO</a:t>
                      </a:r>
                      <a:r>
                        <a:rPr lang="en-US" sz="2400" b="1" i="1" dirty="0" smtClean="0"/>
                        <a:t> 0);</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t>a &lt;= ‘1’;</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t>b &lt;= ”0000”; </a:t>
                      </a:r>
                      <a:r>
                        <a:rPr lang="en-US" sz="2400" b="1" i="1" dirty="0" smtClean="0">
                          <a:solidFill>
                            <a:schemeClr val="accent3"/>
                          </a:solidFill>
                        </a:rPr>
                        <a:t>-- Base </a:t>
                      </a:r>
                      <a:r>
                        <a:rPr lang="en-US" sz="2400" b="1" i="1" dirty="0" err="1" smtClean="0">
                          <a:solidFill>
                            <a:schemeClr val="accent3"/>
                          </a:solidFill>
                        </a:rPr>
                        <a:t>Binaire</a:t>
                      </a:r>
                      <a:r>
                        <a:rPr lang="en-US" sz="2400" b="1" i="1" dirty="0" smtClean="0">
                          <a:solidFill>
                            <a:schemeClr val="accent3"/>
                          </a:solidFill>
                        </a:rPr>
                        <a:t> par </a:t>
                      </a:r>
                      <a:r>
                        <a:rPr lang="en-US" sz="2400" b="1" i="1" dirty="0" err="1" smtClean="0">
                          <a:solidFill>
                            <a:schemeClr val="accent3"/>
                          </a:solidFill>
                        </a:rPr>
                        <a:t>défaut</a:t>
                      </a:r>
                      <a:endParaRPr lang="en-US" sz="2400" b="1" i="1" dirty="0" smtClean="0">
                        <a:solidFill>
                          <a:schemeClr val="accent3"/>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t>c &lt;= B”0000”; </a:t>
                      </a:r>
                      <a:r>
                        <a:rPr lang="en-US" sz="2400" b="1" i="1" dirty="0" smtClean="0">
                          <a:solidFill>
                            <a:schemeClr val="accent3"/>
                          </a:solidFill>
                        </a:rPr>
                        <a:t>-- Base </a:t>
                      </a:r>
                      <a:r>
                        <a:rPr lang="en-US" sz="2400" b="1" i="1" dirty="0" err="1" smtClean="0">
                          <a:solidFill>
                            <a:schemeClr val="accent3"/>
                          </a:solidFill>
                        </a:rPr>
                        <a:t>Binaire</a:t>
                      </a:r>
                      <a:r>
                        <a:rPr lang="en-US" sz="2400" b="1" i="1" dirty="0" smtClean="0">
                          <a:solidFill>
                            <a:schemeClr val="accent3"/>
                          </a:solidFill>
                        </a:rPr>
                        <a:t> </a:t>
                      </a:r>
                      <a:r>
                        <a:rPr lang="en-US" sz="2400" b="1" i="1" dirty="0" err="1" smtClean="0">
                          <a:solidFill>
                            <a:schemeClr val="accent3"/>
                          </a:solidFill>
                        </a:rPr>
                        <a:t>explicit</a:t>
                      </a:r>
                      <a:r>
                        <a:rPr lang="en-US" sz="2400" b="1" i="1" dirty="0" err="1" smtClean="0"/>
                        <a:t>e</a:t>
                      </a:r>
                      <a:endParaRPr lang="en-US" sz="2400" b="1"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t>d &lt;= ”0110_0111”; </a:t>
                      </a:r>
                      <a:r>
                        <a:rPr lang="en-US" sz="2400" b="1" i="1" dirty="0" smtClean="0">
                          <a:solidFill>
                            <a:schemeClr val="accent3"/>
                          </a:solidFill>
                        </a:rPr>
                        <a:t>-- </a:t>
                      </a:r>
                      <a:r>
                        <a:rPr lang="en-US" sz="2400" b="1" i="1" dirty="0" err="1" smtClean="0">
                          <a:solidFill>
                            <a:schemeClr val="accent3"/>
                          </a:solidFill>
                        </a:rPr>
                        <a:t>Utiliser</a:t>
                      </a:r>
                      <a:r>
                        <a:rPr lang="en-US" sz="2400" b="1" i="1" dirty="0" smtClean="0">
                          <a:solidFill>
                            <a:schemeClr val="accent3"/>
                          </a:solidFill>
                        </a:rPr>
                        <a:t> ‘_’ pour augmenter la </a:t>
                      </a:r>
                      <a:r>
                        <a:rPr lang="en-US" sz="2400" b="1" i="1" dirty="0" err="1" smtClean="0">
                          <a:solidFill>
                            <a:schemeClr val="accent3"/>
                          </a:solidFill>
                        </a:rPr>
                        <a:t>lisibilité</a:t>
                      </a:r>
                      <a:endParaRPr lang="en-US" sz="2400" b="1" i="1" dirty="0" smtClean="0">
                        <a:solidFill>
                          <a:schemeClr val="accent3"/>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t>e &lt;= X”AF67”; </a:t>
                      </a:r>
                      <a:r>
                        <a:rPr lang="en-US" sz="2400" b="1" i="1" dirty="0" smtClean="0">
                          <a:solidFill>
                            <a:schemeClr val="accent3"/>
                          </a:solidFill>
                        </a:rPr>
                        <a:t>-- Base </a:t>
                      </a:r>
                      <a:r>
                        <a:rPr lang="en-US" sz="2400" b="1" i="1" dirty="0" err="1" smtClean="0">
                          <a:solidFill>
                            <a:schemeClr val="accent3"/>
                          </a:solidFill>
                        </a:rPr>
                        <a:t>Hexadecimale</a:t>
                      </a:r>
                      <a:endParaRPr lang="en-US" sz="2400" b="1" i="1" dirty="0" smtClean="0">
                        <a:solidFill>
                          <a:schemeClr val="accent3"/>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t>f &lt;= O”723”; </a:t>
                      </a:r>
                      <a:r>
                        <a:rPr lang="en-US" sz="2400" b="1" i="1" dirty="0" smtClean="0">
                          <a:solidFill>
                            <a:schemeClr val="accent3"/>
                          </a:solidFill>
                        </a:rPr>
                        <a:t>-- Base </a:t>
                      </a:r>
                      <a:r>
                        <a:rPr lang="en-US" sz="2400" b="1" i="1" dirty="0" err="1" smtClean="0">
                          <a:solidFill>
                            <a:schemeClr val="accent3"/>
                          </a:solidFill>
                        </a:rPr>
                        <a:t>Octale</a:t>
                      </a:r>
                      <a:endParaRPr lang="en-US" sz="2400" b="1" i="1" dirty="0" smtClean="0">
                        <a:solidFill>
                          <a:schemeClr val="accent3"/>
                        </a:solidFill>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32</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Accès aux éléments</a:t>
            </a:r>
            <a:br>
              <a:rPr lang="fr-FR" dirty="0" smtClean="0"/>
            </a:br>
            <a:r>
              <a:rPr lang="fr-FR" dirty="0" smtClean="0"/>
              <a:t>Exemples</a:t>
            </a:r>
          </a:p>
        </p:txBody>
      </p:sp>
      <p:graphicFrame>
        <p:nvGraphicFramePr>
          <p:cNvPr id="6" name="Tableau 5"/>
          <p:cNvGraphicFramePr>
            <a:graphicFrameLocks noGrp="1"/>
          </p:cNvGraphicFramePr>
          <p:nvPr/>
        </p:nvGraphicFramePr>
        <p:xfrm>
          <a:off x="323528" y="913968"/>
          <a:ext cx="8424936" cy="545592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type</a:t>
                      </a:r>
                      <a:r>
                        <a:rPr lang="en-US" sz="2400" b="1" i="1" dirty="0" smtClean="0"/>
                        <a:t> MY_WORD </a:t>
                      </a:r>
                      <a:r>
                        <a:rPr kumimoji="0" lang="en-US" sz="2400" b="1" i="1" kern="1200" dirty="0" smtClean="0">
                          <a:solidFill>
                            <a:srgbClr val="0070C0"/>
                          </a:solidFill>
                          <a:latin typeface="+mj-lt"/>
                          <a:ea typeface="Times New Roman"/>
                          <a:cs typeface="Courier-BoldOblique"/>
                        </a:rPr>
                        <a:t>is</a:t>
                      </a:r>
                      <a:r>
                        <a:rPr lang="en-US" sz="2400" b="1" i="1" dirty="0" smtClean="0"/>
                        <a:t> </a:t>
                      </a:r>
                      <a:r>
                        <a:rPr kumimoji="0" lang="en-US" sz="2400" b="1" i="1" kern="1200" dirty="0" smtClean="0">
                          <a:solidFill>
                            <a:srgbClr val="0070C0"/>
                          </a:solidFill>
                          <a:latin typeface="+mj-lt"/>
                          <a:ea typeface="Times New Roman"/>
                          <a:cs typeface="Courier-BoldOblique"/>
                        </a:rPr>
                        <a:t>array</a:t>
                      </a:r>
                      <a:r>
                        <a:rPr lang="en-US" sz="2400" b="1" i="1" dirty="0" smtClean="0"/>
                        <a:t> (15 </a:t>
                      </a:r>
                      <a:r>
                        <a:rPr lang="en-US" sz="2400" b="1" i="1" dirty="0" err="1" smtClean="0"/>
                        <a:t>downto</a:t>
                      </a:r>
                      <a:r>
                        <a:rPr lang="en-US" sz="2400" b="1" i="1" dirty="0" smtClean="0"/>
                        <a:t> 0) </a:t>
                      </a:r>
                      <a:r>
                        <a:rPr kumimoji="0" lang="en-US" sz="2400" b="1" i="1" kern="1200" dirty="0" smtClean="0">
                          <a:solidFill>
                            <a:srgbClr val="0070C0"/>
                          </a:solidFill>
                          <a:latin typeface="+mj-lt"/>
                          <a:ea typeface="Times New Roman"/>
                          <a:cs typeface="Courier-BoldOblique"/>
                        </a:rPr>
                        <a:t>of</a:t>
                      </a:r>
                      <a:r>
                        <a:rPr lang="en-US" sz="2400" b="1" i="1" dirty="0" smtClean="0"/>
                        <a:t> </a:t>
                      </a:r>
                      <a:r>
                        <a:rPr lang="en-US" sz="2400" b="1" i="1" dirty="0" err="1" smtClean="0"/>
                        <a:t>std_logic</a:t>
                      </a:r>
                      <a:r>
                        <a:rPr lang="en-US" sz="2400" b="1"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signal</a:t>
                      </a:r>
                      <a:r>
                        <a:rPr lang="en-US" sz="2400" b="1" i="1" dirty="0" smtClean="0"/>
                        <a:t> MEM_ADDR: MY_WORD;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t>MEM_ADDR(10 </a:t>
                      </a:r>
                      <a:r>
                        <a:rPr lang="en-US" sz="2400" b="1" i="1" dirty="0" err="1" smtClean="0"/>
                        <a:t>downto</a:t>
                      </a:r>
                      <a:r>
                        <a:rPr lang="en-US" sz="2400" b="1" i="1" dirty="0" smtClean="0"/>
                        <a:t> 5) &lt;="101010";</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1" i="1" kern="1200" dirty="0" smtClean="0">
                        <a:solidFill>
                          <a:srgbClr val="0070C0"/>
                        </a:solidFill>
                        <a:latin typeface="+mj-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type</a:t>
                      </a:r>
                      <a:r>
                        <a:rPr lang="en-US" sz="2400" b="1" i="1" dirty="0" smtClean="0"/>
                        <a:t> YOUR_WORD </a:t>
                      </a:r>
                      <a:r>
                        <a:rPr kumimoji="0" lang="en-US" sz="2400" b="1" i="1" kern="1200" dirty="0" smtClean="0">
                          <a:solidFill>
                            <a:srgbClr val="0070C0"/>
                          </a:solidFill>
                          <a:latin typeface="+mj-lt"/>
                          <a:ea typeface="Times New Roman"/>
                          <a:cs typeface="Courier-BoldOblique"/>
                        </a:rPr>
                        <a:t>is</a:t>
                      </a:r>
                      <a:r>
                        <a:rPr lang="en-US" sz="2400" b="1" i="1" dirty="0" smtClean="0"/>
                        <a:t> </a:t>
                      </a:r>
                      <a:r>
                        <a:rPr kumimoji="0" lang="en-US" sz="2400" b="1" i="1" kern="1200" dirty="0" smtClean="0">
                          <a:solidFill>
                            <a:srgbClr val="0070C0"/>
                          </a:solidFill>
                          <a:latin typeface="+mj-lt"/>
                          <a:ea typeface="Times New Roman"/>
                          <a:cs typeface="Courier-BoldOblique"/>
                        </a:rPr>
                        <a:t>array</a:t>
                      </a:r>
                      <a:r>
                        <a:rPr lang="en-US" sz="2400" b="1" i="1" dirty="0" smtClean="0"/>
                        <a:t> (0 </a:t>
                      </a:r>
                      <a:r>
                        <a:rPr kumimoji="0" lang="en-US" sz="2400" b="1" i="1" kern="1200" dirty="0" smtClean="0">
                          <a:solidFill>
                            <a:srgbClr val="0070C0"/>
                          </a:solidFill>
                          <a:latin typeface="+mj-lt"/>
                          <a:ea typeface="Times New Roman"/>
                          <a:cs typeface="Courier-BoldOblique"/>
                        </a:rPr>
                        <a:t>to</a:t>
                      </a:r>
                      <a:r>
                        <a:rPr lang="en-US" sz="2400" b="1" i="1" dirty="0" smtClean="0"/>
                        <a:t> 15) </a:t>
                      </a:r>
                      <a:r>
                        <a:rPr kumimoji="0" lang="en-US" sz="2400" b="1" i="1" kern="1200" dirty="0" smtClean="0">
                          <a:solidFill>
                            <a:srgbClr val="0070C0"/>
                          </a:solidFill>
                          <a:latin typeface="+mj-lt"/>
                          <a:ea typeface="Times New Roman"/>
                          <a:cs typeface="Courier-BoldOblique"/>
                        </a:rPr>
                        <a:t>of</a:t>
                      </a:r>
                      <a:r>
                        <a:rPr lang="en-US" sz="2400" b="1" i="1" dirty="0" smtClean="0"/>
                        <a:t> </a:t>
                      </a:r>
                      <a:r>
                        <a:rPr lang="en-US" sz="2400" b="1" i="1" dirty="0" err="1" smtClean="0"/>
                        <a:t>std_logic</a:t>
                      </a:r>
                      <a:r>
                        <a:rPr lang="en-US" sz="2400" b="1"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signal</a:t>
                      </a:r>
                      <a:r>
                        <a:rPr lang="en-US" sz="2400" b="1" i="1" dirty="0" smtClean="0"/>
                        <a:t> DATA_WORD: YOUR_WORD := “1101100101010110”;</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1" i="1" kern="1200" dirty="0" smtClean="0">
                        <a:solidFill>
                          <a:srgbClr val="0070C0"/>
                        </a:solidFill>
                        <a:latin typeface="+mj-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type</a:t>
                      </a:r>
                      <a:r>
                        <a:rPr lang="en-US" sz="2400" b="1" i="1" dirty="0" smtClean="0"/>
                        <a:t> VAR </a:t>
                      </a:r>
                      <a:r>
                        <a:rPr kumimoji="0" lang="en-US" sz="2400" b="1" i="1" kern="1200" dirty="0" smtClean="0">
                          <a:solidFill>
                            <a:srgbClr val="0070C0"/>
                          </a:solidFill>
                          <a:latin typeface="+mj-lt"/>
                          <a:ea typeface="Times New Roman"/>
                          <a:cs typeface="Courier-BoldOblique"/>
                        </a:rPr>
                        <a:t>is</a:t>
                      </a:r>
                      <a:r>
                        <a:rPr lang="en-US" sz="2400" b="1" i="1" dirty="0" smtClean="0"/>
                        <a:t> </a:t>
                      </a:r>
                      <a:r>
                        <a:rPr kumimoji="0" lang="en-US" sz="2400" b="1" i="1" kern="1200" dirty="0" smtClean="0">
                          <a:solidFill>
                            <a:srgbClr val="0070C0"/>
                          </a:solidFill>
                          <a:latin typeface="+mj-lt"/>
                          <a:ea typeface="Times New Roman"/>
                          <a:cs typeface="Courier-BoldOblique"/>
                        </a:rPr>
                        <a:t>array</a:t>
                      </a:r>
                      <a:r>
                        <a:rPr lang="en-US" sz="2400" b="1" i="1" dirty="0" smtClean="0"/>
                        <a:t> (0 to 7) </a:t>
                      </a:r>
                      <a:r>
                        <a:rPr kumimoji="0" lang="en-US" sz="2400" b="1" i="1" kern="1200" dirty="0" smtClean="0">
                          <a:solidFill>
                            <a:srgbClr val="0070C0"/>
                          </a:solidFill>
                          <a:latin typeface="+mj-lt"/>
                          <a:ea typeface="Times New Roman"/>
                          <a:cs typeface="Courier-BoldOblique"/>
                        </a:rPr>
                        <a:t>of</a:t>
                      </a:r>
                      <a:r>
                        <a:rPr lang="en-US" sz="2400" b="1" i="1" dirty="0" smtClean="0"/>
                        <a:t> integer;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constant</a:t>
                      </a:r>
                      <a:r>
                        <a:rPr lang="en-US" sz="2400" b="1" i="1" dirty="0" smtClean="0"/>
                        <a:t> SETTING: VAR := (2,4,6,8,10,12,14,16);</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1" i="1" kern="1200" dirty="0" smtClean="0">
                        <a:solidFill>
                          <a:srgbClr val="0070C0"/>
                        </a:solidFill>
                        <a:latin typeface="+mj-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type</a:t>
                      </a:r>
                      <a:r>
                        <a:rPr lang="en-US" sz="2400" b="1" i="1" dirty="0" smtClean="0"/>
                        <a:t> MY_MATRIX </a:t>
                      </a:r>
                      <a:r>
                        <a:rPr kumimoji="0" lang="en-US" sz="2400" b="1" i="1" kern="1200" dirty="0" smtClean="0">
                          <a:solidFill>
                            <a:srgbClr val="0070C0"/>
                          </a:solidFill>
                          <a:latin typeface="+mj-lt"/>
                          <a:ea typeface="Times New Roman"/>
                          <a:cs typeface="Courier-BoldOblique"/>
                        </a:rPr>
                        <a:t>is</a:t>
                      </a:r>
                      <a:r>
                        <a:rPr lang="en-US" sz="2400" b="1" i="1" dirty="0" smtClean="0"/>
                        <a:t> array (0 to 3, 1 to 2) </a:t>
                      </a:r>
                      <a:r>
                        <a:rPr kumimoji="0" lang="en-US" sz="2400" b="1" i="1" kern="1200" dirty="0" smtClean="0">
                          <a:solidFill>
                            <a:srgbClr val="0070C0"/>
                          </a:solidFill>
                          <a:latin typeface="+mj-lt"/>
                          <a:ea typeface="Times New Roman"/>
                          <a:cs typeface="Courier-BoldOblique"/>
                        </a:rPr>
                        <a:t>of</a:t>
                      </a:r>
                      <a:r>
                        <a:rPr lang="en-US" sz="2400" b="1" i="1" dirty="0" smtClean="0"/>
                        <a:t> natural;</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variable</a:t>
                      </a:r>
                      <a:r>
                        <a:rPr lang="en-US" sz="2400" b="1" i="1" dirty="0" smtClean="0"/>
                        <a:t> DATA_ARR: MY_MATRIX :=((0,2),(1,3),(4,6),(5,7));</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t>DATA_ARR(0,2) := 12;</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1" i="1" kern="1200" dirty="0" smtClean="0">
                        <a:solidFill>
                          <a:srgbClr val="0070C0"/>
                        </a:solidFill>
                        <a:latin typeface="+mj-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type</a:t>
                      </a:r>
                      <a:r>
                        <a:rPr lang="en-US" sz="2400" b="1" i="1" dirty="0" smtClean="0"/>
                        <a:t> MATRIX </a:t>
                      </a:r>
                      <a:r>
                        <a:rPr kumimoji="0" lang="en-US" sz="2400" b="1" i="1" kern="1200" dirty="0" smtClean="0">
                          <a:solidFill>
                            <a:srgbClr val="0070C0"/>
                          </a:solidFill>
                          <a:latin typeface="+mj-lt"/>
                          <a:ea typeface="Times New Roman"/>
                          <a:cs typeface="Courier-BoldOblique"/>
                        </a:rPr>
                        <a:t>is</a:t>
                      </a:r>
                      <a:r>
                        <a:rPr lang="en-US" sz="2400" b="1" i="1" dirty="0" smtClean="0"/>
                        <a:t> </a:t>
                      </a:r>
                      <a:r>
                        <a:rPr kumimoji="0" lang="en-US" sz="2400" b="1" i="1" kern="1200" dirty="0" smtClean="0">
                          <a:solidFill>
                            <a:srgbClr val="0070C0"/>
                          </a:solidFill>
                          <a:latin typeface="+mj-lt"/>
                          <a:ea typeface="Times New Roman"/>
                          <a:cs typeface="Courier-BoldOblique"/>
                        </a:rPr>
                        <a:t>array</a:t>
                      </a:r>
                      <a:r>
                        <a:rPr lang="en-US" sz="2400" b="1" i="1" dirty="0" smtClean="0"/>
                        <a:t> (integer range &lt;&gt;) </a:t>
                      </a:r>
                      <a:r>
                        <a:rPr kumimoji="0" lang="en-US" sz="2400" b="1" i="1" kern="1200" dirty="0" smtClean="0">
                          <a:solidFill>
                            <a:srgbClr val="0070C0"/>
                          </a:solidFill>
                          <a:latin typeface="+mj-lt"/>
                          <a:ea typeface="Times New Roman"/>
                          <a:cs typeface="Courier-BoldOblique"/>
                        </a:rPr>
                        <a:t>of</a:t>
                      </a:r>
                      <a:r>
                        <a:rPr lang="en-US" sz="2400" b="1" i="1" dirty="0" smtClean="0"/>
                        <a:t> integer;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variable</a:t>
                      </a:r>
                      <a:r>
                        <a:rPr lang="en-US" sz="2400" b="1" i="1" dirty="0" smtClean="0"/>
                        <a:t> MATRIX8:MATRIX(2 </a:t>
                      </a:r>
                      <a:r>
                        <a:rPr lang="en-US" sz="2400" b="1" i="1" dirty="0" err="1" smtClean="0"/>
                        <a:t>downto</a:t>
                      </a:r>
                      <a:r>
                        <a:rPr lang="en-US" sz="2400" b="1" i="1" dirty="0" smtClean="0"/>
                        <a:t> -8):=(3,5,1,4,7,9,1,4,0,8)</a:t>
                      </a:r>
                      <a:r>
                        <a:rPr lang="nl-NL" sz="2400" b="1" i="1" dirty="0" smtClean="0"/>
                        <a:t> </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33</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92500"/>
          </a:bodyPr>
          <a:lstStyle/>
          <a:p>
            <a:r>
              <a:rPr lang="fr-FR" dirty="0" smtClean="0"/>
              <a:t>Types en VHDL</a:t>
            </a:r>
            <a:endParaRPr lang="fr-FR" dirty="0"/>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Accès aux éléments</a:t>
            </a:r>
            <a:br>
              <a:rPr lang="fr-FR" dirty="0" smtClean="0"/>
            </a:br>
            <a:r>
              <a:rPr lang="fr-FR" dirty="0" smtClean="0"/>
              <a:t>Exemples</a:t>
            </a:r>
          </a:p>
        </p:txBody>
      </p:sp>
      <p:graphicFrame>
        <p:nvGraphicFramePr>
          <p:cNvPr id="6" name="Tableau 5"/>
          <p:cNvGraphicFramePr>
            <a:graphicFrameLocks noGrp="1"/>
          </p:cNvGraphicFramePr>
          <p:nvPr/>
        </p:nvGraphicFramePr>
        <p:xfrm>
          <a:off x="323528" y="1174968"/>
          <a:ext cx="8424936" cy="4846320"/>
        </p:xfrm>
        <a:graphic>
          <a:graphicData uri="http://schemas.openxmlformats.org/drawingml/2006/table">
            <a:tbl>
              <a:tblPr bandRow="1">
                <a:tableStyleId>{5C22544A-7EE6-4342-B048-85BDC9FD1C3A}</a:tableStyleId>
              </a:tblPr>
              <a:tblGrid>
                <a:gridCol w="8424936"/>
              </a:tblGrid>
              <a:tr h="370840">
                <a:tc>
                  <a:txBody>
                    <a:bodyPr/>
                    <a:lstStyle/>
                    <a:p>
                      <a:r>
                        <a:rPr kumimoji="0" lang="fr-FR" sz="2400" b="1" i="1" kern="1200" dirty="0" smtClean="0">
                          <a:solidFill>
                            <a:srgbClr val="0070C0"/>
                          </a:solidFill>
                          <a:latin typeface="+mj-lt"/>
                          <a:ea typeface="Times New Roman"/>
                          <a:cs typeface="Courier-BoldOblique"/>
                        </a:rPr>
                        <a:t>type</a:t>
                      </a:r>
                      <a:r>
                        <a:rPr lang="fr-FR" sz="2400" b="1" i="1" dirty="0" smtClean="0"/>
                        <a:t> Couleurs </a:t>
                      </a:r>
                      <a:r>
                        <a:rPr kumimoji="0" lang="fr-FR" sz="2400" b="1" i="1" kern="1200" dirty="0" err="1" smtClean="0">
                          <a:solidFill>
                            <a:srgbClr val="0070C0"/>
                          </a:solidFill>
                          <a:latin typeface="+mj-lt"/>
                          <a:ea typeface="Times New Roman"/>
                          <a:cs typeface="Courier-BoldOblique"/>
                        </a:rPr>
                        <a:t>is</a:t>
                      </a:r>
                      <a:r>
                        <a:rPr lang="fr-FR" sz="2400" b="1" i="1" dirty="0" smtClean="0"/>
                        <a:t> (Rouge, Vert, Bleu);</a:t>
                      </a:r>
                      <a:endParaRPr lang="fr-FR" sz="2400" dirty="0" smtClean="0"/>
                    </a:p>
                    <a:p>
                      <a:endParaRPr kumimoji="0" lang="en-GB" sz="2400" b="1" i="1" kern="1200" dirty="0" smtClean="0">
                        <a:solidFill>
                          <a:srgbClr val="0070C0"/>
                        </a:solidFill>
                        <a:latin typeface="+mj-lt"/>
                        <a:ea typeface="Times New Roman"/>
                        <a:cs typeface="Courier-BoldOblique"/>
                      </a:endParaRPr>
                    </a:p>
                    <a:p>
                      <a:r>
                        <a:rPr kumimoji="0" lang="en-GB" sz="2400" b="1" i="1" kern="1200" dirty="0" smtClean="0">
                          <a:solidFill>
                            <a:srgbClr val="0070C0"/>
                          </a:solidFill>
                          <a:latin typeface="+mj-lt"/>
                          <a:ea typeface="Times New Roman"/>
                          <a:cs typeface="Courier-BoldOblique"/>
                        </a:rPr>
                        <a:t>type</a:t>
                      </a:r>
                      <a:r>
                        <a:rPr lang="en-GB" sz="2400" b="1" i="1" dirty="0" smtClean="0"/>
                        <a:t> Pixel </a:t>
                      </a:r>
                      <a:r>
                        <a:rPr kumimoji="0" lang="en-GB" sz="2400" b="1" i="1" kern="1200" dirty="0" smtClean="0">
                          <a:solidFill>
                            <a:srgbClr val="0070C0"/>
                          </a:solidFill>
                          <a:latin typeface="+mj-lt"/>
                          <a:ea typeface="Times New Roman"/>
                          <a:cs typeface="Courier-BoldOblique"/>
                        </a:rPr>
                        <a:t>is</a:t>
                      </a:r>
                      <a:r>
                        <a:rPr lang="en-GB" sz="2400" b="1" i="1" dirty="0" smtClean="0"/>
                        <a:t> </a:t>
                      </a:r>
                      <a:r>
                        <a:rPr kumimoji="0" lang="en-GB" sz="2400" b="1" i="1" kern="1200" dirty="0" smtClean="0">
                          <a:solidFill>
                            <a:srgbClr val="0070C0"/>
                          </a:solidFill>
                          <a:latin typeface="+mj-lt"/>
                          <a:ea typeface="Times New Roman"/>
                          <a:cs typeface="Courier-BoldOblique"/>
                        </a:rPr>
                        <a:t>record</a:t>
                      </a:r>
                      <a:endParaRPr kumimoji="0" lang="fr-FR" sz="2400" b="1" i="1" kern="1200" dirty="0" smtClean="0">
                        <a:solidFill>
                          <a:srgbClr val="0070C0"/>
                        </a:solidFill>
                        <a:latin typeface="+mj-lt"/>
                        <a:ea typeface="Times New Roman"/>
                        <a:cs typeface="Courier-BoldOblique"/>
                      </a:endParaRPr>
                    </a:p>
                    <a:p>
                      <a:r>
                        <a:rPr lang="nl-NL" sz="2400" b="1" i="1" dirty="0" smtClean="0"/>
                        <a:t>  </a:t>
                      </a:r>
                      <a:r>
                        <a:rPr lang="nl-NL" sz="2400" b="1" i="1" dirty="0" err="1" smtClean="0"/>
                        <a:t>teinte</a:t>
                      </a:r>
                      <a:r>
                        <a:rPr lang="nl-NL" sz="2400" b="1" i="1" dirty="0" smtClean="0"/>
                        <a:t>: </a:t>
                      </a:r>
                      <a:r>
                        <a:rPr lang="en-GB" sz="2400" b="1" i="1" dirty="0" err="1" smtClean="0"/>
                        <a:t>std_logic</a:t>
                      </a:r>
                      <a:r>
                        <a:rPr lang="nl-NL" sz="2400" b="1" i="1" dirty="0" smtClean="0"/>
                        <a:t>_vector (7 </a:t>
                      </a:r>
                      <a:r>
                        <a:rPr lang="en-GB" sz="2400" b="1" i="1" dirty="0" err="1" smtClean="0"/>
                        <a:t>downto</a:t>
                      </a:r>
                      <a:r>
                        <a:rPr lang="nl-NL" sz="2400" b="1" i="1" dirty="0" smtClean="0"/>
                        <a:t> 0);</a:t>
                      </a:r>
                      <a:endParaRPr lang="fr-FR" sz="2400" dirty="0" smtClean="0"/>
                    </a:p>
                    <a:p>
                      <a:r>
                        <a:rPr lang="nl-NL" sz="2400" b="1" i="1" dirty="0" smtClean="0"/>
                        <a:t>  af: integer;</a:t>
                      </a:r>
                      <a:endParaRPr lang="fr-FR" sz="2400" dirty="0" smtClean="0"/>
                    </a:p>
                    <a:p>
                      <a:r>
                        <a:rPr lang="en-GB" sz="2400" b="1" i="1" dirty="0" smtClean="0"/>
                        <a:t>  </a:t>
                      </a:r>
                      <a:r>
                        <a:rPr lang="en-GB" sz="2400" b="1" i="1" dirty="0" err="1" smtClean="0"/>
                        <a:t>cd</a:t>
                      </a:r>
                      <a:r>
                        <a:rPr lang="en-GB" sz="2400" b="1" i="1" dirty="0" smtClean="0"/>
                        <a:t>: </a:t>
                      </a:r>
                      <a:r>
                        <a:rPr lang="en-GB" sz="2400" b="1" i="1" dirty="0" err="1" smtClean="0"/>
                        <a:t>Couleurs</a:t>
                      </a:r>
                      <a:r>
                        <a:rPr lang="en-GB" sz="2400" b="1" i="1" dirty="0" smtClean="0"/>
                        <a:t>;</a:t>
                      </a:r>
                      <a:endParaRPr lang="fr-FR" sz="2400" dirty="0" smtClean="0"/>
                    </a:p>
                    <a:p>
                      <a:r>
                        <a:rPr kumimoji="0" lang="en-GB" sz="2400" b="1" i="1" kern="1200" dirty="0" smtClean="0">
                          <a:solidFill>
                            <a:srgbClr val="0070C0"/>
                          </a:solidFill>
                          <a:latin typeface="+mj-lt"/>
                          <a:ea typeface="Times New Roman"/>
                          <a:cs typeface="Courier-BoldOblique"/>
                        </a:rPr>
                        <a:t>end</a:t>
                      </a:r>
                      <a:r>
                        <a:rPr lang="en-GB" sz="2400" b="1" i="1" dirty="0" smtClean="0"/>
                        <a:t> </a:t>
                      </a:r>
                      <a:r>
                        <a:rPr kumimoji="0" lang="en-GB" sz="2400" b="1" i="1" kern="1200" dirty="0" smtClean="0">
                          <a:solidFill>
                            <a:srgbClr val="0070C0"/>
                          </a:solidFill>
                          <a:latin typeface="+mj-lt"/>
                          <a:ea typeface="Times New Roman"/>
                          <a:cs typeface="Courier-BoldOblique"/>
                        </a:rPr>
                        <a:t>record</a:t>
                      </a:r>
                      <a:r>
                        <a:rPr lang="en-GB" sz="2400" b="1" i="1" dirty="0" smtClean="0"/>
                        <a:t>;</a:t>
                      </a:r>
                      <a:endParaRPr lang="fr-FR" sz="2400" dirty="0" smtClean="0"/>
                    </a:p>
                    <a:p>
                      <a:endParaRPr kumimoji="0" lang="fr-FR" sz="2400" b="1" i="1" kern="1200" dirty="0" smtClean="0">
                        <a:solidFill>
                          <a:srgbClr val="0070C0"/>
                        </a:solidFill>
                        <a:latin typeface="+mj-lt"/>
                        <a:ea typeface="Times New Roman"/>
                        <a:cs typeface="Courier-BoldOblique"/>
                      </a:endParaRPr>
                    </a:p>
                    <a:p>
                      <a:r>
                        <a:rPr kumimoji="0" lang="fr-FR" sz="2400" b="1" i="1" kern="1200" dirty="0" smtClean="0">
                          <a:solidFill>
                            <a:srgbClr val="0070C0"/>
                          </a:solidFill>
                          <a:latin typeface="+mj-lt"/>
                          <a:ea typeface="Times New Roman"/>
                          <a:cs typeface="Courier-BoldOblique"/>
                        </a:rPr>
                        <a:t>variable</a:t>
                      </a:r>
                      <a:r>
                        <a:rPr lang="fr-FR" sz="2400" b="1" i="1" dirty="0" smtClean="0"/>
                        <a:t> I4: </a:t>
                      </a:r>
                      <a:r>
                        <a:rPr kumimoji="0" lang="fr-FR" sz="2400" b="1" i="1" kern="1200" dirty="0" smtClean="0">
                          <a:solidFill>
                            <a:srgbClr val="0070C0"/>
                          </a:solidFill>
                          <a:latin typeface="+mj-lt"/>
                          <a:ea typeface="Times New Roman"/>
                          <a:cs typeface="Courier-BoldOblique"/>
                        </a:rPr>
                        <a:t>Pixel</a:t>
                      </a:r>
                      <a:r>
                        <a:rPr lang="fr-FR" sz="2400" b="1" i="1" dirty="0" smtClean="0"/>
                        <a:t>;</a:t>
                      </a:r>
                      <a:endParaRPr lang="fr-FR" sz="2400" dirty="0" smtClean="0"/>
                    </a:p>
                    <a:p>
                      <a:endParaRPr lang="en-GB" sz="2400" b="1" i="1" dirty="0" smtClean="0"/>
                    </a:p>
                    <a:p>
                      <a:r>
                        <a:rPr lang="en-GB" sz="2400" b="1" i="1" dirty="0" smtClean="0"/>
                        <a:t>A := I4.af;</a:t>
                      </a:r>
                      <a:endParaRPr lang="fr-FR" sz="2800" dirty="0" smtClean="0"/>
                    </a:p>
                    <a:p>
                      <a:endParaRPr lang="en-GB" sz="2400" b="1" i="1" dirty="0" smtClean="0"/>
                    </a:p>
                    <a:p>
                      <a:r>
                        <a:rPr lang="en-GB" sz="2400" b="1" i="1" dirty="0" smtClean="0"/>
                        <a:t>I4.cd := </a:t>
                      </a:r>
                      <a:r>
                        <a:rPr lang="en-GB" sz="2400" b="1" i="1" dirty="0" err="1" smtClean="0"/>
                        <a:t>Vert</a:t>
                      </a:r>
                      <a:endParaRPr kumimoji="0" lang="fr-FR" sz="2400" b="1" i="1" kern="1200" dirty="0" smtClean="0">
                        <a:solidFill>
                          <a:schemeClr val="dk1"/>
                        </a:solidFill>
                        <a:latin typeface="+mj-lt"/>
                        <a:ea typeface="Times New Roman"/>
                        <a:cs typeface="Courier-BoldOblique"/>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34</a:t>
            </a:fld>
            <a:endParaRPr lang="fr-FR"/>
          </a:p>
        </p:txBody>
      </p:sp>
      <p:pic>
        <p:nvPicPr>
          <p:cNvPr id="3010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53" y="3717032"/>
            <a:ext cx="8794973" cy="207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10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397" y="908720"/>
            <a:ext cx="8744474" cy="2476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55576" y="24678"/>
            <a:ext cx="914400" cy="914400"/>
          </a:xfrm>
          <a:prstGeom prst="rect">
            <a:avLst/>
          </a:prstGeom>
          <a:noFill/>
        </p:spPr>
        <p:txBody>
          <a:bodyPr wrap="none" rtlCol="0">
            <a:normAutofit/>
          </a:bodyPr>
          <a:lstStyle/>
          <a:p>
            <a:r>
              <a:rPr lang="fr-FR" sz="3200" b="1" dirty="0" smtClean="0">
                <a:effectLst>
                  <a:outerShdw blurRad="38100" dist="38100" dir="2700000" algn="tl">
                    <a:srgbClr val="000000">
                      <a:alpha val="43137"/>
                    </a:srgbClr>
                  </a:outerShdw>
                </a:effectLst>
                <a:latin typeface="+mj-lt"/>
              </a:rPr>
              <a:t>Structure d’instruction en mode concurrent</a:t>
            </a:r>
          </a:p>
        </p:txBody>
      </p:sp>
    </p:spTree>
    <p:extLst>
      <p:ext uri="{BB962C8B-B14F-4D97-AF65-F5344CB8AC3E}">
        <p14:creationId xmlns:p14="http://schemas.microsoft.com/office/powerpoint/2010/main" val="5051519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custDataLst>
              <p:tags r:id="rId1"/>
            </p:custDataLst>
          </p:nvPr>
        </p:nvSpPr>
        <p:spPr>
          <a:xfrm>
            <a:off x="0" y="0"/>
            <a:ext cx="6999288" cy="838200"/>
          </a:xfrm>
        </p:spPr>
        <p:txBody>
          <a:bodyPr/>
          <a:lstStyle/>
          <a:p>
            <a:r>
              <a:rPr lang="fr-FR" dirty="0" smtClean="0"/>
              <a:t>Zone Concurrente</a:t>
            </a:r>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36</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Le corps de l'architecture est une zone concurrente: les instructions s'exécutent toutes en même temps (en parallèle)</a:t>
            </a:r>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Zone concurrente</a:t>
            </a:r>
          </a:p>
        </p:txBody>
      </p:sp>
      <p:pic>
        <p:nvPicPr>
          <p:cNvPr id="304130" name="Picture 2"/>
          <p:cNvPicPr>
            <a:picLocks noChangeAspect="1" noChangeArrowheads="1"/>
          </p:cNvPicPr>
          <p:nvPr/>
        </p:nvPicPr>
        <p:blipFill>
          <a:blip r:embed="rId6" cstate="print"/>
          <a:srcRect/>
          <a:stretch>
            <a:fillRect/>
          </a:stretch>
        </p:blipFill>
        <p:spPr bwMode="auto">
          <a:xfrm>
            <a:off x="2267744" y="2636912"/>
            <a:ext cx="4343400" cy="1238250"/>
          </a:xfrm>
          <a:prstGeom prst="rect">
            <a:avLst/>
          </a:prstGeom>
          <a:noFill/>
          <a:ln w="9525">
            <a:noFill/>
            <a:miter lim="800000"/>
            <a:headEnd/>
            <a:tailEnd/>
          </a:ln>
        </p:spPr>
      </p:pic>
      <p:pic>
        <p:nvPicPr>
          <p:cNvPr id="304131" name="Picture 3"/>
          <p:cNvPicPr>
            <a:picLocks noChangeAspect="1" noChangeArrowheads="1"/>
          </p:cNvPicPr>
          <p:nvPr/>
        </p:nvPicPr>
        <p:blipFill>
          <a:blip r:embed="rId7" cstate="print"/>
          <a:srcRect/>
          <a:stretch>
            <a:fillRect/>
          </a:stretch>
        </p:blipFill>
        <p:spPr bwMode="auto">
          <a:xfrm>
            <a:off x="1619672" y="4272508"/>
            <a:ext cx="1781175" cy="1028700"/>
          </a:xfrm>
          <a:prstGeom prst="rect">
            <a:avLst/>
          </a:prstGeom>
          <a:noFill/>
          <a:ln w="9525">
            <a:noFill/>
            <a:miter lim="800000"/>
            <a:headEnd/>
            <a:tailEnd/>
          </a:ln>
        </p:spPr>
      </p:pic>
      <p:pic>
        <p:nvPicPr>
          <p:cNvPr id="304132" name="Picture 4"/>
          <p:cNvPicPr>
            <a:picLocks noChangeAspect="1" noChangeArrowheads="1"/>
          </p:cNvPicPr>
          <p:nvPr/>
        </p:nvPicPr>
        <p:blipFill>
          <a:blip r:embed="rId8" cstate="print"/>
          <a:srcRect/>
          <a:stretch>
            <a:fillRect/>
          </a:stretch>
        </p:blipFill>
        <p:spPr bwMode="auto">
          <a:xfrm>
            <a:off x="5790778" y="4293096"/>
            <a:ext cx="1733550" cy="990600"/>
          </a:xfrm>
          <a:prstGeom prst="rect">
            <a:avLst/>
          </a:prstGeom>
          <a:noFill/>
          <a:ln w="9525">
            <a:noFill/>
            <a:miter lim="800000"/>
            <a:headEnd/>
            <a:tailEnd/>
          </a:ln>
        </p:spPr>
      </p:pic>
      <p:sp>
        <p:nvSpPr>
          <p:cNvPr id="9" name="Double flèche horizontale 8"/>
          <p:cNvSpPr/>
          <p:nvPr/>
        </p:nvSpPr>
        <p:spPr>
          <a:xfrm>
            <a:off x="3779912" y="4581128"/>
            <a:ext cx="180020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1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4132"/>
                                        </p:tgtEl>
                                        <p:attrNameLst>
                                          <p:attrName>style.visibility</p:attrName>
                                        </p:attrNameLst>
                                      </p:cBhvr>
                                      <p:to>
                                        <p:strVal val="visible"/>
                                      </p:to>
                                    </p:set>
                                  </p:childTnLst>
                                </p:cTn>
                              </p:par>
                            </p:childTnLst>
                          </p:cTn>
                        </p:par>
                        <p:par>
                          <p:cTn id="17" fill="hold">
                            <p:stCondLst>
                              <p:cond delay="0"/>
                            </p:stCondLst>
                            <p:childTnLst>
                              <p:par>
                                <p:cTn id="18" presetID="43"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
                                        <p:tgtEl>
                                          <p:spTgt spid="9"/>
                                        </p:tgtEl>
                                      </p:cBhvr>
                                    </p:animEffect>
                                    <p:anim calcmode="lin" valueType="num">
                                      <p:cBhvr>
                                        <p:cTn id="21" dur="400" fill="hold"/>
                                        <p:tgtEl>
                                          <p:spTgt spid="9"/>
                                        </p:tgtEl>
                                        <p:attrNameLst>
                                          <p:attrName>ppt_x</p:attrName>
                                        </p:attrNameLst>
                                      </p:cBhvr>
                                      <p:tavLst>
                                        <p:tav tm="0">
                                          <p:val>
                                            <p:strVal val="#ppt_x"/>
                                          </p:val>
                                        </p:tav>
                                        <p:tav tm="100000">
                                          <p:val>
                                            <p:strVal val="#ppt_x"/>
                                          </p:val>
                                        </p:tav>
                                      </p:tavLst>
                                    </p:anim>
                                    <p:anim calcmode="lin" valueType="num">
                                      <p:cBhvr>
                                        <p:cTn id="22" dur="400" fill="hold"/>
                                        <p:tgtEl>
                                          <p:spTgt spid="9"/>
                                        </p:tgtEl>
                                        <p:attrNameLst>
                                          <p:attrName>ppt_y</p:attrName>
                                        </p:attrNameLst>
                                      </p:cBhvr>
                                      <p:tavLst>
                                        <p:tav tm="0">
                                          <p:val>
                                            <p:strVal val="#ppt_y+0.31"/>
                                          </p:val>
                                        </p:tav>
                                        <p:tav tm="100000">
                                          <p:val>
                                            <p:strVal val="#ppt_y+0.31"/>
                                          </p:val>
                                        </p:tav>
                                      </p:tavLst>
                                    </p:anim>
                                    <p:anim calcmode="lin" valueType="num">
                                      <p:cBhvr>
                                        <p:cTn id="23" dur="600" decel="50000" fill="hold">
                                          <p:stCondLst>
                                            <p:cond delay="400"/>
                                          </p:stCondLst>
                                        </p:cTn>
                                        <p:tgtEl>
                                          <p:spTgt spid="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4" dur="600" decel="50000" fill="hold">
                                          <p:stCondLst>
                                            <p:cond delay="400"/>
                                          </p:stCondLst>
                                        </p:cTn>
                                        <p:tgtEl>
                                          <p:spTgt spid="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37</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Modifie l’état d’un signal suivant le résultat d’une condition logique entre un ou des signaux, valeurs, constantes.</a:t>
            </a:r>
          </a:p>
          <a:p>
            <a:r>
              <a:rPr lang="fr-FR" dirty="0" smtClean="0"/>
              <a:t>Syntaxe:</a:t>
            </a:r>
          </a:p>
          <a:p>
            <a:endParaRPr lang="fr-FR" dirty="0" smtClean="0"/>
          </a:p>
          <a:p>
            <a:endParaRPr lang="fr-FR" dirty="0" smtClean="0"/>
          </a:p>
          <a:p>
            <a:r>
              <a:rPr lang="fr-FR" dirty="0" smtClean="0"/>
              <a:t>Exemple:</a:t>
            </a:r>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Zone concurrente</a:t>
            </a:r>
          </a:p>
        </p:txBody>
      </p:sp>
      <p:sp>
        <p:nvSpPr>
          <p:cNvPr id="4" name="Titre 3"/>
          <p:cNvSpPr>
            <a:spLocks noGrp="1"/>
          </p:cNvSpPr>
          <p:nvPr>
            <p:ph type="title" idx="4294967295"/>
            <p:custDataLst>
              <p:tags r:id="rId4"/>
            </p:custDataLst>
          </p:nvPr>
        </p:nvSpPr>
        <p:spPr>
          <a:xfrm>
            <a:off x="0" y="0"/>
            <a:ext cx="6999288" cy="838200"/>
          </a:xfrm>
        </p:spPr>
        <p:txBody>
          <a:bodyPr>
            <a:normAutofit fontScale="90000"/>
          </a:bodyPr>
          <a:lstStyle/>
          <a:p>
            <a:r>
              <a:rPr lang="fr-FR" dirty="0" smtClean="0"/>
              <a:t>Affectation Conditionnelle:</a:t>
            </a:r>
            <a:br>
              <a:rPr lang="fr-FR" dirty="0" smtClean="0"/>
            </a:br>
            <a:r>
              <a:rPr lang="fr-FR" dirty="0" smtClean="0"/>
              <a:t>Instruction </a:t>
            </a:r>
            <a:r>
              <a:rPr lang="fr-FR" dirty="0" err="1" smtClean="0"/>
              <a:t>When</a:t>
            </a:r>
            <a:endParaRPr lang="fr-FR" dirty="0" smtClean="0"/>
          </a:p>
        </p:txBody>
      </p:sp>
      <p:graphicFrame>
        <p:nvGraphicFramePr>
          <p:cNvPr id="10" name="Tableau 9"/>
          <p:cNvGraphicFramePr>
            <a:graphicFrameLocks noGrp="1"/>
          </p:cNvGraphicFramePr>
          <p:nvPr/>
        </p:nvGraphicFramePr>
        <p:xfrm>
          <a:off x="467544" y="2996952"/>
          <a:ext cx="8424936" cy="118872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chemeClr val="dk1"/>
                          </a:solidFill>
                          <a:latin typeface="+mj-lt"/>
                          <a:ea typeface="Times New Roman"/>
                          <a:cs typeface="Courier-BoldOblique"/>
                        </a:rPr>
                        <a:t>&lt;SIGNAL&gt;</a:t>
                      </a:r>
                      <a:r>
                        <a:rPr kumimoji="0" lang="fr-FR" sz="2400" b="1" i="1" kern="1200" dirty="0" smtClean="0">
                          <a:solidFill>
                            <a:srgbClr val="0070C0"/>
                          </a:solidFill>
                          <a:latin typeface="+mj-lt"/>
                          <a:ea typeface="Times New Roman"/>
                          <a:cs typeface="Courier-BoldOblique"/>
                        </a:rPr>
                        <a:t> </a:t>
                      </a:r>
                      <a:r>
                        <a:rPr kumimoji="0" lang="fr-FR" sz="2400" b="1" i="1" kern="1200" dirty="0" smtClean="0">
                          <a:solidFill>
                            <a:schemeClr val="dk1"/>
                          </a:solidFill>
                          <a:latin typeface="+mj-lt"/>
                          <a:ea typeface="Times New Roman"/>
                          <a:cs typeface="Courier-BoldOblique"/>
                        </a:rPr>
                        <a:t>&lt;= &lt;expression&gt; </a:t>
                      </a:r>
                      <a:r>
                        <a:rPr kumimoji="0" lang="fr-FR" sz="2400" b="1" i="1" kern="1200" dirty="0" err="1" smtClean="0">
                          <a:solidFill>
                            <a:srgbClr val="0070C0"/>
                          </a:solidFill>
                          <a:latin typeface="+mj-lt"/>
                          <a:ea typeface="Times New Roman"/>
                          <a:cs typeface="Courier-BoldOblique"/>
                        </a:rPr>
                        <a:t>when</a:t>
                      </a:r>
                      <a:r>
                        <a:rPr kumimoji="0" lang="fr-FR" sz="2400" b="1" i="1" kern="1200" dirty="0" smtClean="0">
                          <a:solidFill>
                            <a:srgbClr val="0070C0"/>
                          </a:solidFill>
                          <a:latin typeface="+mj-lt"/>
                          <a:ea typeface="Times New Roman"/>
                          <a:cs typeface="Courier-BoldOblique"/>
                        </a:rPr>
                        <a:t> </a:t>
                      </a:r>
                      <a:r>
                        <a:rPr kumimoji="0" lang="fr-FR" sz="2400" b="1" i="1" kern="1200" dirty="0" smtClean="0">
                          <a:solidFill>
                            <a:schemeClr val="dk1"/>
                          </a:solidFill>
                          <a:latin typeface="+mj-lt"/>
                          <a:ea typeface="Times New Roman"/>
                          <a:cs typeface="Courier-BoldOblique"/>
                        </a:rPr>
                        <a:t>&lt;condition&gt;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rgbClr val="0070C0"/>
                          </a:solidFill>
                          <a:latin typeface="+mj-lt"/>
                          <a:ea typeface="Times New Roman"/>
                          <a:cs typeface="Courier-BoldOblique"/>
                        </a:rPr>
                        <a:t>      </a:t>
                      </a:r>
                      <a:r>
                        <a:rPr kumimoji="0" lang="fr-FR" sz="2400" b="1" i="1" kern="1200" dirty="0" smtClean="0">
                          <a:solidFill>
                            <a:schemeClr val="dk1"/>
                          </a:solidFill>
                          <a:latin typeface="+mj-lt"/>
                          <a:ea typeface="Times New Roman"/>
                          <a:cs typeface="Courier-BoldOblique"/>
                        </a:rPr>
                        <a:t>[</a:t>
                      </a:r>
                      <a:r>
                        <a:rPr kumimoji="0" lang="fr-FR" sz="2400" b="1" i="1" kern="1200" dirty="0" err="1" smtClean="0">
                          <a:solidFill>
                            <a:srgbClr val="0070C0"/>
                          </a:solidFill>
                          <a:latin typeface="+mj-lt"/>
                          <a:ea typeface="Times New Roman"/>
                          <a:cs typeface="Courier-BoldOblique"/>
                        </a:rPr>
                        <a:t>else</a:t>
                      </a:r>
                      <a:r>
                        <a:rPr kumimoji="0" lang="fr-FR" sz="2400" b="1" i="1" kern="1200" dirty="0" smtClean="0">
                          <a:solidFill>
                            <a:srgbClr val="0070C0"/>
                          </a:solidFill>
                          <a:latin typeface="+mj-lt"/>
                          <a:ea typeface="Times New Roman"/>
                          <a:cs typeface="Courier-BoldOblique"/>
                        </a:rPr>
                        <a:t> </a:t>
                      </a:r>
                      <a:r>
                        <a:rPr kumimoji="0" lang="fr-FR" sz="2400" b="1" i="1" kern="1200" dirty="0" smtClean="0">
                          <a:solidFill>
                            <a:schemeClr val="dk1"/>
                          </a:solidFill>
                          <a:latin typeface="+mj-lt"/>
                          <a:ea typeface="Times New Roman"/>
                          <a:cs typeface="Courier-BoldOblique"/>
                        </a:rPr>
                        <a:t>&lt;expression&gt; </a:t>
                      </a:r>
                      <a:r>
                        <a:rPr kumimoji="0" lang="fr-FR" sz="2400" b="1" i="1" kern="1200" dirty="0" err="1" smtClean="0">
                          <a:solidFill>
                            <a:srgbClr val="0070C0"/>
                          </a:solidFill>
                          <a:latin typeface="+mj-lt"/>
                          <a:ea typeface="Times New Roman"/>
                          <a:cs typeface="Courier-BoldOblique"/>
                        </a:rPr>
                        <a:t>when</a:t>
                      </a:r>
                      <a:r>
                        <a:rPr kumimoji="0" lang="fr-FR" sz="2400" b="1" i="1" kern="1200" dirty="0" smtClean="0">
                          <a:solidFill>
                            <a:srgbClr val="0070C0"/>
                          </a:solidFill>
                          <a:latin typeface="+mj-lt"/>
                          <a:ea typeface="Times New Roman"/>
                          <a:cs typeface="Courier-BoldOblique"/>
                        </a:rPr>
                        <a:t> </a:t>
                      </a:r>
                      <a:r>
                        <a:rPr kumimoji="0" lang="fr-FR" sz="2400" b="1" i="1" kern="1200" dirty="0" smtClean="0">
                          <a:solidFill>
                            <a:schemeClr val="dk1"/>
                          </a:solidFill>
                          <a:latin typeface="+mj-lt"/>
                          <a:ea typeface="Times New Roman"/>
                          <a:cs typeface="Courier-BoldOblique"/>
                        </a:rPr>
                        <a:t>&lt;condition&gt;]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rgbClr val="0070C0"/>
                          </a:solidFill>
                          <a:latin typeface="+mj-lt"/>
                          <a:ea typeface="Times New Roman"/>
                          <a:cs typeface="Courier-BoldOblique"/>
                        </a:rPr>
                        <a:t>      </a:t>
                      </a:r>
                      <a:r>
                        <a:rPr kumimoji="0" lang="fr-FR" sz="2400" b="1" i="1" kern="1200" dirty="0" smtClean="0">
                          <a:solidFill>
                            <a:schemeClr val="dk1"/>
                          </a:solidFill>
                          <a:latin typeface="+mj-lt"/>
                          <a:ea typeface="Times New Roman"/>
                          <a:cs typeface="Courier-BoldOblique"/>
                        </a:rPr>
                        <a:t>[</a:t>
                      </a:r>
                      <a:r>
                        <a:rPr kumimoji="0" lang="fr-FR" sz="2400" b="1" i="1" kern="1200" dirty="0" err="1" smtClean="0">
                          <a:solidFill>
                            <a:srgbClr val="0070C0"/>
                          </a:solidFill>
                          <a:latin typeface="+mj-lt"/>
                          <a:ea typeface="Times New Roman"/>
                          <a:cs typeface="Courier-BoldOblique"/>
                        </a:rPr>
                        <a:t>else</a:t>
                      </a:r>
                      <a:r>
                        <a:rPr kumimoji="0" lang="fr-FR" sz="2400" b="1" i="1" kern="1200" dirty="0" smtClean="0">
                          <a:solidFill>
                            <a:srgbClr val="0070C0"/>
                          </a:solidFill>
                          <a:latin typeface="+mj-lt"/>
                          <a:ea typeface="Times New Roman"/>
                          <a:cs typeface="Courier-BoldOblique"/>
                        </a:rPr>
                        <a:t> </a:t>
                      </a:r>
                      <a:r>
                        <a:rPr kumimoji="0" lang="fr-FR" sz="2400" b="1" i="1" kern="1200" dirty="0" smtClean="0">
                          <a:solidFill>
                            <a:schemeClr val="dk1"/>
                          </a:solidFill>
                          <a:latin typeface="+mj-lt"/>
                          <a:ea typeface="Times New Roman"/>
                          <a:cs typeface="Courier-BoldOblique"/>
                        </a:rPr>
                        <a:t>&lt;expression&gt;];</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1" name="Tableau 10"/>
          <p:cNvGraphicFramePr>
            <a:graphicFrameLocks noGrp="1"/>
          </p:cNvGraphicFramePr>
          <p:nvPr/>
        </p:nvGraphicFramePr>
        <p:xfrm>
          <a:off x="467544" y="4869160"/>
          <a:ext cx="4176464" cy="1188720"/>
        </p:xfrm>
        <a:graphic>
          <a:graphicData uri="http://schemas.openxmlformats.org/drawingml/2006/table">
            <a:tbl>
              <a:tblPr bandRow="1">
                <a:tableStyleId>{5C22544A-7EE6-4342-B048-85BDC9FD1C3A}</a:tableStyleId>
              </a:tblPr>
              <a:tblGrid>
                <a:gridCol w="417646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chemeClr val="dk1"/>
                          </a:solidFill>
                          <a:latin typeface="+mj-lt"/>
                          <a:ea typeface="Times New Roman"/>
                          <a:cs typeface="Courier-BoldOblique"/>
                        </a:rPr>
                        <a:t>B_DAT &lt;= REG1 </a:t>
                      </a:r>
                      <a:r>
                        <a:rPr kumimoji="0" lang="fr-FR" sz="2400" b="1" i="1" kern="1200" dirty="0" err="1" smtClean="0">
                          <a:solidFill>
                            <a:srgbClr val="0070C0"/>
                          </a:solidFill>
                          <a:latin typeface="+mj-lt"/>
                          <a:ea typeface="Times New Roman"/>
                          <a:cs typeface="Courier-BoldOblique"/>
                        </a:rPr>
                        <a:t>when</a:t>
                      </a:r>
                      <a:r>
                        <a:rPr kumimoji="0" lang="fr-FR" sz="2400" b="1" i="1" kern="1200" dirty="0" smtClean="0">
                          <a:solidFill>
                            <a:schemeClr val="dk1"/>
                          </a:solidFill>
                          <a:latin typeface="+mj-lt"/>
                          <a:ea typeface="Times New Roman"/>
                          <a:cs typeface="Courier-BoldOblique"/>
                        </a:rPr>
                        <a:t> ENA1='0'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chemeClr val="dk1"/>
                          </a:solidFill>
                          <a:latin typeface="+mj-lt"/>
                          <a:ea typeface="Times New Roman"/>
                          <a:cs typeface="Courier-BoldOblique"/>
                        </a:rPr>
                        <a:t>          </a:t>
                      </a:r>
                      <a:r>
                        <a:rPr kumimoji="0" lang="fr-FR" sz="2400" b="1" i="1" kern="1200" dirty="0" err="1" smtClean="0">
                          <a:solidFill>
                            <a:srgbClr val="0070C0"/>
                          </a:solidFill>
                          <a:latin typeface="+mj-lt"/>
                          <a:ea typeface="Times New Roman"/>
                          <a:cs typeface="Courier-BoldOblique"/>
                        </a:rPr>
                        <a:t>else</a:t>
                      </a:r>
                      <a:r>
                        <a:rPr kumimoji="0" lang="fr-FR" sz="2400" b="1" i="1" kern="1200" dirty="0" smtClean="0">
                          <a:solidFill>
                            <a:schemeClr val="dk1"/>
                          </a:solidFill>
                          <a:latin typeface="+mj-lt"/>
                          <a:ea typeface="Times New Roman"/>
                          <a:cs typeface="Courier-BoldOblique"/>
                        </a:rPr>
                        <a:t> REG2 </a:t>
                      </a:r>
                      <a:r>
                        <a:rPr kumimoji="0" lang="fr-FR" sz="2400" b="1" i="1" kern="1200" dirty="0" err="1" smtClean="0">
                          <a:solidFill>
                            <a:srgbClr val="0070C0"/>
                          </a:solidFill>
                          <a:latin typeface="+mj-lt"/>
                          <a:ea typeface="Times New Roman"/>
                          <a:cs typeface="Courier-BoldOblique"/>
                        </a:rPr>
                        <a:t>when</a:t>
                      </a:r>
                      <a:r>
                        <a:rPr kumimoji="0" lang="fr-FR" sz="2400" b="1" i="1" kern="1200" dirty="0" smtClean="0">
                          <a:solidFill>
                            <a:schemeClr val="dk1"/>
                          </a:solidFill>
                          <a:latin typeface="+mj-lt"/>
                          <a:ea typeface="Times New Roman"/>
                          <a:cs typeface="Courier-BoldOblique"/>
                        </a:rPr>
                        <a:t> ENA2='0'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chemeClr val="dk1"/>
                          </a:solidFill>
                          <a:latin typeface="+mj-lt"/>
                          <a:ea typeface="Times New Roman"/>
                          <a:cs typeface="Courier-BoldOblique"/>
                        </a:rPr>
                        <a:t>          </a:t>
                      </a:r>
                      <a:r>
                        <a:rPr kumimoji="0" lang="fr-FR" sz="2400" b="1" i="1" kern="1200" dirty="0" err="1" smtClean="0">
                          <a:solidFill>
                            <a:srgbClr val="0070C0"/>
                          </a:solidFill>
                          <a:latin typeface="+mj-lt"/>
                          <a:ea typeface="Times New Roman"/>
                          <a:cs typeface="Courier-BoldOblique"/>
                        </a:rPr>
                        <a:t>else</a:t>
                      </a:r>
                      <a:r>
                        <a:rPr kumimoji="0" lang="fr-FR" sz="2400" b="1" i="1" kern="1200" dirty="0" smtClean="0">
                          <a:solidFill>
                            <a:schemeClr val="dk1"/>
                          </a:solidFill>
                          <a:latin typeface="+mj-lt"/>
                          <a:ea typeface="Times New Roman"/>
                          <a:cs typeface="Courier-BoldOblique"/>
                        </a:rPr>
                        <a:t> "ZZZZZZZZ" ;</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05154" name="Picture 2"/>
          <p:cNvPicPr>
            <a:picLocks noChangeAspect="1" noChangeArrowheads="1"/>
          </p:cNvPicPr>
          <p:nvPr/>
        </p:nvPicPr>
        <p:blipFill>
          <a:blip r:embed="rId7" cstate="print"/>
          <a:srcRect/>
          <a:stretch>
            <a:fillRect/>
          </a:stretch>
        </p:blipFill>
        <p:spPr bwMode="auto">
          <a:xfrm>
            <a:off x="5508104" y="4365104"/>
            <a:ext cx="3429000" cy="1819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5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38</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Permet d’affecter différentes valeurs à un signal, selon les valeurs prises par un signal de sélection.</a:t>
            </a:r>
          </a:p>
          <a:p>
            <a:r>
              <a:rPr lang="fr-FR" dirty="0" smtClean="0"/>
              <a:t>Syntaxe:</a:t>
            </a:r>
          </a:p>
          <a:p>
            <a:endParaRPr lang="fr-FR" dirty="0" smtClean="0"/>
          </a:p>
          <a:p>
            <a:endParaRPr lang="fr-FR" dirty="0" smtClean="0"/>
          </a:p>
          <a:p>
            <a:endParaRPr lang="fr-FR" dirty="0" smtClean="0"/>
          </a:p>
          <a:p>
            <a:r>
              <a:rPr lang="fr-FR" dirty="0" smtClean="0"/>
              <a:t>Exemple:</a:t>
            </a:r>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Zone concurrente</a:t>
            </a:r>
          </a:p>
        </p:txBody>
      </p:sp>
      <p:sp>
        <p:nvSpPr>
          <p:cNvPr id="4" name="Titre 3"/>
          <p:cNvSpPr>
            <a:spLocks noGrp="1"/>
          </p:cNvSpPr>
          <p:nvPr>
            <p:ph type="title" idx="4294967295"/>
            <p:custDataLst>
              <p:tags r:id="rId4"/>
            </p:custDataLst>
          </p:nvPr>
        </p:nvSpPr>
        <p:spPr>
          <a:xfrm>
            <a:off x="0" y="0"/>
            <a:ext cx="6999288" cy="838200"/>
          </a:xfrm>
        </p:spPr>
        <p:txBody>
          <a:bodyPr>
            <a:normAutofit fontScale="90000"/>
          </a:bodyPr>
          <a:lstStyle/>
          <a:p>
            <a:r>
              <a:rPr lang="fr-FR" dirty="0" smtClean="0"/>
              <a:t>Affectation </a:t>
            </a:r>
            <a:r>
              <a:rPr lang="fr-FR" dirty="0" err="1" smtClean="0"/>
              <a:t>Selective</a:t>
            </a:r>
            <a:r>
              <a:rPr lang="fr-FR" dirty="0" smtClean="0"/>
              <a:t>:</a:t>
            </a:r>
            <a:br>
              <a:rPr lang="fr-FR" dirty="0" smtClean="0"/>
            </a:br>
            <a:r>
              <a:rPr lang="fr-FR" dirty="0" smtClean="0"/>
              <a:t>Instruction </a:t>
            </a:r>
            <a:r>
              <a:rPr lang="fr-FR" dirty="0" err="1" smtClean="0"/>
              <a:t>With</a:t>
            </a:r>
            <a:endParaRPr lang="fr-FR" dirty="0" smtClean="0"/>
          </a:p>
        </p:txBody>
      </p:sp>
      <p:graphicFrame>
        <p:nvGraphicFramePr>
          <p:cNvPr id="10" name="Tableau 9"/>
          <p:cNvGraphicFramePr>
            <a:graphicFrameLocks noGrp="1"/>
          </p:cNvGraphicFramePr>
          <p:nvPr/>
        </p:nvGraphicFramePr>
        <p:xfrm>
          <a:off x="323528" y="2666608"/>
          <a:ext cx="8424936" cy="155448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err="1" smtClean="0">
                          <a:solidFill>
                            <a:srgbClr val="0070C0"/>
                          </a:solidFill>
                          <a:latin typeface="+mj-lt"/>
                          <a:ea typeface="Times New Roman"/>
                          <a:cs typeface="Courier-BoldOblique"/>
                        </a:rPr>
                        <a:t>with</a:t>
                      </a:r>
                      <a:r>
                        <a:rPr kumimoji="0" lang="fr-FR" sz="2400" b="1" i="1" kern="1200" dirty="0" smtClean="0">
                          <a:solidFill>
                            <a:schemeClr val="dk1"/>
                          </a:solidFill>
                          <a:latin typeface="+mj-lt"/>
                          <a:ea typeface="Times New Roman"/>
                          <a:cs typeface="Courier-BoldOblique"/>
                        </a:rPr>
                        <a:t> &lt;SIGNAL_DE_SELECTION&gt; </a:t>
                      </a:r>
                      <a:r>
                        <a:rPr kumimoji="0" lang="fr-FR" sz="2400" b="1" i="1" kern="1200" dirty="0" smtClean="0">
                          <a:solidFill>
                            <a:srgbClr val="0070C0"/>
                          </a:solidFill>
                          <a:latin typeface="+mj-lt"/>
                          <a:ea typeface="Times New Roman"/>
                          <a:cs typeface="Courier-BoldOblique"/>
                        </a:rPr>
                        <a:t>select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chemeClr val="dk1"/>
                          </a:solidFill>
                          <a:latin typeface="+mj-lt"/>
                          <a:ea typeface="Times New Roman"/>
                          <a:cs typeface="Courier-BoldOblique"/>
                        </a:rPr>
                        <a:t>&lt;SIGNAL&gt; &lt;= &lt;expression&gt; </a:t>
                      </a:r>
                      <a:r>
                        <a:rPr kumimoji="0" lang="fr-FR" sz="2400" b="1" i="1" kern="1200" dirty="0" err="1" smtClean="0">
                          <a:solidFill>
                            <a:srgbClr val="0070C0"/>
                          </a:solidFill>
                          <a:latin typeface="+mj-lt"/>
                          <a:ea typeface="Times New Roman"/>
                          <a:cs typeface="Courier-BoldOblique"/>
                        </a:rPr>
                        <a:t>when</a:t>
                      </a:r>
                      <a:r>
                        <a:rPr kumimoji="0" lang="fr-FR" sz="2400" b="1" i="1" kern="1200" dirty="0" smtClean="0">
                          <a:solidFill>
                            <a:schemeClr val="dk1"/>
                          </a:solidFill>
                          <a:latin typeface="+mj-lt"/>
                          <a:ea typeface="Times New Roman"/>
                          <a:cs typeface="Courier-BoldOblique"/>
                        </a:rPr>
                        <a:t> &lt;</a:t>
                      </a:r>
                      <a:r>
                        <a:rPr kumimoji="0" lang="fr-FR" sz="2400" b="1" i="1" kern="1200" dirty="0" err="1" smtClean="0">
                          <a:solidFill>
                            <a:schemeClr val="dk1"/>
                          </a:solidFill>
                          <a:latin typeface="+mj-lt"/>
                          <a:ea typeface="Times New Roman"/>
                          <a:cs typeface="Courier-BoldOblique"/>
                        </a:rPr>
                        <a:t>valeur_de_selection</a:t>
                      </a:r>
                      <a:r>
                        <a:rPr kumimoji="0" lang="fr-FR" sz="2400" b="1" i="1" kern="1200" dirty="0" smtClean="0">
                          <a:solidFill>
                            <a:schemeClr val="dk1"/>
                          </a:solidFill>
                          <a:latin typeface="+mj-lt"/>
                          <a:ea typeface="Times New Roman"/>
                          <a:cs typeface="Courier-BoldOblique"/>
                        </a:rPr>
                        <a:t>&gt;,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chemeClr val="dk1"/>
                          </a:solidFill>
                          <a:latin typeface="+mj-lt"/>
                          <a:ea typeface="Times New Roman"/>
                          <a:cs typeface="Courier-BoldOblique"/>
                        </a:rPr>
                        <a:t>                        [&lt;expression&gt; </a:t>
                      </a:r>
                      <a:r>
                        <a:rPr kumimoji="0" lang="fr-FR" sz="2400" b="1" i="1" kern="1200" dirty="0" err="1" smtClean="0">
                          <a:solidFill>
                            <a:srgbClr val="0070C0"/>
                          </a:solidFill>
                          <a:latin typeface="+mj-lt"/>
                          <a:ea typeface="Times New Roman"/>
                          <a:cs typeface="Courier-BoldOblique"/>
                        </a:rPr>
                        <a:t>when</a:t>
                      </a:r>
                      <a:r>
                        <a:rPr kumimoji="0" lang="fr-FR" sz="2400" b="1" i="1" kern="1200" dirty="0" smtClean="0">
                          <a:solidFill>
                            <a:schemeClr val="dk1"/>
                          </a:solidFill>
                          <a:latin typeface="+mj-lt"/>
                          <a:ea typeface="Times New Roman"/>
                          <a:cs typeface="Courier-BoldOblique"/>
                        </a:rPr>
                        <a:t> &lt;</a:t>
                      </a:r>
                      <a:r>
                        <a:rPr kumimoji="0" lang="fr-FR" sz="2400" b="1" i="1" kern="1200" dirty="0" err="1" smtClean="0">
                          <a:solidFill>
                            <a:schemeClr val="dk1"/>
                          </a:solidFill>
                          <a:latin typeface="+mj-lt"/>
                          <a:ea typeface="Times New Roman"/>
                          <a:cs typeface="Courier-BoldOblique"/>
                        </a:rPr>
                        <a:t>valeur_de_selection</a:t>
                      </a:r>
                      <a:r>
                        <a:rPr kumimoji="0" lang="fr-FR" sz="2400" b="1" i="1" kern="1200" dirty="0" smtClean="0">
                          <a:solidFill>
                            <a:schemeClr val="dk1"/>
                          </a:solidFill>
                          <a:latin typeface="+mj-lt"/>
                          <a:ea typeface="Times New Roman"/>
                          <a:cs typeface="Courier-BoldOblique"/>
                        </a:rPr>
                        <a:t>&gt;,]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chemeClr val="dk1"/>
                          </a:solidFill>
                          <a:latin typeface="+mj-lt"/>
                          <a:ea typeface="Times New Roman"/>
                          <a:cs typeface="Courier-BoldOblique"/>
                        </a:rPr>
                        <a:t>                         &lt;expression&gt; </a:t>
                      </a:r>
                      <a:r>
                        <a:rPr kumimoji="0" lang="fr-FR" sz="2400" b="1" i="1" kern="1200" dirty="0" err="1" smtClean="0">
                          <a:solidFill>
                            <a:srgbClr val="0070C0"/>
                          </a:solidFill>
                          <a:latin typeface="+mj-lt"/>
                          <a:ea typeface="Times New Roman"/>
                          <a:cs typeface="Courier-BoldOblique"/>
                        </a:rPr>
                        <a:t>when</a:t>
                      </a:r>
                      <a:r>
                        <a:rPr kumimoji="0" lang="fr-FR" sz="2400" b="1" i="1" kern="1200" dirty="0" smtClean="0">
                          <a:solidFill>
                            <a:srgbClr val="0070C0"/>
                          </a:solidFill>
                          <a:latin typeface="+mj-lt"/>
                          <a:ea typeface="Times New Roman"/>
                          <a:cs typeface="Courier-BoldOblique"/>
                        </a:rPr>
                        <a:t> </a:t>
                      </a:r>
                      <a:r>
                        <a:rPr kumimoji="0" lang="fr-FR" sz="2400" b="1" i="1" kern="1200" dirty="0" err="1" smtClean="0">
                          <a:solidFill>
                            <a:srgbClr val="0070C0"/>
                          </a:solidFill>
                          <a:latin typeface="+mj-lt"/>
                          <a:ea typeface="Times New Roman"/>
                          <a:cs typeface="Courier-BoldOblique"/>
                        </a:rPr>
                        <a:t>others</a:t>
                      </a:r>
                      <a:r>
                        <a:rPr kumimoji="0" lang="fr-FR" sz="2400" b="1" i="1" kern="1200" dirty="0" smtClean="0">
                          <a:solidFill>
                            <a:schemeClr val="dk1"/>
                          </a:solidFill>
                          <a:latin typeface="+mj-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39</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concurrente</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Affectation </a:t>
            </a:r>
            <a:r>
              <a:rPr lang="fr-FR" dirty="0" err="1" smtClean="0"/>
              <a:t>Selective</a:t>
            </a:r>
            <a:r>
              <a:rPr lang="fr-FR" dirty="0" smtClean="0"/>
              <a:t>:</a:t>
            </a:r>
            <a:br>
              <a:rPr lang="fr-FR" dirty="0" smtClean="0"/>
            </a:br>
            <a:r>
              <a:rPr lang="fr-FR" dirty="0" smtClean="0"/>
              <a:t>Instruction </a:t>
            </a:r>
            <a:r>
              <a:rPr lang="fr-FR" dirty="0" err="1" smtClean="0"/>
              <a:t>With</a:t>
            </a:r>
            <a:endParaRPr lang="fr-FR" dirty="0" smtClean="0"/>
          </a:p>
        </p:txBody>
      </p:sp>
      <p:graphicFrame>
        <p:nvGraphicFramePr>
          <p:cNvPr id="9" name="Tableau 8"/>
          <p:cNvGraphicFramePr>
            <a:graphicFrameLocks noGrp="1"/>
          </p:cNvGraphicFramePr>
          <p:nvPr/>
        </p:nvGraphicFramePr>
        <p:xfrm>
          <a:off x="251520" y="1324704"/>
          <a:ext cx="5400600" cy="4480560"/>
        </p:xfrm>
        <a:graphic>
          <a:graphicData uri="http://schemas.openxmlformats.org/drawingml/2006/table">
            <a:tbl>
              <a:tblPr bandRow="1">
                <a:tableStyleId>{5C22544A-7EE6-4342-B048-85BDC9FD1C3A}</a:tableStyleId>
              </a:tblPr>
              <a:tblGrid>
                <a:gridCol w="5400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with</a:t>
                      </a:r>
                      <a:r>
                        <a:rPr kumimoji="0" lang="en-US" sz="2400" b="1" i="1" kern="1200" dirty="0" smtClean="0">
                          <a:solidFill>
                            <a:schemeClr val="dk1"/>
                          </a:solidFill>
                          <a:latin typeface="+mj-lt"/>
                          <a:ea typeface="Times New Roman"/>
                          <a:cs typeface="Courier-BoldOblique"/>
                        </a:rPr>
                        <a:t> HEX </a:t>
                      </a:r>
                      <a:r>
                        <a:rPr kumimoji="0" lang="en-US" sz="2400" b="1" i="1" kern="1200" dirty="0" smtClean="0">
                          <a:solidFill>
                            <a:srgbClr val="0070C0"/>
                          </a:solidFill>
                          <a:latin typeface="+mj-lt"/>
                          <a:ea typeface="Times New Roman"/>
                          <a:cs typeface="Courier-BoldOblique"/>
                        </a:rPr>
                        <a:t>select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LED&lt;= "1111001"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"0001", --1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"0100100"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"0010", --2</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"0110000"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"0011", --3</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"0011001"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"0100", --4</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"0010010"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"0101", --5</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"0000010"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"0110", --6</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"1111000"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"0111", --7</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"0000000"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"1000", --8</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baseline="0" dirty="0" smtClean="0">
                          <a:solidFill>
                            <a:schemeClr val="dk1"/>
                          </a:solidFill>
                          <a:latin typeface="+mj-lt"/>
                          <a:ea typeface="Times New Roman"/>
                          <a:cs typeface="Courier-BoldOblique"/>
                        </a:rPr>
                        <a:t> </a:t>
                      </a:r>
                      <a:r>
                        <a:rPr kumimoji="0" lang="en-US" sz="2400" b="1" i="1" kern="1200" dirty="0" smtClean="0">
                          <a:solidFill>
                            <a:schemeClr val="dk1"/>
                          </a:solidFill>
                          <a:latin typeface="+mj-lt"/>
                          <a:ea typeface="Times New Roman"/>
                          <a:cs typeface="Courier-BoldOblique"/>
                        </a:rPr>
                        <a:t>"0010000"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"1001", --9</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baseline="0" dirty="0" smtClean="0">
                          <a:solidFill>
                            <a:schemeClr val="dk1"/>
                          </a:solidFill>
                          <a:latin typeface="+mn-lt"/>
                          <a:ea typeface="Times New Roman"/>
                          <a:cs typeface="Courier-BoldOblique"/>
                        </a:rPr>
                        <a:t>            </a:t>
                      </a:r>
                      <a:r>
                        <a:rPr kumimoji="0" lang="en-US" sz="2400" b="1" i="1" kern="1200" dirty="0" smtClean="0">
                          <a:solidFill>
                            <a:schemeClr val="dk1"/>
                          </a:solidFill>
                          <a:latin typeface="+mn-lt"/>
                          <a:ea typeface="Times New Roman"/>
                          <a:cs typeface="Courier-BoldOblique"/>
                        </a:rPr>
                        <a:t>“1000000" </a:t>
                      </a:r>
                      <a:r>
                        <a:rPr kumimoji="0" lang="en-US" sz="2400" b="1" i="1" kern="1200" dirty="0" smtClean="0">
                          <a:solidFill>
                            <a:srgbClr val="0070C0"/>
                          </a:solidFill>
                          <a:latin typeface="+mn-lt"/>
                          <a:ea typeface="Times New Roman"/>
                          <a:cs typeface="Courier-BoldOblique"/>
                        </a:rPr>
                        <a:t>when</a:t>
                      </a:r>
                      <a:r>
                        <a:rPr kumimoji="0" lang="en-US" sz="2400" b="1" i="1" kern="1200" dirty="0" smtClean="0">
                          <a:solidFill>
                            <a:schemeClr val="dk1"/>
                          </a:solidFill>
                          <a:latin typeface="+mn-lt"/>
                          <a:ea typeface="Times New Roman"/>
                          <a:cs typeface="Courier-BoldOblique"/>
                        </a:rPr>
                        <a:t> “0000", --0</a:t>
                      </a:r>
                      <a:endParaRPr kumimoji="0" lang="en-US" sz="2400" b="1" i="1" kern="1200" dirty="0" smtClean="0">
                        <a:solidFill>
                          <a:schemeClr val="dk1"/>
                        </a:solidFill>
                        <a:latin typeface="+mj-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baseline="0" dirty="0" smtClean="0">
                          <a:solidFill>
                            <a:schemeClr val="dk1"/>
                          </a:solidFill>
                          <a:latin typeface="+mj-lt"/>
                          <a:ea typeface="Times New Roman"/>
                          <a:cs typeface="Courier-BoldOblique"/>
                        </a:rPr>
                        <a:t> </a:t>
                      </a:r>
                      <a:r>
                        <a:rPr kumimoji="0" lang="en-US" sz="2400" b="1" i="1" kern="1200" dirty="0" smtClean="0">
                          <a:solidFill>
                            <a:schemeClr val="dk1"/>
                          </a:solidFill>
                          <a:latin typeface="+mj-lt"/>
                          <a:ea typeface="Times New Roman"/>
                          <a:cs typeface="Courier-BoldOblique"/>
                        </a:rPr>
                        <a:t>“0110110"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others</a:t>
                      </a: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a,g,d</a:t>
                      </a:r>
                      <a:endParaRPr kumimoji="0" lang="en-US" sz="2400" b="1" i="1" kern="1200" dirty="0" smtClean="0">
                        <a:solidFill>
                          <a:schemeClr val="dk1"/>
                        </a:solidFill>
                        <a:latin typeface="+mj-lt"/>
                        <a:ea typeface="Times New Roman"/>
                        <a:cs typeface="Courier-BoldOblique"/>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11" name="Picture 2"/>
          <p:cNvPicPr>
            <a:picLocks noChangeAspect="1" noChangeArrowheads="1"/>
          </p:cNvPicPr>
          <p:nvPr/>
        </p:nvPicPr>
        <p:blipFill>
          <a:blip r:embed="rId6" cstate="print"/>
          <a:srcRect/>
          <a:stretch>
            <a:fillRect/>
          </a:stretch>
        </p:blipFill>
        <p:spPr bwMode="auto">
          <a:xfrm>
            <a:off x="6372200" y="1412776"/>
            <a:ext cx="1952625" cy="3857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4</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fontScale="77500" lnSpcReduction="20000"/>
          </a:bodyPr>
          <a:lstStyle/>
          <a:p>
            <a:r>
              <a:rPr lang="fr-FR" dirty="0" smtClean="0"/>
              <a:t>Le langage VHDL est assez complexe car il prétend à un vaste domaine d'applications.</a:t>
            </a:r>
          </a:p>
          <a:p>
            <a:r>
              <a:rPr lang="fr-FR" dirty="0" smtClean="0"/>
              <a:t>Même si la syntaxe d'une description VHDL possède une forme informatique, sa sémantique est électronique et il est très important de conserver le point de vue d'un électronicien lors de l'écriture de descriptions de circuits.</a:t>
            </a:r>
          </a:p>
          <a:p>
            <a:r>
              <a:rPr lang="fr-FR" dirty="0" smtClean="0"/>
              <a:t>Les systèmes VHDL sont orientés vers :</a:t>
            </a:r>
          </a:p>
          <a:p>
            <a:pPr lvl="1"/>
            <a:r>
              <a:rPr lang="fr-FR" dirty="0" smtClean="0"/>
              <a:t>la simulation (par exemple: </a:t>
            </a:r>
            <a:r>
              <a:rPr lang="fr-FR" dirty="0" err="1" smtClean="0"/>
              <a:t>Synopsys</a:t>
            </a:r>
            <a:r>
              <a:rPr lang="fr-FR" dirty="0" smtClean="0"/>
              <a:t> et Green </a:t>
            </a:r>
            <a:r>
              <a:rPr lang="fr-FR" dirty="0" err="1" smtClean="0"/>
              <a:t>Mountain</a:t>
            </a:r>
            <a:r>
              <a:rPr lang="fr-FR" dirty="0" smtClean="0"/>
              <a:t> VHDL), </a:t>
            </a:r>
          </a:p>
          <a:p>
            <a:pPr lvl="1"/>
            <a:r>
              <a:rPr lang="fr-FR" dirty="0" smtClean="0"/>
              <a:t>la synthèse ou la </a:t>
            </a:r>
            <a:r>
              <a:rPr lang="fr-FR" dirty="0" err="1" smtClean="0"/>
              <a:t>paramétrisation</a:t>
            </a:r>
            <a:r>
              <a:rPr lang="fr-FR" dirty="0" smtClean="0"/>
              <a:t> de circuits (par exemple des FPGA). </a:t>
            </a:r>
          </a:p>
          <a:p>
            <a:endParaRPr lang="fr-FR" dirty="0" smtClean="0"/>
          </a:p>
          <a:p>
            <a:r>
              <a:rPr lang="fr-FR" dirty="0" smtClean="0"/>
              <a:t>VHDL est utilisé pour</a:t>
            </a:r>
          </a:p>
          <a:p>
            <a:pPr lvl="1"/>
            <a:r>
              <a:rPr lang="fr-FR" dirty="0" smtClean="0"/>
              <a:t>Décrire des circuits numériques</a:t>
            </a:r>
          </a:p>
          <a:p>
            <a:pPr lvl="1"/>
            <a:r>
              <a:rPr lang="fr-FR" dirty="0" smtClean="0"/>
              <a:t>Décrire des machines à états</a:t>
            </a:r>
          </a:p>
          <a:p>
            <a:pPr lvl="1"/>
            <a:r>
              <a:rPr lang="fr-FR" dirty="0" smtClean="0"/>
              <a:t>Préparer des signaux de test pour simuler cette écriture</a:t>
            </a:r>
          </a:p>
          <a:p>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lnSpcReduction="10000"/>
          </a:bodyPr>
          <a:lstStyle/>
          <a:p>
            <a:r>
              <a:rPr lang="fr-FR" dirty="0" smtClean="0"/>
              <a:t>Introduction</a:t>
            </a:r>
            <a:endParaRPr lang="fr-FR" dirty="0"/>
          </a:p>
        </p:txBody>
      </p:sp>
      <p:sp>
        <p:nvSpPr>
          <p:cNvPr id="4" name="Titre 3"/>
          <p:cNvSpPr>
            <a:spLocks noGrp="1"/>
          </p:cNvSpPr>
          <p:nvPr>
            <p:ph type="title" idx="4294967295"/>
            <p:custDataLst>
              <p:tags r:id="rId4"/>
            </p:custDataLst>
          </p:nvPr>
        </p:nvSpPr>
        <p:spPr>
          <a:xfrm>
            <a:off x="0" y="0"/>
            <a:ext cx="6999288" cy="838200"/>
          </a:xfrm>
        </p:spPr>
        <p:txBody>
          <a:bodyPr/>
          <a:lstStyle/>
          <a:p>
            <a:r>
              <a:rPr lang="fr-FR" dirty="0" smtClean="0"/>
              <a:t>Domaines de description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40</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concurrente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Exemple</a:t>
            </a:r>
          </a:p>
        </p:txBody>
      </p:sp>
      <p:graphicFrame>
        <p:nvGraphicFramePr>
          <p:cNvPr id="10" name="Tableau 9"/>
          <p:cNvGraphicFramePr>
            <a:graphicFrameLocks noGrp="1"/>
          </p:cNvGraphicFramePr>
          <p:nvPr/>
        </p:nvGraphicFramePr>
        <p:xfrm>
          <a:off x="179512" y="1268760"/>
          <a:ext cx="5328592" cy="4480560"/>
        </p:xfrm>
        <a:graphic>
          <a:graphicData uri="http://schemas.openxmlformats.org/drawingml/2006/table">
            <a:tbl>
              <a:tblPr bandRow="1">
                <a:tableStyleId>{5C22544A-7EE6-4342-B048-85BDC9FD1C3A}</a:tableStyleId>
              </a:tblPr>
              <a:tblGrid>
                <a:gridCol w="532859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entity</a:t>
                      </a:r>
                      <a:r>
                        <a:rPr kumimoji="0" lang="en-US" sz="2400" b="1" i="1" kern="1200" dirty="0" smtClean="0">
                          <a:solidFill>
                            <a:schemeClr val="dk1"/>
                          </a:solidFill>
                          <a:latin typeface="+mj-lt"/>
                          <a:ea typeface="Times New Roman"/>
                          <a:cs typeface="Courier-BoldOblique"/>
                        </a:rPr>
                        <a:t> ADDER </a:t>
                      </a:r>
                      <a:r>
                        <a:rPr kumimoji="0" lang="en-US" sz="2400" b="1" i="1" kern="1200" dirty="0" smtClean="0">
                          <a:solidFill>
                            <a:srgbClr val="0070C0"/>
                          </a:solidFill>
                          <a:latin typeface="+mj-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port</a:t>
                      </a:r>
                      <a:r>
                        <a:rPr kumimoji="0" lang="en-US" sz="2400" b="1" i="1" kern="1200" dirty="0" smtClean="0">
                          <a:solidFill>
                            <a:schemeClr val="dk1"/>
                          </a:solidFill>
                          <a:latin typeface="+mj-lt"/>
                          <a:ea typeface="Times New Roman"/>
                          <a:cs typeface="Courier-BoldOblique"/>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A,B :</a:t>
                      </a:r>
                      <a:r>
                        <a:rPr kumimoji="0" lang="en-US" sz="2400" b="1" i="1" kern="1200" dirty="0" smtClean="0">
                          <a:solidFill>
                            <a:srgbClr val="0070C0"/>
                          </a:solidFill>
                          <a:latin typeface="+mj-lt"/>
                          <a:ea typeface="Times New Roman"/>
                          <a:cs typeface="Courier-BoldOblique"/>
                        </a:rPr>
                        <a:t>in</a:t>
                      </a: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std_logic_vector</a:t>
                      </a:r>
                      <a:r>
                        <a:rPr kumimoji="0" lang="en-US" sz="2400" b="1" i="1" kern="1200" dirty="0" smtClean="0">
                          <a:solidFill>
                            <a:schemeClr val="dk1"/>
                          </a:solidFill>
                          <a:latin typeface="+mj-lt"/>
                          <a:ea typeface="Times New Roman"/>
                          <a:cs typeface="Courier-BoldOblique"/>
                        </a:rPr>
                        <a:t>(7 </a:t>
                      </a:r>
                      <a:r>
                        <a:rPr kumimoji="0" lang="en-US" sz="2400" b="1" i="1" kern="1200" dirty="0" err="1" smtClean="0">
                          <a:solidFill>
                            <a:schemeClr val="dk1"/>
                          </a:solidFill>
                          <a:latin typeface="+mj-lt"/>
                          <a:ea typeface="Times New Roman"/>
                          <a:cs typeface="Courier-BoldOblique"/>
                        </a:rPr>
                        <a:t>downto</a:t>
                      </a:r>
                      <a:r>
                        <a:rPr kumimoji="0" lang="en-US" sz="2400" b="1" i="1" kern="1200" dirty="0" smtClean="0">
                          <a:solidFill>
                            <a:schemeClr val="dk1"/>
                          </a:solidFill>
                          <a:latin typeface="+mj-lt"/>
                          <a:ea typeface="Times New Roman"/>
                          <a:cs typeface="Courier-BoldOblique"/>
                        </a:rPr>
                        <a: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SEL : </a:t>
                      </a:r>
                      <a:r>
                        <a:rPr kumimoji="0" lang="en-US" sz="2400" b="1" i="1" kern="1200" dirty="0" smtClean="0">
                          <a:solidFill>
                            <a:srgbClr val="0070C0"/>
                          </a:solidFill>
                          <a:latin typeface="+mj-lt"/>
                          <a:ea typeface="Times New Roman"/>
                          <a:cs typeface="Courier-BoldOblique"/>
                        </a:rPr>
                        <a:t>in</a:t>
                      </a: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std_logic</a:t>
                      </a:r>
                      <a:r>
                        <a:rPr kumimoji="0" lang="en-US" sz="2400" b="1" i="1" kern="1200" dirty="0" smtClean="0">
                          <a:solidFill>
                            <a:schemeClr val="dk1"/>
                          </a:solidFill>
                          <a:latin typeface="+mj-lt"/>
                          <a:ea typeface="Times New Roman"/>
                          <a:cs typeface="Courier-BoldOblique"/>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S : </a:t>
                      </a:r>
                      <a:r>
                        <a:rPr kumimoji="0" lang="en-US" sz="2400" b="1" i="1" kern="1200" dirty="0" smtClean="0">
                          <a:solidFill>
                            <a:srgbClr val="0070C0"/>
                          </a:solidFill>
                          <a:latin typeface="+mj-lt"/>
                          <a:ea typeface="Times New Roman"/>
                          <a:cs typeface="Courier-BoldOblique"/>
                        </a:rPr>
                        <a:t>out</a:t>
                      </a: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std_logic_vector</a:t>
                      </a:r>
                      <a:r>
                        <a:rPr kumimoji="0" lang="en-US" sz="2400" b="1" i="1" kern="1200" dirty="0" smtClean="0">
                          <a:solidFill>
                            <a:schemeClr val="dk1"/>
                          </a:solidFill>
                          <a:latin typeface="+mj-lt"/>
                          <a:ea typeface="Times New Roman"/>
                          <a:cs typeface="Courier-BoldOblique"/>
                        </a:rPr>
                        <a:t>(7 </a:t>
                      </a:r>
                      <a:r>
                        <a:rPr kumimoji="0" lang="en-US" sz="2400" b="1" i="1" kern="1200" dirty="0" err="1" smtClean="0">
                          <a:solidFill>
                            <a:schemeClr val="dk1"/>
                          </a:solidFill>
                          <a:latin typeface="+mj-lt"/>
                          <a:ea typeface="Times New Roman"/>
                          <a:cs typeface="Courier-BoldOblique"/>
                        </a:rPr>
                        <a:t>downto</a:t>
                      </a:r>
                      <a:r>
                        <a:rPr kumimoji="0" lang="en-US" sz="2400" b="1" i="1" kern="1200" dirty="0" smtClean="0">
                          <a:solidFill>
                            <a:schemeClr val="dk1"/>
                          </a:solidFill>
                          <a:latin typeface="+mj-lt"/>
                          <a:ea typeface="Times New Roman"/>
                          <a:cs typeface="Courier-BoldOblique"/>
                        </a:rPr>
                        <a: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ADDER;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architecture</a:t>
                      </a:r>
                      <a:r>
                        <a:rPr kumimoji="0" lang="en-US" sz="2400" b="1" i="1" kern="1200" dirty="0" smtClean="0">
                          <a:solidFill>
                            <a:schemeClr val="dk1"/>
                          </a:solidFill>
                          <a:latin typeface="+mj-lt"/>
                          <a:ea typeface="Times New Roman"/>
                          <a:cs typeface="Courier-BoldOblique"/>
                        </a:rPr>
                        <a:t> COMPORT </a:t>
                      </a:r>
                      <a:r>
                        <a:rPr kumimoji="0" lang="en-US" sz="2400" b="1" i="1" kern="1200" dirty="0" smtClean="0">
                          <a:solidFill>
                            <a:srgbClr val="0070C0"/>
                          </a:solidFill>
                          <a:latin typeface="+mj-lt"/>
                          <a:ea typeface="Times New Roman"/>
                          <a:cs typeface="Courier-BoldOblique"/>
                        </a:rPr>
                        <a:t>of</a:t>
                      </a:r>
                      <a:r>
                        <a:rPr kumimoji="0" lang="en-US" sz="2400" b="1" i="1" kern="1200" dirty="0" smtClean="0">
                          <a:solidFill>
                            <a:schemeClr val="dk1"/>
                          </a:solidFill>
                          <a:latin typeface="+mj-lt"/>
                          <a:ea typeface="Times New Roman"/>
                          <a:cs typeface="Courier-BoldOblique"/>
                        </a:rPr>
                        <a:t> ADDER </a:t>
                      </a:r>
                      <a:r>
                        <a:rPr kumimoji="0" lang="en-US" sz="2400" b="1" i="1" kern="1200" dirty="0" smtClean="0">
                          <a:solidFill>
                            <a:srgbClr val="0070C0"/>
                          </a:solidFill>
                          <a:latin typeface="+mj-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with</a:t>
                      </a:r>
                      <a:r>
                        <a:rPr kumimoji="0" lang="en-US" sz="2400" b="1" i="1" kern="1200" dirty="0" smtClean="0">
                          <a:solidFill>
                            <a:schemeClr val="dk1"/>
                          </a:solidFill>
                          <a:latin typeface="+mj-lt"/>
                          <a:ea typeface="Times New Roman"/>
                          <a:cs typeface="Courier-BoldOblique"/>
                        </a:rPr>
                        <a:t> SEL </a:t>
                      </a:r>
                      <a:r>
                        <a:rPr kumimoji="0" lang="en-US" sz="2400" b="1" i="1" kern="1200" dirty="0" smtClean="0">
                          <a:solidFill>
                            <a:srgbClr val="0070C0"/>
                          </a:solidFill>
                          <a:latin typeface="+mj-lt"/>
                          <a:ea typeface="Times New Roman"/>
                          <a:cs typeface="Courier-BoldOblique"/>
                        </a:rPr>
                        <a:t>select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S &lt;= A+B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A-B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others;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COMPORT;</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07202" name="Picture 2"/>
          <p:cNvPicPr>
            <a:picLocks noChangeAspect="1" noChangeArrowheads="1"/>
          </p:cNvPicPr>
          <p:nvPr/>
        </p:nvPicPr>
        <p:blipFill>
          <a:blip r:embed="rId6" cstate="print"/>
          <a:srcRect/>
          <a:stretch>
            <a:fillRect/>
          </a:stretch>
        </p:blipFill>
        <p:spPr bwMode="auto">
          <a:xfrm>
            <a:off x="6660232" y="1124744"/>
            <a:ext cx="2238375" cy="1933575"/>
          </a:xfrm>
          <a:prstGeom prst="rect">
            <a:avLst/>
          </a:prstGeom>
          <a:noFill/>
          <a:ln w="9525">
            <a:noFill/>
            <a:miter lim="800000"/>
            <a:headEnd/>
            <a:tailEnd/>
          </a:ln>
        </p:spPr>
      </p:pic>
      <p:sp>
        <p:nvSpPr>
          <p:cNvPr id="11" name="ZoneTexte 10"/>
          <p:cNvSpPr txBox="1"/>
          <p:nvPr/>
        </p:nvSpPr>
        <p:spPr>
          <a:xfrm>
            <a:off x="4139952" y="4437112"/>
            <a:ext cx="2952328" cy="1656184"/>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fr-FR" sz="2400" dirty="0" smtClean="0"/>
              <a:t>Transformer ce code VHDL pour réaliser une UAL générique : And, Or, </a:t>
            </a:r>
            <a:r>
              <a:rPr lang="fr-FR" sz="2400" dirty="0" err="1" smtClean="0"/>
              <a:t>Add</a:t>
            </a:r>
            <a:r>
              <a:rPr lang="fr-FR" sz="2400" dirty="0" smtClean="0"/>
              <a:t>, </a:t>
            </a:r>
            <a:r>
              <a:rPr lang="fr-FR" sz="2400" dirty="0" err="1" smtClean="0"/>
              <a:t>Sub</a:t>
            </a:r>
            <a:r>
              <a:rPr lang="fr-FR" sz="24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custDataLst>
              <p:tags r:id="rId1"/>
            </p:custDataLst>
          </p:nvPr>
        </p:nvSpPr>
        <p:spPr>
          <a:xfrm>
            <a:off x="0" y="0"/>
            <a:ext cx="6999288" cy="838200"/>
          </a:xfrm>
        </p:spPr>
        <p:txBody>
          <a:bodyPr/>
          <a:lstStyle/>
          <a:p>
            <a:r>
              <a:rPr lang="fr-FR" dirty="0" smtClean="0"/>
              <a:t>Zone Séquentielle</a:t>
            </a:r>
            <a:endParaRPr lang="fr-F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42</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a:bodyPr>
          <a:lstStyle/>
          <a:p>
            <a:r>
              <a:rPr lang="fr-FR" dirty="0" smtClean="0"/>
              <a:t>En VHDL, une zone séquentielle existe dans laquelle une suite d'instructions s’exécutent les unes après les autres.</a:t>
            </a:r>
          </a:p>
          <a:p>
            <a:r>
              <a:rPr lang="fr-FR" dirty="0" smtClean="0"/>
              <a:t>Cette zone se trouve dans les </a:t>
            </a:r>
            <a:r>
              <a:rPr lang="fr-FR" dirty="0" err="1" smtClean="0"/>
              <a:t>process</a:t>
            </a:r>
            <a:r>
              <a:rPr lang="fr-FR" dirty="0" smtClean="0"/>
              <a:t>, fonctions et procédures.</a:t>
            </a:r>
          </a:p>
          <a:p>
            <a:endParaRPr lang="fr-FR" dirty="0" smtClean="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Zone Séquentielle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43</a:t>
            </a:fld>
            <a:endParaRPr lang="fr-FR"/>
          </a:p>
        </p:txBody>
      </p:sp>
      <p:sp>
        <p:nvSpPr>
          <p:cNvPr id="7" name="Espace réservé du contenu 6"/>
          <p:cNvSpPr>
            <a:spLocks noGrp="1"/>
          </p:cNvSpPr>
          <p:nvPr>
            <p:ph idx="4294967295"/>
            <p:custDataLst>
              <p:tags r:id="rId2"/>
            </p:custDataLst>
          </p:nvPr>
        </p:nvSpPr>
        <p:spPr>
          <a:xfrm>
            <a:off x="0" y="908050"/>
            <a:ext cx="8713788" cy="5184775"/>
          </a:xfrm>
        </p:spPr>
        <p:txBody>
          <a:bodyPr>
            <a:normAutofit fontScale="70000" lnSpcReduction="20000"/>
          </a:bodyPr>
          <a:lstStyle/>
          <a:p>
            <a:r>
              <a:rPr lang="fr-FR" dirty="0" err="1" smtClean="0"/>
              <a:t>Process</a:t>
            </a:r>
            <a:r>
              <a:rPr lang="fr-FR" dirty="0" smtClean="0"/>
              <a:t> est une instruction concurrente complexe à écrire dans une architecture</a:t>
            </a:r>
          </a:p>
          <a:p>
            <a:r>
              <a:rPr lang="fr-FR" dirty="0" err="1" smtClean="0"/>
              <a:t>Process</a:t>
            </a:r>
            <a:r>
              <a:rPr lang="fr-FR" dirty="0" smtClean="0"/>
              <a:t> définit une zone séquentielle</a:t>
            </a:r>
          </a:p>
          <a:p>
            <a:r>
              <a:rPr lang="fr-FR" dirty="0" smtClean="0"/>
              <a:t>Les différents </a:t>
            </a:r>
            <a:r>
              <a:rPr lang="fr-FR" dirty="0" err="1" smtClean="0"/>
              <a:t>process</a:t>
            </a:r>
            <a:r>
              <a:rPr lang="fr-FR" dirty="0" smtClean="0"/>
              <a:t> d'une architecture s'exécutent tous en parallèle</a:t>
            </a:r>
          </a:p>
          <a:p>
            <a:r>
              <a:rPr lang="fr-FR" dirty="0" smtClean="0"/>
              <a:t>Syntaxe de </a:t>
            </a:r>
            <a:r>
              <a:rPr lang="fr-FR" dirty="0" err="1" smtClean="0"/>
              <a:t>process</a:t>
            </a:r>
            <a:r>
              <a:rPr lang="fr-FR" dirty="0" smtClean="0"/>
              <a:t> :</a:t>
            </a:r>
          </a:p>
          <a:p>
            <a:endParaRPr lang="fr-FR" dirty="0" smtClean="0"/>
          </a:p>
          <a:p>
            <a:endParaRPr lang="fr-FR" dirty="0" smtClean="0"/>
          </a:p>
          <a:p>
            <a:endParaRPr lang="fr-FR" dirty="0" smtClean="0"/>
          </a:p>
          <a:p>
            <a:endParaRPr lang="fr-FR" dirty="0" smtClean="0"/>
          </a:p>
          <a:p>
            <a:endParaRPr lang="fr-FR" dirty="0" smtClean="0"/>
          </a:p>
          <a:p>
            <a:endParaRPr lang="fr-FR" dirty="0" smtClean="0"/>
          </a:p>
          <a:p>
            <a:r>
              <a:rPr lang="fr-FR" dirty="0" smtClean="0"/>
              <a:t>Un processus se déclenche à chaque changement d’état d’un de ses signaux d’activation, s’exécute et se rendort jusqu’au prochain déclenchement.</a:t>
            </a:r>
          </a:p>
          <a:p>
            <a:r>
              <a:rPr lang="fr-FR" dirty="0" smtClean="0"/>
              <a:t>les modifications apportées aux valeurs de signaux par les instructions prennent effet à la fin du processus.</a:t>
            </a:r>
          </a:p>
          <a:p>
            <a:endParaRPr lang="fr-FR" dirty="0" smtClean="0"/>
          </a:p>
          <a:p>
            <a:endParaRPr lang="fr-FR" dirty="0" smtClean="0"/>
          </a:p>
        </p:txBody>
      </p:sp>
      <p:sp>
        <p:nvSpPr>
          <p:cNvPr id="5" name="Espace réservé du texte 4"/>
          <p:cNvSpPr>
            <a:spLocks noGrp="1"/>
          </p:cNvSpPr>
          <p:nvPr>
            <p:ph type="body" sz="quarter" idx="4294967295"/>
            <p:custDataLst>
              <p:tags r:id="rId3"/>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4"/>
            </p:custDataLst>
          </p:nvPr>
        </p:nvSpPr>
        <p:spPr>
          <a:xfrm>
            <a:off x="0" y="0"/>
            <a:ext cx="6999288" cy="838200"/>
          </a:xfrm>
        </p:spPr>
        <p:txBody>
          <a:bodyPr>
            <a:normAutofit/>
          </a:bodyPr>
          <a:lstStyle/>
          <a:p>
            <a:r>
              <a:rPr lang="fr-FR" dirty="0" err="1" smtClean="0"/>
              <a:t>Process</a:t>
            </a:r>
            <a:endParaRPr lang="fr-FR" dirty="0" smtClean="0"/>
          </a:p>
        </p:txBody>
      </p:sp>
      <p:graphicFrame>
        <p:nvGraphicFramePr>
          <p:cNvPr id="6" name="Tableau 5"/>
          <p:cNvGraphicFramePr>
            <a:graphicFrameLocks noGrp="1"/>
          </p:cNvGraphicFramePr>
          <p:nvPr/>
        </p:nvGraphicFramePr>
        <p:xfrm>
          <a:off x="323528" y="2516872"/>
          <a:ext cx="8424936" cy="192024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chemeClr val="dk1"/>
                          </a:solidFill>
                          <a:latin typeface="+mj-lt"/>
                          <a:ea typeface="Times New Roman"/>
                          <a:cs typeface="Courier-BoldOblique"/>
                        </a:rPr>
                        <a:t>&lt;</a:t>
                      </a:r>
                      <a:r>
                        <a:rPr kumimoji="0" lang="fr-FR" sz="2400" b="1" i="1" kern="1200" dirty="0" err="1" smtClean="0">
                          <a:solidFill>
                            <a:schemeClr val="dk1"/>
                          </a:solidFill>
                          <a:latin typeface="+mj-lt"/>
                          <a:ea typeface="Times New Roman"/>
                          <a:cs typeface="Courier-BoldOblique"/>
                        </a:rPr>
                        <a:t>etiquette_optionnelle</a:t>
                      </a:r>
                      <a:r>
                        <a:rPr kumimoji="0" lang="fr-FR" sz="2400" b="1" i="1" kern="1200" dirty="0" smtClean="0">
                          <a:solidFill>
                            <a:schemeClr val="dk1"/>
                          </a:solidFill>
                          <a:latin typeface="+mj-lt"/>
                          <a:ea typeface="Times New Roman"/>
                          <a:cs typeface="Courier-BoldOblique"/>
                        </a:rPr>
                        <a:t>&gt; : </a:t>
                      </a:r>
                      <a:r>
                        <a:rPr kumimoji="0" lang="fr-FR" sz="2400" b="1" i="1" kern="1200" dirty="0" err="1" smtClean="0">
                          <a:solidFill>
                            <a:srgbClr val="0070C0"/>
                          </a:solidFill>
                          <a:latin typeface="+mj-lt"/>
                          <a:ea typeface="Times New Roman"/>
                          <a:cs typeface="Courier-BoldOblique"/>
                        </a:rPr>
                        <a:t>process</a:t>
                      </a:r>
                      <a:r>
                        <a:rPr kumimoji="0" lang="fr-FR" sz="2400" b="1" i="1" kern="1200" dirty="0" smtClean="0">
                          <a:solidFill>
                            <a:schemeClr val="dk1"/>
                          </a:solidFill>
                          <a:latin typeface="+mj-lt"/>
                          <a:ea typeface="Times New Roman"/>
                          <a:cs typeface="Courier-BoldOblique"/>
                        </a:rPr>
                        <a:t> (liste de signaux)</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chemeClr val="dk1"/>
                          </a:solidFill>
                          <a:latin typeface="+mj-lt"/>
                          <a:ea typeface="Times New Roman"/>
                          <a:cs typeface="Courier-BoldOblique"/>
                        </a:rPr>
                        <a:t>   &lt;Déclaration des variables ou signaux&gt;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err="1" smtClean="0">
                          <a:solidFill>
                            <a:srgbClr val="0070C0"/>
                          </a:solidFill>
                          <a:latin typeface="+mj-lt"/>
                          <a:ea typeface="Times New Roman"/>
                          <a:cs typeface="Courier-BoldOblique"/>
                        </a:rPr>
                        <a:t>begin</a:t>
                      </a:r>
                      <a:endParaRPr kumimoji="0" lang="fr-FR" sz="2400" b="1" i="1" kern="1200" dirty="0" smtClean="0">
                        <a:solidFill>
                          <a:srgbClr val="0070C0"/>
                        </a:solidFill>
                        <a:latin typeface="+mj-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chemeClr val="dk1"/>
                          </a:solidFill>
                          <a:latin typeface="+mj-lt"/>
                          <a:ea typeface="Times New Roman"/>
                          <a:cs typeface="Courier-BoldOblique"/>
                        </a:rPr>
                        <a:t>  &lt;Description du </a:t>
                      </a:r>
                      <a:r>
                        <a:rPr kumimoji="0" lang="fr-FR" sz="2400" b="1" i="1" kern="1200" dirty="0" err="1" smtClean="0">
                          <a:solidFill>
                            <a:schemeClr val="dk1"/>
                          </a:solidFill>
                          <a:latin typeface="+mj-lt"/>
                          <a:ea typeface="Times New Roman"/>
                          <a:cs typeface="Courier-BoldOblique"/>
                        </a:rPr>
                        <a:t>process</a:t>
                      </a:r>
                      <a:r>
                        <a:rPr kumimoji="0" lang="fr-FR" sz="2400" b="1" i="1" kern="1200" dirty="0" smtClean="0">
                          <a:solidFill>
                            <a:schemeClr val="dk1"/>
                          </a:solidFill>
                          <a:latin typeface="+mj-lt"/>
                          <a:ea typeface="Times New Roman"/>
                          <a:cs typeface="Courier-BoldOblique"/>
                        </a:rPr>
                        <a:t>&gt;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rgbClr val="0070C0"/>
                          </a:solidFill>
                          <a:latin typeface="+mj-lt"/>
                          <a:ea typeface="Times New Roman"/>
                          <a:cs typeface="Courier-BoldOblique"/>
                        </a:rPr>
                        <a:t>end</a:t>
                      </a:r>
                      <a:r>
                        <a:rPr kumimoji="0" lang="fr-FR" sz="2400" b="1" i="1" kern="1200" dirty="0" smtClean="0">
                          <a:solidFill>
                            <a:schemeClr val="dk1"/>
                          </a:solidFill>
                          <a:latin typeface="+mj-lt"/>
                          <a:ea typeface="Times New Roman"/>
                          <a:cs typeface="Courier-BoldOblique"/>
                        </a:rPr>
                        <a:t> </a:t>
                      </a:r>
                      <a:r>
                        <a:rPr kumimoji="0" lang="fr-FR" sz="2400" b="1" i="1" kern="1200" dirty="0" err="1" smtClean="0">
                          <a:solidFill>
                            <a:srgbClr val="0070C0"/>
                          </a:solidFill>
                          <a:latin typeface="+mj-lt"/>
                          <a:ea typeface="Times New Roman"/>
                          <a:cs typeface="Courier-BoldOblique"/>
                        </a:rPr>
                        <a:t>process</a:t>
                      </a:r>
                      <a:r>
                        <a:rPr kumimoji="0" lang="fr-FR" sz="2400" b="1" i="1" kern="1200" dirty="0" smtClean="0">
                          <a:solidFill>
                            <a:schemeClr val="dk1"/>
                          </a:solidFill>
                          <a:latin typeface="+mj-lt"/>
                          <a:ea typeface="Times New Roman"/>
                          <a:cs typeface="Courier-BoldOblique"/>
                        </a:rPr>
                        <a:t>;</a:t>
                      </a:r>
                      <a:r>
                        <a:rPr kumimoji="0" lang="en-US" sz="2400" b="1" i="1" kern="1200" dirty="0" smtClean="0">
                          <a:solidFill>
                            <a:schemeClr val="dk1"/>
                          </a:solidFill>
                          <a:latin typeface="+mj-lt"/>
                          <a:ea typeface="Times New Roman"/>
                          <a:cs typeface="Courier-BoldOblique"/>
                        </a:rPr>
                        <a:t>   </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44</a:t>
            </a:fld>
            <a:endParaRPr lang="fr-FR"/>
          </a:p>
        </p:txBody>
      </p:sp>
      <p:sp>
        <p:nvSpPr>
          <p:cNvPr id="6" name="Espace réservé du contenu 5"/>
          <p:cNvSpPr>
            <a:spLocks noGrp="1"/>
          </p:cNvSpPr>
          <p:nvPr>
            <p:ph idx="4294967295"/>
          </p:nvPr>
        </p:nvSpPr>
        <p:spPr>
          <a:xfrm>
            <a:off x="0" y="908050"/>
            <a:ext cx="8642350" cy="5184775"/>
          </a:xfrm>
        </p:spPr>
        <p:txBody>
          <a:bodyPr/>
          <a:lstStyle/>
          <a:p>
            <a:r>
              <a:rPr lang="fr-FR" dirty="0" smtClean="0"/>
              <a:t>Assignation conditionnelle : if</a:t>
            </a:r>
          </a:p>
          <a:p>
            <a:endParaRPr lang="fr-FR" dirty="0" smtClean="0"/>
          </a:p>
          <a:p>
            <a:endParaRPr lang="fr-FR" dirty="0" smtClean="0"/>
          </a:p>
          <a:p>
            <a:endParaRPr lang="fr-FR" dirty="0" smtClean="0"/>
          </a:p>
          <a:p>
            <a:r>
              <a:rPr lang="fr-FR" dirty="0" smtClean="0"/>
              <a:t>Exemple:</a:t>
            </a:r>
            <a:endParaRPr lang="fr-FR" dirty="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Instructions Conditionnelles</a:t>
            </a:r>
          </a:p>
        </p:txBody>
      </p:sp>
      <p:graphicFrame>
        <p:nvGraphicFramePr>
          <p:cNvPr id="9" name="Tableau 8"/>
          <p:cNvGraphicFramePr>
            <a:graphicFrameLocks noGrp="1"/>
          </p:cNvGraphicFramePr>
          <p:nvPr/>
        </p:nvGraphicFramePr>
        <p:xfrm>
          <a:off x="323528" y="1436752"/>
          <a:ext cx="8424936" cy="192024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 &lt;condition&gt; </a:t>
                      </a:r>
                      <a:r>
                        <a:rPr kumimoji="0" lang="en-US" sz="2400" b="1" i="1" kern="1200" dirty="0" smtClean="0">
                          <a:solidFill>
                            <a:srgbClr val="0070C0"/>
                          </a:solidFill>
                          <a:latin typeface="+mj-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&lt;instructions&gt;;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rgbClr val="0070C0"/>
                          </a:solidFill>
                          <a:latin typeface="+mj-lt"/>
                          <a:ea typeface="Times New Roman"/>
                          <a:cs typeface="Courier-BoldOblique"/>
                        </a:rPr>
                        <a:t>elsif</a:t>
                      </a:r>
                      <a:r>
                        <a:rPr kumimoji="0" lang="en-US" sz="2400" b="1" i="1" kern="1200" dirty="0" smtClean="0">
                          <a:solidFill>
                            <a:schemeClr val="dk1"/>
                          </a:solidFill>
                          <a:latin typeface="+mj-lt"/>
                          <a:ea typeface="Times New Roman"/>
                          <a:cs typeface="Courier-BoldOblique"/>
                        </a:rPr>
                        <a:t> &lt;condition&gt; </a:t>
                      </a:r>
                      <a:r>
                        <a:rPr kumimoji="0" lang="en-US" sz="2400" b="1" i="1" kern="1200" dirty="0" smtClean="0">
                          <a:solidFill>
                            <a:srgbClr val="0070C0"/>
                          </a:solidFill>
                          <a:latin typeface="+mj-lt"/>
                          <a:ea typeface="Times New Roman"/>
                          <a:cs typeface="Courier-BoldOblique"/>
                        </a:rPr>
                        <a:t>then</a:t>
                      </a:r>
                      <a:r>
                        <a:rPr kumimoji="0" lang="en-US" sz="2400" b="1" i="1" kern="1200" dirty="0" smtClean="0">
                          <a:solidFill>
                            <a:schemeClr val="dk1"/>
                          </a:solidFill>
                          <a:latin typeface="+mj-lt"/>
                          <a:ea typeface="Times New Roman"/>
                          <a:cs typeface="Courier-BoldOblique"/>
                        </a:rPr>
                        <a:t> &lt;instructions&gt;;]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else</a:t>
                      </a:r>
                      <a:r>
                        <a:rPr kumimoji="0" lang="en-US" sz="2400" b="1" i="1" kern="1200" dirty="0" smtClean="0">
                          <a:solidFill>
                            <a:schemeClr val="dk1"/>
                          </a:solidFill>
                          <a:latin typeface="+mj-lt"/>
                          <a:ea typeface="Times New Roman"/>
                          <a:cs typeface="Courier-BoldOblique"/>
                        </a:rPr>
                        <a:t> &lt;instructions&gt;;]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 ;</a:t>
                      </a:r>
                      <a:endParaRPr kumimoji="0" lang="fr-FR" sz="2400" b="1" i="1" kern="1200" dirty="0" smtClean="0">
                        <a:solidFill>
                          <a:schemeClr val="dk1"/>
                        </a:solidFill>
                        <a:latin typeface="+mj-lt"/>
                        <a:ea typeface="Times New Roman"/>
                        <a:cs typeface="Courier-BoldOblique"/>
                      </a:endParaRP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323528" y="3861048"/>
          <a:ext cx="8424936" cy="192024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 (RESET='1') </a:t>
                      </a:r>
                      <a:r>
                        <a:rPr kumimoji="0" lang="en-US" sz="2400" b="1" i="1" kern="1200" dirty="0" smtClean="0">
                          <a:solidFill>
                            <a:srgbClr val="0070C0"/>
                          </a:solidFill>
                          <a:latin typeface="+mj-lt"/>
                          <a:ea typeface="Times New Roman"/>
                          <a:cs typeface="Courier-BoldOblique"/>
                        </a:rPr>
                        <a:t>then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SORTIE &lt;= "0000";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err="1" smtClean="0">
                          <a:solidFill>
                            <a:srgbClr val="0070C0"/>
                          </a:solidFill>
                          <a:latin typeface="+mj-lt"/>
                          <a:ea typeface="Times New Roman"/>
                          <a:cs typeface="Courier-BoldOblique"/>
                        </a:rPr>
                        <a:t>elsif</a:t>
                      </a:r>
                      <a:r>
                        <a:rPr kumimoji="0" lang="en-US" sz="2400" b="1" i="1" kern="1200" dirty="0" smtClean="0">
                          <a:solidFill>
                            <a:schemeClr val="dk1"/>
                          </a:solidFill>
                          <a:latin typeface="+mj-lt"/>
                          <a:ea typeface="Times New Roman"/>
                          <a:cs typeface="Courier-BoldOblique"/>
                        </a:rPr>
                        <a:t> (LOAD</a:t>
                      </a:r>
                      <a:r>
                        <a:rPr kumimoji="0" lang="en-US" sz="2400" b="1" i="1" kern="1200" baseline="0" dirty="0" smtClean="0">
                          <a:solidFill>
                            <a:schemeClr val="dk1"/>
                          </a:solidFill>
                          <a:latin typeface="+mj-lt"/>
                          <a:ea typeface="Times New Roman"/>
                          <a:cs typeface="Courier-BoldOblique"/>
                        </a:rPr>
                        <a:t>='1') </a:t>
                      </a:r>
                      <a:r>
                        <a:rPr kumimoji="0" lang="en-US" sz="2400" b="1" i="1" kern="1200" dirty="0" smtClean="0">
                          <a:solidFill>
                            <a:srgbClr val="0070C0"/>
                          </a:solidFill>
                          <a:latin typeface="+mj-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baseline="0" dirty="0" smtClean="0">
                          <a:solidFill>
                            <a:schemeClr val="dk1"/>
                          </a:solidFill>
                          <a:latin typeface="+mj-lt"/>
                          <a:ea typeface="Times New Roman"/>
                          <a:cs typeface="Courier-BoldOblique"/>
                        </a:rPr>
                        <a:t>     </a:t>
                      </a:r>
                      <a:r>
                        <a:rPr kumimoji="0" lang="en-US" sz="2400" b="1" i="1" kern="1200" dirty="0" smtClean="0">
                          <a:solidFill>
                            <a:schemeClr val="dk1"/>
                          </a:solidFill>
                          <a:latin typeface="+mn-lt"/>
                          <a:ea typeface="Times New Roman"/>
                          <a:cs typeface="Courier-BoldOblique"/>
                        </a:rPr>
                        <a:t>SORTIE &lt;= DIN;</a:t>
                      </a:r>
                      <a:endParaRPr kumimoji="0" lang="en-US" sz="2400" b="1" i="1" kern="1200" dirty="0" smtClean="0">
                        <a:solidFill>
                          <a:schemeClr val="dk1"/>
                        </a:solidFill>
                        <a:latin typeface="+mj-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45</a:t>
            </a:fld>
            <a:endParaRPr lang="fr-FR"/>
          </a:p>
        </p:txBody>
      </p:sp>
      <p:sp>
        <p:nvSpPr>
          <p:cNvPr id="6" name="Espace réservé du contenu 5"/>
          <p:cNvSpPr>
            <a:spLocks noGrp="1"/>
          </p:cNvSpPr>
          <p:nvPr>
            <p:ph idx="4294967295"/>
          </p:nvPr>
        </p:nvSpPr>
        <p:spPr>
          <a:xfrm>
            <a:off x="0" y="836613"/>
            <a:ext cx="8642350" cy="5184775"/>
          </a:xfrm>
        </p:spPr>
        <p:txBody>
          <a:bodyPr/>
          <a:lstStyle/>
          <a:p>
            <a:r>
              <a:rPr lang="fr-FR" dirty="0" smtClean="0"/>
              <a:t>Assignation sélective : case</a:t>
            </a:r>
          </a:p>
          <a:p>
            <a:endParaRPr lang="fr-FR" dirty="0" smtClean="0"/>
          </a:p>
          <a:p>
            <a:endParaRPr lang="fr-FR" dirty="0" smtClean="0"/>
          </a:p>
          <a:p>
            <a:endParaRPr lang="fr-FR" dirty="0" smtClean="0"/>
          </a:p>
          <a:p>
            <a:r>
              <a:rPr lang="fr-FR" dirty="0" smtClean="0"/>
              <a:t>Exemple</a:t>
            </a:r>
            <a:endParaRPr lang="fr-FR" dirty="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Instructions Conditionnelles</a:t>
            </a:r>
          </a:p>
        </p:txBody>
      </p:sp>
      <p:graphicFrame>
        <p:nvGraphicFramePr>
          <p:cNvPr id="9" name="Tableau 8"/>
          <p:cNvGraphicFramePr>
            <a:graphicFrameLocks noGrp="1"/>
          </p:cNvGraphicFramePr>
          <p:nvPr/>
        </p:nvGraphicFramePr>
        <p:xfrm>
          <a:off x="323528" y="3657560"/>
          <a:ext cx="8424936" cy="265176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case</a:t>
                      </a:r>
                      <a:r>
                        <a:rPr kumimoji="0" lang="en-US" sz="2400" b="1" i="1" kern="1200" dirty="0" smtClean="0">
                          <a:solidFill>
                            <a:schemeClr val="dk1"/>
                          </a:solidFill>
                          <a:latin typeface="+mj-lt"/>
                          <a:ea typeface="Times New Roman"/>
                          <a:cs typeface="Courier-BoldOblique"/>
                        </a:rPr>
                        <a:t> SEL </a:t>
                      </a:r>
                      <a:r>
                        <a:rPr kumimoji="0" lang="en-US" sz="2400" b="1" i="1" kern="1200" dirty="0" smtClean="0">
                          <a:solidFill>
                            <a:srgbClr val="0070C0"/>
                          </a:solidFill>
                          <a:latin typeface="+mj-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“000” </a:t>
                      </a:r>
                      <a:r>
                        <a:rPr kumimoji="0" lang="en-US" sz="2400" b="1" i="1" kern="1200" dirty="0" smtClean="0">
                          <a:solidFill>
                            <a:srgbClr val="0070C0"/>
                          </a:solidFill>
                          <a:latin typeface="+mj-lt"/>
                          <a:ea typeface="Times New Roman"/>
                          <a:cs typeface="Courier-BoldOblique"/>
                        </a:rPr>
                        <a:t>=&gt;</a:t>
                      </a:r>
                      <a:r>
                        <a:rPr kumimoji="0" lang="en-US" sz="2400" b="1" i="1" kern="1200" dirty="0" smtClean="0">
                          <a:solidFill>
                            <a:schemeClr val="dk1"/>
                          </a:solidFill>
                          <a:latin typeface="+mj-lt"/>
                          <a:ea typeface="Times New Roman"/>
                          <a:cs typeface="Courier-BoldOblique"/>
                        </a:rPr>
                        <a:t> S1 &lt;= E1;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“001” </a:t>
                      </a:r>
                      <a:r>
                        <a:rPr kumimoji="0" lang="en-US" sz="2400" b="1" i="1" kern="1200" dirty="0" smtClean="0">
                          <a:solidFill>
                            <a:srgbClr val="0070C0"/>
                          </a:solidFill>
                          <a:latin typeface="+mj-lt"/>
                          <a:ea typeface="Times New Roman"/>
                          <a:cs typeface="Courier-BoldOblique"/>
                        </a:rPr>
                        <a:t>=&gt;</a:t>
                      </a:r>
                      <a:r>
                        <a:rPr kumimoji="0" lang="en-US" sz="2400" b="1" i="1" kern="1200" dirty="0" smtClean="0">
                          <a:solidFill>
                            <a:schemeClr val="dk1"/>
                          </a:solidFill>
                          <a:latin typeface="+mj-lt"/>
                          <a:ea typeface="Times New Roman"/>
                          <a:cs typeface="Courier-BoldOblique"/>
                        </a:rPr>
                        <a:t> S1 &lt;=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“010” | “011” </a:t>
                      </a:r>
                      <a:r>
                        <a:rPr kumimoji="0" lang="en-US" sz="2400" b="1" i="1" kern="1200" dirty="0" smtClean="0">
                          <a:solidFill>
                            <a:srgbClr val="0070C0"/>
                          </a:solidFill>
                          <a:latin typeface="+mj-lt"/>
                          <a:ea typeface="Times New Roman"/>
                          <a:cs typeface="Courier-BoldOblique"/>
                        </a:rPr>
                        <a:t>=&gt;</a:t>
                      </a:r>
                      <a:r>
                        <a:rPr kumimoji="0" lang="en-US" sz="2400" b="1" i="1" kern="1200" dirty="0" smtClean="0">
                          <a:solidFill>
                            <a:schemeClr val="dk1"/>
                          </a:solidFill>
                          <a:latin typeface="+mj-lt"/>
                          <a:ea typeface="Times New Roman"/>
                          <a:cs typeface="Courier-BoldOblique"/>
                        </a:rPr>
                        <a:t> S1 &lt;=’1’;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accent3"/>
                          </a:solidFill>
                          <a:latin typeface="+mj-lt"/>
                          <a:ea typeface="Times New Roman"/>
                          <a:cs typeface="Courier-BoldOblique"/>
                        </a:rPr>
                        <a:t>    -- La </a:t>
                      </a:r>
                      <a:r>
                        <a:rPr kumimoji="0" lang="en-US" sz="2400" b="1" i="1" kern="1200" dirty="0" err="1" smtClean="0">
                          <a:solidFill>
                            <a:schemeClr val="accent3"/>
                          </a:solidFill>
                          <a:latin typeface="+mj-lt"/>
                          <a:ea typeface="Times New Roman"/>
                          <a:cs typeface="Courier-BoldOblique"/>
                        </a:rPr>
                        <a:t>barre</a:t>
                      </a:r>
                      <a:r>
                        <a:rPr kumimoji="0" lang="en-US" sz="2400" b="1" i="1" kern="1200" dirty="0" smtClean="0">
                          <a:solidFill>
                            <a:schemeClr val="accent3"/>
                          </a:solidFill>
                          <a:latin typeface="+mj-lt"/>
                          <a:ea typeface="Times New Roman"/>
                          <a:cs typeface="Courier-BoldOblique"/>
                        </a:rPr>
                        <a:t> | </a:t>
                      </a:r>
                      <a:r>
                        <a:rPr kumimoji="0" lang="en-US" sz="2400" b="1" i="1" kern="1200" dirty="0" err="1" smtClean="0">
                          <a:solidFill>
                            <a:schemeClr val="accent3"/>
                          </a:solidFill>
                          <a:latin typeface="+mj-lt"/>
                          <a:ea typeface="Times New Roman"/>
                          <a:cs typeface="Courier-BoldOblique"/>
                        </a:rPr>
                        <a:t>permet</a:t>
                      </a:r>
                      <a:r>
                        <a:rPr kumimoji="0" lang="en-US" sz="2400" b="1" i="1" kern="1200" dirty="0" smtClean="0">
                          <a:solidFill>
                            <a:schemeClr val="accent3"/>
                          </a:solidFill>
                          <a:latin typeface="+mj-lt"/>
                          <a:ea typeface="Times New Roman"/>
                          <a:cs typeface="Courier-BoldOblique"/>
                        </a:rPr>
                        <a:t> de </a:t>
                      </a:r>
                      <a:r>
                        <a:rPr kumimoji="0" lang="en-US" sz="2400" b="1" i="1" kern="1200" dirty="0" err="1" smtClean="0">
                          <a:solidFill>
                            <a:schemeClr val="accent3"/>
                          </a:solidFill>
                          <a:latin typeface="+mj-lt"/>
                          <a:ea typeface="Times New Roman"/>
                          <a:cs typeface="Courier-BoldOblique"/>
                        </a:rPr>
                        <a:t>réaliser</a:t>
                      </a:r>
                      <a:r>
                        <a:rPr kumimoji="0" lang="en-US" sz="2400" b="1" i="1" kern="1200" dirty="0" smtClean="0">
                          <a:solidFill>
                            <a:schemeClr val="accent3"/>
                          </a:solidFill>
                          <a:latin typeface="+mj-lt"/>
                          <a:ea typeface="Times New Roman"/>
                          <a:cs typeface="Courier-BoldOblique"/>
                        </a:rPr>
                        <a:t> un </a:t>
                      </a:r>
                      <a:r>
                        <a:rPr kumimoji="0" lang="en-US" sz="2400" b="1" i="1" kern="1200" dirty="0" err="1" smtClean="0">
                          <a:solidFill>
                            <a:schemeClr val="accent3"/>
                          </a:solidFill>
                          <a:latin typeface="+mj-lt"/>
                          <a:ea typeface="Times New Roman"/>
                          <a:cs typeface="Courier-BoldOblique"/>
                        </a:rPr>
                        <a:t>ou</a:t>
                      </a:r>
                      <a:r>
                        <a:rPr kumimoji="0" lang="en-US" sz="2400" b="1" i="1" kern="1200" dirty="0" smtClean="0">
                          <a:solidFill>
                            <a:schemeClr val="accent3"/>
                          </a:solidFill>
                          <a:latin typeface="+mj-lt"/>
                          <a:ea typeface="Times New Roman"/>
                          <a:cs typeface="Courier-BoldOblique"/>
                        </a:rPr>
                        <a:t> </a:t>
                      </a:r>
                      <a:r>
                        <a:rPr kumimoji="0" lang="en-US" sz="2400" b="1" i="1" kern="1200" dirty="0" err="1" smtClean="0">
                          <a:solidFill>
                            <a:schemeClr val="accent3"/>
                          </a:solidFill>
                          <a:latin typeface="+mj-lt"/>
                          <a:ea typeface="Times New Roman"/>
                          <a:cs typeface="Courier-BoldOblique"/>
                        </a:rPr>
                        <a:t>logique</a:t>
                      </a:r>
                      <a:endParaRPr kumimoji="0" lang="en-US" sz="2400" b="1" i="1" kern="1200" dirty="0" smtClean="0">
                        <a:solidFill>
                          <a:schemeClr val="accent3"/>
                        </a:solidFill>
                        <a:latin typeface="+mj-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others</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=&gt;</a:t>
                      </a:r>
                      <a:r>
                        <a:rPr kumimoji="0" lang="en-US" sz="2400" b="1" i="1" kern="1200" dirty="0" smtClean="0">
                          <a:solidFill>
                            <a:schemeClr val="dk1"/>
                          </a:solidFill>
                          <a:latin typeface="+mj-lt"/>
                          <a:ea typeface="Times New Roman"/>
                          <a:cs typeface="Courier-BoldOblique"/>
                        </a:rPr>
                        <a:t> S1 &lt;=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case</a:t>
                      </a:r>
                      <a:r>
                        <a:rPr kumimoji="0" lang="en-US" sz="2400" b="1" i="1" kern="1200" dirty="0" smtClean="0">
                          <a:solidFill>
                            <a:schemeClr val="dk1"/>
                          </a:solidFill>
                          <a:latin typeface="+mj-lt"/>
                          <a:ea typeface="Times New Roman"/>
                          <a:cs typeface="Courier-BoldOblique"/>
                        </a:rPr>
                        <a:t>;   </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323528" y="1484784"/>
          <a:ext cx="8424936" cy="155448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case</a:t>
                      </a:r>
                      <a:r>
                        <a:rPr kumimoji="0" lang="en-US" sz="2400" b="1" i="1" kern="1200" dirty="0" smtClean="0">
                          <a:solidFill>
                            <a:schemeClr val="dk1"/>
                          </a:solidFill>
                          <a:latin typeface="+mj-lt"/>
                          <a:ea typeface="Times New Roman"/>
                          <a:cs typeface="Courier-BoldOblique"/>
                        </a:rPr>
                        <a:t> &lt;</a:t>
                      </a:r>
                      <a:r>
                        <a:rPr kumimoji="0" lang="en-US" sz="2400" b="1" i="1" kern="1200" dirty="0" err="1" smtClean="0">
                          <a:solidFill>
                            <a:schemeClr val="dk1"/>
                          </a:solidFill>
                          <a:latin typeface="+mj-lt"/>
                          <a:ea typeface="Times New Roman"/>
                          <a:cs typeface="Courier-BoldOblique"/>
                        </a:rPr>
                        <a:t>signal_de_slection</a:t>
                      </a:r>
                      <a:r>
                        <a:rPr kumimoji="0" lang="en-US" sz="2400" b="1" i="1" kern="1200" dirty="0" smtClean="0">
                          <a:solidFill>
                            <a:schemeClr val="dk1"/>
                          </a:solidFill>
                          <a:latin typeface="+mj-lt"/>
                          <a:ea typeface="Times New Roman"/>
                          <a:cs typeface="Courier-BoldOblique"/>
                        </a:rPr>
                        <a:t>&gt; </a:t>
                      </a:r>
                      <a:r>
                        <a:rPr kumimoji="0" lang="en-US" sz="2400" b="1" i="1" kern="1200" dirty="0" smtClean="0">
                          <a:solidFill>
                            <a:srgbClr val="0070C0"/>
                          </a:solidFill>
                          <a:latin typeface="+mj-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&lt;</a:t>
                      </a:r>
                      <a:r>
                        <a:rPr kumimoji="0" lang="en-US" sz="2400" b="1" i="1" kern="1200" dirty="0" err="1" smtClean="0">
                          <a:solidFill>
                            <a:schemeClr val="dk1"/>
                          </a:solidFill>
                          <a:latin typeface="+mj-lt"/>
                          <a:ea typeface="Times New Roman"/>
                          <a:cs typeface="Courier-BoldOblique"/>
                        </a:rPr>
                        <a:t>valeur_de_sélection</a:t>
                      </a:r>
                      <a:r>
                        <a:rPr kumimoji="0" lang="en-US" sz="2400" b="1" i="1" kern="1200" dirty="0" smtClean="0">
                          <a:solidFill>
                            <a:schemeClr val="dk1"/>
                          </a:solidFill>
                          <a:latin typeface="+mj-lt"/>
                          <a:ea typeface="Times New Roman"/>
                          <a:cs typeface="Courier-BoldOblique"/>
                        </a:rPr>
                        <a:t>&gt; =&gt; &lt;instructions&gt;;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when</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others</a:t>
                      </a:r>
                      <a:r>
                        <a:rPr kumimoji="0" lang="en-US" sz="2400" b="1" i="1" kern="1200" dirty="0" smtClean="0">
                          <a:solidFill>
                            <a:schemeClr val="dk1"/>
                          </a:solidFill>
                          <a:latin typeface="+mj-lt"/>
                          <a:ea typeface="Times New Roman"/>
                          <a:cs typeface="Courier-BoldOblique"/>
                        </a:rPr>
                        <a:t> =&gt; &lt;instructions&gt;;]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case</a:t>
                      </a:r>
                      <a:r>
                        <a:rPr kumimoji="0" lang="en-US" sz="2400" b="1" i="1" kern="1200" dirty="0" smtClean="0">
                          <a:solidFill>
                            <a:schemeClr val="dk1"/>
                          </a:solidFill>
                          <a:latin typeface="+mj-lt"/>
                          <a:ea typeface="Times New Roman"/>
                          <a:cs typeface="Courier-BoldOblique"/>
                        </a:rPr>
                        <a:t>;   </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46</a:t>
            </a:fld>
            <a:endParaRPr lang="fr-FR"/>
          </a:p>
        </p:txBody>
      </p:sp>
      <p:sp>
        <p:nvSpPr>
          <p:cNvPr id="6" name="Espace réservé du contenu 5"/>
          <p:cNvSpPr>
            <a:spLocks noGrp="1"/>
          </p:cNvSpPr>
          <p:nvPr>
            <p:ph idx="4294967295"/>
          </p:nvPr>
        </p:nvSpPr>
        <p:spPr>
          <a:xfrm>
            <a:off x="0" y="836613"/>
            <a:ext cx="8642350" cy="5184775"/>
          </a:xfrm>
        </p:spPr>
        <p:txBody>
          <a:bodyPr>
            <a:noAutofit/>
          </a:bodyPr>
          <a:lstStyle/>
          <a:p>
            <a:r>
              <a:rPr lang="fr-FR" sz="2000" dirty="0" smtClean="0"/>
              <a:t>Couramment utilisées dans les descriptions destinées à la simulation, </a:t>
            </a:r>
          </a:p>
          <a:p>
            <a:r>
              <a:rPr lang="fr-FR" sz="2000" dirty="0" smtClean="0"/>
              <a:t>Les boucles doivent être considérées avec soin en synthèse, en s’assurant qu’elles ne risquent pas de provoquer la création de logique encombrante et superflue. </a:t>
            </a:r>
          </a:p>
          <a:p>
            <a:r>
              <a:rPr lang="fr-FR" sz="2000" dirty="0" smtClean="0"/>
              <a:t>Boucle for :</a:t>
            </a:r>
          </a:p>
          <a:p>
            <a:endParaRPr lang="fr-FR" sz="2000" dirty="0" smtClean="0"/>
          </a:p>
          <a:p>
            <a:pPr>
              <a:buNone/>
            </a:pPr>
            <a:endParaRPr lang="fr-FR" sz="2000" dirty="0" smtClean="0"/>
          </a:p>
          <a:p>
            <a:pPr>
              <a:buNone/>
            </a:pPr>
            <a:endParaRPr lang="fr-FR" sz="2000" dirty="0" smtClean="0"/>
          </a:p>
          <a:p>
            <a:pPr>
              <a:buNone/>
            </a:pPr>
            <a:endParaRPr lang="fr-FR" sz="2000" dirty="0" smtClean="0"/>
          </a:p>
          <a:p>
            <a:r>
              <a:rPr lang="fr-FR" sz="2000" dirty="0" smtClean="0"/>
              <a:t>Boucle </a:t>
            </a:r>
            <a:r>
              <a:rPr lang="fr-FR" sz="2000" dirty="0" err="1" smtClean="0"/>
              <a:t>while</a:t>
            </a:r>
            <a:r>
              <a:rPr lang="fr-FR" sz="2000" dirty="0" smtClean="0"/>
              <a:t>:</a:t>
            </a:r>
          </a:p>
          <a:p>
            <a:endParaRPr lang="fr-FR" sz="2000"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Instructions de Bouclage</a:t>
            </a:r>
          </a:p>
        </p:txBody>
      </p:sp>
      <p:graphicFrame>
        <p:nvGraphicFramePr>
          <p:cNvPr id="9" name="Tableau 8"/>
          <p:cNvGraphicFramePr>
            <a:graphicFrameLocks noGrp="1"/>
          </p:cNvGraphicFramePr>
          <p:nvPr/>
        </p:nvGraphicFramePr>
        <p:xfrm>
          <a:off x="323528" y="2636912"/>
          <a:ext cx="8424936" cy="118872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&lt;etiquette&gt; : </a:t>
                      </a:r>
                      <a:r>
                        <a:rPr kumimoji="0" lang="en-US" sz="2400" b="1" i="1" kern="1200" dirty="0" smtClean="0">
                          <a:solidFill>
                            <a:srgbClr val="0070C0"/>
                          </a:solidFill>
                          <a:latin typeface="+mj-lt"/>
                          <a:ea typeface="Times New Roman"/>
                          <a:cs typeface="Courier-BoldOblique"/>
                        </a:rPr>
                        <a:t>for</a:t>
                      </a:r>
                      <a:r>
                        <a:rPr kumimoji="0" lang="en-US" sz="2400" b="1" i="1" kern="1200" dirty="0" smtClean="0">
                          <a:solidFill>
                            <a:schemeClr val="dk1"/>
                          </a:solidFill>
                          <a:latin typeface="+mj-lt"/>
                          <a:ea typeface="Times New Roman"/>
                          <a:cs typeface="Courier-BoldOblique"/>
                        </a:rPr>
                        <a:t> &lt;</a:t>
                      </a:r>
                      <a:r>
                        <a:rPr kumimoji="0" lang="en-US" sz="2400" b="1" i="1" kern="1200" dirty="0" err="1" smtClean="0">
                          <a:solidFill>
                            <a:schemeClr val="dk1"/>
                          </a:solidFill>
                          <a:latin typeface="+mj-lt"/>
                          <a:ea typeface="Times New Roman"/>
                          <a:cs typeface="Courier-BoldOblique"/>
                        </a:rPr>
                        <a:t>variable_boucle</a:t>
                      </a:r>
                      <a:r>
                        <a:rPr kumimoji="0" lang="en-US" sz="2400" b="1" i="1" kern="1200" dirty="0" smtClean="0">
                          <a:solidFill>
                            <a:schemeClr val="dk1"/>
                          </a:solidFill>
                          <a:latin typeface="+mj-lt"/>
                          <a:ea typeface="Times New Roman"/>
                          <a:cs typeface="Courier-BoldOblique"/>
                        </a:rPr>
                        <a:t>&gt; </a:t>
                      </a:r>
                      <a:r>
                        <a:rPr kumimoji="0" lang="en-US" sz="2400" b="1" i="1" kern="1200" dirty="0" smtClean="0">
                          <a:solidFill>
                            <a:srgbClr val="0070C0"/>
                          </a:solidFill>
                          <a:latin typeface="+mj-lt"/>
                          <a:ea typeface="Times New Roman"/>
                          <a:cs typeface="Courier-BoldOblique"/>
                        </a:rPr>
                        <a:t>in</a:t>
                      </a:r>
                      <a:r>
                        <a:rPr kumimoji="0" lang="en-US" sz="2400" b="1" i="1" kern="1200" dirty="0" smtClean="0">
                          <a:solidFill>
                            <a:schemeClr val="dk1"/>
                          </a:solidFill>
                          <a:latin typeface="+mj-lt"/>
                          <a:ea typeface="Times New Roman"/>
                          <a:cs typeface="Courier-BoldOblique"/>
                        </a:rPr>
                        <a:t> &lt;</a:t>
                      </a:r>
                      <a:r>
                        <a:rPr kumimoji="0" lang="en-US" sz="2400" b="1" i="1" kern="1200" dirty="0" err="1" smtClean="0">
                          <a:solidFill>
                            <a:schemeClr val="dk1"/>
                          </a:solidFill>
                          <a:latin typeface="+mj-lt"/>
                          <a:ea typeface="Times New Roman"/>
                          <a:cs typeface="Courier-BoldOblique"/>
                        </a:rPr>
                        <a:t>intervalle</a:t>
                      </a:r>
                      <a:r>
                        <a:rPr kumimoji="0" lang="en-US" sz="2400" b="1" i="1" kern="1200" dirty="0" smtClean="0">
                          <a:solidFill>
                            <a:schemeClr val="dk1"/>
                          </a:solidFill>
                          <a:latin typeface="+mj-lt"/>
                          <a:ea typeface="Times New Roman"/>
                          <a:cs typeface="Courier-BoldOblique"/>
                        </a:rPr>
                        <a:t>&gt; </a:t>
                      </a:r>
                      <a:r>
                        <a:rPr kumimoji="0" lang="en-US" sz="2400" b="1" i="1" kern="1200" dirty="0" smtClean="0">
                          <a:solidFill>
                            <a:srgbClr val="0070C0"/>
                          </a:solidFill>
                          <a:latin typeface="+mj-lt"/>
                          <a:ea typeface="Times New Roman"/>
                          <a:cs typeface="Courier-BoldOblique"/>
                        </a:rPr>
                        <a:t>loop</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&lt;instructions&gt;;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loop</a:t>
                      </a:r>
                      <a:r>
                        <a:rPr kumimoji="0" lang="en-US" sz="2400" b="1" i="1" kern="1200" dirty="0" smtClean="0">
                          <a:solidFill>
                            <a:schemeClr val="dk1"/>
                          </a:solidFill>
                          <a:latin typeface="+mj-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1" name="Tableau 10"/>
          <p:cNvGraphicFramePr>
            <a:graphicFrameLocks noGrp="1"/>
          </p:cNvGraphicFramePr>
          <p:nvPr/>
        </p:nvGraphicFramePr>
        <p:xfrm>
          <a:off x="323528" y="4472528"/>
          <a:ext cx="8424936" cy="1188720"/>
        </p:xfrm>
        <a:graphic>
          <a:graphicData uri="http://schemas.openxmlformats.org/drawingml/2006/table">
            <a:tbl>
              <a:tblPr bandRow="1">
                <a:tableStyleId>{5C22544A-7EE6-4342-B048-85BDC9FD1C3A}</a:tableStyleId>
              </a:tblPr>
              <a:tblGrid>
                <a:gridCol w="84249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&lt;etiquette&gt; : </a:t>
                      </a:r>
                      <a:r>
                        <a:rPr kumimoji="0" lang="en-US" sz="2400" b="1" i="1" kern="1200" dirty="0" smtClean="0">
                          <a:solidFill>
                            <a:srgbClr val="0070C0"/>
                          </a:solidFill>
                          <a:latin typeface="+mj-lt"/>
                          <a:ea typeface="Times New Roman"/>
                          <a:cs typeface="Courier-BoldOblique"/>
                        </a:rPr>
                        <a:t>while</a:t>
                      </a:r>
                      <a:r>
                        <a:rPr kumimoji="0" lang="en-US" sz="2400" b="1" i="1" kern="1200" dirty="0" smtClean="0">
                          <a:solidFill>
                            <a:schemeClr val="dk1"/>
                          </a:solidFill>
                          <a:latin typeface="+mj-lt"/>
                          <a:ea typeface="Times New Roman"/>
                          <a:cs typeface="Courier-BoldOblique"/>
                        </a:rPr>
                        <a:t> &lt;condition&gt; </a:t>
                      </a:r>
                      <a:r>
                        <a:rPr kumimoji="0" lang="en-US" sz="2400" b="1" i="1" kern="1200" dirty="0" smtClean="0">
                          <a:solidFill>
                            <a:srgbClr val="0070C0"/>
                          </a:solidFill>
                          <a:latin typeface="+mj-lt"/>
                          <a:ea typeface="Times New Roman"/>
                          <a:cs typeface="Courier-BoldOblique"/>
                        </a:rPr>
                        <a:t>loop</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&lt;instructions&gt;;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loop</a:t>
                      </a:r>
                      <a:r>
                        <a:rPr kumimoji="0" lang="en-US" sz="2400" b="1" i="1" kern="1200" dirty="0" smtClean="0">
                          <a:solidFill>
                            <a:schemeClr val="dk1"/>
                          </a:solidFill>
                          <a:latin typeface="+mj-lt"/>
                          <a:ea typeface="Times New Roman"/>
                          <a:cs typeface="Courier-BoldOblique"/>
                        </a:rPr>
                        <a:t>; </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47</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Instructions de Bouclage</a:t>
            </a:r>
          </a:p>
        </p:txBody>
      </p:sp>
      <p:graphicFrame>
        <p:nvGraphicFramePr>
          <p:cNvPr id="9" name="Tableau 8"/>
          <p:cNvGraphicFramePr>
            <a:graphicFrameLocks noGrp="1"/>
          </p:cNvGraphicFramePr>
          <p:nvPr/>
        </p:nvGraphicFramePr>
        <p:xfrm>
          <a:off x="107504" y="1065272"/>
          <a:ext cx="5400600" cy="2651760"/>
        </p:xfrm>
        <a:graphic>
          <a:graphicData uri="http://schemas.openxmlformats.org/drawingml/2006/table">
            <a:tbl>
              <a:tblPr bandRow="1">
                <a:tableStyleId>{5C22544A-7EE6-4342-B048-85BDC9FD1C3A}</a:tableStyleId>
              </a:tblPr>
              <a:tblGrid>
                <a:gridCol w="5400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boucle1 : </a:t>
                      </a:r>
                      <a:r>
                        <a:rPr kumimoji="0" lang="en-US" sz="2400" b="1" i="1" kern="1200" dirty="0" smtClean="0">
                          <a:solidFill>
                            <a:srgbClr val="0070C0"/>
                          </a:solidFill>
                          <a:latin typeface="+mj-lt"/>
                          <a:ea typeface="Times New Roman"/>
                          <a:cs typeface="Courier-BoldOblique"/>
                        </a:rPr>
                        <a:t>for</a:t>
                      </a: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indice</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in</a:t>
                      </a:r>
                      <a:r>
                        <a:rPr kumimoji="0" lang="en-US" sz="2400" b="1" i="1" kern="1200" dirty="0" smtClean="0">
                          <a:solidFill>
                            <a:schemeClr val="dk1"/>
                          </a:solidFill>
                          <a:latin typeface="+mj-lt"/>
                          <a:ea typeface="Times New Roman"/>
                          <a:cs typeface="Courier-BoldOblique"/>
                        </a:rPr>
                        <a:t> 7 </a:t>
                      </a:r>
                      <a:r>
                        <a:rPr kumimoji="0" lang="en-US" sz="2400" b="1" i="1" kern="1200" dirty="0" err="1" smtClean="0">
                          <a:solidFill>
                            <a:schemeClr val="dk1"/>
                          </a:solidFill>
                          <a:latin typeface="+mj-lt"/>
                          <a:ea typeface="Times New Roman"/>
                          <a:cs typeface="Courier-BoldOblique"/>
                        </a:rPr>
                        <a:t>downto</a:t>
                      </a:r>
                      <a:r>
                        <a:rPr kumimoji="0" lang="en-US" sz="2400" b="1" i="1" kern="1200" dirty="0" smtClean="0">
                          <a:solidFill>
                            <a:schemeClr val="dk1"/>
                          </a:solidFill>
                          <a:latin typeface="+mj-lt"/>
                          <a:ea typeface="Times New Roman"/>
                          <a:cs typeface="Courier-BoldOblique"/>
                        </a:rPr>
                        <a:t> 0 </a:t>
                      </a:r>
                      <a:r>
                        <a:rPr kumimoji="0" lang="en-US" sz="2400" b="1" i="1" kern="1200" dirty="0" smtClean="0">
                          <a:solidFill>
                            <a:srgbClr val="0070C0"/>
                          </a:solidFill>
                          <a:latin typeface="+mj-lt"/>
                          <a:ea typeface="Times New Roman"/>
                          <a:cs typeface="Courier-BoldOblique"/>
                        </a:rPr>
                        <a:t>loop</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indice</a:t>
                      </a:r>
                      <a:r>
                        <a:rPr kumimoji="0" lang="en-US" sz="2400" b="1" i="1" kern="1200" dirty="0" smtClean="0">
                          <a:solidFill>
                            <a:schemeClr val="dk1"/>
                          </a:solidFill>
                          <a:latin typeface="+mj-lt"/>
                          <a:ea typeface="Times New Roman"/>
                          <a:cs typeface="Courier-BoldOblique"/>
                        </a:rPr>
                        <a:t>=7 </a:t>
                      </a:r>
                      <a:r>
                        <a:rPr kumimoji="0" lang="en-US" sz="2400" b="1" i="1" kern="1200" dirty="0" smtClean="0">
                          <a:solidFill>
                            <a:srgbClr val="0070C0"/>
                          </a:solidFill>
                          <a:latin typeface="+mj-lt"/>
                          <a:ea typeface="Times New Roman"/>
                          <a:cs typeface="Courier-BoldOblique"/>
                        </a:rPr>
                        <a:t>then</a:t>
                      </a:r>
                      <a:r>
                        <a:rPr kumimoji="0" lang="en-US" sz="2400" b="1" i="1" kern="1200" dirty="0" smtClean="0">
                          <a:solidFill>
                            <a:schemeClr val="dk1"/>
                          </a:solidFill>
                          <a:latin typeface="+mj-lt"/>
                          <a:ea typeface="Times New Roman"/>
                          <a:cs typeface="Courier-BoldOblique"/>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d_bus</a:t>
                      </a:r>
                      <a:r>
                        <a:rPr kumimoji="0" lang="en-US" sz="2400" b="1" i="1" kern="1200" dirty="0" smtClean="0">
                          <a:solidFill>
                            <a:schemeClr val="dk1"/>
                          </a:solidFill>
                          <a:latin typeface="+mj-lt"/>
                          <a:ea typeface="Times New Roman"/>
                          <a:cs typeface="Courier-BoldOblique"/>
                        </a:rPr>
                        <a:t>(</a:t>
                      </a:r>
                      <a:r>
                        <a:rPr kumimoji="0" lang="en-US" sz="2400" b="1" i="1" kern="1200" dirty="0" err="1" smtClean="0">
                          <a:solidFill>
                            <a:schemeClr val="dk1"/>
                          </a:solidFill>
                          <a:latin typeface="+mj-lt"/>
                          <a:ea typeface="Times New Roman"/>
                          <a:cs typeface="Courier-BoldOblique"/>
                        </a:rPr>
                        <a:t>indice</a:t>
                      </a:r>
                      <a:r>
                        <a:rPr kumimoji="0" lang="en-US" sz="2400" b="1" i="1" kern="1200" dirty="0" smtClean="0">
                          <a:solidFill>
                            <a:schemeClr val="dk1"/>
                          </a:solidFill>
                          <a:latin typeface="+mj-lt"/>
                          <a:ea typeface="Times New Roman"/>
                          <a:cs typeface="Courier-BoldOblique"/>
                        </a:rPr>
                        <a:t>) &lt;= </a:t>
                      </a:r>
                      <a:r>
                        <a:rPr kumimoji="0" lang="en-US" sz="2400" b="1" i="1" kern="1200" dirty="0" err="1" smtClean="0">
                          <a:solidFill>
                            <a:schemeClr val="dk1"/>
                          </a:solidFill>
                          <a:latin typeface="+mj-lt"/>
                          <a:ea typeface="Times New Roman"/>
                          <a:cs typeface="Courier-BoldOblique"/>
                        </a:rPr>
                        <a:t>databus</a:t>
                      </a:r>
                      <a:r>
                        <a:rPr kumimoji="0" lang="en-US" sz="2400" b="1" i="1" kern="1200" dirty="0" smtClean="0">
                          <a:solidFill>
                            <a:schemeClr val="dk1"/>
                          </a:solidFill>
                          <a:latin typeface="+mj-lt"/>
                          <a:ea typeface="Times New Roman"/>
                          <a:cs typeface="Courier-BoldOblique"/>
                        </a:rPr>
                        <a:t>(15);</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else</a:t>
                      </a:r>
                      <a:r>
                        <a:rPr kumimoji="0" lang="en-US" sz="2400" b="1" i="1" kern="1200" dirty="0" smtClean="0">
                          <a:solidFill>
                            <a:schemeClr val="dk1"/>
                          </a:solidFill>
                          <a:latin typeface="+mj-lt"/>
                          <a:ea typeface="Times New Roman"/>
                          <a:cs typeface="Courier-BoldOblique"/>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d_bus</a:t>
                      </a:r>
                      <a:r>
                        <a:rPr kumimoji="0" lang="en-US" sz="2400" b="1" i="1" kern="1200" dirty="0" smtClean="0">
                          <a:solidFill>
                            <a:schemeClr val="dk1"/>
                          </a:solidFill>
                          <a:latin typeface="+mj-lt"/>
                          <a:ea typeface="Times New Roman"/>
                          <a:cs typeface="Courier-BoldOblique"/>
                        </a:rPr>
                        <a:t>(</a:t>
                      </a:r>
                      <a:r>
                        <a:rPr kumimoji="0" lang="en-US" sz="2400" b="1" i="1" kern="1200" dirty="0" err="1" smtClean="0">
                          <a:solidFill>
                            <a:schemeClr val="dk1"/>
                          </a:solidFill>
                          <a:latin typeface="+mj-lt"/>
                          <a:ea typeface="Times New Roman"/>
                          <a:cs typeface="Courier-BoldOblique"/>
                        </a:rPr>
                        <a:t>indice</a:t>
                      </a:r>
                      <a:r>
                        <a:rPr kumimoji="0" lang="en-US" sz="2400" b="1" i="1" kern="1200" dirty="0" smtClean="0">
                          <a:solidFill>
                            <a:schemeClr val="dk1"/>
                          </a:solidFill>
                          <a:latin typeface="+mj-lt"/>
                          <a:ea typeface="Times New Roman"/>
                          <a:cs typeface="Courier-BoldOblique"/>
                        </a:rPr>
                        <a:t>) &lt;= not </a:t>
                      </a:r>
                      <a:r>
                        <a:rPr kumimoji="0" lang="en-US" sz="2400" b="1" i="1" kern="1200" dirty="0" err="1" smtClean="0">
                          <a:solidFill>
                            <a:schemeClr val="dk1"/>
                          </a:solidFill>
                          <a:latin typeface="+mj-lt"/>
                          <a:ea typeface="Times New Roman"/>
                          <a:cs typeface="Courier-BoldOblique"/>
                        </a:rPr>
                        <a:t>d_bus</a:t>
                      </a:r>
                      <a:r>
                        <a:rPr kumimoji="0" lang="en-US" sz="2400" b="1" i="1" kern="1200" dirty="0" smtClean="0">
                          <a:solidFill>
                            <a:schemeClr val="dk1"/>
                          </a:solidFill>
                          <a:latin typeface="+mj-lt"/>
                          <a:ea typeface="Times New Roman"/>
                          <a:cs typeface="Courier-BoldOblique"/>
                        </a:rPr>
                        <a:t>(15-indice);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loop</a:t>
                      </a:r>
                      <a:r>
                        <a:rPr kumimoji="0" lang="en-US" sz="2400" b="1" i="1" kern="1200" dirty="0" smtClean="0">
                          <a:solidFill>
                            <a:schemeClr val="dk1"/>
                          </a:solidFill>
                          <a:latin typeface="+mj-lt"/>
                          <a:ea typeface="Times New Roman"/>
                          <a:cs typeface="Courier-BoldOblique"/>
                        </a:rPr>
                        <a:t>;  </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1" name="Tableau 10"/>
          <p:cNvGraphicFramePr>
            <a:graphicFrameLocks noGrp="1"/>
          </p:cNvGraphicFramePr>
          <p:nvPr/>
        </p:nvGraphicFramePr>
        <p:xfrm>
          <a:off x="4067944" y="3212976"/>
          <a:ext cx="4896544" cy="3017520"/>
        </p:xfrm>
        <a:graphic>
          <a:graphicData uri="http://schemas.openxmlformats.org/drawingml/2006/table">
            <a:tbl>
              <a:tblPr bandRow="1">
                <a:tableStyleId>{5C22544A-7EE6-4342-B048-85BDC9FD1C3A}</a:tableStyleId>
              </a:tblPr>
              <a:tblGrid>
                <a:gridCol w="489654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total:=15;</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err="1" smtClean="0">
                          <a:solidFill>
                            <a:schemeClr val="dk1"/>
                          </a:solidFill>
                          <a:latin typeface="+mj-lt"/>
                          <a:ea typeface="Times New Roman"/>
                          <a:cs typeface="Courier-BoldOblique"/>
                        </a:rPr>
                        <a:t>i</a:t>
                      </a:r>
                      <a:r>
                        <a:rPr kumimoji="0" lang="en-US" sz="2400" b="1" i="1" kern="1200" dirty="0" smtClean="0">
                          <a:solidFill>
                            <a:schemeClr val="dk1"/>
                          </a:solidFill>
                          <a:latin typeface="+mj-lt"/>
                          <a:ea typeface="Times New Roman"/>
                          <a:cs typeface="Courier-BoldOblique"/>
                        </a:rPr>
                        <a:t>:=15;</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boucle2 : </a:t>
                      </a:r>
                      <a:r>
                        <a:rPr kumimoji="0" lang="en-US" sz="2400" b="1" i="1" kern="1200" dirty="0" smtClean="0">
                          <a:solidFill>
                            <a:srgbClr val="0070C0"/>
                          </a:solidFill>
                          <a:latin typeface="+mj-lt"/>
                          <a:ea typeface="Times New Roman"/>
                          <a:cs typeface="Courier-BoldOblique"/>
                        </a:rPr>
                        <a:t>while</a:t>
                      </a: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i</a:t>
                      </a:r>
                      <a:r>
                        <a:rPr kumimoji="0" lang="en-US" sz="2400" b="1" i="1" kern="1200" dirty="0" smtClean="0">
                          <a:solidFill>
                            <a:schemeClr val="dk1"/>
                          </a:solidFill>
                          <a:latin typeface="+mj-lt"/>
                          <a:ea typeface="Times New Roman"/>
                          <a:cs typeface="Courier-BoldOblique"/>
                        </a:rPr>
                        <a:t>&gt;=0 </a:t>
                      </a:r>
                      <a:r>
                        <a:rPr kumimoji="0" lang="en-US" sz="2400" b="1" i="1" kern="1200" dirty="0" smtClean="0">
                          <a:solidFill>
                            <a:srgbClr val="0070C0"/>
                          </a:solidFill>
                          <a:latin typeface="+mj-lt"/>
                          <a:ea typeface="Times New Roman"/>
                          <a:cs typeface="Courier-BoldOblique"/>
                        </a:rPr>
                        <a:t>loop</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compte</a:t>
                      </a:r>
                      <a:r>
                        <a:rPr kumimoji="0" lang="en-US" sz="2400" b="1" i="1" kern="1200" dirty="0" smtClean="0">
                          <a:solidFill>
                            <a:schemeClr val="dk1"/>
                          </a:solidFill>
                          <a:latin typeface="+mj-lt"/>
                          <a:ea typeface="Times New Roman"/>
                          <a:cs typeface="Courier-BoldOblique"/>
                        </a:rPr>
                        <a:t>(</a:t>
                      </a:r>
                      <a:r>
                        <a:rPr kumimoji="0" lang="en-US" sz="2400" b="1" i="1" kern="1200" dirty="0" err="1" smtClean="0">
                          <a:solidFill>
                            <a:schemeClr val="dk1"/>
                          </a:solidFill>
                          <a:latin typeface="+mj-lt"/>
                          <a:ea typeface="Times New Roman"/>
                          <a:cs typeface="Courier-BoldOblique"/>
                        </a:rPr>
                        <a:t>i</a:t>
                      </a:r>
                      <a:r>
                        <a:rPr kumimoji="0" lang="en-US" sz="2400" b="1" i="1" kern="1200" dirty="0" smtClean="0">
                          <a:solidFill>
                            <a:schemeClr val="dk1"/>
                          </a:solidFill>
                          <a:latin typeface="+mj-lt"/>
                          <a:ea typeface="Times New Roman"/>
                          <a:cs typeface="Courier-BoldOblique"/>
                        </a:rPr>
                        <a:t>) =’0’ </a:t>
                      </a:r>
                      <a:r>
                        <a:rPr kumimoji="0" lang="en-US" sz="2400" b="1" i="1" kern="1200" dirty="0" smtClean="0">
                          <a:solidFill>
                            <a:srgbClr val="0070C0"/>
                          </a:solidFill>
                          <a:latin typeface="+mj-lt"/>
                          <a:ea typeface="Times New Roman"/>
                          <a:cs typeface="Courier-BoldOblique"/>
                        </a:rPr>
                        <a:t>then</a:t>
                      </a:r>
                      <a:r>
                        <a:rPr kumimoji="0" lang="en-US" sz="2400" b="1" i="1" kern="1200" dirty="0" smtClean="0">
                          <a:solidFill>
                            <a:schemeClr val="dk1"/>
                          </a:solidFill>
                          <a:latin typeface="+mj-lt"/>
                          <a:ea typeface="Times New Roman"/>
                          <a:cs typeface="Courier-BoldOblique"/>
                        </a:rPr>
                        <a:t> tot:= tot-1;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else</a:t>
                      </a:r>
                      <a:r>
                        <a:rPr kumimoji="0" lang="en-US" sz="2400" b="1" i="1" kern="1200" dirty="0" smtClean="0">
                          <a:solidFill>
                            <a:schemeClr val="dk1"/>
                          </a:solidFill>
                          <a:latin typeface="+mj-lt"/>
                          <a:ea typeface="Times New Roman"/>
                          <a:cs typeface="Courier-BoldOblique"/>
                        </a:rPr>
                        <a:t> tot:= tot-2;</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i</a:t>
                      </a:r>
                      <a:r>
                        <a:rPr kumimoji="0" lang="en-US" sz="2400" b="1" i="1" kern="1200" dirty="0" smtClean="0">
                          <a:solidFill>
                            <a:schemeClr val="dk1"/>
                          </a:solidFill>
                          <a:latin typeface="+mj-lt"/>
                          <a:ea typeface="Times New Roman"/>
                          <a:cs typeface="Courier-BoldOblique"/>
                        </a:rPr>
                        <a:t>:= i-2;</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loop</a:t>
                      </a:r>
                      <a:r>
                        <a:rPr kumimoji="0" lang="en-US" sz="2400" b="1" i="1" kern="1200" dirty="0" smtClean="0">
                          <a:solidFill>
                            <a:schemeClr val="dk1"/>
                          </a:solidFill>
                          <a:latin typeface="+mj-lt"/>
                          <a:ea typeface="Times New Roman"/>
                          <a:cs typeface="Courier-BoldOblique"/>
                        </a:rPr>
                        <a:t>; </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48</a:t>
            </a:fld>
            <a:endParaRPr lang="fr-FR"/>
          </a:p>
        </p:txBody>
      </p:sp>
      <p:sp>
        <p:nvSpPr>
          <p:cNvPr id="6" name="Espace réservé du contenu 5"/>
          <p:cNvSpPr>
            <a:spLocks noGrp="1"/>
          </p:cNvSpPr>
          <p:nvPr>
            <p:ph idx="4294967295"/>
          </p:nvPr>
        </p:nvSpPr>
        <p:spPr>
          <a:xfrm>
            <a:off x="0" y="836613"/>
            <a:ext cx="8642350" cy="5184775"/>
          </a:xfrm>
        </p:spPr>
        <p:txBody>
          <a:bodyPr>
            <a:normAutofit fontScale="77500" lnSpcReduction="20000"/>
          </a:bodyPr>
          <a:lstStyle/>
          <a:p>
            <a:r>
              <a:rPr lang="fr-FR" sz="3600" dirty="0" smtClean="0"/>
              <a:t>Utilisées uniquement dans les descriptions destinées à la simulation, </a:t>
            </a:r>
          </a:p>
          <a:p>
            <a:r>
              <a:rPr lang="fr-FR" sz="3600" dirty="0" smtClean="0"/>
              <a:t>Elle s’utilise pour suspendre un </a:t>
            </a:r>
            <a:r>
              <a:rPr lang="fr-FR" sz="3600" dirty="0" err="1" smtClean="0"/>
              <a:t>process</a:t>
            </a:r>
            <a:r>
              <a:rPr lang="fr-FR" sz="3600" dirty="0" smtClean="0"/>
              <a:t> jusqu’un événement</a:t>
            </a:r>
          </a:p>
          <a:p>
            <a:r>
              <a:rPr lang="fr-FR" sz="3600" b="1" dirty="0" err="1" smtClean="0"/>
              <a:t>wait</a:t>
            </a:r>
            <a:r>
              <a:rPr lang="fr-FR" sz="3600" b="1" dirty="0" smtClean="0"/>
              <a:t> </a:t>
            </a:r>
            <a:r>
              <a:rPr lang="fr-FR" sz="3600" b="1" dirty="0" err="1" smtClean="0"/>
              <a:t>until</a:t>
            </a:r>
            <a:r>
              <a:rPr lang="fr-FR" sz="3600" b="1" dirty="0" smtClean="0"/>
              <a:t> </a:t>
            </a:r>
            <a:r>
              <a:rPr lang="fr-FR" sz="3600" b="1" i="1" dirty="0" smtClean="0"/>
              <a:t>condition;</a:t>
            </a:r>
          </a:p>
          <a:p>
            <a:pPr lvl="1"/>
            <a:r>
              <a:rPr lang="fr-FR" dirty="0" err="1" smtClean="0"/>
              <a:t>wait</a:t>
            </a:r>
            <a:r>
              <a:rPr lang="fr-FR" dirty="0" smtClean="0"/>
              <a:t> </a:t>
            </a:r>
            <a:r>
              <a:rPr lang="fr-FR" dirty="0" err="1" smtClean="0"/>
              <a:t>until</a:t>
            </a:r>
            <a:r>
              <a:rPr lang="fr-FR" dirty="0" smtClean="0"/>
              <a:t> A=‘1 ’;</a:t>
            </a:r>
          </a:p>
          <a:p>
            <a:pPr lvl="1"/>
            <a:r>
              <a:rPr lang="en-US" dirty="0" smtClean="0"/>
              <a:t>wait until </a:t>
            </a:r>
            <a:r>
              <a:rPr lang="en-US" dirty="0" err="1" smtClean="0"/>
              <a:t>CLK’event</a:t>
            </a:r>
            <a:r>
              <a:rPr lang="en-US" dirty="0" smtClean="0"/>
              <a:t> and CLK=’1’;</a:t>
            </a:r>
          </a:p>
          <a:p>
            <a:pPr lvl="1"/>
            <a:endParaRPr lang="en-US" dirty="0" smtClean="0"/>
          </a:p>
          <a:p>
            <a:r>
              <a:rPr lang="fr-FR" sz="3600" b="1" dirty="0" err="1" smtClean="0"/>
              <a:t>wait</a:t>
            </a:r>
            <a:r>
              <a:rPr lang="fr-FR" sz="3600" b="1" dirty="0" smtClean="0"/>
              <a:t> for </a:t>
            </a:r>
            <a:r>
              <a:rPr lang="fr-FR" sz="3600" b="1" i="1" dirty="0" smtClean="0"/>
              <a:t>time expression;</a:t>
            </a:r>
          </a:p>
          <a:p>
            <a:pPr lvl="1"/>
            <a:r>
              <a:rPr lang="fr-FR" dirty="0" err="1" smtClean="0"/>
              <a:t>wait</a:t>
            </a:r>
            <a:r>
              <a:rPr lang="fr-FR" dirty="0" smtClean="0"/>
              <a:t> for 5 ns;</a:t>
            </a:r>
          </a:p>
          <a:p>
            <a:pPr lvl="1"/>
            <a:endParaRPr lang="fr-FR" dirty="0" smtClean="0"/>
          </a:p>
          <a:p>
            <a:r>
              <a:rPr lang="fr-FR" sz="3600" b="1" dirty="0" err="1" smtClean="0"/>
              <a:t>wait</a:t>
            </a:r>
            <a:r>
              <a:rPr lang="fr-FR" sz="3600" b="1" dirty="0" smtClean="0"/>
              <a:t> on </a:t>
            </a:r>
            <a:r>
              <a:rPr lang="fr-FR" sz="3600" b="1" i="1" dirty="0" smtClean="0"/>
              <a:t>signal;</a:t>
            </a:r>
          </a:p>
          <a:p>
            <a:pPr lvl="1"/>
            <a:r>
              <a:rPr lang="fr-FR" dirty="0" err="1" smtClean="0"/>
              <a:t>wait</a:t>
            </a:r>
            <a:r>
              <a:rPr lang="fr-FR" dirty="0" smtClean="0"/>
              <a:t> on A , B</a:t>
            </a: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Instructions d’attente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49</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Exemples d’application</a:t>
            </a:r>
          </a:p>
        </p:txBody>
      </p:sp>
      <p:pic>
        <p:nvPicPr>
          <p:cNvPr id="308226" name="Picture 2"/>
          <p:cNvPicPr>
            <a:picLocks noChangeAspect="1" noChangeArrowheads="1"/>
          </p:cNvPicPr>
          <p:nvPr/>
        </p:nvPicPr>
        <p:blipFill>
          <a:blip r:embed="rId6" cstate="print"/>
          <a:srcRect/>
          <a:stretch>
            <a:fillRect/>
          </a:stretch>
        </p:blipFill>
        <p:spPr bwMode="auto">
          <a:xfrm>
            <a:off x="323528" y="1340768"/>
            <a:ext cx="2914650" cy="3743325"/>
          </a:xfrm>
          <a:prstGeom prst="rect">
            <a:avLst/>
          </a:prstGeom>
          <a:noFill/>
          <a:ln w="9525">
            <a:noFill/>
            <a:miter lim="800000"/>
            <a:headEnd/>
            <a:tailEnd/>
          </a:ln>
        </p:spPr>
      </p:pic>
      <p:graphicFrame>
        <p:nvGraphicFramePr>
          <p:cNvPr id="9" name="Tableau 8"/>
          <p:cNvGraphicFramePr>
            <a:graphicFrameLocks noGrp="1"/>
          </p:cNvGraphicFramePr>
          <p:nvPr/>
        </p:nvGraphicFramePr>
        <p:xfrm>
          <a:off x="3419872" y="980728"/>
          <a:ext cx="5400600" cy="4846320"/>
        </p:xfrm>
        <a:graphic>
          <a:graphicData uri="http://schemas.openxmlformats.org/drawingml/2006/table">
            <a:tbl>
              <a:tblPr bandRow="1">
                <a:tableStyleId>{5C22544A-7EE6-4342-B048-85BDC9FD1C3A}</a:tableStyleId>
              </a:tblPr>
              <a:tblGrid>
                <a:gridCol w="5400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entity</a:t>
                      </a:r>
                      <a:r>
                        <a:rPr kumimoji="0" lang="en-US" sz="2400" b="1" i="1" kern="1200" dirty="0" smtClean="0">
                          <a:solidFill>
                            <a:schemeClr val="dk1"/>
                          </a:solidFill>
                          <a:latin typeface="+mj-lt"/>
                          <a:ea typeface="Times New Roman"/>
                          <a:cs typeface="Courier-BoldOblique"/>
                        </a:rPr>
                        <a:t> MUX_4 </a:t>
                      </a:r>
                      <a:r>
                        <a:rPr kumimoji="0" lang="en-US" sz="2400" b="1" i="1" kern="1200" dirty="0" smtClean="0">
                          <a:solidFill>
                            <a:srgbClr val="0070C0"/>
                          </a:solidFill>
                          <a:latin typeface="+mj-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port</a:t>
                      </a:r>
                      <a:r>
                        <a:rPr kumimoji="0" lang="en-US" sz="2400" b="1" i="1" kern="1200" dirty="0" smtClean="0">
                          <a:solidFill>
                            <a:schemeClr val="dk1"/>
                          </a:solidFill>
                          <a:latin typeface="+mj-lt"/>
                          <a:ea typeface="Times New Roman"/>
                          <a:cs typeface="Courier-BoldOblique"/>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S1, S0, A, B, C, D: </a:t>
                      </a:r>
                      <a:r>
                        <a:rPr kumimoji="0" lang="en-US" sz="2400" b="1" i="1" kern="1200" dirty="0" smtClean="0">
                          <a:solidFill>
                            <a:srgbClr val="0070C0"/>
                          </a:solidFill>
                          <a:latin typeface="+mj-lt"/>
                          <a:ea typeface="Times New Roman"/>
                          <a:cs typeface="Courier-BoldOblique"/>
                        </a:rPr>
                        <a:t>in</a:t>
                      </a: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std_logic</a:t>
                      </a:r>
                      <a:r>
                        <a:rPr kumimoji="0" lang="en-US" sz="2400" b="1" i="1" kern="1200" dirty="0" smtClean="0">
                          <a:solidFill>
                            <a:schemeClr val="dk1"/>
                          </a:solidFill>
                          <a:latin typeface="+mj-lt"/>
                          <a:ea typeface="Times New Roman"/>
                          <a:cs typeface="Courier-BoldOblique"/>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Z: </a:t>
                      </a:r>
                      <a:r>
                        <a:rPr kumimoji="0" lang="en-US" sz="2400" b="1" i="1" kern="1200" dirty="0" smtClean="0">
                          <a:solidFill>
                            <a:srgbClr val="0070C0"/>
                          </a:solidFill>
                          <a:latin typeface="+mj-lt"/>
                          <a:ea typeface="Times New Roman"/>
                          <a:cs typeface="Courier-BoldOblique"/>
                        </a:rPr>
                        <a:t>out</a:t>
                      </a:r>
                      <a:r>
                        <a:rPr kumimoji="0" lang="en-US" sz="2400" b="1" i="1" kern="1200" dirty="0" smtClean="0">
                          <a:solidFill>
                            <a:schemeClr val="dk1"/>
                          </a:solidFill>
                          <a:latin typeface="+mj-lt"/>
                          <a:ea typeface="Times New Roman"/>
                          <a:cs typeface="Courier-BoldOblique"/>
                        </a:rPr>
                        <a:t> </a:t>
                      </a:r>
                      <a:r>
                        <a:rPr kumimoji="0" lang="en-US" sz="2400" b="1" i="1" kern="1200" dirty="0" err="1" smtClean="0">
                          <a:solidFill>
                            <a:schemeClr val="dk1"/>
                          </a:solidFill>
                          <a:latin typeface="+mj-lt"/>
                          <a:ea typeface="Times New Roman"/>
                          <a:cs typeface="Courier-BoldOblique"/>
                        </a:rPr>
                        <a:t>std_logic</a:t>
                      </a:r>
                      <a:r>
                        <a:rPr kumimoji="0" lang="en-US" sz="2400" b="1" i="1" kern="1200" dirty="0" smtClean="0">
                          <a:solidFill>
                            <a:schemeClr val="dk1"/>
                          </a:solidFill>
                          <a:latin typeface="+mj-lt"/>
                          <a:ea typeface="Times New Roman"/>
                          <a:cs typeface="Courier-BoldOblique"/>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MUX_4;</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architecture</a:t>
                      </a:r>
                      <a:r>
                        <a:rPr kumimoji="0" lang="en-US" sz="2400" b="1" i="1" kern="1200" dirty="0" smtClean="0">
                          <a:solidFill>
                            <a:schemeClr val="dk1"/>
                          </a:solidFill>
                          <a:latin typeface="+mj-lt"/>
                          <a:ea typeface="Times New Roman"/>
                          <a:cs typeface="Courier-BoldOblique"/>
                        </a:rPr>
                        <a:t> behav_MUX_4 </a:t>
                      </a:r>
                      <a:r>
                        <a:rPr kumimoji="0" lang="en-US" sz="2400" b="1" i="1" kern="1200" dirty="0" smtClean="0">
                          <a:solidFill>
                            <a:srgbClr val="0070C0"/>
                          </a:solidFill>
                          <a:latin typeface="+mj-lt"/>
                          <a:ea typeface="Times New Roman"/>
                          <a:cs typeface="Courier-BoldOblique"/>
                        </a:rPr>
                        <a:t>of</a:t>
                      </a:r>
                      <a:r>
                        <a:rPr kumimoji="0" lang="en-US" sz="2400" b="1" i="1" kern="1200" dirty="0" smtClean="0">
                          <a:solidFill>
                            <a:schemeClr val="dk1"/>
                          </a:solidFill>
                          <a:latin typeface="+mj-lt"/>
                          <a:ea typeface="Times New Roman"/>
                          <a:cs typeface="Courier-BoldOblique"/>
                        </a:rPr>
                        <a:t> MUX_4 </a:t>
                      </a:r>
                      <a:r>
                        <a:rPr kumimoji="0" lang="en-US" sz="2400" b="1" i="1" kern="1200" dirty="0" smtClean="0">
                          <a:solidFill>
                            <a:srgbClr val="0070C0"/>
                          </a:solidFill>
                          <a:latin typeface="+mj-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P1: </a:t>
                      </a:r>
                      <a:r>
                        <a:rPr kumimoji="0" lang="en-US" sz="2400" b="1" i="1" kern="1200" dirty="0" smtClean="0">
                          <a:solidFill>
                            <a:srgbClr val="0070C0"/>
                          </a:solidFill>
                          <a:latin typeface="+mj-lt"/>
                          <a:ea typeface="Times New Roman"/>
                          <a:cs typeface="Courier-BoldOblique"/>
                        </a:rPr>
                        <a:t>process</a:t>
                      </a:r>
                      <a:r>
                        <a:rPr kumimoji="0" lang="en-US" sz="2400" b="1" i="1" kern="1200" dirty="0" smtClean="0">
                          <a:solidFill>
                            <a:schemeClr val="dk1"/>
                          </a:solidFill>
                          <a:latin typeface="+mj-lt"/>
                          <a:ea typeface="Times New Roman"/>
                          <a:cs typeface="Courier-BoldOblique"/>
                        </a:rPr>
                        <a:t> (S1, S0, A, B, C, D) </a:t>
                      </a:r>
                      <a:r>
                        <a:rPr kumimoji="0" lang="en-US" sz="2400" b="1" i="1" kern="1200" dirty="0" smtClean="0">
                          <a:solidFill>
                            <a:schemeClr val="accent3"/>
                          </a:solidFill>
                          <a:latin typeface="+mj-lt"/>
                          <a:ea typeface="Times New Roman"/>
                          <a:cs typeface="Courier-BoldOblique"/>
                        </a:rPr>
                        <a:t>- - la </a:t>
                      </a:r>
                      <a:r>
                        <a:rPr kumimoji="0" lang="en-US" sz="2400" b="1" i="1" kern="1200" dirty="0" err="1" smtClean="0">
                          <a:solidFill>
                            <a:schemeClr val="accent3"/>
                          </a:solidFill>
                          <a:latin typeface="+mj-lt"/>
                          <a:ea typeface="Times New Roman"/>
                          <a:cs typeface="Courier-BoldOblique"/>
                        </a:rPr>
                        <a:t>liste</a:t>
                      </a:r>
                      <a:r>
                        <a:rPr kumimoji="0" lang="en-US" sz="2400" b="1" i="1" kern="1200" dirty="0" smtClean="0">
                          <a:solidFill>
                            <a:schemeClr val="accent3"/>
                          </a:solidFill>
                          <a:latin typeface="+mj-lt"/>
                          <a:ea typeface="Times New Roman"/>
                          <a:cs typeface="Courier-BoldOblique"/>
                        </a:rPr>
                        <a:t> de </a:t>
                      </a:r>
                      <a:r>
                        <a:rPr kumimoji="0" lang="en-US" sz="2400" b="1" i="1" kern="1200" dirty="0" err="1" smtClean="0">
                          <a:solidFill>
                            <a:schemeClr val="accent3"/>
                          </a:solidFill>
                          <a:latin typeface="+mj-lt"/>
                          <a:ea typeface="Times New Roman"/>
                          <a:cs typeface="Courier-BoldOblique"/>
                        </a:rPr>
                        <a:t>sensibilité</a:t>
                      </a:r>
                      <a:endParaRPr kumimoji="0" lang="en-US" sz="2400" b="1" i="1" kern="1200" dirty="0" smtClean="0">
                        <a:solidFill>
                          <a:schemeClr val="accent3"/>
                        </a:solidFill>
                        <a:latin typeface="+mj-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process</a:t>
                      </a:r>
                      <a:r>
                        <a:rPr kumimoji="0" lang="en-US" sz="2400" b="1" i="1" kern="1200" dirty="0" smtClean="0">
                          <a:solidFill>
                            <a:schemeClr val="dk1"/>
                          </a:solidFill>
                          <a:latin typeface="+mj-lt"/>
                          <a:ea typeface="Times New Roman"/>
                          <a:cs typeface="Courier-BoldOblique"/>
                        </a:rPr>
                        <a:t> P1;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behav_MUX_4;</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à coins arrondis 13"/>
          <p:cNvSpPr/>
          <p:nvPr/>
        </p:nvSpPr>
        <p:spPr>
          <a:xfrm>
            <a:off x="2627784" y="1196752"/>
            <a:ext cx="5544616" cy="3312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fr-FR" sz="2800" dirty="0" smtClean="0"/>
              <a:t>VHDL</a:t>
            </a:r>
            <a:endParaRPr lang="fr-FR" sz="2800" dirty="0"/>
          </a:p>
        </p:txBody>
      </p:sp>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5</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lnSpcReduction="10000"/>
          </a:bodyPr>
          <a:lstStyle/>
          <a:p>
            <a:r>
              <a:rPr lang="fr-FR" dirty="0" smtClean="0"/>
              <a:t>Introduction</a:t>
            </a:r>
            <a:endParaRPr lang="fr-FR" dirty="0"/>
          </a:p>
        </p:txBody>
      </p:sp>
      <p:sp>
        <p:nvSpPr>
          <p:cNvPr id="4" name="Titre 3"/>
          <p:cNvSpPr>
            <a:spLocks noGrp="1"/>
          </p:cNvSpPr>
          <p:nvPr>
            <p:ph type="title" idx="4294967295"/>
            <p:custDataLst>
              <p:tags r:id="rId3"/>
            </p:custDataLst>
          </p:nvPr>
        </p:nvSpPr>
        <p:spPr>
          <a:xfrm>
            <a:off x="0" y="0"/>
            <a:ext cx="6999288" cy="838200"/>
          </a:xfrm>
        </p:spPr>
        <p:txBody>
          <a:bodyPr/>
          <a:lstStyle/>
          <a:p>
            <a:r>
              <a:rPr lang="fr-FR" dirty="0" smtClean="0"/>
              <a:t>Niveaux d’abstraction</a:t>
            </a:r>
            <a:endParaRPr lang="fr-FR" dirty="0"/>
          </a:p>
        </p:txBody>
      </p:sp>
      <p:graphicFrame>
        <p:nvGraphicFramePr>
          <p:cNvPr id="10" name="Diagramme 9"/>
          <p:cNvGraphicFramePr/>
          <p:nvPr/>
        </p:nvGraphicFramePr>
        <p:xfrm>
          <a:off x="2195736" y="1268760"/>
          <a:ext cx="5328592" cy="43204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Chevron 10"/>
          <p:cNvSpPr/>
          <p:nvPr/>
        </p:nvSpPr>
        <p:spPr>
          <a:xfrm rot="5400000">
            <a:off x="359532" y="1232757"/>
            <a:ext cx="1512168" cy="1872208"/>
          </a:xfrm>
          <a:prstGeom prst="chevron">
            <a:avLst>
              <a:gd name="adj" fmla="val 23210"/>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fr-FR" dirty="0" smtClean="0">
                <a:solidFill>
                  <a:schemeClr val="tx1"/>
                </a:solidFill>
              </a:rPr>
              <a:t>Synthèse Comportementale</a:t>
            </a:r>
            <a:endParaRPr lang="fr-FR" dirty="0">
              <a:solidFill>
                <a:schemeClr val="tx1"/>
              </a:solidFill>
            </a:endParaRPr>
          </a:p>
        </p:txBody>
      </p:sp>
      <p:sp>
        <p:nvSpPr>
          <p:cNvPr id="12" name="Chevron 11"/>
          <p:cNvSpPr/>
          <p:nvPr/>
        </p:nvSpPr>
        <p:spPr>
          <a:xfrm rot="5400000">
            <a:off x="359532" y="2456891"/>
            <a:ext cx="1512168" cy="1872208"/>
          </a:xfrm>
          <a:prstGeom prst="chevron">
            <a:avLst>
              <a:gd name="adj" fmla="val 23210"/>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fr-FR" dirty="0" smtClean="0">
                <a:solidFill>
                  <a:schemeClr val="tx1"/>
                </a:solidFill>
              </a:rPr>
              <a:t>Synthèse Logique</a:t>
            </a:r>
            <a:endParaRPr lang="fr-FR" dirty="0">
              <a:solidFill>
                <a:schemeClr val="tx1"/>
              </a:solidFill>
            </a:endParaRPr>
          </a:p>
        </p:txBody>
      </p:sp>
      <p:sp>
        <p:nvSpPr>
          <p:cNvPr id="13" name="Chevron 12"/>
          <p:cNvSpPr/>
          <p:nvPr/>
        </p:nvSpPr>
        <p:spPr>
          <a:xfrm rot="5400000">
            <a:off x="359532" y="3681028"/>
            <a:ext cx="1512168" cy="1872208"/>
          </a:xfrm>
          <a:prstGeom prst="chevron">
            <a:avLst>
              <a:gd name="adj" fmla="val 23210"/>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fr-FR" dirty="0" smtClean="0">
                <a:solidFill>
                  <a:schemeClr val="tx1"/>
                </a:solidFill>
              </a:rPr>
              <a:t>Placement/ Routage</a:t>
            </a:r>
            <a:endParaRPr lang="fr-F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E6E6AC1C-8596-41A1-B03C-798ABBBEB1A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0">
                                            <p:graphicEl>
                                              <a:dgm id="{2B9489C1-87CD-4663-B0C7-1A69251B174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graphicEl>
                                              <a:dgm id="{677E5D04-CDCD-4D7D-B2A3-06949A9AF9BC}"/>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10">
                                            <p:graphicEl>
                                              <a:dgm id="{C414FEB4-D584-46BE-8AB0-95EB29BA294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Graphic spid="10" grpId="0" uiExpand="1">
        <p:bldSub>
          <a:bldDgm bld="one"/>
        </p:bldSub>
      </p:bldGraphic>
      <p:bldP spid="11" grpId="0" animBg="1"/>
      <p:bldP spid="12"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50</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Exemples d’application</a:t>
            </a:r>
          </a:p>
        </p:txBody>
      </p:sp>
      <p:graphicFrame>
        <p:nvGraphicFramePr>
          <p:cNvPr id="9" name="Tableau 8"/>
          <p:cNvGraphicFramePr>
            <a:graphicFrameLocks noGrp="1"/>
          </p:cNvGraphicFramePr>
          <p:nvPr/>
        </p:nvGraphicFramePr>
        <p:xfrm>
          <a:off x="35496" y="1196752"/>
          <a:ext cx="4392488" cy="3383280"/>
        </p:xfrm>
        <a:graphic>
          <a:graphicData uri="http://schemas.openxmlformats.org/drawingml/2006/table">
            <a:tbl>
              <a:tblPr bandRow="1">
                <a:tableStyleId>{5C22544A-7EE6-4342-B048-85BDC9FD1C3A}</a:tableStyleId>
              </a:tblPr>
              <a:tblGrid>
                <a:gridCol w="439248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 (( not S1 and not S0 )=’1’) </a:t>
                      </a:r>
                      <a:r>
                        <a:rPr kumimoji="0" lang="en-US" sz="2400" b="1" i="1" kern="1200" dirty="0" smtClean="0">
                          <a:solidFill>
                            <a:srgbClr val="0070C0"/>
                          </a:solidFill>
                          <a:latin typeface="+mj-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Z &lt;= A;</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err="1" smtClean="0">
                          <a:solidFill>
                            <a:srgbClr val="0070C0"/>
                          </a:solidFill>
                          <a:latin typeface="+mj-lt"/>
                          <a:ea typeface="Times New Roman"/>
                          <a:cs typeface="Courier-BoldOblique"/>
                        </a:rPr>
                        <a:t>elsif</a:t>
                      </a:r>
                      <a:r>
                        <a:rPr kumimoji="0" lang="en-US" sz="2400" b="1" i="1" kern="1200" dirty="0" smtClean="0">
                          <a:solidFill>
                            <a:schemeClr val="dk1"/>
                          </a:solidFill>
                          <a:latin typeface="+mj-lt"/>
                          <a:ea typeface="Times New Roman"/>
                          <a:cs typeface="Courier-BoldOblique"/>
                        </a:rPr>
                        <a:t> (( not S1 and S0) = ‘1’) </a:t>
                      </a:r>
                      <a:r>
                        <a:rPr kumimoji="0" lang="en-US" sz="2400" b="1" i="1" kern="1200" dirty="0" smtClean="0">
                          <a:solidFill>
                            <a:srgbClr val="0070C0"/>
                          </a:solidFill>
                          <a:latin typeface="+mj-lt"/>
                          <a:ea typeface="Times New Roman"/>
                          <a:cs typeface="Courier-BoldOblique"/>
                        </a:rPr>
                        <a:t>then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Z &lt;=B;</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err="1" smtClean="0">
                          <a:solidFill>
                            <a:srgbClr val="0070C0"/>
                          </a:solidFill>
                          <a:latin typeface="+mj-lt"/>
                          <a:ea typeface="Times New Roman"/>
                          <a:cs typeface="Courier-BoldOblique"/>
                        </a:rPr>
                        <a:t>elsif</a:t>
                      </a:r>
                      <a:r>
                        <a:rPr kumimoji="0" lang="en-US" sz="2400" b="1" i="1" kern="1200" dirty="0" smtClean="0">
                          <a:solidFill>
                            <a:schemeClr val="dk1"/>
                          </a:solidFill>
                          <a:latin typeface="+mj-lt"/>
                          <a:ea typeface="Times New Roman"/>
                          <a:cs typeface="Courier-BoldOblique"/>
                        </a:rPr>
                        <a:t> ((S1 and not S0) =’1’) </a:t>
                      </a:r>
                      <a:r>
                        <a:rPr kumimoji="0" lang="en-US" sz="2400" b="1" i="1" kern="1200" dirty="0" smtClean="0">
                          <a:solidFill>
                            <a:srgbClr val="0070C0"/>
                          </a:solidFill>
                          <a:latin typeface="+mj-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Z &lt;=C;</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else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Z &lt;=D;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7" name="Tableau 6"/>
          <p:cNvGraphicFramePr>
            <a:graphicFrameLocks noGrp="1"/>
          </p:cNvGraphicFramePr>
          <p:nvPr/>
        </p:nvGraphicFramePr>
        <p:xfrm>
          <a:off x="4644008" y="908720"/>
          <a:ext cx="4392488" cy="2651760"/>
        </p:xfrm>
        <a:graphic>
          <a:graphicData uri="http://schemas.openxmlformats.org/drawingml/2006/table">
            <a:tbl>
              <a:tblPr bandRow="1">
                <a:tableStyleId>{5C22544A-7EE6-4342-B048-85BDC9FD1C3A}</a:tableStyleId>
              </a:tblPr>
              <a:tblGrid>
                <a:gridCol w="439248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case</a:t>
                      </a:r>
                      <a:r>
                        <a:rPr kumimoji="0" lang="en-US" sz="2400" b="1" i="1" kern="1200" dirty="0" smtClean="0">
                          <a:solidFill>
                            <a:schemeClr val="dk1"/>
                          </a:solidFill>
                          <a:latin typeface="+mj-lt"/>
                          <a:ea typeface="Times New Roman"/>
                          <a:cs typeface="Courier-BoldOblique"/>
                        </a:rPr>
                        <a:t> S </a:t>
                      </a:r>
                      <a:r>
                        <a:rPr kumimoji="0" lang="en-US" sz="2400" b="1" i="1" kern="1200" dirty="0" smtClean="0">
                          <a:solidFill>
                            <a:srgbClr val="0070C0"/>
                          </a:solidFill>
                          <a:latin typeface="+mj-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   when</a:t>
                      </a:r>
                      <a:r>
                        <a:rPr kumimoji="0" lang="en-US" sz="2400" b="1" i="1" kern="1200" dirty="0" smtClean="0">
                          <a:solidFill>
                            <a:schemeClr val="dk1"/>
                          </a:solidFill>
                          <a:latin typeface="+mj-lt"/>
                          <a:ea typeface="Times New Roman"/>
                          <a:cs typeface="Courier-BoldOblique"/>
                        </a:rPr>
                        <a:t> "00" </a:t>
                      </a:r>
                      <a:r>
                        <a:rPr kumimoji="0" lang="en-US" sz="2400" b="1" i="1" kern="1200" dirty="0" smtClean="0">
                          <a:solidFill>
                            <a:srgbClr val="0070C0"/>
                          </a:solidFill>
                          <a:latin typeface="+mj-lt"/>
                          <a:ea typeface="Times New Roman"/>
                          <a:cs typeface="Courier-BoldOblique"/>
                        </a:rPr>
                        <a:t>=&gt;</a:t>
                      </a:r>
                      <a:r>
                        <a:rPr kumimoji="0" lang="en-US" sz="2400" b="1" i="1" kern="1200" dirty="0" smtClean="0">
                          <a:solidFill>
                            <a:schemeClr val="dk1"/>
                          </a:solidFill>
                          <a:latin typeface="+mj-lt"/>
                          <a:ea typeface="Times New Roman"/>
                          <a:cs typeface="Courier-BoldOblique"/>
                        </a:rPr>
                        <a:t> Z &lt;= A;</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   when</a:t>
                      </a:r>
                      <a:r>
                        <a:rPr kumimoji="0" lang="en-US" sz="2400" b="1" i="1" kern="1200" dirty="0" smtClean="0">
                          <a:solidFill>
                            <a:schemeClr val="dk1"/>
                          </a:solidFill>
                          <a:latin typeface="+mj-lt"/>
                          <a:ea typeface="Times New Roman"/>
                          <a:cs typeface="Courier-BoldOblique"/>
                        </a:rPr>
                        <a:t> "01" </a:t>
                      </a:r>
                      <a:r>
                        <a:rPr kumimoji="0" lang="en-US" sz="2400" b="1" i="1" kern="1200" dirty="0" smtClean="0">
                          <a:solidFill>
                            <a:srgbClr val="0070C0"/>
                          </a:solidFill>
                          <a:latin typeface="+mj-lt"/>
                          <a:ea typeface="Times New Roman"/>
                          <a:cs typeface="Courier-BoldOblique"/>
                        </a:rPr>
                        <a:t>=&gt; </a:t>
                      </a:r>
                      <a:r>
                        <a:rPr kumimoji="0" lang="en-US" sz="2400" b="1" i="1" kern="1200" dirty="0" smtClean="0">
                          <a:solidFill>
                            <a:schemeClr val="dk1"/>
                          </a:solidFill>
                          <a:latin typeface="+mj-lt"/>
                          <a:ea typeface="Times New Roman"/>
                          <a:cs typeface="Courier-BoldOblique"/>
                        </a:rPr>
                        <a:t>Z &lt;= B;</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   when</a:t>
                      </a:r>
                      <a:r>
                        <a:rPr kumimoji="0" lang="en-US" sz="2400" b="1" i="1" kern="1200" dirty="0" smtClean="0">
                          <a:solidFill>
                            <a:schemeClr val="dk1"/>
                          </a:solidFill>
                          <a:latin typeface="+mj-lt"/>
                          <a:ea typeface="Times New Roman"/>
                          <a:cs typeface="Courier-BoldOblique"/>
                        </a:rPr>
                        <a:t> "10" </a:t>
                      </a:r>
                      <a:r>
                        <a:rPr kumimoji="0" lang="en-US" sz="2400" b="1" i="1" kern="1200" dirty="0" smtClean="0">
                          <a:solidFill>
                            <a:srgbClr val="0070C0"/>
                          </a:solidFill>
                          <a:latin typeface="+mj-lt"/>
                          <a:ea typeface="Times New Roman"/>
                          <a:cs typeface="Courier-BoldOblique"/>
                        </a:rPr>
                        <a:t>=&gt;</a:t>
                      </a:r>
                      <a:r>
                        <a:rPr kumimoji="0" lang="en-US" sz="2400" b="1" i="1" kern="1200" dirty="0" smtClean="0">
                          <a:solidFill>
                            <a:schemeClr val="dk1"/>
                          </a:solidFill>
                          <a:latin typeface="+mj-lt"/>
                          <a:ea typeface="Times New Roman"/>
                          <a:cs typeface="Courier-BoldOblique"/>
                        </a:rPr>
                        <a:t> Z &lt;= C;</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   when</a:t>
                      </a:r>
                      <a:r>
                        <a:rPr kumimoji="0" lang="en-US" sz="2400" b="1" i="1" kern="1200" dirty="0" smtClean="0">
                          <a:solidFill>
                            <a:schemeClr val="dk1"/>
                          </a:solidFill>
                          <a:latin typeface="+mj-lt"/>
                          <a:ea typeface="Times New Roman"/>
                          <a:cs typeface="Courier-BoldOblique"/>
                        </a:rPr>
                        <a:t> "11" </a:t>
                      </a:r>
                      <a:r>
                        <a:rPr kumimoji="0" lang="en-US" sz="2400" b="1" i="1" kern="1200" dirty="0" smtClean="0">
                          <a:solidFill>
                            <a:srgbClr val="0070C0"/>
                          </a:solidFill>
                          <a:latin typeface="+mj-lt"/>
                          <a:ea typeface="Times New Roman"/>
                          <a:cs typeface="Courier-BoldOblique"/>
                        </a:rPr>
                        <a:t>=&gt;</a:t>
                      </a:r>
                      <a:r>
                        <a:rPr kumimoji="0" lang="en-US" sz="2400" b="1" i="1" kern="1200" dirty="0" smtClean="0">
                          <a:solidFill>
                            <a:schemeClr val="dk1"/>
                          </a:solidFill>
                          <a:latin typeface="+mj-lt"/>
                          <a:ea typeface="Times New Roman"/>
                          <a:cs typeface="Courier-BoldOblique"/>
                        </a:rPr>
                        <a:t> Z &lt;= D;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accent3"/>
                          </a:solidFill>
                          <a:latin typeface="+mj-lt"/>
                          <a:ea typeface="Times New Roman"/>
                          <a:cs typeface="Courier-BoldOblique"/>
                        </a:rPr>
                        <a:t>-- </a:t>
                      </a:r>
                      <a:r>
                        <a:rPr kumimoji="0" lang="en-US" sz="2400" b="1" i="1" kern="1200" dirty="0" err="1" smtClean="0">
                          <a:solidFill>
                            <a:schemeClr val="accent3"/>
                          </a:solidFill>
                          <a:latin typeface="+mj-lt"/>
                          <a:ea typeface="Times New Roman"/>
                          <a:cs typeface="Courier-BoldOblique"/>
                        </a:rPr>
                        <a:t>ou</a:t>
                      </a:r>
                      <a:r>
                        <a:rPr kumimoji="0" lang="en-US" sz="2400" b="1" i="1" kern="1200" dirty="0" smtClean="0">
                          <a:solidFill>
                            <a:schemeClr val="accent3"/>
                          </a:solidFill>
                          <a:latin typeface="+mj-lt"/>
                          <a:ea typeface="Times New Roman"/>
                          <a:cs typeface="Courier-BoldOblique"/>
                        </a:rPr>
                        <a:t> when others =&gt; Z &lt;= 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case</a:t>
                      </a:r>
                      <a:r>
                        <a:rPr kumimoji="0" lang="en-US" sz="2400" b="1" i="1" kern="1200" dirty="0" smtClean="0">
                          <a:solidFill>
                            <a:schemeClr val="dk1"/>
                          </a:solidFill>
                          <a:latin typeface="+mj-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4751512" y="4293096"/>
          <a:ext cx="4392488" cy="1920240"/>
        </p:xfrm>
        <a:graphic>
          <a:graphicData uri="http://schemas.openxmlformats.org/drawingml/2006/table">
            <a:tbl>
              <a:tblPr bandRow="1">
                <a:tableStyleId>{5C22544A-7EE6-4342-B048-85BDC9FD1C3A}</a:tableStyleId>
              </a:tblPr>
              <a:tblGrid>
                <a:gridCol w="439248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For</a:t>
                      </a:r>
                      <a:r>
                        <a:rPr kumimoji="0" lang="en-US" sz="2400" b="1" i="1" kern="1200" dirty="0" smtClean="0">
                          <a:solidFill>
                            <a:schemeClr val="dk1"/>
                          </a:solidFill>
                          <a:latin typeface="+mj-lt"/>
                          <a:ea typeface="Times New Roman"/>
                          <a:cs typeface="Courier-BoldOblique"/>
                        </a:rPr>
                        <a:t> I </a:t>
                      </a:r>
                      <a:r>
                        <a:rPr kumimoji="0" lang="en-US" sz="2400" b="1" i="1" kern="1200" dirty="0" smtClean="0">
                          <a:solidFill>
                            <a:srgbClr val="0070C0"/>
                          </a:solidFill>
                          <a:latin typeface="+mj-lt"/>
                          <a:ea typeface="Times New Roman"/>
                          <a:cs typeface="Courier-BoldOblique"/>
                        </a:rPr>
                        <a:t>in</a:t>
                      </a:r>
                      <a:r>
                        <a:rPr kumimoji="0" lang="en-US" sz="2400" b="1" i="1" kern="1200" dirty="0" smtClean="0">
                          <a:solidFill>
                            <a:schemeClr val="dk1"/>
                          </a:solidFill>
                          <a:latin typeface="+mj-lt"/>
                          <a:ea typeface="Times New Roman"/>
                          <a:cs typeface="Courier-BoldOblique"/>
                        </a:rPr>
                        <a:t> 0 </a:t>
                      </a:r>
                      <a:r>
                        <a:rPr kumimoji="0" lang="en-US" sz="2400" b="1" i="1" kern="1200" dirty="0" smtClean="0">
                          <a:solidFill>
                            <a:srgbClr val="0070C0"/>
                          </a:solidFill>
                          <a:latin typeface="+mj-lt"/>
                          <a:ea typeface="Times New Roman"/>
                          <a:cs typeface="Courier-BoldOblique"/>
                        </a:rPr>
                        <a:t>to</a:t>
                      </a:r>
                      <a:r>
                        <a:rPr kumimoji="0" lang="en-US" sz="2400" b="1" i="1" kern="1200" dirty="0" smtClean="0">
                          <a:solidFill>
                            <a:schemeClr val="dk1"/>
                          </a:solidFill>
                          <a:latin typeface="+mj-lt"/>
                          <a:ea typeface="Times New Roman"/>
                          <a:cs typeface="Courier-BoldOblique"/>
                        </a:rPr>
                        <a:t> 3 </a:t>
                      </a:r>
                      <a:r>
                        <a:rPr kumimoji="0" lang="en-US" sz="2400" b="1" i="1" kern="1200" dirty="0" smtClean="0">
                          <a:solidFill>
                            <a:srgbClr val="0070C0"/>
                          </a:solidFill>
                          <a:latin typeface="+mj-lt"/>
                          <a:ea typeface="Times New Roman"/>
                          <a:cs typeface="Courier-BoldOblique"/>
                        </a:rPr>
                        <a:t>loop</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 S = I </a:t>
                      </a:r>
                      <a:r>
                        <a:rPr kumimoji="0" lang="en-US" sz="2400" b="1" i="1" kern="1200" dirty="0" smtClean="0">
                          <a:solidFill>
                            <a:srgbClr val="0070C0"/>
                          </a:solidFill>
                          <a:latin typeface="+mj-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Z &lt;= A(I);</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if</a:t>
                      </a:r>
                      <a:r>
                        <a:rPr kumimoji="0" lang="en-US" sz="2400" b="1" i="1" kern="1200" dirty="0" smtClean="0">
                          <a:solidFill>
                            <a:schemeClr val="dk1"/>
                          </a:solidFill>
                          <a:latin typeface="+mj-lt"/>
                          <a:ea typeface="Times New Roman"/>
                          <a:cs typeface="Courier-BoldOblique"/>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loop</a:t>
                      </a:r>
                      <a:r>
                        <a:rPr kumimoji="0" lang="en-US" sz="2400" b="1" i="1" kern="1200" dirty="0" smtClean="0">
                          <a:solidFill>
                            <a:schemeClr val="dk1"/>
                          </a:solidFill>
                          <a:latin typeface="+mj-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51</a:t>
            </a:fld>
            <a:endParaRPr lang="fr-FR"/>
          </a:p>
        </p:txBody>
      </p:sp>
      <p:sp>
        <p:nvSpPr>
          <p:cNvPr id="6" name="Espace réservé du contenu 5"/>
          <p:cNvSpPr>
            <a:spLocks noGrp="1"/>
          </p:cNvSpPr>
          <p:nvPr>
            <p:ph idx="4294967295"/>
          </p:nvPr>
        </p:nvSpPr>
        <p:spPr>
          <a:xfrm>
            <a:off x="0" y="836613"/>
            <a:ext cx="8642350" cy="5184775"/>
          </a:xfrm>
        </p:spPr>
        <p:txBody>
          <a:bodyPr>
            <a:normAutofit/>
          </a:bodyPr>
          <a:lstStyle/>
          <a:p>
            <a:r>
              <a:rPr lang="fr-FR" dirty="0" smtClean="0"/>
              <a:t>Dans une architecture (zone concurrente), l’affectation est immédiate.</a:t>
            </a:r>
          </a:p>
          <a:p>
            <a:r>
              <a:rPr lang="fr-FR" dirty="0" smtClean="0"/>
              <a:t>Dans un </a:t>
            </a:r>
            <a:r>
              <a:rPr lang="fr-FR" dirty="0" err="1" smtClean="0"/>
              <a:t>process</a:t>
            </a:r>
            <a:r>
              <a:rPr lang="fr-FR" dirty="0" smtClean="0"/>
              <a:t> (zone séquentielle) l’affectation est :</a:t>
            </a:r>
          </a:p>
          <a:p>
            <a:pPr lvl="1"/>
            <a:r>
              <a:rPr lang="fr-FR" b="1" dirty="0" smtClean="0"/>
              <a:t>immédiate</a:t>
            </a:r>
            <a:r>
              <a:rPr lang="fr-FR" dirty="0" smtClean="0"/>
              <a:t> pour des variables</a:t>
            </a:r>
          </a:p>
          <a:p>
            <a:pPr lvl="1"/>
            <a:r>
              <a:rPr lang="fr-FR" b="1" dirty="0" smtClean="0"/>
              <a:t>retardée</a:t>
            </a:r>
            <a:r>
              <a:rPr lang="fr-FR" dirty="0" smtClean="0"/>
              <a:t> jusqu’à la fin du </a:t>
            </a:r>
            <a:r>
              <a:rPr lang="fr-FR" dirty="0" err="1" smtClean="0"/>
              <a:t>process</a:t>
            </a:r>
            <a:r>
              <a:rPr lang="fr-FR" dirty="0" smtClean="0"/>
              <a:t> pour des signaux</a:t>
            </a: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Affectation des signaux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52</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Affectation des signaux</a:t>
            </a:r>
          </a:p>
        </p:txBody>
      </p:sp>
      <p:graphicFrame>
        <p:nvGraphicFramePr>
          <p:cNvPr id="9" name="Tableau 8"/>
          <p:cNvGraphicFramePr>
            <a:graphicFrameLocks noGrp="1"/>
          </p:cNvGraphicFramePr>
          <p:nvPr/>
        </p:nvGraphicFramePr>
        <p:xfrm>
          <a:off x="107504" y="1052736"/>
          <a:ext cx="4752528" cy="2286000"/>
        </p:xfrm>
        <a:graphic>
          <a:graphicData uri="http://schemas.openxmlformats.org/drawingml/2006/table">
            <a:tbl>
              <a:tblPr bandRow="1">
                <a:tableStyleId>{5C22544A-7EE6-4342-B048-85BDC9FD1C3A}</a:tableStyleId>
              </a:tblPr>
              <a:tblGrid>
                <a:gridCol w="475252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Architecture</a:t>
                      </a:r>
                      <a:r>
                        <a:rPr kumimoji="0" lang="en-US" sz="2400" b="1" i="1" kern="1200" dirty="0" smtClean="0">
                          <a:solidFill>
                            <a:schemeClr val="dk1"/>
                          </a:solidFill>
                          <a:latin typeface="+mj-lt"/>
                          <a:ea typeface="Times New Roman"/>
                          <a:cs typeface="Courier-BoldOblique"/>
                        </a:rPr>
                        <a:t> CONCUR </a:t>
                      </a:r>
                      <a:r>
                        <a:rPr kumimoji="0" lang="en-US" sz="2400" b="1" i="1" kern="1200" dirty="0" smtClean="0">
                          <a:solidFill>
                            <a:srgbClr val="0070C0"/>
                          </a:solidFill>
                          <a:latin typeface="+mj-lt"/>
                          <a:ea typeface="Times New Roman"/>
                          <a:cs typeface="Courier-BoldOblique"/>
                        </a:rPr>
                        <a:t>of</a:t>
                      </a:r>
                      <a:r>
                        <a:rPr kumimoji="0" lang="en-US" sz="2400" b="1" i="1" kern="1200" dirty="0" smtClean="0">
                          <a:solidFill>
                            <a:schemeClr val="dk1"/>
                          </a:solidFill>
                          <a:latin typeface="+mj-lt"/>
                          <a:ea typeface="Times New Roman"/>
                          <a:cs typeface="Courier-BoldOblique"/>
                        </a:rPr>
                        <a:t> EXEMPLE </a:t>
                      </a:r>
                      <a:r>
                        <a:rPr kumimoji="0" lang="en-US" sz="2400" b="1" i="1" kern="1200" dirty="0" smtClean="0">
                          <a:solidFill>
                            <a:srgbClr val="0070C0"/>
                          </a:solidFill>
                          <a:latin typeface="+mj-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signal</a:t>
                      </a:r>
                      <a:r>
                        <a:rPr kumimoji="0" lang="en-US" sz="2400" b="1" i="1" kern="1200" dirty="0" smtClean="0">
                          <a:solidFill>
                            <a:schemeClr val="dk1"/>
                          </a:solidFill>
                          <a:latin typeface="+mj-lt"/>
                          <a:ea typeface="Times New Roman"/>
                          <a:cs typeface="Courier-BoldOblique"/>
                        </a:rPr>
                        <a:t> Z, A, B, C, D : </a:t>
                      </a:r>
                      <a:r>
                        <a:rPr kumimoji="0" lang="en-US" sz="2400" b="1" i="1" kern="1200" dirty="0" err="1" smtClean="0">
                          <a:solidFill>
                            <a:schemeClr val="dk1"/>
                          </a:solidFill>
                          <a:latin typeface="+mj-lt"/>
                          <a:ea typeface="Times New Roman"/>
                          <a:cs typeface="Courier-BoldOblique"/>
                        </a:rPr>
                        <a:t>std_logic</a:t>
                      </a:r>
                      <a:r>
                        <a:rPr kumimoji="0" lang="en-US" sz="2400" b="1" i="1" kern="1200" dirty="0" smtClean="0">
                          <a:solidFill>
                            <a:schemeClr val="dk1"/>
                          </a:solidFill>
                          <a:latin typeface="+mj-lt"/>
                          <a:ea typeface="Times New Roman"/>
                          <a:cs typeface="Courier-BoldOblique"/>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Z &lt;= A and B;</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Z &lt;= C and 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CONCUR;</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0" name="Rectangle 9"/>
          <p:cNvSpPr/>
          <p:nvPr/>
        </p:nvSpPr>
        <p:spPr>
          <a:xfrm>
            <a:off x="251520" y="3501008"/>
            <a:ext cx="2329356" cy="400110"/>
          </a:xfrm>
          <a:prstGeom prst="rect">
            <a:avLst/>
          </a:prstGeom>
        </p:spPr>
        <p:txBody>
          <a:bodyPr wrap="none">
            <a:spAutoFit/>
          </a:bodyPr>
          <a:lstStyle/>
          <a:p>
            <a:r>
              <a:rPr lang="fr-FR" sz="2000" b="1" dirty="0" smtClean="0"/>
              <a:t>Erreur multi sources</a:t>
            </a:r>
          </a:p>
        </p:txBody>
      </p:sp>
      <p:pic>
        <p:nvPicPr>
          <p:cNvPr id="309250" name="Picture 2"/>
          <p:cNvPicPr>
            <a:picLocks noChangeAspect="1" noChangeArrowheads="1"/>
          </p:cNvPicPr>
          <p:nvPr/>
        </p:nvPicPr>
        <p:blipFill>
          <a:blip r:embed="rId6" cstate="print"/>
          <a:srcRect/>
          <a:stretch>
            <a:fillRect/>
          </a:stretch>
        </p:blipFill>
        <p:spPr bwMode="auto">
          <a:xfrm>
            <a:off x="899592" y="4221088"/>
            <a:ext cx="2847975" cy="1552575"/>
          </a:xfrm>
          <a:prstGeom prst="rect">
            <a:avLst/>
          </a:prstGeom>
          <a:noFill/>
          <a:ln w="9525">
            <a:noFill/>
            <a:miter lim="800000"/>
            <a:headEnd/>
            <a:tailEnd/>
          </a:ln>
        </p:spPr>
      </p:pic>
      <p:graphicFrame>
        <p:nvGraphicFramePr>
          <p:cNvPr id="11" name="Tableau 10"/>
          <p:cNvGraphicFramePr>
            <a:graphicFrameLocks noGrp="1"/>
          </p:cNvGraphicFramePr>
          <p:nvPr/>
        </p:nvGraphicFramePr>
        <p:xfrm>
          <a:off x="4211960" y="1768192"/>
          <a:ext cx="4752528" cy="3749040"/>
        </p:xfrm>
        <a:graphic>
          <a:graphicData uri="http://schemas.openxmlformats.org/drawingml/2006/table">
            <a:tbl>
              <a:tblPr bandRow="1">
                <a:tableStyleId>{5C22544A-7EE6-4342-B048-85BDC9FD1C3A}</a:tableStyleId>
              </a:tblPr>
              <a:tblGrid>
                <a:gridCol w="475252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Architecture</a:t>
                      </a:r>
                      <a:r>
                        <a:rPr kumimoji="0" lang="en-US" sz="2400" b="1" i="1" kern="1200" dirty="0" smtClean="0">
                          <a:solidFill>
                            <a:schemeClr val="dk1"/>
                          </a:solidFill>
                          <a:latin typeface="+mj-lt"/>
                          <a:ea typeface="Times New Roman"/>
                          <a:cs typeface="Courier-BoldOblique"/>
                        </a:rPr>
                        <a:t> SEQ </a:t>
                      </a:r>
                      <a:r>
                        <a:rPr kumimoji="0" lang="en-US" sz="2400" b="1" i="1" kern="1200" dirty="0" smtClean="0">
                          <a:solidFill>
                            <a:srgbClr val="0070C0"/>
                          </a:solidFill>
                          <a:latin typeface="+mj-lt"/>
                          <a:ea typeface="Times New Roman"/>
                          <a:cs typeface="Courier-BoldOblique"/>
                        </a:rPr>
                        <a:t>of</a:t>
                      </a:r>
                      <a:r>
                        <a:rPr kumimoji="0" lang="en-US" sz="2400" b="1" i="1" kern="1200" dirty="0" smtClean="0">
                          <a:solidFill>
                            <a:schemeClr val="dk1"/>
                          </a:solidFill>
                          <a:latin typeface="+mj-lt"/>
                          <a:ea typeface="Times New Roman"/>
                          <a:cs typeface="Courier-BoldOblique"/>
                        </a:rPr>
                        <a:t> EXEMPLE </a:t>
                      </a:r>
                      <a:r>
                        <a:rPr kumimoji="0" lang="en-US" sz="2400" b="1" i="1" kern="1200" dirty="0" smtClean="0">
                          <a:solidFill>
                            <a:srgbClr val="0070C0"/>
                          </a:solidFill>
                          <a:latin typeface="+mj-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signal</a:t>
                      </a:r>
                      <a:r>
                        <a:rPr kumimoji="0" lang="en-US" sz="2400" b="1" i="1" kern="1200" dirty="0" smtClean="0">
                          <a:solidFill>
                            <a:schemeClr val="dk1"/>
                          </a:solidFill>
                          <a:latin typeface="+mj-lt"/>
                          <a:ea typeface="Times New Roman"/>
                          <a:cs typeface="Courier-BoldOblique"/>
                        </a:rPr>
                        <a:t> Z, A, B, C, D : </a:t>
                      </a:r>
                      <a:r>
                        <a:rPr kumimoji="0" lang="en-US" sz="2400" b="1" i="1" kern="1200" dirty="0" err="1" smtClean="0">
                          <a:solidFill>
                            <a:schemeClr val="dk1"/>
                          </a:solidFill>
                          <a:latin typeface="+mj-lt"/>
                          <a:ea typeface="Times New Roman"/>
                          <a:cs typeface="Courier-BoldOblique"/>
                        </a:rPr>
                        <a:t>std_logic</a:t>
                      </a:r>
                      <a:r>
                        <a:rPr kumimoji="0" lang="en-US" sz="2400" b="1" i="1" kern="1200" dirty="0" smtClean="0">
                          <a:solidFill>
                            <a:schemeClr val="dk1"/>
                          </a:solidFill>
                          <a:latin typeface="+mj-lt"/>
                          <a:ea typeface="Times New Roman"/>
                          <a:cs typeface="Courier-BoldOblique"/>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process </a:t>
                      </a:r>
                      <a:r>
                        <a:rPr kumimoji="0" lang="en-US" sz="2400" b="1" i="1" kern="1200" dirty="0" smtClean="0">
                          <a:solidFill>
                            <a:schemeClr val="dk1"/>
                          </a:solidFill>
                          <a:latin typeface="+mj-lt"/>
                          <a:ea typeface="Times New Roman"/>
                          <a:cs typeface="Courier-BoldOblique"/>
                        </a:rPr>
                        <a:t>(A, B, C, 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Z &lt;= A and B;</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Z &lt;= C and 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process</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chemeClr val="accent3"/>
                          </a:solidFill>
                          <a:latin typeface="+mj-lt"/>
                          <a:ea typeface="Times New Roman"/>
                          <a:cs typeface="Courier-BoldOblique"/>
                        </a:rPr>
                        <a:t>-- la </a:t>
                      </a:r>
                      <a:r>
                        <a:rPr kumimoji="0" lang="en-US" sz="2400" b="1" i="1" kern="1200" dirty="0" err="1" smtClean="0">
                          <a:solidFill>
                            <a:schemeClr val="accent3"/>
                          </a:solidFill>
                          <a:latin typeface="+mj-lt"/>
                          <a:ea typeface="Times New Roman"/>
                          <a:cs typeface="Courier-BoldOblique"/>
                        </a:rPr>
                        <a:t>valeur</a:t>
                      </a:r>
                      <a:r>
                        <a:rPr kumimoji="0" lang="en-US" sz="2400" b="1" i="1" kern="1200" dirty="0" smtClean="0">
                          <a:solidFill>
                            <a:schemeClr val="accent3"/>
                          </a:solidFill>
                          <a:latin typeface="+mj-lt"/>
                          <a:ea typeface="Times New Roman"/>
                          <a:cs typeface="Courier-BoldOblique"/>
                        </a:rPr>
                        <a:t> </a:t>
                      </a:r>
                      <a:r>
                        <a:rPr kumimoji="0" lang="en-US" sz="2400" b="1" i="1" kern="1200" dirty="0" err="1" smtClean="0">
                          <a:solidFill>
                            <a:schemeClr val="accent3"/>
                          </a:solidFill>
                          <a:latin typeface="+mj-lt"/>
                          <a:ea typeface="Times New Roman"/>
                          <a:cs typeface="Courier-BoldOblique"/>
                        </a:rPr>
                        <a:t>retenue</a:t>
                      </a:r>
                      <a:r>
                        <a:rPr kumimoji="0" lang="en-US" sz="2400" b="1" i="1" kern="1200" dirty="0" smtClean="0">
                          <a:solidFill>
                            <a:schemeClr val="accent3"/>
                          </a:solidFill>
                          <a:latin typeface="+mj-lt"/>
                          <a:ea typeface="Times New Roman"/>
                          <a:cs typeface="Courier-BoldOblique"/>
                        </a:rPr>
                        <a:t> </a:t>
                      </a:r>
                      <a:r>
                        <a:rPr kumimoji="0" lang="en-US" sz="2400" b="1" i="1" kern="1200" dirty="0" err="1" smtClean="0">
                          <a:solidFill>
                            <a:schemeClr val="accent3"/>
                          </a:solidFill>
                          <a:latin typeface="+mj-lt"/>
                          <a:ea typeface="Times New Roman"/>
                          <a:cs typeface="Courier-BoldOblique"/>
                        </a:rPr>
                        <a:t>est</a:t>
                      </a:r>
                      <a:r>
                        <a:rPr kumimoji="0" lang="en-US" sz="2400" b="1" i="1" kern="1200" dirty="0" smtClean="0">
                          <a:solidFill>
                            <a:schemeClr val="accent3"/>
                          </a:solidFill>
                          <a:latin typeface="+mj-lt"/>
                          <a:ea typeface="Times New Roman"/>
                          <a:cs typeface="Courier-BoldOblique"/>
                        </a:rPr>
                        <a:t> </a:t>
                      </a:r>
                      <a:r>
                        <a:rPr kumimoji="0" lang="en-US" sz="2400" b="1" i="1" kern="1200" dirty="0" err="1" smtClean="0">
                          <a:solidFill>
                            <a:schemeClr val="accent3"/>
                          </a:solidFill>
                          <a:latin typeface="+mj-lt"/>
                          <a:ea typeface="Times New Roman"/>
                          <a:cs typeface="Courier-BoldOblique"/>
                        </a:rPr>
                        <a:t>affectée</a:t>
                      </a:r>
                      <a:r>
                        <a:rPr kumimoji="0" lang="en-US" sz="2400" b="1" i="1" kern="1200" dirty="0" smtClean="0">
                          <a:solidFill>
                            <a:schemeClr val="accent3"/>
                          </a:solidFill>
                          <a:latin typeface="+mj-lt"/>
                          <a:ea typeface="Times New Roman"/>
                          <a:cs typeface="Courier-BoldOblique"/>
                        </a:rPr>
                        <a:t> </a:t>
                      </a:r>
                      <a:r>
                        <a:rPr kumimoji="0" lang="en-US" sz="2400" b="1" i="1" kern="1200" dirty="0" err="1" smtClean="0">
                          <a:solidFill>
                            <a:schemeClr val="accent3"/>
                          </a:solidFill>
                          <a:latin typeface="+mj-lt"/>
                          <a:ea typeface="Times New Roman"/>
                          <a:cs typeface="Courier-BoldOblique"/>
                        </a:rPr>
                        <a:t>maintenant</a:t>
                      </a:r>
                      <a:endParaRPr kumimoji="0" lang="en-US" sz="2400" b="1" i="1" kern="1200" dirty="0" smtClean="0">
                        <a:solidFill>
                          <a:schemeClr val="accent3"/>
                        </a:solidFill>
                        <a:latin typeface="+mj-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CONCUR;</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09251" name="Picture 3"/>
          <p:cNvPicPr>
            <a:picLocks noChangeAspect="1" noChangeArrowheads="1"/>
          </p:cNvPicPr>
          <p:nvPr/>
        </p:nvPicPr>
        <p:blipFill>
          <a:blip r:embed="rId7" cstate="print"/>
          <a:srcRect/>
          <a:stretch>
            <a:fillRect/>
          </a:stretch>
        </p:blipFill>
        <p:spPr bwMode="auto">
          <a:xfrm>
            <a:off x="6660232" y="3445371"/>
            <a:ext cx="2057400" cy="847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92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9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53</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Affectation des signaux</a:t>
            </a:r>
          </a:p>
        </p:txBody>
      </p:sp>
      <p:graphicFrame>
        <p:nvGraphicFramePr>
          <p:cNvPr id="9" name="Tableau 8"/>
          <p:cNvGraphicFramePr>
            <a:graphicFrameLocks noGrp="1"/>
          </p:cNvGraphicFramePr>
          <p:nvPr/>
        </p:nvGraphicFramePr>
        <p:xfrm>
          <a:off x="251520" y="1916832"/>
          <a:ext cx="4752528" cy="2286000"/>
        </p:xfrm>
        <a:graphic>
          <a:graphicData uri="http://schemas.openxmlformats.org/drawingml/2006/table">
            <a:tbl>
              <a:tblPr bandRow="1">
                <a:tableStyleId>{5C22544A-7EE6-4342-B048-85BDC9FD1C3A}</a:tableStyleId>
              </a:tblPr>
              <a:tblGrid>
                <a:gridCol w="475252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Process</a:t>
                      </a:r>
                      <a:r>
                        <a:rPr kumimoji="0" lang="en-US" sz="2400" b="1" i="1" kern="1200" dirty="0" smtClean="0">
                          <a:solidFill>
                            <a:schemeClr val="dk1"/>
                          </a:solidFill>
                          <a:latin typeface="+mj-lt"/>
                          <a:ea typeface="Times New Roman"/>
                          <a:cs typeface="Courier-BoldOblique"/>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SIG &lt;=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SIG &lt;= '1';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SIG &lt;=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process</a:t>
                      </a:r>
                      <a:r>
                        <a:rPr kumimoji="0" lang="en-US" sz="2400" b="1" i="1" kern="1200" dirty="0" smtClean="0">
                          <a:solidFill>
                            <a:schemeClr val="dk1"/>
                          </a:solidFill>
                          <a:latin typeface="+mj-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2" name="ZoneTexte 11"/>
          <p:cNvSpPr txBox="1"/>
          <p:nvPr/>
        </p:nvSpPr>
        <p:spPr>
          <a:xfrm>
            <a:off x="5436096" y="2204864"/>
            <a:ext cx="914400" cy="914400"/>
          </a:xfrm>
          <a:prstGeom prst="rect">
            <a:avLst/>
          </a:prstGeom>
          <a:noFill/>
        </p:spPr>
        <p:txBody>
          <a:bodyPr wrap="none" rtlCol="0">
            <a:normAutofit/>
          </a:bodyPr>
          <a:lstStyle/>
          <a:p>
            <a:r>
              <a:rPr lang="fr-FR" sz="2400" b="1" dirty="0" smtClean="0"/>
              <a:t>SIG</a:t>
            </a:r>
          </a:p>
        </p:txBody>
      </p:sp>
      <p:cxnSp>
        <p:nvCxnSpPr>
          <p:cNvPr id="14" name="Connecteur en angle 13"/>
          <p:cNvCxnSpPr/>
          <p:nvPr/>
        </p:nvCxnSpPr>
        <p:spPr>
          <a:xfrm flipV="1">
            <a:off x="6012160" y="1988840"/>
            <a:ext cx="1440160" cy="720080"/>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18" name="Connecteur en angle 17"/>
          <p:cNvCxnSpPr/>
          <p:nvPr/>
        </p:nvCxnSpPr>
        <p:spPr>
          <a:xfrm flipH="1" flipV="1">
            <a:off x="6732240" y="1988840"/>
            <a:ext cx="1440160" cy="720080"/>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19" name="Multiplier 18"/>
          <p:cNvSpPr/>
          <p:nvPr/>
        </p:nvSpPr>
        <p:spPr>
          <a:xfrm>
            <a:off x="6588224" y="1700808"/>
            <a:ext cx="1080120" cy="144016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5436096" y="3717032"/>
            <a:ext cx="914400" cy="914400"/>
          </a:xfrm>
          <a:prstGeom prst="rect">
            <a:avLst/>
          </a:prstGeom>
          <a:noFill/>
        </p:spPr>
        <p:txBody>
          <a:bodyPr wrap="none" rtlCol="0">
            <a:normAutofit/>
          </a:bodyPr>
          <a:lstStyle/>
          <a:p>
            <a:r>
              <a:rPr lang="fr-FR" sz="2400" b="1" dirty="0" smtClean="0"/>
              <a:t>SIG</a:t>
            </a:r>
          </a:p>
        </p:txBody>
      </p:sp>
      <p:cxnSp>
        <p:nvCxnSpPr>
          <p:cNvPr id="22" name="Connecteur droit 21"/>
          <p:cNvCxnSpPr/>
          <p:nvPr/>
        </p:nvCxnSpPr>
        <p:spPr>
          <a:xfrm>
            <a:off x="6012160" y="4149080"/>
            <a:ext cx="216024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7452320" y="1268760"/>
            <a:ext cx="720080" cy="4968552"/>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fr-FR" sz="3600" dirty="0" smtClean="0"/>
              <a:t>Processus en exécution</a:t>
            </a:r>
            <a:endParaRPr lang="fr-FR" sz="3600" dirty="0"/>
          </a:p>
        </p:txBody>
      </p:sp>
      <p:sp>
        <p:nvSpPr>
          <p:cNvPr id="83" name="Rectangle 82"/>
          <p:cNvSpPr/>
          <p:nvPr/>
        </p:nvSpPr>
        <p:spPr>
          <a:xfrm>
            <a:off x="6732240" y="1268760"/>
            <a:ext cx="720080" cy="4968552"/>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fr-FR" sz="3600" dirty="0" smtClean="0"/>
              <a:t>Processus en exécution</a:t>
            </a:r>
            <a:endParaRPr lang="fr-FR" sz="3600" dirty="0"/>
          </a:p>
        </p:txBody>
      </p:sp>
      <p:sp>
        <p:nvSpPr>
          <p:cNvPr id="52" name="Légende encadrée 1 51"/>
          <p:cNvSpPr/>
          <p:nvPr/>
        </p:nvSpPr>
        <p:spPr>
          <a:xfrm>
            <a:off x="3275856" y="3789040"/>
            <a:ext cx="1296144" cy="864096"/>
          </a:xfrm>
          <a:prstGeom prst="borderCallout1">
            <a:avLst>
              <a:gd name="adj1" fmla="val 2006"/>
              <a:gd name="adj2" fmla="val 100614"/>
              <a:gd name="adj3" fmla="val 46516"/>
              <a:gd name="adj4" fmla="val 3220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Le processus se réveille</a:t>
            </a:r>
            <a:endParaRPr lang="fr-FR" dirty="0"/>
          </a:p>
        </p:txBody>
      </p:sp>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54</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Affectation des signaux</a:t>
            </a:r>
          </a:p>
        </p:txBody>
      </p:sp>
      <p:graphicFrame>
        <p:nvGraphicFramePr>
          <p:cNvPr id="9" name="Tableau 8"/>
          <p:cNvGraphicFramePr>
            <a:graphicFrameLocks noGrp="1"/>
          </p:cNvGraphicFramePr>
          <p:nvPr/>
        </p:nvGraphicFramePr>
        <p:xfrm>
          <a:off x="179512" y="1196752"/>
          <a:ext cx="4752528" cy="2286000"/>
        </p:xfrm>
        <a:graphic>
          <a:graphicData uri="http://schemas.openxmlformats.org/drawingml/2006/table">
            <a:tbl>
              <a:tblPr bandRow="1">
                <a:tableStyleId>{5C22544A-7EE6-4342-B048-85BDC9FD1C3A}</a:tableStyleId>
              </a:tblPr>
              <a:tblGrid>
                <a:gridCol w="475252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Process</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chemeClr val="dk1"/>
                          </a:solidFill>
                          <a:latin typeface="+mn-lt"/>
                          <a:ea typeface="Times New Roman"/>
                          <a:cs typeface="Courier-BoldOblique"/>
                        </a:rPr>
                        <a:t>A,B,M</a:t>
                      </a:r>
                      <a:r>
                        <a:rPr kumimoji="0" lang="en-US" sz="2400" b="1" i="1" kern="1200" dirty="0" smtClean="0">
                          <a:solidFill>
                            <a:schemeClr val="dk1"/>
                          </a:solidFill>
                          <a:latin typeface="+mj-lt"/>
                          <a:ea typeface="Times New Roman"/>
                          <a:cs typeface="Courier-BoldOblique"/>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Y &lt;= A;</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M &lt;= B;</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dk1"/>
                          </a:solidFill>
                          <a:latin typeface="+mj-lt"/>
                          <a:ea typeface="Times New Roman"/>
                          <a:cs typeface="Courier-BoldOblique"/>
                        </a:rPr>
                        <a:t>   Z &lt;= M;</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j-lt"/>
                          <a:ea typeface="Times New Roman"/>
                          <a:cs typeface="Courier-BoldOblique"/>
                        </a:rPr>
                        <a:t>end</a:t>
                      </a:r>
                      <a:r>
                        <a:rPr kumimoji="0" lang="en-US" sz="2400" b="1" i="1" kern="1200" dirty="0" smtClean="0">
                          <a:solidFill>
                            <a:schemeClr val="dk1"/>
                          </a:solidFill>
                          <a:latin typeface="+mj-lt"/>
                          <a:ea typeface="Times New Roman"/>
                          <a:cs typeface="Courier-BoldOblique"/>
                        </a:rPr>
                        <a:t> </a:t>
                      </a:r>
                      <a:r>
                        <a:rPr kumimoji="0" lang="en-US" sz="2400" b="1" i="1" kern="1200" dirty="0" smtClean="0">
                          <a:solidFill>
                            <a:srgbClr val="0070C0"/>
                          </a:solidFill>
                          <a:latin typeface="+mj-lt"/>
                          <a:ea typeface="Times New Roman"/>
                          <a:cs typeface="Courier-BoldOblique"/>
                        </a:rPr>
                        <a:t>process</a:t>
                      </a:r>
                      <a:r>
                        <a:rPr kumimoji="0" lang="en-US" sz="2400" b="1" i="1" kern="1200" dirty="0" smtClean="0">
                          <a:solidFill>
                            <a:schemeClr val="dk1"/>
                          </a:solidFill>
                          <a:latin typeface="+mj-lt"/>
                          <a:ea typeface="Times New Roman"/>
                          <a:cs typeface="Courier-BoldOblique"/>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2" name="ZoneTexte 11"/>
          <p:cNvSpPr txBox="1"/>
          <p:nvPr/>
        </p:nvSpPr>
        <p:spPr>
          <a:xfrm>
            <a:off x="4788024" y="3212976"/>
            <a:ext cx="914400" cy="914400"/>
          </a:xfrm>
          <a:prstGeom prst="rect">
            <a:avLst/>
          </a:prstGeom>
          <a:noFill/>
        </p:spPr>
        <p:txBody>
          <a:bodyPr wrap="none" rtlCol="0">
            <a:normAutofit/>
          </a:bodyPr>
          <a:lstStyle/>
          <a:p>
            <a:r>
              <a:rPr lang="fr-FR" sz="2400" b="1" dirty="0" smtClean="0"/>
              <a:t>Y</a:t>
            </a:r>
          </a:p>
        </p:txBody>
      </p:sp>
      <p:cxnSp>
        <p:nvCxnSpPr>
          <p:cNvPr id="14" name="Connecteur en angle 13"/>
          <p:cNvCxnSpPr/>
          <p:nvPr/>
        </p:nvCxnSpPr>
        <p:spPr>
          <a:xfrm flipV="1">
            <a:off x="5292080" y="1988840"/>
            <a:ext cx="2160240" cy="792088"/>
          </a:xfrm>
          <a:prstGeom prst="bentConnector3">
            <a:avLst>
              <a:gd name="adj1" fmla="val 66610"/>
            </a:avLst>
          </a:prstGeom>
          <a:ln w="38100"/>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4716016" y="4098776"/>
            <a:ext cx="914400" cy="914400"/>
          </a:xfrm>
          <a:prstGeom prst="rect">
            <a:avLst/>
          </a:prstGeom>
          <a:noFill/>
        </p:spPr>
        <p:txBody>
          <a:bodyPr wrap="none" rtlCol="0">
            <a:normAutofit/>
          </a:bodyPr>
          <a:lstStyle/>
          <a:p>
            <a:r>
              <a:rPr lang="fr-FR" sz="2400" b="1" dirty="0" smtClean="0"/>
              <a:t>M</a:t>
            </a:r>
          </a:p>
        </p:txBody>
      </p:sp>
      <p:cxnSp>
        <p:nvCxnSpPr>
          <p:cNvPr id="15" name="Connecteur en angle 14"/>
          <p:cNvCxnSpPr/>
          <p:nvPr/>
        </p:nvCxnSpPr>
        <p:spPr>
          <a:xfrm flipV="1">
            <a:off x="6012160" y="3861048"/>
            <a:ext cx="2160240" cy="720080"/>
          </a:xfrm>
          <a:prstGeom prst="bentConnector3">
            <a:avLst>
              <a:gd name="adj1" fmla="val 66610"/>
            </a:avLst>
          </a:prstGeom>
          <a:ln w="38100"/>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860032" y="5013176"/>
            <a:ext cx="914400" cy="914400"/>
          </a:xfrm>
          <a:prstGeom prst="rect">
            <a:avLst/>
          </a:prstGeom>
          <a:noFill/>
        </p:spPr>
        <p:txBody>
          <a:bodyPr wrap="none" rtlCol="0">
            <a:normAutofit/>
          </a:bodyPr>
          <a:lstStyle/>
          <a:p>
            <a:r>
              <a:rPr lang="fr-FR" sz="2400" b="1" dirty="0" smtClean="0"/>
              <a:t>Z</a:t>
            </a:r>
          </a:p>
        </p:txBody>
      </p:sp>
      <p:sp>
        <p:nvSpPr>
          <p:cNvPr id="24" name="ZoneTexte 23"/>
          <p:cNvSpPr txBox="1"/>
          <p:nvPr/>
        </p:nvSpPr>
        <p:spPr>
          <a:xfrm>
            <a:off x="4788024" y="1412776"/>
            <a:ext cx="914400" cy="914400"/>
          </a:xfrm>
          <a:prstGeom prst="rect">
            <a:avLst/>
          </a:prstGeom>
          <a:noFill/>
        </p:spPr>
        <p:txBody>
          <a:bodyPr wrap="none" rtlCol="0">
            <a:normAutofit/>
          </a:bodyPr>
          <a:lstStyle/>
          <a:p>
            <a:r>
              <a:rPr lang="fr-FR" sz="2400" b="1" dirty="0" smtClean="0"/>
              <a:t>A</a:t>
            </a:r>
          </a:p>
        </p:txBody>
      </p:sp>
      <p:sp>
        <p:nvSpPr>
          <p:cNvPr id="27" name="ZoneTexte 26"/>
          <p:cNvSpPr txBox="1"/>
          <p:nvPr/>
        </p:nvSpPr>
        <p:spPr>
          <a:xfrm>
            <a:off x="4788024" y="2298576"/>
            <a:ext cx="914400" cy="914400"/>
          </a:xfrm>
          <a:prstGeom prst="rect">
            <a:avLst/>
          </a:prstGeom>
          <a:noFill/>
        </p:spPr>
        <p:txBody>
          <a:bodyPr wrap="none" rtlCol="0">
            <a:normAutofit/>
          </a:bodyPr>
          <a:lstStyle/>
          <a:p>
            <a:r>
              <a:rPr lang="fr-FR" sz="2400" b="1" dirty="0" smtClean="0"/>
              <a:t>B</a:t>
            </a:r>
          </a:p>
        </p:txBody>
      </p:sp>
      <p:cxnSp>
        <p:nvCxnSpPr>
          <p:cNvPr id="35" name="Connecteur droit 34"/>
          <p:cNvCxnSpPr/>
          <p:nvPr/>
        </p:nvCxnSpPr>
        <p:spPr>
          <a:xfrm>
            <a:off x="5292080" y="1844824"/>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a:off x="5292080" y="5517232"/>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Légende encadrée 1 46"/>
          <p:cNvSpPr/>
          <p:nvPr/>
        </p:nvSpPr>
        <p:spPr>
          <a:xfrm>
            <a:off x="5220072" y="908720"/>
            <a:ext cx="1296144" cy="864096"/>
          </a:xfrm>
          <a:prstGeom prst="borderCallout1">
            <a:avLst>
              <a:gd name="adj1" fmla="val 98260"/>
              <a:gd name="adj2" fmla="val 49202"/>
              <a:gd name="adj3" fmla="val 178119"/>
              <a:gd name="adj4" fmla="val 114905"/>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Le processus se réveille</a:t>
            </a:r>
            <a:endParaRPr lang="fr-FR" dirty="0"/>
          </a:p>
        </p:txBody>
      </p:sp>
      <p:sp>
        <p:nvSpPr>
          <p:cNvPr id="49" name="Multiplier 48"/>
          <p:cNvSpPr/>
          <p:nvPr/>
        </p:nvSpPr>
        <p:spPr>
          <a:xfrm>
            <a:off x="7236296" y="4797152"/>
            <a:ext cx="432048" cy="57606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0" name="Connecteur en angle 49"/>
          <p:cNvCxnSpPr/>
          <p:nvPr/>
        </p:nvCxnSpPr>
        <p:spPr>
          <a:xfrm flipV="1">
            <a:off x="6300192" y="4775448"/>
            <a:ext cx="2592288" cy="741784"/>
          </a:xfrm>
          <a:prstGeom prst="bentConnector3">
            <a:avLst>
              <a:gd name="adj1" fmla="val 71073"/>
            </a:avLst>
          </a:prstGeom>
          <a:ln w="38100"/>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a:off x="5292080" y="2780928"/>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a:off x="5292080" y="3645024"/>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a:xfrm>
            <a:off x="5292080" y="4581128"/>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Connecteur droit 64"/>
          <p:cNvCxnSpPr/>
          <p:nvPr/>
        </p:nvCxnSpPr>
        <p:spPr>
          <a:xfrm>
            <a:off x="6732240" y="1844824"/>
            <a:ext cx="7200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6732240" y="3645024"/>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Connecteur en angle 71"/>
          <p:cNvCxnSpPr/>
          <p:nvPr/>
        </p:nvCxnSpPr>
        <p:spPr>
          <a:xfrm flipV="1">
            <a:off x="6012160" y="4797152"/>
            <a:ext cx="2160240" cy="720080"/>
          </a:xfrm>
          <a:prstGeom prst="bentConnector3">
            <a:avLst>
              <a:gd name="adj1" fmla="val 66610"/>
            </a:avLst>
          </a:prstGeom>
          <a:ln w="38100"/>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a:off x="6732240" y="5517232"/>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7452320" y="1844824"/>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7452320" y="1988840"/>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a:off x="7452320" y="3645024"/>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Connecteur droit 85"/>
          <p:cNvCxnSpPr/>
          <p:nvPr/>
        </p:nvCxnSpPr>
        <p:spPr>
          <a:xfrm>
            <a:off x="7452320" y="3861048"/>
            <a:ext cx="144016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22" presetClass="entr" presetSubtype="1"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wipe(up)">
                                      <p:cBhvr>
                                        <p:cTn id="15" dur="500"/>
                                        <p:tgtEl>
                                          <p:spTgt spid="8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4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2"/>
                                        </p:tgtEl>
                                        <p:attrNameLst>
                                          <p:attrName>style.visibility</p:attrName>
                                        </p:attrNameLst>
                                      </p:cBhvr>
                                      <p:to>
                                        <p:strVal val="hidden"/>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22" presetClass="entr" presetSubtype="1" fill="hold" grpId="0" nodeType="with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wipe(up)">
                                      <p:cBhvr>
                                        <p:cTn id="45" dur="500"/>
                                        <p:tgtEl>
                                          <p:spTgt spid="8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7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81"/>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85"/>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3" grpId="0" animBg="1"/>
      <p:bldP spid="83" grpId="1" animBg="1"/>
      <p:bldP spid="52" grpId="0" animBg="1"/>
      <p:bldP spid="47" grpId="0" animBg="1"/>
      <p:bldP spid="49" grpId="0" animBg="1"/>
      <p:bldP spid="49"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55</a:t>
            </a:fld>
            <a:endParaRPr lang="fr-FR"/>
          </a:p>
        </p:txBody>
      </p:sp>
      <p:sp>
        <p:nvSpPr>
          <p:cNvPr id="6" name="Espace réservé du contenu 5"/>
          <p:cNvSpPr>
            <a:spLocks noGrp="1"/>
          </p:cNvSpPr>
          <p:nvPr>
            <p:ph idx="4294967295"/>
          </p:nvPr>
        </p:nvSpPr>
        <p:spPr>
          <a:xfrm>
            <a:off x="0" y="836613"/>
            <a:ext cx="8642350" cy="5184775"/>
          </a:xfrm>
        </p:spPr>
        <p:txBody>
          <a:bodyPr>
            <a:normAutofit/>
          </a:bodyPr>
          <a:lstStyle/>
          <a:p>
            <a:r>
              <a:rPr lang="fr-FR" dirty="0" smtClean="0"/>
              <a:t>L'affectation se fait par le signe " := "</a:t>
            </a:r>
          </a:p>
          <a:p>
            <a:r>
              <a:rPr lang="fr-FR" dirty="0" smtClean="0"/>
              <a:t>Les variables ne sont déclarées que dans un </a:t>
            </a:r>
            <a:r>
              <a:rPr lang="fr-FR" dirty="0" err="1" smtClean="0"/>
              <a:t>process</a:t>
            </a:r>
            <a:endParaRPr lang="fr-FR" dirty="0" smtClean="0"/>
          </a:p>
          <a:p>
            <a:r>
              <a:rPr lang="fr-FR" dirty="0" smtClean="0"/>
              <a:t>La valeur des variables est mise à jour dès l’exécution de l’instruction d’affectation</a:t>
            </a:r>
          </a:p>
          <a:p>
            <a:r>
              <a:rPr lang="fr-FR" dirty="0" smtClean="0"/>
              <a:t>Les variables ne sont pas visibles à l’extérieur du </a:t>
            </a:r>
            <a:r>
              <a:rPr lang="fr-FR" dirty="0" err="1" smtClean="0"/>
              <a:t>process</a:t>
            </a:r>
            <a:endParaRPr lang="fr-FR" dirty="0" smtClean="0"/>
          </a:p>
          <a:p>
            <a:r>
              <a:rPr lang="fr-FR" dirty="0" smtClean="0"/>
              <a:t>Les variables gardent leur valeur pour le réveil suivant</a:t>
            </a: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Zone Séquentielle</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Les variables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custDataLst>
              <p:tags r:id="rId1"/>
            </p:custDataLst>
          </p:nvPr>
        </p:nvSpPr>
        <p:spPr>
          <a:xfrm>
            <a:off x="0" y="0"/>
            <a:ext cx="6999288" cy="838200"/>
          </a:xfrm>
        </p:spPr>
        <p:txBody>
          <a:bodyPr/>
          <a:lstStyle/>
          <a:p>
            <a:r>
              <a:rPr lang="fr-FR" dirty="0" smtClean="0"/>
              <a:t>Hiérarchisation</a:t>
            </a:r>
            <a:endParaRPr lang="fr-F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57</a:t>
            </a:fld>
            <a:endParaRPr lang="fr-FR"/>
          </a:p>
        </p:txBody>
      </p:sp>
      <p:sp>
        <p:nvSpPr>
          <p:cNvPr id="6" name="Espace réservé du contenu 5"/>
          <p:cNvSpPr>
            <a:spLocks noGrp="1"/>
          </p:cNvSpPr>
          <p:nvPr>
            <p:ph idx="4294967295"/>
          </p:nvPr>
        </p:nvSpPr>
        <p:spPr>
          <a:xfrm>
            <a:off x="0" y="836613"/>
            <a:ext cx="8642350" cy="5184775"/>
          </a:xfrm>
        </p:spPr>
        <p:txBody>
          <a:bodyPr>
            <a:normAutofit/>
          </a:bodyPr>
          <a:lstStyle/>
          <a:p>
            <a:r>
              <a:rPr lang="fr-FR" dirty="0" smtClean="0"/>
              <a:t>Conception d’un bloc et son utilisation dans un autre circuit: </a:t>
            </a:r>
            <a:r>
              <a:rPr lang="fr-FR" b="1" dirty="0" err="1" smtClean="0"/>
              <a:t>instantiation</a:t>
            </a:r>
            <a:r>
              <a:rPr lang="fr-FR" dirty="0" smtClean="0"/>
              <a:t> ou </a:t>
            </a:r>
            <a:r>
              <a:rPr lang="fr-FR" b="1" dirty="0" err="1" smtClean="0"/>
              <a:t>instantiation</a:t>
            </a:r>
            <a:r>
              <a:rPr lang="fr-FR" b="1" dirty="0" smtClean="0"/>
              <a:t> multiple</a:t>
            </a:r>
          </a:p>
          <a:p>
            <a:endParaRPr lang="fr-FR" b="1" dirty="0" smtClean="0"/>
          </a:p>
          <a:p>
            <a:r>
              <a:rPr lang="fr-FR" i="1" dirty="0" smtClean="0"/>
              <a:t>Première étape</a:t>
            </a:r>
            <a:r>
              <a:rPr lang="fr-FR" dirty="0" smtClean="0"/>
              <a:t>: écrire l’entité et l’architecture du module</a:t>
            </a:r>
          </a:p>
          <a:p>
            <a:r>
              <a:rPr lang="fr-FR" i="1" dirty="0" smtClean="0"/>
              <a:t>Deuxième étape:</a:t>
            </a:r>
            <a:r>
              <a:rPr lang="fr-FR" dirty="0" smtClean="0"/>
              <a:t> introduire ce module au circuit appelant (ce module s’appellera « component »)</a:t>
            </a:r>
          </a:p>
          <a:p>
            <a:r>
              <a:rPr lang="fr-FR" i="1" dirty="0" smtClean="0"/>
              <a:t>Troisième étape: </a:t>
            </a:r>
            <a:r>
              <a:rPr lang="fr-FR" dirty="0" err="1" smtClean="0"/>
              <a:t>instantiation</a:t>
            </a:r>
            <a:r>
              <a:rPr lang="fr-FR" dirty="0" smtClean="0"/>
              <a:t> du module</a:t>
            </a:r>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92500"/>
          </a:bodyPr>
          <a:lstStyle/>
          <a:p>
            <a:r>
              <a:rPr lang="fr-FR" dirty="0" smtClean="0"/>
              <a:t>Hiérarchisation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58</a:t>
            </a:fld>
            <a:endParaRPr lang="fr-FR"/>
          </a:p>
        </p:txBody>
      </p:sp>
      <p:sp>
        <p:nvSpPr>
          <p:cNvPr id="6" name="Espace réservé du contenu 5"/>
          <p:cNvSpPr>
            <a:spLocks noGrp="1"/>
          </p:cNvSpPr>
          <p:nvPr>
            <p:ph idx="4294967295"/>
          </p:nvPr>
        </p:nvSpPr>
        <p:spPr>
          <a:xfrm>
            <a:off x="0" y="836613"/>
            <a:ext cx="8642350" cy="5184775"/>
          </a:xfrm>
        </p:spPr>
        <p:txBody>
          <a:bodyPr>
            <a:normAutofit/>
          </a:bodyPr>
          <a:lstStyle/>
          <a:p>
            <a:r>
              <a:rPr lang="fr-FR" dirty="0" smtClean="0"/>
              <a:t>Se fait dans la partie déclarative de l’architecture.</a:t>
            </a:r>
          </a:p>
          <a:p>
            <a:r>
              <a:rPr lang="fr-FR" dirty="0" smtClean="0"/>
              <a:t>On utilise le mot clé « </a:t>
            </a:r>
            <a:r>
              <a:rPr lang="fr-FR" b="1" dirty="0" smtClean="0"/>
              <a:t>component</a:t>
            </a:r>
            <a:r>
              <a:rPr lang="fr-FR" dirty="0" smtClean="0"/>
              <a:t> »</a:t>
            </a:r>
          </a:p>
          <a:p>
            <a:r>
              <a:rPr lang="fr-FR" dirty="0" smtClean="0"/>
              <a:t>Exemple: </a:t>
            </a:r>
          </a:p>
          <a:p>
            <a:pPr>
              <a:buNone/>
            </a:pPr>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92500"/>
          </a:bodyPr>
          <a:lstStyle/>
          <a:p>
            <a:r>
              <a:rPr lang="fr-FR" dirty="0" smtClean="0"/>
              <a:t>Hiérarchisation</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Déclaration du Component</a:t>
            </a:r>
          </a:p>
        </p:txBody>
      </p:sp>
      <p:graphicFrame>
        <p:nvGraphicFramePr>
          <p:cNvPr id="7" name="Tableau 6"/>
          <p:cNvGraphicFramePr>
            <a:graphicFrameLocks noGrp="1"/>
          </p:cNvGraphicFramePr>
          <p:nvPr/>
        </p:nvGraphicFramePr>
        <p:xfrm>
          <a:off x="467544" y="3501008"/>
          <a:ext cx="3384376" cy="1920240"/>
        </p:xfrm>
        <a:graphic>
          <a:graphicData uri="http://schemas.openxmlformats.org/drawingml/2006/table">
            <a:tbl>
              <a:tblPr bandRow="1">
                <a:tableStyleId>{5C22544A-7EE6-4342-B048-85BDC9FD1C3A}</a:tableStyleId>
              </a:tblPr>
              <a:tblGrid>
                <a:gridCol w="3384376"/>
              </a:tblGrid>
              <a:tr h="1704216">
                <a:tc>
                  <a:txBody>
                    <a:bodyPr/>
                    <a:lstStyle/>
                    <a:p>
                      <a:r>
                        <a:rPr kumimoji="0" lang="fr-FR" sz="2400" b="1" i="1" kern="1200" dirty="0" err="1" smtClean="0">
                          <a:solidFill>
                            <a:srgbClr val="0070C0"/>
                          </a:solidFill>
                          <a:latin typeface="+mj-lt"/>
                          <a:ea typeface="Times New Roman"/>
                          <a:cs typeface="Courier-BoldOblique"/>
                        </a:rPr>
                        <a:t>entity</a:t>
                      </a:r>
                      <a:r>
                        <a:rPr lang="fr-FR" sz="2400" b="1" dirty="0" smtClean="0"/>
                        <a:t> DEMI_ADD </a:t>
                      </a:r>
                      <a:r>
                        <a:rPr kumimoji="0" lang="fr-FR" sz="2400" b="1" i="1" kern="1200" dirty="0" err="1" smtClean="0">
                          <a:solidFill>
                            <a:srgbClr val="0070C0"/>
                          </a:solidFill>
                          <a:latin typeface="+mj-lt"/>
                          <a:ea typeface="Times New Roman"/>
                          <a:cs typeface="Courier-BoldOblique"/>
                        </a:rPr>
                        <a:t>is</a:t>
                      </a:r>
                      <a:endParaRPr kumimoji="0" lang="fr-FR" sz="2400" b="1" i="1" kern="1200" dirty="0" smtClean="0">
                        <a:solidFill>
                          <a:srgbClr val="0070C0"/>
                        </a:solidFill>
                        <a:latin typeface="+mj-lt"/>
                        <a:ea typeface="Times New Roman"/>
                        <a:cs typeface="Courier-BoldOblique"/>
                      </a:endParaRPr>
                    </a:p>
                    <a:p>
                      <a:r>
                        <a:rPr kumimoji="0" lang="fr-FR" sz="2400" b="1" i="1" kern="1200" dirty="0" smtClean="0">
                          <a:solidFill>
                            <a:srgbClr val="0070C0"/>
                          </a:solidFill>
                          <a:latin typeface="+mj-lt"/>
                          <a:ea typeface="Times New Roman"/>
                          <a:cs typeface="Courier-BoldOblique"/>
                        </a:rPr>
                        <a:t>port</a:t>
                      </a:r>
                      <a:r>
                        <a:rPr lang="fr-FR" sz="2400" b="1" dirty="0" smtClean="0"/>
                        <a:t> (</a:t>
                      </a:r>
                    </a:p>
                    <a:p>
                      <a:r>
                        <a:rPr lang="fr-FR" sz="2400" b="1" dirty="0" smtClean="0"/>
                        <a:t>   A,B: in </a:t>
                      </a:r>
                      <a:r>
                        <a:rPr lang="fr-FR" sz="2400" b="1" dirty="0" err="1" smtClean="0"/>
                        <a:t>std_logic</a:t>
                      </a:r>
                      <a:r>
                        <a:rPr lang="fr-FR" sz="2400" b="1" dirty="0" smtClean="0"/>
                        <a:t>;</a:t>
                      </a:r>
                    </a:p>
                    <a:p>
                      <a:r>
                        <a:rPr lang="fr-FR" sz="2400" b="1" dirty="0" smtClean="0"/>
                        <a:t>   SUM,C: out </a:t>
                      </a:r>
                      <a:r>
                        <a:rPr lang="fr-FR" sz="2400" b="1" dirty="0" err="1" smtClean="0"/>
                        <a:t>std_logic</a:t>
                      </a:r>
                      <a:r>
                        <a:rPr lang="fr-FR" sz="2400" b="1" dirty="0" smtClean="0"/>
                        <a:t>);</a:t>
                      </a:r>
                    </a:p>
                    <a:p>
                      <a:r>
                        <a:rPr kumimoji="0" lang="fr-FR" sz="2400" b="1" i="1" kern="1200" dirty="0" smtClean="0">
                          <a:solidFill>
                            <a:srgbClr val="0070C0"/>
                          </a:solidFill>
                          <a:latin typeface="+mj-lt"/>
                          <a:ea typeface="Times New Roman"/>
                          <a:cs typeface="Courier-BoldOblique"/>
                        </a:rPr>
                        <a:t>end</a:t>
                      </a:r>
                      <a:r>
                        <a:rPr lang="fr-FR" sz="2400" b="1" dirty="0" smtClean="0"/>
                        <a:t> DEMI_ADD;</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9" name="Tableau 8"/>
          <p:cNvGraphicFramePr>
            <a:graphicFrameLocks noGrp="1"/>
          </p:cNvGraphicFramePr>
          <p:nvPr/>
        </p:nvGraphicFramePr>
        <p:xfrm>
          <a:off x="4572000" y="3452976"/>
          <a:ext cx="3600400" cy="1920240"/>
        </p:xfrm>
        <a:graphic>
          <a:graphicData uri="http://schemas.openxmlformats.org/drawingml/2006/table">
            <a:tbl>
              <a:tblPr bandRow="1">
                <a:tableStyleId>{5C22544A-7EE6-4342-B048-85BDC9FD1C3A}</a:tableStyleId>
              </a:tblPr>
              <a:tblGrid>
                <a:gridCol w="3600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rgbClr val="0070C0"/>
                          </a:solidFill>
                          <a:latin typeface="+mj-lt"/>
                          <a:ea typeface="Times New Roman"/>
                          <a:cs typeface="Courier-BoldOblique"/>
                        </a:rPr>
                        <a:t>component</a:t>
                      </a:r>
                      <a:r>
                        <a:rPr lang="fr-FR" sz="2400" b="1" dirty="0" smtClean="0"/>
                        <a:t> DEMI_ADD</a:t>
                      </a:r>
                    </a:p>
                    <a:p>
                      <a:r>
                        <a:rPr kumimoji="0" lang="fr-FR" sz="2400" b="1" i="1" kern="1200" dirty="0" smtClean="0">
                          <a:solidFill>
                            <a:srgbClr val="0070C0"/>
                          </a:solidFill>
                          <a:latin typeface="+mj-lt"/>
                          <a:ea typeface="Times New Roman"/>
                          <a:cs typeface="Courier-BoldOblique"/>
                        </a:rPr>
                        <a:t>port</a:t>
                      </a:r>
                      <a:r>
                        <a:rPr lang="fr-FR" sz="2400" b="1" dirty="0" smtClean="0"/>
                        <a:t> (</a:t>
                      </a:r>
                    </a:p>
                    <a:p>
                      <a:r>
                        <a:rPr lang="fr-FR" sz="2400" b="1" dirty="0" smtClean="0"/>
                        <a:t>   A,B : in </a:t>
                      </a:r>
                      <a:r>
                        <a:rPr lang="fr-FR" sz="2400" b="1" dirty="0" err="1" smtClean="0"/>
                        <a:t>std_logic</a:t>
                      </a:r>
                      <a:r>
                        <a:rPr lang="fr-FR" sz="2400" b="1" dirty="0" smtClean="0"/>
                        <a:t>;</a:t>
                      </a:r>
                    </a:p>
                    <a:p>
                      <a:r>
                        <a:rPr lang="fr-FR" sz="2400" b="1" dirty="0" smtClean="0"/>
                        <a:t>   SUM,C: out </a:t>
                      </a:r>
                      <a:r>
                        <a:rPr lang="fr-FR" sz="2400" b="1" dirty="0" err="1" smtClean="0"/>
                        <a:t>std_logic</a:t>
                      </a:r>
                      <a:r>
                        <a:rPr lang="fr-FR" sz="2400" b="1" dirty="0" smtClean="0"/>
                        <a:t>);</a:t>
                      </a:r>
                    </a:p>
                    <a:p>
                      <a:r>
                        <a:rPr kumimoji="0" lang="fr-FR" sz="2400" b="1" i="1" kern="1200" dirty="0" smtClean="0">
                          <a:solidFill>
                            <a:srgbClr val="0070C0"/>
                          </a:solidFill>
                          <a:latin typeface="+mj-lt"/>
                          <a:ea typeface="Times New Roman"/>
                          <a:cs typeface="Courier-BoldOblique"/>
                        </a:rPr>
                        <a:t>end</a:t>
                      </a:r>
                      <a:r>
                        <a:rPr lang="fr-FR" sz="2400" b="1" dirty="0" smtClean="0"/>
                        <a:t> </a:t>
                      </a:r>
                      <a:r>
                        <a:rPr kumimoji="0" lang="fr-FR" sz="2400" b="1" i="1" kern="1200" dirty="0" smtClean="0">
                          <a:solidFill>
                            <a:srgbClr val="0070C0"/>
                          </a:solidFill>
                          <a:latin typeface="+mj-lt"/>
                          <a:ea typeface="Times New Roman"/>
                          <a:cs typeface="Courier-BoldOblique"/>
                        </a:rPr>
                        <a:t>component</a:t>
                      </a:r>
                      <a:r>
                        <a:rPr lang="fr-FR" sz="2400" b="1" dirty="0" smtClean="0"/>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59</a:t>
            </a:fld>
            <a:endParaRPr lang="fr-FR"/>
          </a:p>
        </p:txBody>
      </p:sp>
      <p:sp>
        <p:nvSpPr>
          <p:cNvPr id="6" name="Espace réservé du contenu 5"/>
          <p:cNvSpPr>
            <a:spLocks noGrp="1"/>
          </p:cNvSpPr>
          <p:nvPr>
            <p:ph idx="4294967295"/>
          </p:nvPr>
        </p:nvSpPr>
        <p:spPr>
          <a:xfrm>
            <a:off x="0" y="836613"/>
            <a:ext cx="8642350" cy="5184775"/>
          </a:xfrm>
        </p:spPr>
        <p:txBody>
          <a:bodyPr>
            <a:normAutofit/>
          </a:bodyPr>
          <a:lstStyle/>
          <a:p>
            <a:r>
              <a:rPr lang="fr-FR" dirty="0" smtClean="0"/>
              <a:t>Utilisation du mot clé « </a:t>
            </a:r>
            <a:r>
              <a:rPr lang="fr-FR" b="1" dirty="0" smtClean="0"/>
              <a:t>port </a:t>
            </a:r>
            <a:r>
              <a:rPr lang="fr-FR" b="1" dirty="0" err="1" smtClean="0"/>
              <a:t>map</a:t>
            </a:r>
            <a:r>
              <a:rPr lang="fr-FR" b="1" dirty="0" smtClean="0"/>
              <a:t> </a:t>
            </a:r>
            <a:r>
              <a:rPr lang="fr-FR" dirty="0" smtClean="0"/>
              <a:t>» </a:t>
            </a:r>
          </a:p>
          <a:p>
            <a:r>
              <a:rPr lang="fr-FR" dirty="0" smtClean="0"/>
              <a:t>Exemple:</a:t>
            </a:r>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92500"/>
          </a:bodyPr>
          <a:lstStyle/>
          <a:p>
            <a:r>
              <a:rPr lang="fr-FR" dirty="0" smtClean="0"/>
              <a:t>Hiérarchisation</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err="1" smtClean="0"/>
              <a:t>Instantiation</a:t>
            </a:r>
            <a:r>
              <a:rPr lang="fr-FR" dirty="0" smtClean="0"/>
              <a:t> du component</a:t>
            </a:r>
          </a:p>
        </p:txBody>
      </p:sp>
      <p:graphicFrame>
        <p:nvGraphicFramePr>
          <p:cNvPr id="7" name="Tableau 6"/>
          <p:cNvGraphicFramePr>
            <a:graphicFrameLocks noGrp="1"/>
          </p:cNvGraphicFramePr>
          <p:nvPr/>
        </p:nvGraphicFramePr>
        <p:xfrm>
          <a:off x="179512" y="1988840"/>
          <a:ext cx="3600400" cy="1920240"/>
        </p:xfrm>
        <a:graphic>
          <a:graphicData uri="http://schemas.openxmlformats.org/drawingml/2006/table">
            <a:tbl>
              <a:tblPr bandRow="1">
                <a:tableStyleId>{5C22544A-7EE6-4342-B048-85BDC9FD1C3A}</a:tableStyleId>
              </a:tblPr>
              <a:tblGrid>
                <a:gridCol w="3600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2400" b="1" i="1" kern="1200" dirty="0" smtClean="0">
                          <a:solidFill>
                            <a:srgbClr val="0070C0"/>
                          </a:solidFill>
                          <a:latin typeface="+mj-lt"/>
                          <a:ea typeface="Times New Roman"/>
                          <a:cs typeface="Courier-BoldOblique"/>
                        </a:rPr>
                        <a:t>component</a:t>
                      </a:r>
                      <a:r>
                        <a:rPr lang="fr-FR" sz="2400" b="1" dirty="0" smtClean="0"/>
                        <a:t> DEMI_ADD</a:t>
                      </a:r>
                    </a:p>
                    <a:p>
                      <a:r>
                        <a:rPr kumimoji="0" lang="fr-FR" sz="2400" b="1" i="1" kern="1200" dirty="0" smtClean="0">
                          <a:solidFill>
                            <a:srgbClr val="0070C0"/>
                          </a:solidFill>
                          <a:latin typeface="+mj-lt"/>
                          <a:ea typeface="Times New Roman"/>
                          <a:cs typeface="Courier-BoldOblique"/>
                        </a:rPr>
                        <a:t>port</a:t>
                      </a:r>
                      <a:r>
                        <a:rPr lang="fr-FR" sz="2400" b="1" dirty="0" smtClean="0"/>
                        <a:t> (</a:t>
                      </a:r>
                    </a:p>
                    <a:p>
                      <a:r>
                        <a:rPr lang="fr-FR" sz="2400" b="1" dirty="0" smtClean="0"/>
                        <a:t>   A,B : in </a:t>
                      </a:r>
                      <a:r>
                        <a:rPr lang="fr-FR" sz="2400" b="1" dirty="0" err="1" smtClean="0"/>
                        <a:t>std_logic</a:t>
                      </a:r>
                      <a:r>
                        <a:rPr lang="fr-FR" sz="2400" b="1" dirty="0" smtClean="0"/>
                        <a:t>;</a:t>
                      </a:r>
                    </a:p>
                    <a:p>
                      <a:r>
                        <a:rPr lang="fr-FR" sz="2400" b="1" dirty="0" smtClean="0"/>
                        <a:t>   SUM,C: out </a:t>
                      </a:r>
                      <a:r>
                        <a:rPr lang="fr-FR" sz="2400" b="1" dirty="0" err="1" smtClean="0"/>
                        <a:t>std_logic</a:t>
                      </a:r>
                      <a:r>
                        <a:rPr lang="fr-FR" sz="2400" b="1" dirty="0" smtClean="0"/>
                        <a:t>);</a:t>
                      </a:r>
                    </a:p>
                    <a:p>
                      <a:r>
                        <a:rPr kumimoji="0" lang="fr-FR" sz="2400" b="1" i="1" kern="1200" dirty="0" smtClean="0">
                          <a:solidFill>
                            <a:srgbClr val="0070C0"/>
                          </a:solidFill>
                          <a:latin typeface="+mj-lt"/>
                          <a:ea typeface="Times New Roman"/>
                          <a:cs typeface="Courier-BoldOblique"/>
                        </a:rPr>
                        <a:t>end</a:t>
                      </a:r>
                      <a:r>
                        <a:rPr lang="fr-FR" sz="2400" b="1" dirty="0" smtClean="0"/>
                        <a:t> </a:t>
                      </a:r>
                      <a:r>
                        <a:rPr kumimoji="0" lang="fr-FR" sz="2400" b="1" i="1" kern="1200" dirty="0" smtClean="0">
                          <a:solidFill>
                            <a:srgbClr val="0070C0"/>
                          </a:solidFill>
                          <a:latin typeface="+mj-lt"/>
                          <a:ea typeface="Times New Roman"/>
                          <a:cs typeface="Courier-BoldOblique"/>
                        </a:rPr>
                        <a:t>component</a:t>
                      </a:r>
                      <a:r>
                        <a:rPr lang="fr-FR" sz="2400" b="1" dirty="0" smtClean="0"/>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9" name="Tableau 8"/>
          <p:cNvGraphicFramePr>
            <a:graphicFrameLocks noGrp="1"/>
          </p:cNvGraphicFramePr>
          <p:nvPr/>
        </p:nvGraphicFramePr>
        <p:xfrm>
          <a:off x="4572000" y="2204864"/>
          <a:ext cx="4320480" cy="1920240"/>
        </p:xfrm>
        <a:graphic>
          <a:graphicData uri="http://schemas.openxmlformats.org/drawingml/2006/table">
            <a:tbl>
              <a:tblPr bandRow="1">
                <a:tableStyleId>{5C22544A-7EE6-4342-B048-85BDC9FD1C3A}</a:tableStyleId>
              </a:tblPr>
              <a:tblGrid>
                <a:gridCol w="4320480"/>
              </a:tblGrid>
              <a:tr h="370840">
                <a:tc>
                  <a:txBody>
                    <a:bodyPr/>
                    <a:lstStyle/>
                    <a:p>
                      <a:r>
                        <a:rPr lang="fr-FR" sz="2400" b="1" dirty="0" smtClean="0"/>
                        <a:t>U1: DEMI_ADD </a:t>
                      </a:r>
                    </a:p>
                    <a:p>
                      <a:r>
                        <a:rPr kumimoji="0" lang="fr-FR" sz="2400" b="1" i="1" kern="1200" dirty="0" smtClean="0">
                          <a:solidFill>
                            <a:srgbClr val="0070C0"/>
                          </a:solidFill>
                          <a:latin typeface="+mj-lt"/>
                          <a:ea typeface="Times New Roman"/>
                          <a:cs typeface="Courier-BoldOblique"/>
                        </a:rPr>
                        <a:t>port</a:t>
                      </a:r>
                      <a:r>
                        <a:rPr lang="fr-FR" sz="2400" b="1" dirty="0" smtClean="0"/>
                        <a:t> </a:t>
                      </a:r>
                      <a:r>
                        <a:rPr kumimoji="0" lang="fr-FR" sz="2400" b="1" i="1" kern="1200" dirty="0" err="1" smtClean="0">
                          <a:solidFill>
                            <a:srgbClr val="0070C0"/>
                          </a:solidFill>
                          <a:latin typeface="+mj-lt"/>
                          <a:ea typeface="Times New Roman"/>
                          <a:cs typeface="Courier-BoldOblique"/>
                        </a:rPr>
                        <a:t>map</a:t>
                      </a:r>
                      <a:r>
                        <a:rPr kumimoji="0" lang="fr-FR" sz="2400" b="1" i="1" kern="1200" dirty="0" smtClean="0">
                          <a:solidFill>
                            <a:srgbClr val="0070C0"/>
                          </a:solidFill>
                          <a:latin typeface="+mj-lt"/>
                          <a:ea typeface="Times New Roman"/>
                          <a:cs typeface="Courier-BoldOblique"/>
                        </a:rPr>
                        <a:t> </a:t>
                      </a:r>
                      <a:r>
                        <a:rPr lang="fr-FR" sz="2400" b="1" dirty="0" smtClean="0"/>
                        <a:t>(A =&gt; SIG_A, </a:t>
                      </a:r>
                    </a:p>
                    <a:p>
                      <a:r>
                        <a:rPr lang="fr-FR" sz="2400" b="1" dirty="0" smtClean="0"/>
                        <a:t>                   B =&gt; SIG_B, </a:t>
                      </a:r>
                    </a:p>
                    <a:p>
                      <a:r>
                        <a:rPr lang="fr-FR" sz="2400" b="1" dirty="0" smtClean="0"/>
                        <a:t>                   SUM =&gt; SOMME, </a:t>
                      </a:r>
                    </a:p>
                    <a:p>
                      <a:r>
                        <a:rPr lang="fr-FR" sz="2400" b="1" dirty="0" smtClean="0"/>
                        <a:t>                   C =&gt; RETENUE);</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2555776" y="4550256"/>
          <a:ext cx="6336704" cy="822960"/>
        </p:xfrm>
        <a:graphic>
          <a:graphicData uri="http://schemas.openxmlformats.org/drawingml/2006/table">
            <a:tbl>
              <a:tblPr bandRow="1">
                <a:tableStyleId>{5C22544A-7EE6-4342-B048-85BDC9FD1C3A}</a:tableStyleId>
              </a:tblPr>
              <a:tblGrid>
                <a:gridCol w="6336704"/>
              </a:tblGrid>
              <a:tr h="370840">
                <a:tc>
                  <a:txBody>
                    <a:bodyPr/>
                    <a:lstStyle/>
                    <a:p>
                      <a:r>
                        <a:rPr lang="fr-FR" sz="2400" b="1" dirty="0" smtClean="0"/>
                        <a:t>U1: DEMI_ADD </a:t>
                      </a:r>
                    </a:p>
                    <a:p>
                      <a:r>
                        <a:rPr kumimoji="0" lang="fr-FR" sz="2400" b="1" i="1" kern="1200" dirty="0" smtClean="0">
                          <a:solidFill>
                            <a:srgbClr val="0070C0"/>
                          </a:solidFill>
                          <a:latin typeface="+mj-lt"/>
                          <a:ea typeface="Times New Roman"/>
                          <a:cs typeface="Courier-BoldOblique"/>
                        </a:rPr>
                        <a:t>port</a:t>
                      </a:r>
                      <a:r>
                        <a:rPr lang="fr-FR" sz="2400" b="1" dirty="0" smtClean="0"/>
                        <a:t> </a:t>
                      </a:r>
                      <a:r>
                        <a:rPr kumimoji="0" lang="fr-FR" sz="2400" b="1" i="1" kern="1200" dirty="0" err="1" smtClean="0">
                          <a:solidFill>
                            <a:srgbClr val="0070C0"/>
                          </a:solidFill>
                          <a:latin typeface="+mj-lt"/>
                          <a:ea typeface="Times New Roman"/>
                          <a:cs typeface="Courier-BoldOblique"/>
                        </a:rPr>
                        <a:t>map</a:t>
                      </a:r>
                      <a:r>
                        <a:rPr lang="fr-FR" sz="2400" b="1" dirty="0" smtClean="0"/>
                        <a:t> (SIG_A,SIG_B, SOMME,</a:t>
                      </a:r>
                      <a:r>
                        <a:rPr lang="fr-FR" sz="2400" b="1" baseline="0" dirty="0" smtClean="0"/>
                        <a:t> </a:t>
                      </a:r>
                      <a:r>
                        <a:rPr lang="fr-FR" sz="2400" b="1" dirty="0" smtClean="0"/>
                        <a:t>RETENUE);</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1" name="ZoneTexte 10"/>
          <p:cNvSpPr txBox="1"/>
          <p:nvPr/>
        </p:nvSpPr>
        <p:spPr>
          <a:xfrm>
            <a:off x="4499992" y="3429000"/>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❶</a:t>
            </a:r>
            <a:endParaRPr lang="fr-FR" sz="4400" b="1" dirty="0" smtClean="0">
              <a:solidFill>
                <a:srgbClr val="FF0000"/>
              </a:solidFill>
            </a:endParaRPr>
          </a:p>
        </p:txBody>
      </p:sp>
      <p:sp>
        <p:nvSpPr>
          <p:cNvPr id="12" name="ZoneTexte 11"/>
          <p:cNvSpPr txBox="1"/>
          <p:nvPr/>
        </p:nvSpPr>
        <p:spPr>
          <a:xfrm>
            <a:off x="8028384" y="4293096"/>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❷</a:t>
            </a:r>
            <a:endParaRPr lang="fr-FR" sz="4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custDataLst>
              <p:tags r:id="rId1"/>
            </p:custDataLst>
          </p:nvPr>
        </p:nvSpPr>
        <p:spPr>
          <a:xfrm>
            <a:off x="3276600" y="1992313"/>
            <a:ext cx="5867400" cy="1970087"/>
          </a:xfrm>
        </p:spPr>
        <p:txBody>
          <a:bodyPr/>
          <a:lstStyle/>
          <a:p>
            <a:r>
              <a:rPr lang="fr-FR" dirty="0" smtClean="0"/>
              <a:t>Structure du VHDL</a:t>
            </a:r>
            <a:endParaRPr lang="fr-F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60</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92500"/>
          </a:bodyPr>
          <a:lstStyle/>
          <a:p>
            <a:r>
              <a:rPr lang="fr-FR" dirty="0" smtClean="0"/>
              <a:t>Hiérarchisation</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Exemple : Additionneur</a:t>
            </a:r>
          </a:p>
        </p:txBody>
      </p:sp>
      <p:graphicFrame>
        <p:nvGraphicFramePr>
          <p:cNvPr id="7" name="Tableau 6"/>
          <p:cNvGraphicFramePr>
            <a:graphicFrameLocks noGrp="1"/>
          </p:cNvGraphicFramePr>
          <p:nvPr/>
        </p:nvGraphicFramePr>
        <p:xfrm>
          <a:off x="2051720" y="2344256"/>
          <a:ext cx="6840760" cy="3749040"/>
        </p:xfrm>
        <a:graphic>
          <a:graphicData uri="http://schemas.openxmlformats.org/drawingml/2006/table">
            <a:tbl>
              <a:tblPr bandRow="1">
                <a:tableStyleId>{5C22544A-7EE6-4342-B048-85BDC9FD1C3A}</a:tableStyleId>
              </a:tblPr>
              <a:tblGrid>
                <a:gridCol w="6840760"/>
              </a:tblGrid>
              <a:tr h="370840">
                <a:tc>
                  <a:txBody>
                    <a:bodyPr/>
                    <a:lstStyle/>
                    <a:p>
                      <a:r>
                        <a:rPr kumimoji="0" lang="fr-FR" sz="2400" b="1" i="1" kern="1200" dirty="0" err="1" smtClean="0">
                          <a:solidFill>
                            <a:srgbClr val="0070C0"/>
                          </a:solidFill>
                          <a:latin typeface="+mj-lt"/>
                          <a:ea typeface="Times New Roman"/>
                          <a:cs typeface="Courier-BoldOblique"/>
                        </a:rPr>
                        <a:t>entity</a:t>
                      </a:r>
                      <a:r>
                        <a:rPr lang="fr-FR" sz="2400" b="1" dirty="0" smtClean="0"/>
                        <a:t> DEMI_ADD </a:t>
                      </a:r>
                      <a:r>
                        <a:rPr kumimoji="0" lang="fr-FR" sz="2400" b="1" i="1" kern="1200" dirty="0" err="1" smtClean="0">
                          <a:solidFill>
                            <a:srgbClr val="0070C0"/>
                          </a:solidFill>
                          <a:latin typeface="+mj-lt"/>
                          <a:ea typeface="Times New Roman"/>
                          <a:cs typeface="Courier-BoldOblique"/>
                        </a:rPr>
                        <a:t>is</a:t>
                      </a:r>
                      <a:endParaRPr kumimoji="0" lang="fr-FR" sz="2400" b="1" i="1" kern="1200" dirty="0" smtClean="0">
                        <a:solidFill>
                          <a:srgbClr val="0070C0"/>
                        </a:solidFill>
                        <a:latin typeface="+mj-lt"/>
                        <a:ea typeface="Times New Roman"/>
                        <a:cs typeface="Courier-BoldOblique"/>
                      </a:endParaRPr>
                    </a:p>
                    <a:p>
                      <a:r>
                        <a:rPr kumimoji="0" lang="fr-FR" sz="2400" b="1" i="1" kern="1200" dirty="0" smtClean="0">
                          <a:solidFill>
                            <a:srgbClr val="0070C0"/>
                          </a:solidFill>
                          <a:latin typeface="+mj-lt"/>
                          <a:ea typeface="Times New Roman"/>
                          <a:cs typeface="Courier-BoldOblique"/>
                        </a:rPr>
                        <a:t>port</a:t>
                      </a:r>
                      <a:r>
                        <a:rPr lang="fr-FR" sz="2400" b="1" dirty="0" smtClean="0"/>
                        <a:t> (</a:t>
                      </a:r>
                    </a:p>
                    <a:p>
                      <a:r>
                        <a:rPr lang="fr-FR" sz="2400" b="1" dirty="0" smtClean="0"/>
                        <a:t>   A,B: </a:t>
                      </a:r>
                      <a:r>
                        <a:rPr kumimoji="0" lang="fr-FR" sz="2400" b="1" i="1" kern="1200" dirty="0" smtClean="0">
                          <a:solidFill>
                            <a:srgbClr val="0070C0"/>
                          </a:solidFill>
                          <a:latin typeface="+mj-lt"/>
                          <a:ea typeface="Times New Roman"/>
                          <a:cs typeface="Courier-BoldOblique"/>
                        </a:rPr>
                        <a:t>in</a:t>
                      </a:r>
                      <a:r>
                        <a:rPr lang="fr-FR" sz="2400" b="1" dirty="0" smtClean="0"/>
                        <a:t> </a:t>
                      </a:r>
                      <a:r>
                        <a:rPr lang="fr-FR" sz="2400" b="1" dirty="0" err="1" smtClean="0"/>
                        <a:t>std_logic</a:t>
                      </a:r>
                      <a:r>
                        <a:rPr lang="fr-FR" sz="2400" b="1" dirty="0" smtClean="0"/>
                        <a:t>;</a:t>
                      </a:r>
                    </a:p>
                    <a:p>
                      <a:r>
                        <a:rPr lang="fr-FR" sz="2400" b="1" dirty="0" smtClean="0"/>
                        <a:t>   SUM,C: </a:t>
                      </a:r>
                      <a:r>
                        <a:rPr kumimoji="0" lang="fr-FR" sz="2400" b="1" i="1" kern="1200" dirty="0" smtClean="0">
                          <a:solidFill>
                            <a:srgbClr val="0070C0"/>
                          </a:solidFill>
                          <a:latin typeface="+mj-lt"/>
                          <a:ea typeface="Times New Roman"/>
                          <a:cs typeface="Courier-BoldOblique"/>
                        </a:rPr>
                        <a:t>out</a:t>
                      </a:r>
                      <a:r>
                        <a:rPr lang="fr-FR" sz="2400" b="1" dirty="0" smtClean="0"/>
                        <a:t> </a:t>
                      </a:r>
                      <a:r>
                        <a:rPr lang="fr-FR" sz="2400" b="1" dirty="0" err="1" smtClean="0"/>
                        <a:t>std_logic</a:t>
                      </a:r>
                      <a:r>
                        <a:rPr lang="fr-FR" sz="2400" b="1" dirty="0" smtClean="0"/>
                        <a:t>);</a:t>
                      </a:r>
                    </a:p>
                    <a:p>
                      <a:r>
                        <a:rPr kumimoji="0" lang="fr-FR" sz="2400" b="1" i="1" kern="1200" dirty="0" smtClean="0">
                          <a:solidFill>
                            <a:srgbClr val="0070C0"/>
                          </a:solidFill>
                          <a:latin typeface="+mj-lt"/>
                          <a:ea typeface="Times New Roman"/>
                          <a:cs typeface="Courier-BoldOblique"/>
                        </a:rPr>
                        <a:t>end</a:t>
                      </a:r>
                      <a:r>
                        <a:rPr lang="fr-FR" sz="2400" b="1" dirty="0" smtClean="0"/>
                        <a:t> DEMI_ADD;</a:t>
                      </a:r>
                    </a:p>
                    <a:p>
                      <a:r>
                        <a:rPr kumimoji="0" lang="fr-FR" sz="2400" b="1" i="1" kern="1200" dirty="0" smtClean="0">
                          <a:solidFill>
                            <a:srgbClr val="0070C0"/>
                          </a:solidFill>
                          <a:latin typeface="+mj-lt"/>
                          <a:ea typeface="Times New Roman"/>
                          <a:cs typeface="Courier-BoldOblique"/>
                        </a:rPr>
                        <a:t>architecture</a:t>
                      </a:r>
                      <a:r>
                        <a:rPr lang="fr-FR" sz="2400" b="1" dirty="0" smtClean="0"/>
                        <a:t> COMPORT </a:t>
                      </a:r>
                      <a:r>
                        <a:rPr kumimoji="0" lang="fr-FR" sz="2400" b="1" i="1" kern="1200" dirty="0" smtClean="0">
                          <a:solidFill>
                            <a:srgbClr val="0070C0"/>
                          </a:solidFill>
                          <a:latin typeface="+mj-lt"/>
                          <a:ea typeface="Times New Roman"/>
                          <a:cs typeface="Courier-BoldOblique"/>
                        </a:rPr>
                        <a:t>of</a:t>
                      </a:r>
                      <a:r>
                        <a:rPr lang="fr-FR" sz="2400" b="1" dirty="0" smtClean="0"/>
                        <a:t> DEMI_ADD </a:t>
                      </a:r>
                      <a:r>
                        <a:rPr kumimoji="0" lang="fr-FR" sz="2400" b="1" i="1" kern="1200" dirty="0" err="1" smtClean="0">
                          <a:solidFill>
                            <a:srgbClr val="0070C0"/>
                          </a:solidFill>
                          <a:latin typeface="+mj-lt"/>
                          <a:ea typeface="Times New Roman"/>
                          <a:cs typeface="Courier-BoldOblique"/>
                        </a:rPr>
                        <a:t>is</a:t>
                      </a:r>
                      <a:endParaRPr kumimoji="0" lang="fr-FR" sz="2400" b="1" i="1" kern="1200" dirty="0" smtClean="0">
                        <a:solidFill>
                          <a:srgbClr val="0070C0"/>
                        </a:solidFill>
                        <a:latin typeface="+mj-lt"/>
                        <a:ea typeface="Times New Roman"/>
                        <a:cs typeface="Courier-BoldOblique"/>
                      </a:endParaRPr>
                    </a:p>
                    <a:p>
                      <a:r>
                        <a:rPr kumimoji="0" lang="fr-FR" sz="2400" b="1" i="1" kern="1200" dirty="0" err="1" smtClean="0">
                          <a:solidFill>
                            <a:srgbClr val="0070C0"/>
                          </a:solidFill>
                          <a:latin typeface="+mj-lt"/>
                          <a:ea typeface="Times New Roman"/>
                          <a:cs typeface="Courier-BoldOblique"/>
                        </a:rPr>
                        <a:t>begin</a:t>
                      </a:r>
                      <a:endParaRPr kumimoji="0" lang="fr-FR" sz="2400" b="1" i="1" kern="1200" dirty="0" smtClean="0">
                        <a:solidFill>
                          <a:srgbClr val="0070C0"/>
                        </a:solidFill>
                        <a:latin typeface="+mj-lt"/>
                        <a:ea typeface="Times New Roman"/>
                        <a:cs typeface="Courier-BoldOblique"/>
                      </a:endParaRPr>
                    </a:p>
                    <a:p>
                      <a:r>
                        <a:rPr lang="fr-FR" sz="2400" b="1" dirty="0" smtClean="0"/>
                        <a:t>   SUM &lt;= A </a:t>
                      </a:r>
                      <a:r>
                        <a:rPr lang="fr-FR" sz="2400" b="1" dirty="0" err="1" smtClean="0"/>
                        <a:t>xor</a:t>
                      </a:r>
                      <a:r>
                        <a:rPr lang="fr-FR" sz="2400" b="1" dirty="0" smtClean="0"/>
                        <a:t> B;</a:t>
                      </a:r>
                    </a:p>
                    <a:p>
                      <a:r>
                        <a:rPr lang="fr-FR" sz="2400" b="1" dirty="0" smtClean="0"/>
                        <a:t>   C &lt;= A and B; </a:t>
                      </a:r>
                    </a:p>
                    <a:p>
                      <a:r>
                        <a:rPr kumimoji="0" lang="fr-FR" sz="2400" b="1" i="1" kern="1200" dirty="0" smtClean="0">
                          <a:solidFill>
                            <a:srgbClr val="0070C0"/>
                          </a:solidFill>
                          <a:latin typeface="+mj-lt"/>
                          <a:ea typeface="Times New Roman"/>
                          <a:cs typeface="Courier-BoldOblique"/>
                        </a:rPr>
                        <a:t>end</a:t>
                      </a:r>
                      <a:r>
                        <a:rPr lang="fr-FR" sz="2400" b="1" dirty="0" smtClean="0"/>
                        <a:t> COMPORT;</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54306" name="Picture 2"/>
          <p:cNvPicPr>
            <a:picLocks noChangeAspect="1" noChangeArrowheads="1"/>
          </p:cNvPicPr>
          <p:nvPr/>
        </p:nvPicPr>
        <p:blipFill>
          <a:blip r:embed="rId6" cstate="print"/>
          <a:srcRect/>
          <a:stretch>
            <a:fillRect/>
          </a:stretch>
        </p:blipFill>
        <p:spPr bwMode="auto">
          <a:xfrm>
            <a:off x="0" y="836712"/>
            <a:ext cx="4933950"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61</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92500"/>
          </a:bodyPr>
          <a:lstStyle/>
          <a:p>
            <a:r>
              <a:rPr lang="fr-FR" dirty="0" smtClean="0"/>
              <a:t>Hiérarchisation</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Exemple : Additionneur</a:t>
            </a:r>
          </a:p>
        </p:txBody>
      </p:sp>
      <p:graphicFrame>
        <p:nvGraphicFramePr>
          <p:cNvPr id="7" name="Tableau 6"/>
          <p:cNvGraphicFramePr>
            <a:graphicFrameLocks noGrp="1"/>
          </p:cNvGraphicFramePr>
          <p:nvPr/>
        </p:nvGraphicFramePr>
        <p:xfrm>
          <a:off x="1043608" y="3885024"/>
          <a:ext cx="6840760" cy="1920240"/>
        </p:xfrm>
        <a:graphic>
          <a:graphicData uri="http://schemas.openxmlformats.org/drawingml/2006/table">
            <a:tbl>
              <a:tblPr bandRow="1">
                <a:tableStyleId>{5C22544A-7EE6-4342-B048-85BDC9FD1C3A}</a:tableStyleId>
              </a:tblPr>
              <a:tblGrid>
                <a:gridCol w="6840760"/>
              </a:tblGrid>
              <a:tr h="370840">
                <a:tc>
                  <a:txBody>
                    <a:bodyPr/>
                    <a:lstStyle/>
                    <a:p>
                      <a:r>
                        <a:rPr kumimoji="0" lang="en-US" sz="2400" b="1" i="1" kern="1200" dirty="0" smtClean="0">
                          <a:solidFill>
                            <a:srgbClr val="0070C0"/>
                          </a:solidFill>
                          <a:latin typeface="+mj-lt"/>
                          <a:ea typeface="Times New Roman"/>
                          <a:cs typeface="Courier-BoldOblique"/>
                        </a:rPr>
                        <a:t>entity</a:t>
                      </a:r>
                      <a:r>
                        <a:rPr lang="en-US" sz="2400" b="1" dirty="0" smtClean="0"/>
                        <a:t> ADD_COMPLET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port</a:t>
                      </a:r>
                      <a:r>
                        <a:rPr lang="en-US" sz="2400" b="1" dirty="0" smtClean="0"/>
                        <a:t> (</a:t>
                      </a:r>
                    </a:p>
                    <a:p>
                      <a:r>
                        <a:rPr lang="en-US" sz="2400" b="1" dirty="0" smtClean="0"/>
                        <a:t>   A,B,CIN : </a:t>
                      </a:r>
                      <a:r>
                        <a:rPr kumimoji="0" lang="en-US" sz="2400" b="1" i="1" kern="1200" dirty="0" smtClean="0">
                          <a:solidFill>
                            <a:srgbClr val="0070C0"/>
                          </a:solidFill>
                          <a:latin typeface="+mj-lt"/>
                          <a:ea typeface="Times New Roman"/>
                          <a:cs typeface="Courier-BoldOblique"/>
                        </a:rPr>
                        <a:t>in</a:t>
                      </a:r>
                      <a:r>
                        <a:rPr lang="en-US" sz="2400" b="1" dirty="0" smtClean="0"/>
                        <a:t> </a:t>
                      </a:r>
                      <a:r>
                        <a:rPr lang="en-US" sz="2400" b="1" dirty="0" err="1" smtClean="0"/>
                        <a:t>std_logic</a:t>
                      </a:r>
                      <a:r>
                        <a:rPr lang="en-US" sz="2400" b="1" dirty="0" smtClean="0"/>
                        <a:t>;</a:t>
                      </a:r>
                    </a:p>
                    <a:p>
                      <a:r>
                        <a:rPr lang="en-US" sz="2400" b="1" dirty="0" smtClean="0"/>
                        <a:t>   SUM,COUT : </a:t>
                      </a:r>
                      <a:r>
                        <a:rPr kumimoji="0" lang="en-US" sz="2400" b="1" i="1" kern="1200" dirty="0" smtClean="0">
                          <a:solidFill>
                            <a:srgbClr val="0070C0"/>
                          </a:solidFill>
                          <a:latin typeface="+mj-lt"/>
                          <a:ea typeface="Times New Roman"/>
                          <a:cs typeface="Courier-BoldOblique"/>
                        </a:rPr>
                        <a:t>out</a:t>
                      </a:r>
                      <a:r>
                        <a:rPr lang="en-US" sz="2400" b="1" dirty="0" smtClean="0"/>
                        <a:t> </a:t>
                      </a:r>
                      <a:r>
                        <a:rPr lang="en-US" sz="2400" b="1" dirty="0" err="1" smtClean="0"/>
                        <a:t>std_logic</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ADD_COMPLET;</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55330" name="Picture 2"/>
          <p:cNvPicPr>
            <a:picLocks noChangeAspect="1" noChangeArrowheads="1"/>
          </p:cNvPicPr>
          <p:nvPr/>
        </p:nvPicPr>
        <p:blipFill>
          <a:blip r:embed="rId6" cstate="print"/>
          <a:srcRect/>
          <a:stretch>
            <a:fillRect/>
          </a:stretch>
        </p:blipFill>
        <p:spPr bwMode="auto">
          <a:xfrm>
            <a:off x="179512" y="980728"/>
            <a:ext cx="8791575" cy="2600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62</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92500"/>
          </a:bodyPr>
          <a:lstStyle/>
          <a:p>
            <a:r>
              <a:rPr lang="fr-FR" dirty="0" smtClean="0"/>
              <a:t>Hiérarchisation</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Exemple : Additionneur</a:t>
            </a:r>
          </a:p>
        </p:txBody>
      </p:sp>
      <p:graphicFrame>
        <p:nvGraphicFramePr>
          <p:cNvPr id="7" name="Tableau 6"/>
          <p:cNvGraphicFramePr>
            <a:graphicFrameLocks noGrp="1"/>
          </p:cNvGraphicFramePr>
          <p:nvPr/>
        </p:nvGraphicFramePr>
        <p:xfrm>
          <a:off x="1043608" y="953224"/>
          <a:ext cx="6840760" cy="5212080"/>
        </p:xfrm>
        <a:graphic>
          <a:graphicData uri="http://schemas.openxmlformats.org/drawingml/2006/table">
            <a:tbl>
              <a:tblPr bandRow="1">
                <a:tableStyleId>{5C22544A-7EE6-4342-B048-85BDC9FD1C3A}</a:tableStyleId>
              </a:tblPr>
              <a:tblGrid>
                <a:gridCol w="6840760"/>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COMPORT </a:t>
                      </a:r>
                      <a:r>
                        <a:rPr kumimoji="0" lang="en-US" sz="2400" b="1" i="1" kern="1200" dirty="0" smtClean="0">
                          <a:solidFill>
                            <a:srgbClr val="0070C0"/>
                          </a:solidFill>
                          <a:latin typeface="+mj-lt"/>
                          <a:ea typeface="Times New Roman"/>
                          <a:cs typeface="Courier-BoldOblique"/>
                        </a:rPr>
                        <a:t>of</a:t>
                      </a:r>
                      <a:r>
                        <a:rPr lang="en-US" sz="2400" b="1" dirty="0" smtClean="0"/>
                        <a:t> ADD_COMPLET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component</a:t>
                      </a:r>
                      <a:r>
                        <a:rPr lang="en-US" sz="2400" b="1" dirty="0" smtClean="0"/>
                        <a:t> DEMI_ADD</a:t>
                      </a:r>
                    </a:p>
                    <a:p>
                      <a:r>
                        <a:rPr kumimoji="0" lang="en-US" sz="2400" b="1" i="1" kern="1200" dirty="0" smtClean="0">
                          <a:solidFill>
                            <a:srgbClr val="0070C0"/>
                          </a:solidFill>
                          <a:latin typeface="+mj-lt"/>
                          <a:ea typeface="Times New Roman"/>
                          <a:cs typeface="Courier-BoldOblique"/>
                        </a:rPr>
                        <a:t>port</a:t>
                      </a:r>
                      <a:r>
                        <a:rPr kumimoji="0" lang="en-US" sz="2400" b="1" kern="1200" dirty="0" smtClean="0">
                          <a:solidFill>
                            <a:schemeClr val="dk1"/>
                          </a:solidFill>
                          <a:latin typeface="+mn-lt"/>
                          <a:ea typeface="+mn-ea"/>
                          <a:cs typeface="+mn-cs"/>
                        </a:rPr>
                        <a:t>(</a:t>
                      </a:r>
                    </a:p>
                    <a:p>
                      <a:r>
                        <a:rPr kumimoji="0" lang="en-US" sz="2400" b="1" kern="1200" dirty="0" smtClean="0">
                          <a:solidFill>
                            <a:schemeClr val="dk1"/>
                          </a:solidFill>
                          <a:latin typeface="+mn-lt"/>
                          <a:ea typeface="+mn-ea"/>
                          <a:cs typeface="+mn-cs"/>
                        </a:rPr>
                        <a:t>   A,B </a:t>
                      </a:r>
                      <a:r>
                        <a:rPr lang="en-US" sz="2400" b="1" dirty="0" smtClean="0"/>
                        <a:t>: </a:t>
                      </a:r>
                      <a:r>
                        <a:rPr kumimoji="0" lang="en-US" sz="2400" b="1" i="1" kern="1200" dirty="0" smtClean="0">
                          <a:solidFill>
                            <a:srgbClr val="0070C0"/>
                          </a:solidFill>
                          <a:latin typeface="+mj-lt"/>
                          <a:ea typeface="Times New Roman"/>
                          <a:cs typeface="Courier-BoldOblique"/>
                        </a:rPr>
                        <a:t>in</a:t>
                      </a:r>
                      <a:r>
                        <a:rPr lang="en-US" sz="2400" b="1" dirty="0" smtClean="0"/>
                        <a:t> </a:t>
                      </a:r>
                      <a:r>
                        <a:rPr lang="en-US" sz="2400" b="1" dirty="0" err="1" smtClean="0"/>
                        <a:t>std_logic</a:t>
                      </a:r>
                      <a:r>
                        <a:rPr lang="en-US" sz="2400" b="1" dirty="0" smtClean="0"/>
                        <a:t>;</a:t>
                      </a:r>
                    </a:p>
                    <a:p>
                      <a:r>
                        <a:rPr lang="en-US" sz="2400" b="1" dirty="0" smtClean="0"/>
                        <a:t>   SUM,C: </a:t>
                      </a:r>
                      <a:r>
                        <a:rPr kumimoji="0" lang="en-US" sz="2400" b="1" i="1" kern="1200" dirty="0" smtClean="0">
                          <a:solidFill>
                            <a:srgbClr val="0070C0"/>
                          </a:solidFill>
                          <a:latin typeface="+mj-lt"/>
                          <a:ea typeface="Times New Roman"/>
                          <a:cs typeface="Courier-BoldOblique"/>
                        </a:rPr>
                        <a:t>out</a:t>
                      </a:r>
                      <a:r>
                        <a:rPr lang="en-US" sz="2400" b="1" dirty="0" smtClean="0"/>
                        <a:t> </a:t>
                      </a:r>
                      <a:r>
                        <a:rPr lang="en-US" sz="2400" b="1" dirty="0" err="1" smtClean="0"/>
                        <a:t>std_logic</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component</a:t>
                      </a:r>
                      <a:r>
                        <a:rPr lang="en-US" sz="2400" b="1" dirty="0" smtClean="0"/>
                        <a:t>;</a:t>
                      </a:r>
                    </a:p>
                    <a:p>
                      <a:r>
                        <a:rPr kumimoji="0" lang="en-US" sz="2400" b="1" i="1" kern="1200" dirty="0" smtClean="0">
                          <a:solidFill>
                            <a:srgbClr val="0070C0"/>
                          </a:solidFill>
                          <a:latin typeface="+mj-lt"/>
                          <a:ea typeface="Times New Roman"/>
                          <a:cs typeface="Courier-BoldOblique"/>
                        </a:rPr>
                        <a:t>signal</a:t>
                      </a:r>
                      <a:r>
                        <a:rPr lang="en-US" sz="2400" b="1" dirty="0" smtClean="0"/>
                        <a:t> N1, N2, N3 : </a:t>
                      </a:r>
                      <a:r>
                        <a:rPr lang="en-US" sz="2400" b="1" dirty="0" err="1" smtClean="0"/>
                        <a:t>std_logic</a:t>
                      </a:r>
                      <a:r>
                        <a:rPr lang="en-US" sz="2400" b="1" dirty="0" smtClean="0"/>
                        <a:t>;</a:t>
                      </a:r>
                    </a:p>
                    <a:p>
                      <a:r>
                        <a:rPr kumimoji="0" lang="en-US" sz="2400" b="1" i="1" kern="1200" dirty="0" smtClean="0">
                          <a:solidFill>
                            <a:srgbClr val="0070C0"/>
                          </a:solidFill>
                          <a:latin typeface="+mj-lt"/>
                          <a:ea typeface="Times New Roman"/>
                          <a:cs typeface="Courier-BoldOblique"/>
                        </a:rPr>
                        <a:t>begin</a:t>
                      </a:r>
                    </a:p>
                    <a:p>
                      <a:r>
                        <a:rPr lang="en-US" sz="2400" b="1" dirty="0" smtClean="0"/>
                        <a:t>ADD1: DEMI_ADD </a:t>
                      </a:r>
                    </a:p>
                    <a:p>
                      <a:r>
                        <a:rPr kumimoji="0" lang="en-US" sz="2400" b="1" i="1" kern="1200" dirty="0" smtClean="0">
                          <a:solidFill>
                            <a:srgbClr val="0070C0"/>
                          </a:solidFill>
                          <a:latin typeface="+mj-lt"/>
                          <a:ea typeface="Times New Roman"/>
                          <a:cs typeface="Courier-BoldOblique"/>
                        </a:rPr>
                        <a:t>    port</a:t>
                      </a:r>
                      <a:r>
                        <a:rPr lang="en-US" sz="2400" b="1" dirty="0" smtClean="0"/>
                        <a:t> </a:t>
                      </a:r>
                      <a:r>
                        <a:rPr kumimoji="0" lang="en-US" sz="2400" b="1" i="1" kern="1200" dirty="0" smtClean="0">
                          <a:solidFill>
                            <a:srgbClr val="0070C0"/>
                          </a:solidFill>
                          <a:latin typeface="+mj-lt"/>
                          <a:ea typeface="Times New Roman"/>
                          <a:cs typeface="Courier-BoldOblique"/>
                        </a:rPr>
                        <a:t>map </a:t>
                      </a:r>
                      <a:r>
                        <a:rPr kumimoji="0" lang="en-US" sz="2400" b="1" kern="1200" dirty="0" smtClean="0">
                          <a:solidFill>
                            <a:schemeClr val="dk1"/>
                          </a:solidFill>
                          <a:latin typeface="+mn-lt"/>
                          <a:ea typeface="+mn-ea"/>
                          <a:cs typeface="+mn-cs"/>
                        </a:rPr>
                        <a:t>(A=&gt;A, B=&gt;B, SUM=&gt;N1, C=&gt;N2);</a:t>
                      </a:r>
                    </a:p>
                    <a:p>
                      <a:r>
                        <a:rPr lang="en-US" sz="2400" b="1" dirty="0" smtClean="0"/>
                        <a:t>ADD2: DEMI_ADD </a:t>
                      </a:r>
                    </a:p>
                    <a:p>
                      <a:r>
                        <a:rPr kumimoji="0" lang="en-US" sz="2400" b="1" i="1" kern="1200" dirty="0" smtClean="0">
                          <a:solidFill>
                            <a:srgbClr val="0070C0"/>
                          </a:solidFill>
                          <a:latin typeface="+mj-lt"/>
                          <a:ea typeface="Times New Roman"/>
                          <a:cs typeface="Courier-BoldOblique"/>
                        </a:rPr>
                        <a:t>   port</a:t>
                      </a:r>
                      <a:r>
                        <a:rPr lang="en-US" sz="2400" b="1" dirty="0" smtClean="0"/>
                        <a:t> </a:t>
                      </a:r>
                      <a:r>
                        <a:rPr kumimoji="0" lang="en-US" sz="2400" b="1" i="1" kern="1200" dirty="0" smtClean="0">
                          <a:solidFill>
                            <a:srgbClr val="0070C0"/>
                          </a:solidFill>
                          <a:latin typeface="+mj-lt"/>
                          <a:ea typeface="Times New Roman"/>
                          <a:cs typeface="Courier-BoldOblique"/>
                        </a:rPr>
                        <a:t>map </a:t>
                      </a:r>
                      <a:r>
                        <a:rPr kumimoji="0" lang="en-US" sz="2400" b="1" kern="1200" dirty="0" smtClean="0">
                          <a:solidFill>
                            <a:schemeClr val="dk1"/>
                          </a:solidFill>
                          <a:latin typeface="+mn-lt"/>
                          <a:ea typeface="+mn-ea"/>
                          <a:cs typeface="+mn-cs"/>
                        </a:rPr>
                        <a:t>(A=&gt;N1, B=&gt;CIN, SUM=&gt;SUM, C=&gt;N3);</a:t>
                      </a:r>
                    </a:p>
                    <a:p>
                      <a:r>
                        <a:rPr lang="en-US" sz="2400" b="1" dirty="0" smtClean="0"/>
                        <a:t>COUT &lt;= N2 or N3;</a:t>
                      </a:r>
                    </a:p>
                    <a:p>
                      <a:r>
                        <a:rPr kumimoji="0" lang="en-US" sz="2400" b="1" i="1" kern="1200" dirty="0" smtClean="0">
                          <a:solidFill>
                            <a:srgbClr val="0070C0"/>
                          </a:solidFill>
                          <a:latin typeface="+mj-lt"/>
                          <a:ea typeface="Times New Roman"/>
                          <a:cs typeface="Courier-BoldOblique"/>
                        </a:rPr>
                        <a:t>end</a:t>
                      </a:r>
                      <a:r>
                        <a:rPr lang="en-US" sz="2400" b="1" dirty="0" smtClean="0"/>
                        <a:t> COMPORT ;</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custDataLst>
              <p:tags r:id="rId1"/>
            </p:custDataLst>
          </p:nvPr>
        </p:nvSpPr>
        <p:spPr>
          <a:xfrm>
            <a:off x="0" y="0"/>
            <a:ext cx="6999288" cy="838200"/>
          </a:xfrm>
        </p:spPr>
        <p:txBody>
          <a:bodyPr>
            <a:normAutofit fontScale="90000"/>
          </a:bodyPr>
          <a:lstStyle/>
          <a:p>
            <a:r>
              <a:rPr lang="fr-FR" dirty="0" smtClean="0"/>
              <a:t>Description de Circuits Combinatoires</a:t>
            </a:r>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64</a:t>
            </a:fld>
            <a:endParaRPr lang="fr-FR"/>
          </a:p>
        </p:txBody>
      </p:sp>
      <p:sp>
        <p:nvSpPr>
          <p:cNvPr id="6" name="Espace réservé du contenu 5"/>
          <p:cNvSpPr>
            <a:spLocks noGrp="1"/>
          </p:cNvSpPr>
          <p:nvPr>
            <p:ph idx="4294967295"/>
          </p:nvPr>
        </p:nvSpPr>
        <p:spPr>
          <a:xfrm>
            <a:off x="0" y="836613"/>
            <a:ext cx="8642350" cy="5184775"/>
          </a:xfrm>
        </p:spPr>
        <p:txBody>
          <a:bodyPr>
            <a:normAutofit/>
          </a:bodyPr>
          <a:lstStyle/>
          <a:p>
            <a:r>
              <a:rPr lang="fr-FR" dirty="0" smtClean="0"/>
              <a:t>Un circuit combinatoire donne toujours les mêmes sorties quand l’entrée est la même.</a:t>
            </a:r>
          </a:p>
          <a:p>
            <a:r>
              <a:rPr lang="fr-FR" dirty="0" smtClean="0"/>
              <a:t>Un </a:t>
            </a:r>
            <a:r>
              <a:rPr lang="fr-FR" b="1" dirty="0" err="1" smtClean="0"/>
              <a:t>process</a:t>
            </a:r>
            <a:r>
              <a:rPr lang="fr-FR" dirty="0" smtClean="0"/>
              <a:t> est combinatoire si les conditions suivantes sont toutes respectées :</a:t>
            </a:r>
          </a:p>
          <a:p>
            <a:pPr lvl="1"/>
            <a:r>
              <a:rPr lang="fr-FR" dirty="0" smtClean="0"/>
              <a:t>le </a:t>
            </a:r>
            <a:r>
              <a:rPr lang="fr-FR" dirty="0" err="1" smtClean="0"/>
              <a:t>process</a:t>
            </a:r>
            <a:r>
              <a:rPr lang="fr-FR" dirty="0" smtClean="0"/>
              <a:t> comporte une liste de sensibilité</a:t>
            </a:r>
          </a:p>
          <a:p>
            <a:pPr lvl="1"/>
            <a:r>
              <a:rPr lang="fr-FR" dirty="0" smtClean="0"/>
              <a:t>la liste de sensibilité comprend </a:t>
            </a:r>
            <a:r>
              <a:rPr lang="fr-FR" b="1" dirty="0" smtClean="0"/>
              <a:t>tous les signaux lus</a:t>
            </a:r>
          </a:p>
          <a:p>
            <a:pPr lvl="1"/>
            <a:r>
              <a:rPr lang="fr-FR" dirty="0" smtClean="0"/>
              <a:t>tous les signaux doivent être affectés quelle que soit les entrées (Attention dans un "</a:t>
            </a:r>
            <a:r>
              <a:rPr lang="fr-FR" i="1" dirty="0" smtClean="0"/>
              <a:t>if" ou dans un "case")</a:t>
            </a:r>
          </a:p>
          <a:p>
            <a:pPr lvl="1"/>
            <a:r>
              <a:rPr lang="fr-FR" dirty="0" smtClean="0"/>
              <a:t>toutes les variables doivent être affectées avant d'être lues</a:t>
            </a:r>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combinatoires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Restrictions dans la description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65</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combinatoires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Equation logique</a:t>
            </a:r>
          </a:p>
        </p:txBody>
      </p:sp>
      <p:graphicFrame>
        <p:nvGraphicFramePr>
          <p:cNvPr id="9" name="Tableau 8"/>
          <p:cNvGraphicFramePr>
            <a:graphicFrameLocks noGrp="1"/>
          </p:cNvGraphicFramePr>
          <p:nvPr/>
        </p:nvGraphicFramePr>
        <p:xfrm>
          <a:off x="179512" y="980728"/>
          <a:ext cx="4392488" cy="1920240"/>
        </p:xfrm>
        <a:graphic>
          <a:graphicData uri="http://schemas.openxmlformats.org/drawingml/2006/table">
            <a:tbl>
              <a:tblPr bandRow="1">
                <a:tableStyleId>{5C22544A-7EE6-4342-B048-85BDC9FD1C3A}</a:tableStyleId>
              </a:tblPr>
              <a:tblGrid>
                <a:gridCol w="4392488"/>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COMB1 </a:t>
                      </a:r>
                      <a:r>
                        <a:rPr kumimoji="0" lang="en-US" sz="2400" b="1" i="1" kern="1200" dirty="0" smtClean="0">
                          <a:solidFill>
                            <a:srgbClr val="0070C0"/>
                          </a:solidFill>
                          <a:latin typeface="+mj-lt"/>
                          <a:ea typeface="Times New Roman"/>
                          <a:cs typeface="Courier-BoldOblique"/>
                        </a:rPr>
                        <a:t>of</a:t>
                      </a:r>
                      <a:r>
                        <a:rPr lang="en-US" sz="2400" b="1" dirty="0" smtClean="0"/>
                        <a:t> NONET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begin</a:t>
                      </a:r>
                    </a:p>
                    <a:p>
                      <a:r>
                        <a:rPr lang="en-US" sz="2400" b="1" dirty="0" smtClean="0">
                          <a:solidFill>
                            <a:srgbClr val="00B050"/>
                          </a:solidFill>
                        </a:rPr>
                        <a:t>--</a:t>
                      </a:r>
                      <a:r>
                        <a:rPr lang="en-US" sz="2400" b="1" dirty="0" err="1" smtClean="0">
                          <a:solidFill>
                            <a:srgbClr val="00B050"/>
                          </a:solidFill>
                        </a:rPr>
                        <a:t>équation</a:t>
                      </a:r>
                      <a:r>
                        <a:rPr lang="en-US" sz="2400" b="1" dirty="0" smtClean="0">
                          <a:solidFill>
                            <a:srgbClr val="00B050"/>
                          </a:solidFill>
                        </a:rPr>
                        <a:t> </a:t>
                      </a:r>
                      <a:r>
                        <a:rPr lang="en-US" sz="2400" b="1" dirty="0" err="1" smtClean="0">
                          <a:solidFill>
                            <a:srgbClr val="00B050"/>
                          </a:solidFill>
                        </a:rPr>
                        <a:t>logique</a:t>
                      </a:r>
                      <a:endParaRPr lang="en-US" sz="2400" b="1" dirty="0" smtClean="0">
                        <a:solidFill>
                          <a:srgbClr val="00B050"/>
                        </a:solidFill>
                      </a:endParaRPr>
                    </a:p>
                    <a:p>
                      <a:r>
                        <a:rPr lang="en-US" sz="2400" b="1" dirty="0" smtClean="0"/>
                        <a:t>S &lt;= A </a:t>
                      </a:r>
                      <a:r>
                        <a:rPr lang="en-US" sz="2400" b="1" dirty="0" err="1" smtClean="0"/>
                        <a:t>nand</a:t>
                      </a:r>
                      <a:r>
                        <a:rPr lang="en-US" sz="2400" b="1" dirty="0" smtClean="0"/>
                        <a:t> B;</a:t>
                      </a:r>
                    </a:p>
                    <a:p>
                      <a:r>
                        <a:rPr kumimoji="0" lang="en-US" sz="2400" b="1" i="1" kern="1200" dirty="0" smtClean="0">
                          <a:solidFill>
                            <a:srgbClr val="0070C0"/>
                          </a:solidFill>
                          <a:latin typeface="+mj-lt"/>
                          <a:ea typeface="Times New Roman"/>
                          <a:cs typeface="Courier-BoldOblique"/>
                        </a:rPr>
                        <a:t>end</a:t>
                      </a:r>
                      <a:r>
                        <a:rPr lang="en-US" sz="2400" b="1" dirty="0" smtClean="0"/>
                        <a:t> COMB1;</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4644008" y="1052736"/>
          <a:ext cx="4392488" cy="4846320"/>
        </p:xfrm>
        <a:graphic>
          <a:graphicData uri="http://schemas.openxmlformats.org/drawingml/2006/table">
            <a:tbl>
              <a:tblPr bandRow="1">
                <a:tableStyleId>{5C22544A-7EE6-4342-B048-85BDC9FD1C3A}</a:tableStyleId>
              </a:tblPr>
              <a:tblGrid>
                <a:gridCol w="4392488"/>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COMB3 </a:t>
                      </a:r>
                      <a:r>
                        <a:rPr kumimoji="0" lang="en-US" sz="2400" b="1" i="1" kern="1200" dirty="0" smtClean="0">
                          <a:solidFill>
                            <a:srgbClr val="0070C0"/>
                          </a:solidFill>
                          <a:latin typeface="+mj-lt"/>
                          <a:ea typeface="Times New Roman"/>
                          <a:cs typeface="Courier-BoldOblique"/>
                        </a:rPr>
                        <a:t>of</a:t>
                      </a:r>
                      <a:r>
                        <a:rPr lang="en-US" sz="2400" b="1" dirty="0" smtClean="0"/>
                        <a:t> NONET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begin</a:t>
                      </a:r>
                    </a:p>
                    <a:p>
                      <a:r>
                        <a:rPr kumimoji="0" lang="en-US" sz="2400" b="1" kern="1200" dirty="0" smtClean="0">
                          <a:solidFill>
                            <a:srgbClr val="00B050"/>
                          </a:solidFill>
                          <a:latin typeface="+mn-lt"/>
                          <a:ea typeface="+mn-ea"/>
                          <a:cs typeface="+mn-cs"/>
                        </a:rPr>
                        <a:t>--</a:t>
                      </a:r>
                      <a:r>
                        <a:rPr kumimoji="0" lang="en-US" sz="2400" b="1" kern="1200" dirty="0" err="1" smtClean="0">
                          <a:solidFill>
                            <a:srgbClr val="00B050"/>
                          </a:solidFill>
                          <a:latin typeface="+mn-lt"/>
                          <a:ea typeface="+mn-ea"/>
                          <a:cs typeface="+mn-cs"/>
                        </a:rPr>
                        <a:t>Traduction</a:t>
                      </a:r>
                      <a:r>
                        <a:rPr kumimoji="0" lang="en-US" sz="2400" b="1" kern="1200" dirty="0" smtClean="0">
                          <a:solidFill>
                            <a:srgbClr val="00B050"/>
                          </a:solidFill>
                          <a:latin typeface="+mn-lt"/>
                          <a:ea typeface="+mn-ea"/>
                          <a:cs typeface="+mn-cs"/>
                        </a:rPr>
                        <a:t> de la table</a:t>
                      </a:r>
                    </a:p>
                    <a:p>
                      <a:r>
                        <a:rPr kumimoji="0" lang="en-US" sz="2400" b="1" kern="1200" dirty="0" smtClean="0">
                          <a:solidFill>
                            <a:srgbClr val="00B050"/>
                          </a:solidFill>
                          <a:latin typeface="+mn-lt"/>
                          <a:ea typeface="+mn-ea"/>
                          <a:cs typeface="+mn-cs"/>
                        </a:rPr>
                        <a:t>--de </a:t>
                      </a:r>
                      <a:r>
                        <a:rPr kumimoji="0" lang="en-US" sz="2400" b="1" kern="1200" dirty="0" err="1" smtClean="0">
                          <a:solidFill>
                            <a:srgbClr val="00B050"/>
                          </a:solidFill>
                          <a:latin typeface="+mn-lt"/>
                          <a:ea typeface="+mn-ea"/>
                          <a:cs typeface="+mn-cs"/>
                        </a:rPr>
                        <a:t>vérité</a:t>
                      </a:r>
                      <a:r>
                        <a:rPr kumimoji="0" lang="en-US" sz="2400" b="1" kern="1200" dirty="0" smtClean="0">
                          <a:solidFill>
                            <a:srgbClr val="00B050"/>
                          </a:solidFill>
                          <a:latin typeface="+mn-lt"/>
                          <a:ea typeface="+mn-ea"/>
                          <a:cs typeface="+mn-cs"/>
                        </a:rPr>
                        <a:t> </a:t>
                      </a:r>
                      <a:r>
                        <a:rPr kumimoji="0" lang="en-US" sz="2400" b="1" kern="1200" dirty="0" err="1" smtClean="0">
                          <a:solidFill>
                            <a:srgbClr val="00B050"/>
                          </a:solidFill>
                          <a:latin typeface="+mn-lt"/>
                          <a:ea typeface="+mn-ea"/>
                          <a:cs typeface="+mn-cs"/>
                        </a:rPr>
                        <a:t>dans</a:t>
                      </a:r>
                      <a:r>
                        <a:rPr kumimoji="0" lang="en-US" sz="2400" b="1" kern="1200" dirty="0" smtClean="0">
                          <a:solidFill>
                            <a:srgbClr val="00B050"/>
                          </a:solidFill>
                          <a:latin typeface="+mn-lt"/>
                          <a:ea typeface="+mn-ea"/>
                          <a:cs typeface="+mn-cs"/>
                        </a:rPr>
                        <a:t> un process</a:t>
                      </a:r>
                    </a:p>
                    <a:p>
                      <a:r>
                        <a:rPr kumimoji="0" lang="en-US" sz="2400" b="1" i="1" kern="1200" dirty="0" smtClean="0">
                          <a:solidFill>
                            <a:srgbClr val="0070C0"/>
                          </a:solidFill>
                          <a:latin typeface="+mj-lt"/>
                          <a:ea typeface="Times New Roman"/>
                          <a:cs typeface="Courier-BoldOblique"/>
                        </a:rPr>
                        <a:t>process </a:t>
                      </a:r>
                      <a:r>
                        <a:rPr kumimoji="0" lang="en-US" sz="2400" b="1" i="1" kern="1200" dirty="0" smtClean="0">
                          <a:solidFill>
                            <a:schemeClr val="tx1"/>
                          </a:solidFill>
                          <a:latin typeface="+mj-lt"/>
                          <a:ea typeface="Times New Roman"/>
                          <a:cs typeface="Courier-BoldOblique"/>
                        </a:rPr>
                        <a:t>(A,B</a:t>
                      </a:r>
                      <a:r>
                        <a:rPr lang="en-US" sz="2400" b="1" dirty="0" smtClean="0">
                          <a:solidFill>
                            <a:schemeClr val="tx1"/>
                          </a:solidFill>
                        </a:rPr>
                        <a:t>)</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if</a:t>
                      </a:r>
                      <a:r>
                        <a:rPr lang="en-US" sz="2400" b="1" dirty="0" smtClean="0"/>
                        <a:t> A='1' </a:t>
                      </a:r>
                      <a:r>
                        <a:rPr kumimoji="0" lang="en-US" sz="2400" b="1" kern="1200" dirty="0" smtClean="0">
                          <a:solidFill>
                            <a:schemeClr val="dk1"/>
                          </a:solidFill>
                          <a:latin typeface="+mn-lt"/>
                          <a:ea typeface="+mn-ea"/>
                          <a:cs typeface="+mn-cs"/>
                        </a:rPr>
                        <a:t>and</a:t>
                      </a:r>
                      <a:r>
                        <a:rPr lang="en-US" sz="2400" b="1" dirty="0" smtClean="0"/>
                        <a:t> B='1' </a:t>
                      </a:r>
                      <a:r>
                        <a:rPr kumimoji="0" lang="en-US" sz="2400" b="1" i="1" kern="1200" dirty="0" smtClean="0">
                          <a:solidFill>
                            <a:srgbClr val="0070C0"/>
                          </a:solidFill>
                          <a:latin typeface="+mj-lt"/>
                          <a:ea typeface="Times New Roman"/>
                          <a:cs typeface="Courier-BoldOblique"/>
                        </a:rPr>
                        <a:t>then</a:t>
                      </a:r>
                    </a:p>
                    <a:p>
                      <a:r>
                        <a:rPr lang="en-US" sz="2400" b="1" dirty="0" smtClean="0"/>
                        <a:t>   S &lt;= '0';</a:t>
                      </a:r>
                    </a:p>
                    <a:p>
                      <a:r>
                        <a:rPr kumimoji="0" lang="en-US" sz="2400" b="1" i="1" kern="1200" dirty="0" smtClean="0">
                          <a:solidFill>
                            <a:srgbClr val="0070C0"/>
                          </a:solidFill>
                          <a:latin typeface="+mj-lt"/>
                          <a:ea typeface="Times New Roman"/>
                          <a:cs typeface="Courier-BoldOblique"/>
                        </a:rPr>
                        <a:t>else</a:t>
                      </a:r>
                    </a:p>
                    <a:p>
                      <a:r>
                        <a:rPr lang="en-US" sz="2400" b="1" dirty="0" smtClean="0"/>
                        <a:t>   S &lt;= '1';</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if</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process</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COMB3;</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1" name="Tableau 10"/>
          <p:cNvGraphicFramePr>
            <a:graphicFrameLocks noGrp="1"/>
          </p:cNvGraphicFramePr>
          <p:nvPr/>
        </p:nvGraphicFramePr>
        <p:xfrm>
          <a:off x="179512" y="3212976"/>
          <a:ext cx="4392488" cy="2286000"/>
        </p:xfrm>
        <a:graphic>
          <a:graphicData uri="http://schemas.openxmlformats.org/drawingml/2006/table">
            <a:tbl>
              <a:tblPr bandRow="1">
                <a:tableStyleId>{5C22544A-7EE6-4342-B048-85BDC9FD1C3A}</a:tableStyleId>
              </a:tblPr>
              <a:tblGrid>
                <a:gridCol w="4392488"/>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COMB2 </a:t>
                      </a:r>
                      <a:r>
                        <a:rPr kumimoji="0" lang="en-US" sz="2400" b="1" i="1" kern="1200" dirty="0" smtClean="0">
                          <a:solidFill>
                            <a:srgbClr val="0070C0"/>
                          </a:solidFill>
                          <a:latin typeface="+mj-lt"/>
                          <a:ea typeface="Times New Roman"/>
                          <a:cs typeface="Courier-BoldOblique"/>
                        </a:rPr>
                        <a:t>of</a:t>
                      </a:r>
                      <a:r>
                        <a:rPr lang="en-US" sz="2400" b="1" dirty="0" smtClean="0"/>
                        <a:t> NONET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begin</a:t>
                      </a:r>
                    </a:p>
                    <a:p>
                      <a:r>
                        <a:rPr kumimoji="0" lang="en-US" sz="2400" b="1" kern="1200" dirty="0" smtClean="0">
                          <a:solidFill>
                            <a:srgbClr val="00B050"/>
                          </a:solidFill>
                          <a:latin typeface="+mn-lt"/>
                          <a:ea typeface="+mn-ea"/>
                          <a:cs typeface="+mn-cs"/>
                        </a:rPr>
                        <a:t>--</a:t>
                      </a:r>
                      <a:r>
                        <a:rPr kumimoji="0" lang="en-US" sz="2400" b="1" kern="1200" dirty="0" err="1" smtClean="0">
                          <a:solidFill>
                            <a:srgbClr val="00B050"/>
                          </a:solidFill>
                          <a:latin typeface="+mn-lt"/>
                          <a:ea typeface="+mn-ea"/>
                          <a:cs typeface="+mn-cs"/>
                        </a:rPr>
                        <a:t>Traduction</a:t>
                      </a:r>
                      <a:r>
                        <a:rPr kumimoji="0" lang="en-US" sz="2400" b="1" kern="1200" dirty="0" smtClean="0">
                          <a:solidFill>
                            <a:srgbClr val="00B050"/>
                          </a:solidFill>
                          <a:latin typeface="+mn-lt"/>
                          <a:ea typeface="+mn-ea"/>
                          <a:cs typeface="+mn-cs"/>
                        </a:rPr>
                        <a:t> de la table</a:t>
                      </a:r>
                    </a:p>
                    <a:p>
                      <a:r>
                        <a:rPr lang="en-US" sz="2400" b="1" dirty="0" smtClean="0"/>
                        <a:t>S &lt;= '0' </a:t>
                      </a:r>
                      <a:r>
                        <a:rPr kumimoji="0" lang="en-US" sz="2400" b="1" i="1" kern="1200" dirty="0" smtClean="0">
                          <a:solidFill>
                            <a:srgbClr val="0070C0"/>
                          </a:solidFill>
                          <a:latin typeface="+mj-lt"/>
                          <a:ea typeface="Times New Roman"/>
                          <a:cs typeface="Courier-BoldOblique"/>
                        </a:rPr>
                        <a:t>when</a:t>
                      </a:r>
                      <a:r>
                        <a:rPr lang="en-US" sz="2400" b="1" dirty="0" smtClean="0"/>
                        <a:t> (A='1' and B='1‘)</a:t>
                      </a:r>
                    </a:p>
                    <a:p>
                      <a:r>
                        <a:rPr kumimoji="0" lang="en-US" sz="2400" b="1" i="1" kern="1200" dirty="0" smtClean="0">
                          <a:solidFill>
                            <a:srgbClr val="0070C0"/>
                          </a:solidFill>
                          <a:latin typeface="+mj-lt"/>
                          <a:ea typeface="Times New Roman"/>
                          <a:cs typeface="Courier-BoldOblique"/>
                        </a:rPr>
                        <a:t>         else</a:t>
                      </a:r>
                      <a:r>
                        <a:rPr lang="en-US" sz="2400" b="1" dirty="0" smtClean="0"/>
                        <a:t> '1';</a:t>
                      </a:r>
                    </a:p>
                    <a:p>
                      <a:r>
                        <a:rPr kumimoji="0" lang="en-US" sz="2400" b="1" i="1" kern="1200" dirty="0" smtClean="0">
                          <a:solidFill>
                            <a:srgbClr val="0070C0"/>
                          </a:solidFill>
                          <a:latin typeface="+mj-lt"/>
                          <a:ea typeface="Times New Roman"/>
                          <a:cs typeface="Courier-BoldOblique"/>
                        </a:rPr>
                        <a:t>end</a:t>
                      </a:r>
                      <a:r>
                        <a:rPr lang="en-US" sz="2400" b="1" dirty="0" smtClean="0"/>
                        <a:t> COMB2;</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2" name="ZoneTexte 11"/>
          <p:cNvSpPr txBox="1"/>
          <p:nvPr/>
        </p:nvSpPr>
        <p:spPr>
          <a:xfrm>
            <a:off x="2987824" y="1772816"/>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❶</a:t>
            </a:r>
            <a:endParaRPr lang="fr-FR" sz="4400" b="1" dirty="0" smtClean="0">
              <a:solidFill>
                <a:srgbClr val="FF0000"/>
              </a:solidFill>
            </a:endParaRPr>
          </a:p>
        </p:txBody>
      </p:sp>
      <p:sp>
        <p:nvSpPr>
          <p:cNvPr id="13" name="ZoneTexte 12"/>
          <p:cNvSpPr txBox="1"/>
          <p:nvPr/>
        </p:nvSpPr>
        <p:spPr>
          <a:xfrm>
            <a:off x="2555776" y="5157192"/>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❷</a:t>
            </a:r>
            <a:endParaRPr lang="fr-FR" sz="4400" b="1" dirty="0" smtClean="0">
              <a:solidFill>
                <a:srgbClr val="FF0000"/>
              </a:solidFill>
            </a:endParaRPr>
          </a:p>
        </p:txBody>
      </p:sp>
      <p:sp>
        <p:nvSpPr>
          <p:cNvPr id="14" name="ZoneTexte 13"/>
          <p:cNvSpPr txBox="1"/>
          <p:nvPr/>
        </p:nvSpPr>
        <p:spPr>
          <a:xfrm>
            <a:off x="7092280" y="4725144"/>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❸</a:t>
            </a:r>
            <a:endParaRPr lang="fr-FR" sz="4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354" name="Picture 2"/>
          <p:cNvPicPr>
            <a:picLocks noChangeAspect="1" noChangeArrowheads="1"/>
          </p:cNvPicPr>
          <p:nvPr/>
        </p:nvPicPr>
        <p:blipFill>
          <a:blip r:embed="rId6" cstate="print"/>
          <a:srcRect/>
          <a:stretch>
            <a:fillRect/>
          </a:stretch>
        </p:blipFill>
        <p:spPr bwMode="auto">
          <a:xfrm>
            <a:off x="179512" y="980728"/>
            <a:ext cx="5419725" cy="3028950"/>
          </a:xfrm>
          <a:prstGeom prst="rect">
            <a:avLst/>
          </a:prstGeom>
          <a:noFill/>
          <a:ln w="9525">
            <a:noFill/>
            <a:miter lim="800000"/>
            <a:headEnd/>
            <a:tailEnd/>
          </a:ln>
        </p:spPr>
      </p:pic>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66</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combinatoires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Transcription d’une table de vérité</a:t>
            </a:r>
          </a:p>
        </p:txBody>
      </p:sp>
      <p:graphicFrame>
        <p:nvGraphicFramePr>
          <p:cNvPr id="9" name="Tableau 8"/>
          <p:cNvGraphicFramePr>
            <a:graphicFrameLocks noGrp="1"/>
          </p:cNvGraphicFramePr>
          <p:nvPr/>
        </p:nvGraphicFramePr>
        <p:xfrm>
          <a:off x="2987824" y="2122512"/>
          <a:ext cx="6120680" cy="4114800"/>
        </p:xfrm>
        <a:graphic>
          <a:graphicData uri="http://schemas.openxmlformats.org/drawingml/2006/table">
            <a:tbl>
              <a:tblPr bandRow="1">
                <a:tableStyleId>{5C22544A-7EE6-4342-B048-85BDC9FD1C3A}</a:tableStyleId>
              </a:tblPr>
              <a:tblGrid>
                <a:gridCol w="6120680"/>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AVEC_IF </a:t>
                      </a:r>
                      <a:r>
                        <a:rPr kumimoji="0" lang="en-US" sz="2400" b="1" i="1" kern="1200" dirty="0" smtClean="0">
                          <a:solidFill>
                            <a:srgbClr val="0070C0"/>
                          </a:solidFill>
                          <a:latin typeface="+mj-lt"/>
                          <a:ea typeface="Times New Roman"/>
                          <a:cs typeface="Courier-BoldOblique"/>
                        </a:rPr>
                        <a:t>of</a:t>
                      </a:r>
                      <a:r>
                        <a:rPr lang="en-US" sz="2400" b="1" dirty="0" smtClean="0"/>
                        <a:t> CIRCUIT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signal</a:t>
                      </a:r>
                      <a:r>
                        <a:rPr lang="en-US" sz="2400" b="1" dirty="0" smtClean="0"/>
                        <a:t> A,S : </a:t>
                      </a:r>
                      <a:r>
                        <a:rPr lang="en-US" sz="2400" b="1" dirty="0" err="1" smtClean="0"/>
                        <a:t>std_logic_vector</a:t>
                      </a:r>
                      <a:r>
                        <a:rPr lang="en-US" sz="2400" b="1" dirty="0" smtClean="0"/>
                        <a:t> (2 </a:t>
                      </a:r>
                      <a:r>
                        <a:rPr lang="en-US" sz="2400" b="1" dirty="0" err="1" smtClean="0"/>
                        <a:t>downto</a:t>
                      </a:r>
                      <a:r>
                        <a:rPr lang="en-US" sz="2400" b="1" dirty="0" smtClean="0"/>
                        <a:t> 0);</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process </a:t>
                      </a:r>
                      <a:r>
                        <a:rPr kumimoji="0" lang="en-US" sz="2400" b="1" kern="1200" dirty="0" smtClean="0">
                          <a:solidFill>
                            <a:schemeClr val="dk1"/>
                          </a:solidFill>
                          <a:latin typeface="+mn-lt"/>
                          <a:ea typeface="+mn-ea"/>
                          <a:cs typeface="+mn-cs"/>
                        </a:rPr>
                        <a:t>(A</a:t>
                      </a:r>
                      <a:r>
                        <a:rPr lang="en-US" sz="2400" b="1" dirty="0" smtClean="0"/>
                        <a:t>)</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  if</a:t>
                      </a:r>
                      <a:r>
                        <a:rPr lang="en-US" sz="2400" b="1" dirty="0" smtClean="0"/>
                        <a:t> A = "000" </a:t>
                      </a:r>
                      <a:r>
                        <a:rPr kumimoji="0" lang="en-US" sz="2400" b="1" i="1" kern="1200" dirty="0" smtClean="0">
                          <a:solidFill>
                            <a:srgbClr val="0070C0"/>
                          </a:solidFill>
                          <a:latin typeface="+mj-lt"/>
                          <a:ea typeface="Times New Roman"/>
                          <a:cs typeface="Courier-BoldOblique"/>
                        </a:rPr>
                        <a:t>then</a:t>
                      </a:r>
                      <a:r>
                        <a:rPr lang="en-US" sz="2400" b="1" dirty="0" smtClean="0"/>
                        <a:t> S &lt;= "000";</a:t>
                      </a:r>
                    </a:p>
                    <a:p>
                      <a:r>
                        <a:rPr kumimoji="0" lang="en-US" sz="2400" b="1" i="1" kern="1200" dirty="0" smtClean="0">
                          <a:solidFill>
                            <a:srgbClr val="0070C0"/>
                          </a:solidFill>
                          <a:latin typeface="+mj-lt"/>
                          <a:ea typeface="Times New Roman"/>
                          <a:cs typeface="Courier-BoldOblique"/>
                        </a:rPr>
                        <a:t>  </a:t>
                      </a:r>
                      <a:r>
                        <a:rPr kumimoji="0" lang="en-US" sz="2400" b="1" i="1" kern="1200" dirty="0" err="1" smtClean="0">
                          <a:solidFill>
                            <a:srgbClr val="0070C0"/>
                          </a:solidFill>
                          <a:latin typeface="+mj-lt"/>
                          <a:ea typeface="Times New Roman"/>
                          <a:cs typeface="Courier-BoldOblique"/>
                        </a:rPr>
                        <a:t>elsif</a:t>
                      </a:r>
                      <a:r>
                        <a:rPr lang="en-US" sz="2400" b="1" dirty="0" smtClean="0"/>
                        <a:t> A ="001" </a:t>
                      </a:r>
                      <a:r>
                        <a:rPr kumimoji="0" lang="en-US" sz="2400" b="1" i="1" kern="1200" dirty="0" smtClean="0">
                          <a:solidFill>
                            <a:srgbClr val="0070C0"/>
                          </a:solidFill>
                          <a:latin typeface="+mj-lt"/>
                          <a:ea typeface="Times New Roman"/>
                          <a:cs typeface="Courier-BoldOblique"/>
                        </a:rPr>
                        <a:t>then</a:t>
                      </a:r>
                      <a:r>
                        <a:rPr lang="en-US" sz="2400" b="1" dirty="0" smtClean="0"/>
                        <a:t> S &lt;= "001";</a:t>
                      </a:r>
                    </a:p>
                    <a:p>
                      <a:r>
                        <a:rPr kumimoji="0" lang="en-US" sz="2400" b="1" i="1" kern="1200" dirty="0" smtClean="0">
                          <a:solidFill>
                            <a:srgbClr val="0070C0"/>
                          </a:solidFill>
                          <a:latin typeface="+mj-lt"/>
                          <a:ea typeface="Times New Roman"/>
                          <a:cs typeface="Courier-BoldOblique"/>
                        </a:rPr>
                        <a:t>  </a:t>
                      </a:r>
                      <a:r>
                        <a:rPr kumimoji="0" lang="en-US" sz="2400" b="1" i="1" kern="1200" dirty="0" err="1" smtClean="0">
                          <a:solidFill>
                            <a:srgbClr val="0070C0"/>
                          </a:solidFill>
                          <a:latin typeface="+mj-lt"/>
                          <a:ea typeface="Times New Roman"/>
                          <a:cs typeface="Courier-BoldOblique"/>
                        </a:rPr>
                        <a:t>elsif</a:t>
                      </a:r>
                      <a:r>
                        <a:rPr lang="en-US" sz="2400" b="1" dirty="0" smtClean="0"/>
                        <a:t> ...</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if</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process</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AVEC_IF;</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5" name="ZoneTexte 14"/>
          <p:cNvSpPr txBox="1"/>
          <p:nvPr/>
        </p:nvSpPr>
        <p:spPr>
          <a:xfrm>
            <a:off x="251520" y="4077072"/>
            <a:ext cx="2520280" cy="648072"/>
          </a:xfrm>
          <a:prstGeom prst="rect">
            <a:avLst/>
          </a:prstGeom>
          <a:noFill/>
        </p:spPr>
        <p:txBody>
          <a:bodyPr wrap="square" rtlCol="0">
            <a:noAutofit/>
          </a:bodyPr>
          <a:lstStyle/>
          <a:p>
            <a:r>
              <a:rPr lang="fr-FR" sz="4400" b="1" dirty="0" smtClean="0">
                <a:solidFill>
                  <a:srgbClr val="FF0000"/>
                </a:solidFill>
                <a:latin typeface="Calibri"/>
                <a:cs typeface="Calibri"/>
              </a:rPr>
              <a:t>❶ </a:t>
            </a:r>
          </a:p>
          <a:p>
            <a:r>
              <a:rPr lang="fr-FR" sz="2000" b="1" dirty="0" smtClean="0">
                <a:solidFill>
                  <a:srgbClr val="FF0000"/>
                </a:solidFill>
                <a:latin typeface="Calibri"/>
                <a:cs typeface="Calibri"/>
              </a:rPr>
              <a:t>Affectation avec if</a:t>
            </a:r>
            <a:endParaRPr lang="fr-FR" sz="4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354" name="Picture 2"/>
          <p:cNvPicPr>
            <a:picLocks noChangeAspect="1" noChangeArrowheads="1"/>
          </p:cNvPicPr>
          <p:nvPr/>
        </p:nvPicPr>
        <p:blipFill>
          <a:blip r:embed="rId6" cstate="print"/>
          <a:srcRect/>
          <a:stretch>
            <a:fillRect/>
          </a:stretch>
        </p:blipFill>
        <p:spPr bwMode="auto">
          <a:xfrm>
            <a:off x="179512" y="980728"/>
            <a:ext cx="5419725" cy="3028950"/>
          </a:xfrm>
          <a:prstGeom prst="rect">
            <a:avLst/>
          </a:prstGeom>
          <a:noFill/>
          <a:ln w="9525">
            <a:noFill/>
            <a:miter lim="800000"/>
            <a:headEnd/>
            <a:tailEnd/>
          </a:ln>
        </p:spPr>
      </p:pic>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67</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combinatoires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Transcription d’une table de vérité</a:t>
            </a:r>
          </a:p>
        </p:txBody>
      </p:sp>
      <p:graphicFrame>
        <p:nvGraphicFramePr>
          <p:cNvPr id="9" name="Tableau 8"/>
          <p:cNvGraphicFramePr>
            <a:graphicFrameLocks noGrp="1"/>
          </p:cNvGraphicFramePr>
          <p:nvPr/>
        </p:nvGraphicFramePr>
        <p:xfrm>
          <a:off x="2915816" y="1268760"/>
          <a:ext cx="6120680" cy="4846320"/>
        </p:xfrm>
        <a:graphic>
          <a:graphicData uri="http://schemas.openxmlformats.org/drawingml/2006/table">
            <a:tbl>
              <a:tblPr bandRow="1">
                <a:tableStyleId>{5C22544A-7EE6-4342-B048-85BDC9FD1C3A}</a:tableStyleId>
              </a:tblPr>
              <a:tblGrid>
                <a:gridCol w="6120680"/>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a:t>
                      </a:r>
                      <a:r>
                        <a:rPr lang="en-US" sz="2400" b="1" dirty="0" err="1" smtClean="0"/>
                        <a:t>AVEC_caseF</a:t>
                      </a:r>
                      <a:r>
                        <a:rPr lang="en-US" sz="2400" b="1" dirty="0" smtClean="0"/>
                        <a:t> </a:t>
                      </a:r>
                      <a:r>
                        <a:rPr kumimoji="0" lang="en-US" sz="2400" b="1" i="1" kern="1200" dirty="0" smtClean="0">
                          <a:solidFill>
                            <a:srgbClr val="0070C0"/>
                          </a:solidFill>
                          <a:latin typeface="+mj-lt"/>
                          <a:ea typeface="Times New Roman"/>
                          <a:cs typeface="Courier-BoldOblique"/>
                        </a:rPr>
                        <a:t>of</a:t>
                      </a:r>
                      <a:r>
                        <a:rPr lang="en-US" sz="2400" b="1" dirty="0" smtClean="0"/>
                        <a:t> CIRCUIT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signal</a:t>
                      </a:r>
                      <a:r>
                        <a:rPr lang="en-US" sz="2400" b="1" dirty="0" smtClean="0"/>
                        <a:t> A,S : </a:t>
                      </a:r>
                      <a:r>
                        <a:rPr lang="en-US" sz="2400" b="1" dirty="0" err="1" smtClean="0"/>
                        <a:t>std_logic_vector</a:t>
                      </a:r>
                      <a:r>
                        <a:rPr lang="en-US" sz="2400" b="1" dirty="0" smtClean="0"/>
                        <a:t> (2 </a:t>
                      </a:r>
                      <a:r>
                        <a:rPr lang="en-US" sz="2400" b="1" dirty="0" err="1" smtClean="0"/>
                        <a:t>downto</a:t>
                      </a:r>
                      <a:r>
                        <a:rPr lang="en-US" sz="2400" b="1" dirty="0" smtClean="0"/>
                        <a:t> 0);</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process </a:t>
                      </a:r>
                      <a:r>
                        <a:rPr kumimoji="0" lang="en-US" sz="2400" b="1" kern="1200" dirty="0" smtClean="0">
                          <a:solidFill>
                            <a:schemeClr val="dk1"/>
                          </a:solidFill>
                          <a:latin typeface="+mn-lt"/>
                          <a:ea typeface="+mn-ea"/>
                          <a:cs typeface="+mn-cs"/>
                        </a:rPr>
                        <a:t>(A</a:t>
                      </a:r>
                      <a:r>
                        <a:rPr lang="en-US" sz="2400" b="1" dirty="0" smtClean="0"/>
                        <a:t>)</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  case</a:t>
                      </a:r>
                      <a:r>
                        <a:rPr lang="en-US" sz="2400" b="1" dirty="0" smtClean="0"/>
                        <a:t> A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      when</a:t>
                      </a:r>
                      <a:r>
                        <a:rPr lang="en-US" sz="2400" b="1" dirty="0" smtClean="0"/>
                        <a:t> "000" =&gt; S &lt;= "000"</a:t>
                      </a:r>
                    </a:p>
                    <a:p>
                      <a:r>
                        <a:rPr kumimoji="0" lang="en-US" sz="2400" b="1" i="1" kern="1200" dirty="0" smtClean="0">
                          <a:solidFill>
                            <a:srgbClr val="0070C0"/>
                          </a:solidFill>
                          <a:latin typeface="+mj-lt"/>
                          <a:ea typeface="Times New Roman"/>
                          <a:cs typeface="Courier-BoldOblique"/>
                        </a:rPr>
                        <a:t>      when</a:t>
                      </a:r>
                      <a:r>
                        <a:rPr lang="en-US" sz="2400" b="1" dirty="0" smtClean="0"/>
                        <a:t> "001" =&gt; S &lt;= "001"</a:t>
                      </a:r>
                    </a:p>
                    <a:p>
                      <a:r>
                        <a:rPr kumimoji="0" lang="en-US" sz="2400" b="1" i="1" kern="1200" dirty="0" smtClean="0">
                          <a:solidFill>
                            <a:srgbClr val="0070C0"/>
                          </a:solidFill>
                          <a:latin typeface="+mj-lt"/>
                          <a:ea typeface="Times New Roman"/>
                          <a:cs typeface="Courier-BoldOblique"/>
                        </a:rPr>
                        <a:t>      when</a:t>
                      </a:r>
                      <a:r>
                        <a:rPr lang="en-US" sz="2400" b="1" dirty="0" smtClean="0"/>
                        <a:t> "011" =&gt; S &lt;= "010"</a:t>
                      </a:r>
                    </a:p>
                    <a:p>
                      <a:r>
                        <a:rPr lang="en-US" sz="2400" b="1" dirty="0" smtClean="0"/>
                        <a:t>      …</a:t>
                      </a:r>
                    </a:p>
                    <a:p>
                      <a:r>
                        <a:rPr kumimoji="0" lang="en-US" sz="2400" b="1" i="1" kern="1200" dirty="0" smtClean="0">
                          <a:solidFill>
                            <a:srgbClr val="0070C0"/>
                          </a:solidFill>
                          <a:latin typeface="+mj-lt"/>
                          <a:ea typeface="Times New Roman"/>
                          <a:cs typeface="Courier-BoldOblique"/>
                        </a:rPr>
                        <a:t>  end</a:t>
                      </a:r>
                      <a:r>
                        <a:rPr lang="en-US" sz="2400" b="1" dirty="0" smtClean="0"/>
                        <a:t> </a:t>
                      </a:r>
                      <a:r>
                        <a:rPr kumimoji="0" lang="en-US" sz="2400" b="1" i="1" kern="1200" dirty="0" smtClean="0">
                          <a:solidFill>
                            <a:srgbClr val="0070C0"/>
                          </a:solidFill>
                          <a:latin typeface="+mj-lt"/>
                          <a:ea typeface="Times New Roman"/>
                          <a:cs typeface="Courier-BoldOblique"/>
                        </a:rPr>
                        <a:t>case;</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process</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t>
                      </a:r>
                      <a:r>
                        <a:rPr lang="en-US" sz="2400" b="1" dirty="0" err="1" smtClean="0"/>
                        <a:t>AVEC_case</a:t>
                      </a:r>
                      <a:r>
                        <a:rPr lang="en-US" sz="2400" b="1" dirty="0" smtClean="0"/>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5" name="ZoneTexte 14"/>
          <p:cNvSpPr txBox="1"/>
          <p:nvPr/>
        </p:nvSpPr>
        <p:spPr>
          <a:xfrm>
            <a:off x="251520" y="4077072"/>
            <a:ext cx="2520280" cy="648072"/>
          </a:xfrm>
          <a:prstGeom prst="rect">
            <a:avLst/>
          </a:prstGeom>
          <a:noFill/>
        </p:spPr>
        <p:txBody>
          <a:bodyPr wrap="square" rtlCol="0">
            <a:noAutofit/>
          </a:bodyPr>
          <a:lstStyle/>
          <a:p>
            <a:r>
              <a:rPr lang="fr-FR" sz="4400" b="1" dirty="0" smtClean="0">
                <a:solidFill>
                  <a:srgbClr val="FF0000"/>
                </a:solidFill>
                <a:latin typeface="Calibri"/>
                <a:cs typeface="Calibri"/>
              </a:rPr>
              <a:t>❷ </a:t>
            </a:r>
          </a:p>
          <a:p>
            <a:r>
              <a:rPr lang="fr-FR" sz="2000" b="1" dirty="0" smtClean="0">
                <a:solidFill>
                  <a:srgbClr val="FF0000"/>
                </a:solidFill>
                <a:latin typeface="Calibri"/>
                <a:cs typeface="Calibri"/>
              </a:rPr>
              <a:t>Affectation avec case</a:t>
            </a:r>
            <a:endParaRPr lang="fr-FR" sz="4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354" name="Picture 2"/>
          <p:cNvPicPr>
            <a:picLocks noChangeAspect="1" noChangeArrowheads="1"/>
          </p:cNvPicPr>
          <p:nvPr/>
        </p:nvPicPr>
        <p:blipFill>
          <a:blip r:embed="rId6" cstate="print"/>
          <a:srcRect/>
          <a:stretch>
            <a:fillRect/>
          </a:stretch>
        </p:blipFill>
        <p:spPr bwMode="auto">
          <a:xfrm>
            <a:off x="179512" y="980728"/>
            <a:ext cx="5419725" cy="3028950"/>
          </a:xfrm>
          <a:prstGeom prst="rect">
            <a:avLst/>
          </a:prstGeom>
          <a:noFill/>
          <a:ln w="9525">
            <a:noFill/>
            <a:miter lim="800000"/>
            <a:headEnd/>
            <a:tailEnd/>
          </a:ln>
        </p:spPr>
      </p:pic>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68</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combinatoires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Transcription d’une table de vérité</a:t>
            </a:r>
          </a:p>
        </p:txBody>
      </p:sp>
      <p:graphicFrame>
        <p:nvGraphicFramePr>
          <p:cNvPr id="9" name="Tableau 8"/>
          <p:cNvGraphicFramePr>
            <a:graphicFrameLocks noGrp="1"/>
          </p:cNvGraphicFramePr>
          <p:nvPr/>
        </p:nvGraphicFramePr>
        <p:xfrm>
          <a:off x="2915816" y="1268760"/>
          <a:ext cx="6120680" cy="4114800"/>
        </p:xfrm>
        <a:graphic>
          <a:graphicData uri="http://schemas.openxmlformats.org/drawingml/2006/table">
            <a:tbl>
              <a:tblPr bandRow="1">
                <a:tableStyleId>{5C22544A-7EE6-4342-B048-85BDC9FD1C3A}</a:tableStyleId>
              </a:tblPr>
              <a:tblGrid>
                <a:gridCol w="6120680"/>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a:t>
                      </a:r>
                      <a:r>
                        <a:rPr lang="en-US" sz="2400" b="1" dirty="0" err="1" smtClean="0"/>
                        <a:t>AVEC_With</a:t>
                      </a:r>
                      <a:r>
                        <a:rPr lang="en-US" sz="2400" b="1" dirty="0" smtClean="0"/>
                        <a:t> </a:t>
                      </a:r>
                      <a:r>
                        <a:rPr kumimoji="0" lang="en-US" sz="2400" b="1" i="1" kern="1200" dirty="0" smtClean="0">
                          <a:solidFill>
                            <a:srgbClr val="0070C0"/>
                          </a:solidFill>
                          <a:latin typeface="+mj-lt"/>
                          <a:ea typeface="Times New Roman"/>
                          <a:cs typeface="Courier-BoldOblique"/>
                        </a:rPr>
                        <a:t>of</a:t>
                      </a:r>
                      <a:r>
                        <a:rPr lang="en-US" sz="2400" b="1" dirty="0" smtClean="0"/>
                        <a:t> CIRCUIT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signal</a:t>
                      </a:r>
                      <a:r>
                        <a:rPr lang="en-US" sz="2400" b="1" dirty="0" smtClean="0"/>
                        <a:t> A,S : </a:t>
                      </a:r>
                      <a:r>
                        <a:rPr lang="en-US" sz="2400" b="1" dirty="0" err="1" smtClean="0"/>
                        <a:t>std_logic_vector</a:t>
                      </a:r>
                      <a:r>
                        <a:rPr lang="en-US" sz="2400" b="1" dirty="0" smtClean="0"/>
                        <a:t> (2 </a:t>
                      </a:r>
                      <a:r>
                        <a:rPr lang="en-US" sz="2400" b="1" dirty="0" err="1" smtClean="0"/>
                        <a:t>downto</a:t>
                      </a:r>
                      <a:r>
                        <a:rPr lang="en-US" sz="2400" b="1" dirty="0" smtClean="0"/>
                        <a:t> 0);</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with</a:t>
                      </a:r>
                      <a:r>
                        <a:rPr lang="en-US" sz="2400" b="1" dirty="0" smtClean="0"/>
                        <a:t> A </a:t>
                      </a:r>
                      <a:r>
                        <a:rPr kumimoji="0" lang="en-US" sz="2400" b="1" i="1" kern="1200" dirty="0" smtClean="0">
                          <a:solidFill>
                            <a:srgbClr val="0070C0"/>
                          </a:solidFill>
                          <a:latin typeface="+mj-lt"/>
                          <a:ea typeface="Times New Roman"/>
                          <a:cs typeface="Courier-BoldOblique"/>
                        </a:rPr>
                        <a:t>select</a:t>
                      </a:r>
                    </a:p>
                    <a:p>
                      <a:r>
                        <a:rPr lang="en-US" sz="2400" b="1" dirty="0" smtClean="0"/>
                        <a:t>   S &lt;= "000" </a:t>
                      </a:r>
                      <a:r>
                        <a:rPr kumimoji="0" lang="en-US" sz="2400" b="1" i="1" kern="1200" dirty="0" smtClean="0">
                          <a:solidFill>
                            <a:srgbClr val="0070C0"/>
                          </a:solidFill>
                          <a:latin typeface="+mj-lt"/>
                          <a:ea typeface="Times New Roman"/>
                          <a:cs typeface="Courier-BoldOblique"/>
                        </a:rPr>
                        <a:t>when</a:t>
                      </a:r>
                      <a:r>
                        <a:rPr lang="en-US" sz="2400" b="1" dirty="0" smtClean="0"/>
                        <a:t> "000" ,</a:t>
                      </a:r>
                    </a:p>
                    <a:p>
                      <a:r>
                        <a:rPr lang="en-US" sz="2400" b="1" dirty="0" smtClean="0"/>
                        <a:t>            "001" </a:t>
                      </a:r>
                      <a:r>
                        <a:rPr kumimoji="0" lang="en-US" sz="2400" b="1" i="1" kern="1200" dirty="0" smtClean="0">
                          <a:solidFill>
                            <a:srgbClr val="0070C0"/>
                          </a:solidFill>
                          <a:latin typeface="+mj-lt"/>
                          <a:ea typeface="Times New Roman"/>
                          <a:cs typeface="Courier-BoldOblique"/>
                        </a:rPr>
                        <a:t>when</a:t>
                      </a:r>
                      <a:r>
                        <a:rPr lang="en-US" sz="2400" b="1" dirty="0" smtClean="0"/>
                        <a:t> "001" ,</a:t>
                      </a:r>
                    </a:p>
                    <a:p>
                      <a:r>
                        <a:rPr lang="en-US" sz="2400" b="1" dirty="0" smtClean="0"/>
                        <a:t>            "011" </a:t>
                      </a:r>
                      <a:r>
                        <a:rPr kumimoji="0" lang="en-US" sz="2400" b="1" i="1" kern="1200" dirty="0" smtClean="0">
                          <a:solidFill>
                            <a:srgbClr val="0070C0"/>
                          </a:solidFill>
                          <a:latin typeface="+mj-lt"/>
                          <a:ea typeface="Times New Roman"/>
                          <a:cs typeface="Courier-BoldOblique"/>
                        </a:rPr>
                        <a:t>when</a:t>
                      </a:r>
                      <a:r>
                        <a:rPr lang="en-US" sz="2400" b="1" dirty="0" smtClean="0"/>
                        <a:t> "010" ,</a:t>
                      </a:r>
                    </a:p>
                    <a:p>
                      <a:r>
                        <a:rPr lang="en-US" sz="2400" b="1" dirty="0" smtClean="0"/>
                        <a:t>            "110" </a:t>
                      </a:r>
                      <a:r>
                        <a:rPr kumimoji="0" lang="en-US" sz="2400" b="1" i="1" kern="1200" dirty="0" smtClean="0">
                          <a:solidFill>
                            <a:srgbClr val="0070C0"/>
                          </a:solidFill>
                          <a:latin typeface="+mj-lt"/>
                          <a:ea typeface="Times New Roman"/>
                          <a:cs typeface="Courier-BoldOblique"/>
                        </a:rPr>
                        <a:t>when</a:t>
                      </a:r>
                      <a:r>
                        <a:rPr lang="en-US" sz="2400" b="1" dirty="0" smtClean="0"/>
                        <a:t> "100" ,</a:t>
                      </a:r>
                    </a:p>
                    <a:p>
                      <a:r>
                        <a:rPr lang="en-US" sz="2400" b="1" dirty="0" smtClean="0"/>
                        <a:t>            …</a:t>
                      </a:r>
                    </a:p>
                    <a:p>
                      <a:r>
                        <a:rPr lang="en-US" sz="2400" b="1" dirty="0" smtClean="0"/>
                        <a:t>            "000" </a:t>
                      </a:r>
                      <a:r>
                        <a:rPr kumimoji="0" lang="en-US" sz="2400" b="1" i="1" kern="1200" dirty="0" smtClean="0">
                          <a:solidFill>
                            <a:srgbClr val="0070C0"/>
                          </a:solidFill>
                          <a:latin typeface="+mj-lt"/>
                          <a:ea typeface="Times New Roman"/>
                          <a:cs typeface="Courier-BoldOblique"/>
                        </a:rPr>
                        <a:t>when</a:t>
                      </a:r>
                      <a:r>
                        <a:rPr lang="en-US" sz="2400" b="1" dirty="0" smtClean="0"/>
                        <a:t> </a:t>
                      </a:r>
                      <a:r>
                        <a:rPr kumimoji="0" lang="en-US" sz="2400" b="1" i="1" kern="1200" dirty="0" smtClean="0">
                          <a:solidFill>
                            <a:srgbClr val="0070C0"/>
                          </a:solidFill>
                          <a:latin typeface="+mj-lt"/>
                          <a:ea typeface="Times New Roman"/>
                          <a:cs typeface="Courier-BoldOblique"/>
                        </a:rPr>
                        <a:t>others</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t>
                      </a:r>
                      <a:r>
                        <a:rPr lang="en-US" sz="2400" b="1" dirty="0" err="1" smtClean="0"/>
                        <a:t>AVEC_With</a:t>
                      </a:r>
                      <a:r>
                        <a:rPr lang="en-US" sz="2400" b="1" dirty="0" smtClean="0"/>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5" name="ZoneTexte 14"/>
          <p:cNvSpPr txBox="1"/>
          <p:nvPr/>
        </p:nvSpPr>
        <p:spPr>
          <a:xfrm>
            <a:off x="251520" y="4077072"/>
            <a:ext cx="2520280" cy="648072"/>
          </a:xfrm>
          <a:prstGeom prst="rect">
            <a:avLst/>
          </a:prstGeom>
          <a:noFill/>
        </p:spPr>
        <p:txBody>
          <a:bodyPr wrap="square" rtlCol="0">
            <a:noAutofit/>
          </a:bodyPr>
          <a:lstStyle/>
          <a:p>
            <a:r>
              <a:rPr lang="fr-FR" sz="4400" b="1" dirty="0" smtClean="0">
                <a:solidFill>
                  <a:srgbClr val="FF0000"/>
                </a:solidFill>
                <a:latin typeface="Calibri"/>
                <a:cs typeface="Calibri"/>
              </a:rPr>
              <a:t>❸ </a:t>
            </a:r>
          </a:p>
          <a:p>
            <a:r>
              <a:rPr lang="fr-FR" sz="2000" b="1" dirty="0" smtClean="0">
                <a:solidFill>
                  <a:srgbClr val="FF0000"/>
                </a:solidFill>
                <a:latin typeface="Calibri"/>
                <a:cs typeface="Calibri"/>
              </a:rPr>
              <a:t>Affectation sélective</a:t>
            </a:r>
            <a:endParaRPr lang="fr-FR" sz="4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354" name="Picture 2"/>
          <p:cNvPicPr>
            <a:picLocks noChangeAspect="1" noChangeArrowheads="1"/>
          </p:cNvPicPr>
          <p:nvPr/>
        </p:nvPicPr>
        <p:blipFill>
          <a:blip r:embed="rId6" cstate="print"/>
          <a:srcRect/>
          <a:stretch>
            <a:fillRect/>
          </a:stretch>
        </p:blipFill>
        <p:spPr bwMode="auto">
          <a:xfrm>
            <a:off x="179512" y="980728"/>
            <a:ext cx="5419725" cy="3028950"/>
          </a:xfrm>
          <a:prstGeom prst="rect">
            <a:avLst/>
          </a:prstGeom>
          <a:noFill/>
          <a:ln w="9525">
            <a:noFill/>
            <a:miter lim="800000"/>
            <a:headEnd/>
            <a:tailEnd/>
          </a:ln>
        </p:spPr>
      </p:pic>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69</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combinatoires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Transcription d’une table de vérité</a:t>
            </a:r>
          </a:p>
        </p:txBody>
      </p:sp>
      <p:graphicFrame>
        <p:nvGraphicFramePr>
          <p:cNvPr id="9" name="Tableau 8"/>
          <p:cNvGraphicFramePr>
            <a:graphicFrameLocks noGrp="1"/>
          </p:cNvGraphicFramePr>
          <p:nvPr/>
        </p:nvGraphicFramePr>
        <p:xfrm>
          <a:off x="2915816" y="1268760"/>
          <a:ext cx="6120680" cy="4846320"/>
        </p:xfrm>
        <a:graphic>
          <a:graphicData uri="http://schemas.openxmlformats.org/drawingml/2006/table">
            <a:tbl>
              <a:tblPr bandRow="1">
                <a:tableStyleId>{5C22544A-7EE6-4342-B048-85BDC9FD1C3A}</a:tableStyleId>
              </a:tblPr>
              <a:tblGrid>
                <a:gridCol w="6120680"/>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a:t>
                      </a:r>
                      <a:r>
                        <a:rPr lang="en-US" sz="2400" b="1" dirty="0" err="1" smtClean="0"/>
                        <a:t>AVEC_When</a:t>
                      </a:r>
                      <a:r>
                        <a:rPr lang="en-US" sz="2400" b="1" dirty="0" smtClean="0"/>
                        <a:t> </a:t>
                      </a:r>
                      <a:r>
                        <a:rPr kumimoji="0" lang="en-US" sz="2400" b="1" i="1" kern="1200" dirty="0" smtClean="0">
                          <a:solidFill>
                            <a:srgbClr val="0070C0"/>
                          </a:solidFill>
                          <a:latin typeface="+mj-lt"/>
                          <a:ea typeface="Times New Roman"/>
                          <a:cs typeface="Courier-BoldOblique"/>
                        </a:rPr>
                        <a:t>of</a:t>
                      </a:r>
                      <a:r>
                        <a:rPr lang="en-US" sz="2400" b="1" dirty="0" smtClean="0"/>
                        <a:t> CIRCUIT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signal</a:t>
                      </a:r>
                      <a:r>
                        <a:rPr lang="en-US" sz="2400" b="1" dirty="0" smtClean="0"/>
                        <a:t> A,S : </a:t>
                      </a:r>
                      <a:r>
                        <a:rPr lang="en-US" sz="2400" b="1" dirty="0" err="1" smtClean="0"/>
                        <a:t>std_logic_vector</a:t>
                      </a:r>
                      <a:r>
                        <a:rPr lang="en-US" sz="2400" b="1" dirty="0" smtClean="0"/>
                        <a:t> (2 </a:t>
                      </a:r>
                      <a:r>
                        <a:rPr lang="en-US" sz="2400" b="1" dirty="0" err="1" smtClean="0"/>
                        <a:t>downto</a:t>
                      </a:r>
                      <a:r>
                        <a:rPr lang="en-US" sz="2400" b="1" dirty="0" smtClean="0"/>
                        <a:t> 0);</a:t>
                      </a:r>
                    </a:p>
                    <a:p>
                      <a:r>
                        <a:rPr kumimoji="0" lang="en-US" sz="2400" b="1" i="1" kern="1200" dirty="0" smtClean="0">
                          <a:solidFill>
                            <a:srgbClr val="0070C0"/>
                          </a:solidFill>
                          <a:latin typeface="+mj-lt"/>
                          <a:ea typeface="Times New Roman"/>
                          <a:cs typeface="Courier-BoldOblique"/>
                        </a:rPr>
                        <a:t>Begin</a:t>
                      </a:r>
                    </a:p>
                    <a:p>
                      <a:r>
                        <a:rPr lang="en-US" sz="2400" b="1" baseline="0" dirty="0" smtClean="0"/>
                        <a:t>  </a:t>
                      </a:r>
                      <a:r>
                        <a:rPr lang="en-US" sz="2400" b="1" dirty="0" smtClean="0"/>
                        <a:t>S &lt;= "000" </a:t>
                      </a:r>
                      <a:r>
                        <a:rPr kumimoji="0" lang="en-US" sz="2400" b="1" i="1" kern="1200" dirty="0" smtClean="0">
                          <a:solidFill>
                            <a:srgbClr val="0070C0"/>
                          </a:solidFill>
                          <a:latin typeface="+mj-lt"/>
                          <a:ea typeface="Times New Roman"/>
                          <a:cs typeface="Courier-BoldOblique"/>
                        </a:rPr>
                        <a:t>when</a:t>
                      </a:r>
                      <a:r>
                        <a:rPr lang="en-US" sz="2400" b="1" dirty="0" smtClean="0"/>
                        <a:t> A= "000"</a:t>
                      </a:r>
                    </a:p>
                    <a:p>
                      <a:r>
                        <a:rPr kumimoji="0" lang="en-US" sz="2400" b="1" i="1" kern="1200" dirty="0" smtClean="0">
                          <a:solidFill>
                            <a:srgbClr val="0070C0"/>
                          </a:solidFill>
                          <a:latin typeface="+mj-lt"/>
                          <a:ea typeface="Times New Roman"/>
                          <a:cs typeface="Courier-BoldOblique"/>
                        </a:rPr>
                        <a:t>  else</a:t>
                      </a:r>
                      <a:r>
                        <a:rPr lang="en-US" sz="2400" b="1" dirty="0" smtClean="0"/>
                        <a:t> "001" </a:t>
                      </a:r>
                      <a:r>
                        <a:rPr kumimoji="0" lang="en-US" sz="2400" b="1" i="1" kern="1200" dirty="0" smtClean="0">
                          <a:solidFill>
                            <a:srgbClr val="0070C0"/>
                          </a:solidFill>
                          <a:latin typeface="+mj-lt"/>
                          <a:ea typeface="Times New Roman"/>
                          <a:cs typeface="Courier-BoldOblique"/>
                        </a:rPr>
                        <a:t>when</a:t>
                      </a:r>
                      <a:r>
                        <a:rPr lang="en-US" sz="2400" b="1" dirty="0" smtClean="0"/>
                        <a:t> A= "001"</a:t>
                      </a:r>
                    </a:p>
                    <a:p>
                      <a:r>
                        <a:rPr kumimoji="0" lang="en-US" sz="2400" b="1" i="1" kern="1200" dirty="0" smtClean="0">
                          <a:solidFill>
                            <a:srgbClr val="0070C0"/>
                          </a:solidFill>
                          <a:latin typeface="+mj-lt"/>
                          <a:ea typeface="Times New Roman"/>
                          <a:cs typeface="Courier-BoldOblique"/>
                        </a:rPr>
                        <a:t>  else</a:t>
                      </a:r>
                      <a:r>
                        <a:rPr lang="en-US" sz="2400" b="1" dirty="0" smtClean="0"/>
                        <a:t> "011" </a:t>
                      </a:r>
                      <a:r>
                        <a:rPr kumimoji="0" lang="en-US" sz="2400" b="1" i="1" kern="1200" dirty="0" smtClean="0">
                          <a:solidFill>
                            <a:srgbClr val="0070C0"/>
                          </a:solidFill>
                          <a:latin typeface="+mj-lt"/>
                          <a:ea typeface="Times New Roman"/>
                          <a:cs typeface="Courier-BoldOblique"/>
                        </a:rPr>
                        <a:t>when</a:t>
                      </a:r>
                      <a:r>
                        <a:rPr lang="en-US" sz="2400" b="1" dirty="0" smtClean="0"/>
                        <a:t> A= "010"</a:t>
                      </a:r>
                    </a:p>
                    <a:p>
                      <a:r>
                        <a:rPr kumimoji="0" lang="en-US" sz="2400" b="1" i="1" kern="1200" dirty="0" smtClean="0">
                          <a:solidFill>
                            <a:srgbClr val="0070C0"/>
                          </a:solidFill>
                          <a:latin typeface="+mj-lt"/>
                          <a:ea typeface="Times New Roman"/>
                          <a:cs typeface="Courier-BoldOblique"/>
                        </a:rPr>
                        <a:t>  else</a:t>
                      </a:r>
                      <a:r>
                        <a:rPr lang="en-US" sz="2400" b="1" dirty="0" smtClean="0"/>
                        <a:t> "010" </a:t>
                      </a:r>
                      <a:r>
                        <a:rPr kumimoji="0" lang="en-US" sz="2400" b="1" i="1" kern="1200" dirty="0" smtClean="0">
                          <a:solidFill>
                            <a:srgbClr val="0070C0"/>
                          </a:solidFill>
                          <a:latin typeface="+mj-lt"/>
                          <a:ea typeface="Times New Roman"/>
                          <a:cs typeface="Courier-BoldOblique"/>
                        </a:rPr>
                        <a:t>when</a:t>
                      </a:r>
                      <a:r>
                        <a:rPr lang="en-US" sz="2400" b="1" dirty="0" smtClean="0"/>
                        <a:t> A= "011"</a:t>
                      </a:r>
                    </a:p>
                    <a:p>
                      <a:r>
                        <a:rPr kumimoji="0" lang="en-US" sz="2400" b="1" i="1" kern="1200" dirty="0" smtClean="0">
                          <a:solidFill>
                            <a:srgbClr val="0070C0"/>
                          </a:solidFill>
                          <a:latin typeface="+mj-lt"/>
                          <a:ea typeface="Times New Roman"/>
                          <a:cs typeface="Courier-BoldOblique"/>
                        </a:rPr>
                        <a:t>  else</a:t>
                      </a:r>
                      <a:r>
                        <a:rPr lang="en-US" sz="2400" b="1" dirty="0" smtClean="0"/>
                        <a:t> "110" </a:t>
                      </a:r>
                      <a:r>
                        <a:rPr kumimoji="0" lang="en-US" sz="2400" b="1" i="1" kern="1200" dirty="0" smtClean="0">
                          <a:solidFill>
                            <a:srgbClr val="0070C0"/>
                          </a:solidFill>
                          <a:latin typeface="+mj-lt"/>
                          <a:ea typeface="Times New Roman"/>
                          <a:cs typeface="Courier-BoldOblique"/>
                        </a:rPr>
                        <a:t>when</a:t>
                      </a:r>
                      <a:r>
                        <a:rPr lang="en-US" sz="2400" b="1" dirty="0" smtClean="0"/>
                        <a:t> A= "100"</a:t>
                      </a:r>
                    </a:p>
                    <a:p>
                      <a:r>
                        <a:rPr kumimoji="0" lang="en-US" sz="2400" b="1" i="1" kern="1200" dirty="0" smtClean="0">
                          <a:solidFill>
                            <a:srgbClr val="0070C0"/>
                          </a:solidFill>
                          <a:latin typeface="+mj-lt"/>
                          <a:ea typeface="Times New Roman"/>
                          <a:cs typeface="Courier-BoldOblique"/>
                        </a:rPr>
                        <a:t>  else</a:t>
                      </a:r>
                      <a:r>
                        <a:rPr lang="en-US" sz="2400" b="1" dirty="0" smtClean="0"/>
                        <a:t> "111" </a:t>
                      </a:r>
                      <a:r>
                        <a:rPr kumimoji="0" lang="en-US" sz="2400" b="1" i="1" kern="1200" dirty="0" smtClean="0">
                          <a:solidFill>
                            <a:srgbClr val="0070C0"/>
                          </a:solidFill>
                          <a:latin typeface="+mj-lt"/>
                          <a:ea typeface="Times New Roman"/>
                          <a:cs typeface="Courier-BoldOblique"/>
                        </a:rPr>
                        <a:t>when</a:t>
                      </a:r>
                      <a:r>
                        <a:rPr lang="en-US" sz="2400" b="1" dirty="0" smtClean="0"/>
                        <a:t> A= "101"</a:t>
                      </a:r>
                    </a:p>
                    <a:p>
                      <a:r>
                        <a:rPr kumimoji="0" lang="en-US" sz="2400" b="1" i="1" kern="1200" dirty="0" smtClean="0">
                          <a:solidFill>
                            <a:srgbClr val="0070C0"/>
                          </a:solidFill>
                          <a:latin typeface="+mj-lt"/>
                          <a:ea typeface="Times New Roman"/>
                          <a:cs typeface="Courier-BoldOblique"/>
                        </a:rPr>
                        <a:t>  else</a:t>
                      </a:r>
                      <a:r>
                        <a:rPr lang="en-US" sz="2400" b="1" dirty="0" smtClean="0"/>
                        <a:t> "101" </a:t>
                      </a:r>
                      <a:r>
                        <a:rPr kumimoji="0" lang="en-US" sz="2400" b="1" i="1" kern="1200" dirty="0" smtClean="0">
                          <a:solidFill>
                            <a:srgbClr val="0070C0"/>
                          </a:solidFill>
                          <a:latin typeface="+mj-lt"/>
                          <a:ea typeface="Times New Roman"/>
                          <a:cs typeface="Courier-BoldOblique"/>
                        </a:rPr>
                        <a:t>when</a:t>
                      </a:r>
                      <a:r>
                        <a:rPr lang="en-US" sz="2400" b="1" dirty="0" smtClean="0"/>
                        <a:t> A= "110"</a:t>
                      </a:r>
                    </a:p>
                    <a:p>
                      <a:r>
                        <a:rPr kumimoji="0" lang="en-US" sz="2400" b="1" i="1" kern="1200" dirty="0" smtClean="0">
                          <a:solidFill>
                            <a:srgbClr val="0070C0"/>
                          </a:solidFill>
                          <a:latin typeface="+mj-lt"/>
                          <a:ea typeface="Times New Roman"/>
                          <a:cs typeface="Courier-BoldOblique"/>
                        </a:rPr>
                        <a:t>  else</a:t>
                      </a:r>
                      <a:r>
                        <a:rPr lang="en-US" sz="2400" b="1" dirty="0" smtClean="0"/>
                        <a:t> "100" </a:t>
                      </a:r>
                      <a:r>
                        <a:rPr kumimoji="0" lang="en-US" sz="2400" b="1" i="1" kern="1200" dirty="0" smtClean="0">
                          <a:solidFill>
                            <a:srgbClr val="0070C0"/>
                          </a:solidFill>
                          <a:latin typeface="+mj-lt"/>
                          <a:ea typeface="Times New Roman"/>
                          <a:cs typeface="Courier-BoldOblique"/>
                        </a:rPr>
                        <a:t>when</a:t>
                      </a:r>
                      <a:r>
                        <a:rPr lang="en-US" sz="2400" b="1" dirty="0" smtClean="0"/>
                        <a:t> A= "111"</a:t>
                      </a:r>
                    </a:p>
                    <a:p>
                      <a:r>
                        <a:rPr kumimoji="0" lang="en-US" sz="2400" b="1" i="1" kern="1200" dirty="0" smtClean="0">
                          <a:solidFill>
                            <a:srgbClr val="0070C0"/>
                          </a:solidFill>
                          <a:latin typeface="+mj-lt"/>
                          <a:ea typeface="Times New Roman"/>
                          <a:cs typeface="Courier-BoldOblique"/>
                        </a:rPr>
                        <a:t>  else</a:t>
                      </a:r>
                      <a:r>
                        <a:rPr lang="en-US" sz="2400" b="1" dirty="0" smtClean="0"/>
                        <a:t> "000";</a:t>
                      </a:r>
                    </a:p>
                    <a:p>
                      <a:r>
                        <a:rPr kumimoji="0" lang="en-US" sz="2400" b="1" i="1" kern="1200" dirty="0" smtClean="0">
                          <a:solidFill>
                            <a:srgbClr val="0070C0"/>
                          </a:solidFill>
                          <a:latin typeface="+mj-lt"/>
                          <a:ea typeface="Times New Roman"/>
                          <a:cs typeface="Courier-BoldOblique"/>
                        </a:rPr>
                        <a:t>end</a:t>
                      </a:r>
                      <a:r>
                        <a:rPr lang="en-US" sz="2400" b="1" dirty="0" smtClean="0"/>
                        <a:t> </a:t>
                      </a:r>
                      <a:r>
                        <a:rPr lang="en-US" sz="2400" b="1" dirty="0" err="1" smtClean="0"/>
                        <a:t>AVEC_When</a:t>
                      </a:r>
                      <a:r>
                        <a:rPr lang="en-US" sz="2400" b="1" dirty="0" smtClean="0"/>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5" name="ZoneTexte 14"/>
          <p:cNvSpPr txBox="1"/>
          <p:nvPr/>
        </p:nvSpPr>
        <p:spPr>
          <a:xfrm>
            <a:off x="251520" y="4077072"/>
            <a:ext cx="2520280" cy="648072"/>
          </a:xfrm>
          <a:prstGeom prst="rect">
            <a:avLst/>
          </a:prstGeom>
          <a:noFill/>
        </p:spPr>
        <p:txBody>
          <a:bodyPr wrap="square" rtlCol="0">
            <a:noAutofit/>
          </a:bodyPr>
          <a:lstStyle/>
          <a:p>
            <a:r>
              <a:rPr lang="fr-FR" sz="4400" b="1" dirty="0" smtClean="0">
                <a:solidFill>
                  <a:srgbClr val="FF0000"/>
                </a:solidFill>
                <a:latin typeface="Calibri"/>
                <a:cs typeface="Calibri"/>
              </a:rPr>
              <a:t>❸ </a:t>
            </a:r>
          </a:p>
          <a:p>
            <a:r>
              <a:rPr lang="fr-FR" sz="2000" b="1" dirty="0" smtClean="0">
                <a:solidFill>
                  <a:srgbClr val="FF0000"/>
                </a:solidFill>
                <a:latin typeface="Calibri"/>
                <a:cs typeface="Calibri"/>
              </a:rPr>
              <a:t>Affectation sélective</a:t>
            </a:r>
            <a:endParaRPr lang="fr-FR" sz="4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2"/>
            </p:custDataLst>
          </p:nvPr>
        </p:nvSpPr>
        <p:spPr/>
        <p:txBody>
          <a:bodyPr/>
          <a:lstStyle/>
          <a:p>
            <a:fld id="{2FC55E1D-A738-4950-8E99-A95748AD3D1B}" type="slidenum">
              <a:rPr lang="fr-FR" smtClean="0"/>
              <a:pPr/>
              <a:t>7</a:t>
            </a:fld>
            <a:endParaRPr lang="fr-FR"/>
          </a:p>
        </p:txBody>
      </p:sp>
      <p:sp>
        <p:nvSpPr>
          <p:cNvPr id="7" name="Espace réservé du contenu 6"/>
          <p:cNvSpPr>
            <a:spLocks noGrp="1"/>
          </p:cNvSpPr>
          <p:nvPr>
            <p:ph idx="4294967295"/>
            <p:custDataLst>
              <p:tags r:id="rId3"/>
            </p:custDataLst>
          </p:nvPr>
        </p:nvSpPr>
        <p:spPr>
          <a:xfrm>
            <a:off x="0" y="908050"/>
            <a:ext cx="8713788" cy="5184775"/>
          </a:xfrm>
        </p:spPr>
        <p:txBody>
          <a:bodyPr>
            <a:normAutofit/>
          </a:bodyPr>
          <a:lstStyle/>
          <a:p>
            <a:r>
              <a:rPr lang="fr-FR" dirty="0" smtClean="0"/>
              <a:t>Il existe 5 catégories d’unité de conception</a:t>
            </a:r>
          </a:p>
          <a:p>
            <a:r>
              <a:rPr lang="fr-FR" dirty="0" smtClean="0"/>
              <a:t>L’entité (mot clé </a:t>
            </a:r>
            <a:r>
              <a:rPr lang="fr-FR" dirty="0" err="1" smtClean="0"/>
              <a:t>entity</a:t>
            </a:r>
            <a:r>
              <a:rPr lang="fr-FR" dirty="0" smtClean="0"/>
              <a:t>)</a:t>
            </a:r>
          </a:p>
          <a:p>
            <a:pPr lvl="1"/>
            <a:r>
              <a:rPr lang="fr-FR" dirty="0" smtClean="0"/>
              <a:t>Décrit un système vu de l’extérieur (boîte noire)</a:t>
            </a:r>
          </a:p>
          <a:p>
            <a:r>
              <a:rPr lang="fr-FR" dirty="0" smtClean="0"/>
              <a:t>L’architecture (mot clé architecture)</a:t>
            </a:r>
          </a:p>
          <a:p>
            <a:pPr lvl="1"/>
            <a:r>
              <a:rPr lang="fr-FR" dirty="0" smtClean="0"/>
              <a:t>Décrit l’intérieur (le fonctionnement, le comportement) de la boîte noire.</a:t>
            </a:r>
          </a:p>
          <a:p>
            <a:r>
              <a:rPr lang="fr-FR" dirty="0" smtClean="0"/>
              <a:t>La configuration (mot clé configuration)</a:t>
            </a:r>
          </a:p>
          <a:p>
            <a:r>
              <a:rPr lang="fr-FR" dirty="0" smtClean="0"/>
              <a:t>La déclaration de paquetage (mot clé package)</a:t>
            </a:r>
          </a:p>
          <a:p>
            <a:r>
              <a:rPr lang="fr-FR" dirty="0" smtClean="0"/>
              <a:t>Le corps de paquetage (mot clé package body)</a:t>
            </a:r>
          </a:p>
          <a:p>
            <a:pPr marL="0" indent="0">
              <a:buNone/>
            </a:pPr>
            <a:endParaRPr lang="fr-FR" dirty="0" smtClean="0"/>
          </a:p>
        </p:txBody>
      </p:sp>
      <p:sp>
        <p:nvSpPr>
          <p:cNvPr id="5" name="Espace réservé du texte 4"/>
          <p:cNvSpPr>
            <a:spLocks noGrp="1"/>
          </p:cNvSpPr>
          <p:nvPr>
            <p:ph type="body" sz="quarter" idx="4294967295"/>
            <p:custDataLst>
              <p:tags r:id="rId4"/>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5"/>
            </p:custDataLst>
          </p:nvPr>
        </p:nvSpPr>
        <p:spPr>
          <a:xfrm>
            <a:off x="0" y="0"/>
            <a:ext cx="6999288" cy="838200"/>
          </a:xfrm>
        </p:spPr>
        <p:txBody>
          <a:bodyPr/>
          <a:lstStyle/>
          <a:p>
            <a:r>
              <a:rPr lang="fr-FR" dirty="0" smtClean="0"/>
              <a:t>Introduction</a:t>
            </a:r>
            <a:endParaRPr lang="fr-FR"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354" name="Picture 2"/>
          <p:cNvPicPr>
            <a:picLocks noChangeAspect="1" noChangeArrowheads="1"/>
          </p:cNvPicPr>
          <p:nvPr/>
        </p:nvPicPr>
        <p:blipFill>
          <a:blip r:embed="rId6" cstate="print"/>
          <a:srcRect/>
          <a:stretch>
            <a:fillRect/>
          </a:stretch>
        </p:blipFill>
        <p:spPr bwMode="auto">
          <a:xfrm>
            <a:off x="179512" y="980728"/>
            <a:ext cx="5419725" cy="3028950"/>
          </a:xfrm>
          <a:prstGeom prst="rect">
            <a:avLst/>
          </a:prstGeom>
          <a:noFill/>
          <a:ln w="9525">
            <a:noFill/>
            <a:miter lim="800000"/>
            <a:headEnd/>
            <a:tailEnd/>
          </a:ln>
        </p:spPr>
      </p:pic>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70</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combinatoires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Transcription d’une table de vérité</a:t>
            </a:r>
          </a:p>
        </p:txBody>
      </p:sp>
      <p:graphicFrame>
        <p:nvGraphicFramePr>
          <p:cNvPr id="9" name="Tableau 8"/>
          <p:cNvGraphicFramePr>
            <a:graphicFrameLocks noGrp="1"/>
          </p:cNvGraphicFramePr>
          <p:nvPr/>
        </p:nvGraphicFramePr>
        <p:xfrm>
          <a:off x="2915816" y="1268760"/>
          <a:ext cx="6120680" cy="4846320"/>
        </p:xfrm>
        <a:graphic>
          <a:graphicData uri="http://schemas.openxmlformats.org/drawingml/2006/table">
            <a:tbl>
              <a:tblPr bandRow="1">
                <a:tableStyleId>{5C22544A-7EE6-4342-B048-85BDC9FD1C3A}</a:tableStyleId>
              </a:tblPr>
              <a:tblGrid>
                <a:gridCol w="6120680"/>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Direct </a:t>
                      </a:r>
                      <a:r>
                        <a:rPr kumimoji="0" lang="en-US" sz="2400" b="1" i="1" kern="1200" dirty="0" smtClean="0">
                          <a:solidFill>
                            <a:srgbClr val="0070C0"/>
                          </a:solidFill>
                          <a:latin typeface="+mj-lt"/>
                          <a:ea typeface="Times New Roman"/>
                          <a:cs typeface="Courier-BoldOblique"/>
                        </a:rPr>
                        <a:t>of</a:t>
                      </a:r>
                      <a:r>
                        <a:rPr lang="en-US" sz="2400" b="1" dirty="0" smtClean="0"/>
                        <a:t> CIRCUIT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signal</a:t>
                      </a:r>
                      <a:r>
                        <a:rPr lang="en-US" sz="2400" b="1" dirty="0" smtClean="0"/>
                        <a:t> A,S : </a:t>
                      </a:r>
                      <a:r>
                        <a:rPr lang="en-US" sz="2400" b="1" dirty="0" err="1" smtClean="0"/>
                        <a:t>std_logic_vector</a:t>
                      </a:r>
                      <a:r>
                        <a:rPr lang="en-US" sz="2400" b="1" dirty="0" smtClean="0"/>
                        <a:t> (2 </a:t>
                      </a:r>
                      <a:r>
                        <a:rPr lang="en-US" sz="2400" b="1" dirty="0" err="1" smtClean="0"/>
                        <a:t>downto</a:t>
                      </a:r>
                      <a:r>
                        <a:rPr lang="en-US" sz="2400" b="1" dirty="0" smtClean="0"/>
                        <a:t> 0);</a:t>
                      </a:r>
                    </a:p>
                    <a:p>
                      <a:r>
                        <a:rPr kumimoji="0" lang="en-US" sz="2400" b="1" i="1" kern="1200" dirty="0" smtClean="0">
                          <a:solidFill>
                            <a:srgbClr val="0070C0"/>
                          </a:solidFill>
                          <a:latin typeface="+mj-lt"/>
                          <a:ea typeface="Times New Roman"/>
                          <a:cs typeface="Courier-BoldOblique"/>
                        </a:rPr>
                        <a:t>Begin</a:t>
                      </a:r>
                    </a:p>
                    <a:p>
                      <a:r>
                        <a:rPr lang="en-US" sz="2400" b="1" dirty="0" smtClean="0"/>
                        <a:t>   S(2) &lt;= (A(2) and not A(1) and not A(0))</a:t>
                      </a:r>
                    </a:p>
                    <a:p>
                      <a:pPr marL="1168400" indent="0"/>
                      <a:r>
                        <a:rPr lang="en-US" sz="2400" b="1" dirty="0" smtClean="0"/>
                        <a:t>or (A(2) and not A(1) and A(0)) or(A(2) and A(1) and not A(0)) or (A(2) and A(1) and A(0));</a:t>
                      </a:r>
                    </a:p>
                    <a:p>
                      <a:r>
                        <a:rPr lang="en-US" sz="2400" b="1" dirty="0" smtClean="0"/>
                        <a:t>   S(1) &lt;= (not A(2) and A(1) and not A(0))</a:t>
                      </a:r>
                    </a:p>
                    <a:p>
                      <a:pPr marL="1168400" indent="0"/>
                      <a:r>
                        <a:rPr lang="en-US" sz="2400" b="1" dirty="0" smtClean="0"/>
                        <a:t>or (not A(2) and A(1) and A(0)) or (A(2) and not A(1) and not A(0)) or (A(2) and not A(1) and A(0));</a:t>
                      </a:r>
                    </a:p>
                    <a:p>
                      <a:r>
                        <a:rPr lang="en-US" sz="2400" b="1" dirty="0" smtClean="0"/>
                        <a:t>   …</a:t>
                      </a:r>
                    </a:p>
                    <a:p>
                      <a:r>
                        <a:rPr kumimoji="0" lang="en-US" sz="2400" b="1" i="1" kern="1200" dirty="0" smtClean="0">
                          <a:solidFill>
                            <a:srgbClr val="0070C0"/>
                          </a:solidFill>
                          <a:latin typeface="+mj-lt"/>
                          <a:ea typeface="Times New Roman"/>
                          <a:cs typeface="Courier-BoldOblique"/>
                        </a:rPr>
                        <a:t>end</a:t>
                      </a:r>
                      <a:r>
                        <a:rPr lang="en-US" sz="2400" b="1" dirty="0" smtClean="0"/>
                        <a:t> Direct;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5" name="ZoneTexte 14"/>
          <p:cNvSpPr txBox="1"/>
          <p:nvPr/>
        </p:nvSpPr>
        <p:spPr>
          <a:xfrm>
            <a:off x="251520" y="4077072"/>
            <a:ext cx="2520280" cy="648072"/>
          </a:xfrm>
          <a:prstGeom prst="rect">
            <a:avLst/>
          </a:prstGeom>
          <a:noFill/>
        </p:spPr>
        <p:txBody>
          <a:bodyPr wrap="square" rtlCol="0">
            <a:noAutofit/>
          </a:bodyPr>
          <a:lstStyle/>
          <a:p>
            <a:r>
              <a:rPr lang="fr-FR" sz="4400" b="1" dirty="0" smtClean="0">
                <a:solidFill>
                  <a:srgbClr val="FF0000"/>
                </a:solidFill>
                <a:latin typeface="Calibri"/>
                <a:cs typeface="Calibri"/>
              </a:rPr>
              <a:t>❹ </a:t>
            </a:r>
          </a:p>
          <a:p>
            <a:r>
              <a:rPr lang="fr-FR" sz="2000" b="1" dirty="0" smtClean="0">
                <a:solidFill>
                  <a:srgbClr val="FF0000"/>
                </a:solidFill>
                <a:latin typeface="Calibri"/>
                <a:cs typeface="Calibri"/>
              </a:rPr>
              <a:t>Affectation non conditionnelle</a:t>
            </a:r>
            <a:endParaRPr lang="fr-FR" sz="4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71</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combinatoires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Exercice : multiplieur 4*4</a:t>
            </a:r>
          </a:p>
        </p:txBody>
      </p:sp>
      <p:pic>
        <p:nvPicPr>
          <p:cNvPr id="357378" name="Picture 2"/>
          <p:cNvPicPr>
            <a:picLocks noChangeAspect="1" noChangeArrowheads="1"/>
          </p:cNvPicPr>
          <p:nvPr/>
        </p:nvPicPr>
        <p:blipFill>
          <a:blip r:embed="rId6" cstate="print"/>
          <a:srcRect/>
          <a:stretch>
            <a:fillRect/>
          </a:stretch>
        </p:blipFill>
        <p:spPr bwMode="auto">
          <a:xfrm>
            <a:off x="147638" y="823317"/>
            <a:ext cx="8848725" cy="4333875"/>
          </a:xfrm>
          <a:prstGeom prst="rect">
            <a:avLst/>
          </a:prstGeom>
          <a:noFill/>
          <a:ln w="9525">
            <a:noFill/>
            <a:miter lim="800000"/>
            <a:headEnd/>
            <a:tailEnd/>
          </a:ln>
        </p:spPr>
      </p:pic>
      <p:graphicFrame>
        <p:nvGraphicFramePr>
          <p:cNvPr id="10" name="Tableau 9"/>
          <p:cNvGraphicFramePr>
            <a:graphicFrameLocks noGrp="1"/>
          </p:cNvGraphicFramePr>
          <p:nvPr/>
        </p:nvGraphicFramePr>
        <p:xfrm>
          <a:off x="70992" y="4826848"/>
          <a:ext cx="6085184" cy="1554480"/>
        </p:xfrm>
        <a:graphic>
          <a:graphicData uri="http://schemas.openxmlformats.org/drawingml/2006/table">
            <a:tbl>
              <a:tblPr bandRow="1">
                <a:tableStyleId>{5C22544A-7EE6-4342-B048-85BDC9FD1C3A}</a:tableStyleId>
              </a:tblPr>
              <a:tblGrid>
                <a:gridCol w="6085184"/>
              </a:tblGrid>
              <a:tr h="370840">
                <a:tc>
                  <a:txBody>
                    <a:bodyPr/>
                    <a:lstStyle/>
                    <a:p>
                      <a:r>
                        <a:rPr kumimoji="0" lang="en-US" sz="2400" b="1" i="1" kern="1200" dirty="0" smtClean="0">
                          <a:solidFill>
                            <a:srgbClr val="0070C0"/>
                          </a:solidFill>
                          <a:latin typeface="+mj-lt"/>
                          <a:ea typeface="Times New Roman"/>
                          <a:cs typeface="Courier-BoldOblique"/>
                        </a:rPr>
                        <a:t>entity</a:t>
                      </a:r>
                      <a:r>
                        <a:rPr lang="en-US" sz="2400" b="1" dirty="0" smtClean="0"/>
                        <a:t> main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Port</a:t>
                      </a:r>
                      <a:r>
                        <a:rPr lang="en-US" sz="2400" b="1" dirty="0" smtClean="0"/>
                        <a:t> ( A, B : </a:t>
                      </a:r>
                      <a:r>
                        <a:rPr kumimoji="0" lang="en-US" sz="2400" b="1" i="1" kern="1200" dirty="0" smtClean="0">
                          <a:solidFill>
                            <a:srgbClr val="0070C0"/>
                          </a:solidFill>
                          <a:latin typeface="+mj-lt"/>
                          <a:ea typeface="Times New Roman"/>
                          <a:cs typeface="Courier-BoldOblique"/>
                        </a:rPr>
                        <a:t>in</a:t>
                      </a:r>
                      <a:r>
                        <a:rPr lang="en-US" sz="2400" b="1" dirty="0" smtClean="0"/>
                        <a:t> </a:t>
                      </a:r>
                      <a:r>
                        <a:rPr lang="en-US" sz="2400" b="1" dirty="0" err="1" smtClean="0"/>
                        <a:t>std_logic_vector</a:t>
                      </a:r>
                      <a:r>
                        <a:rPr lang="en-US" sz="2400" b="1" dirty="0" smtClean="0"/>
                        <a:t>(3 </a:t>
                      </a:r>
                      <a:r>
                        <a:rPr lang="en-US" sz="2400" b="1" dirty="0" err="1" smtClean="0"/>
                        <a:t>downto</a:t>
                      </a:r>
                      <a:r>
                        <a:rPr lang="en-US" sz="2400" b="1" dirty="0" smtClean="0"/>
                        <a:t> 0);</a:t>
                      </a:r>
                    </a:p>
                    <a:p>
                      <a:r>
                        <a:rPr lang="en-US" sz="2400" b="1" dirty="0" smtClean="0"/>
                        <a:t>   RES : </a:t>
                      </a:r>
                      <a:r>
                        <a:rPr kumimoji="0" lang="en-US" sz="2400" b="1" i="1" kern="1200" dirty="0" smtClean="0">
                          <a:solidFill>
                            <a:srgbClr val="0070C0"/>
                          </a:solidFill>
                          <a:latin typeface="+mj-lt"/>
                          <a:ea typeface="Times New Roman"/>
                          <a:cs typeface="Courier-BoldOblique"/>
                        </a:rPr>
                        <a:t>out</a:t>
                      </a:r>
                      <a:r>
                        <a:rPr lang="en-US" sz="2400" b="1" dirty="0" smtClean="0"/>
                        <a:t> </a:t>
                      </a:r>
                      <a:r>
                        <a:rPr lang="en-US" sz="2400" b="1" dirty="0" err="1" smtClean="0"/>
                        <a:t>std_logic_vector</a:t>
                      </a:r>
                      <a:r>
                        <a:rPr lang="en-US" sz="2400" b="1" dirty="0" smtClean="0"/>
                        <a:t>(7 </a:t>
                      </a:r>
                      <a:r>
                        <a:rPr lang="en-US" sz="2400" b="1" dirty="0" err="1" smtClean="0"/>
                        <a:t>downto</a:t>
                      </a:r>
                      <a:r>
                        <a:rPr lang="en-US" sz="2400" b="1" dirty="0" smtClean="0"/>
                        <a:t> 0));</a:t>
                      </a:r>
                    </a:p>
                    <a:p>
                      <a:r>
                        <a:rPr kumimoji="0" lang="en-US" sz="2400" b="1" i="1" kern="1200" dirty="0" smtClean="0">
                          <a:solidFill>
                            <a:srgbClr val="0070C0"/>
                          </a:solidFill>
                          <a:latin typeface="+mj-lt"/>
                          <a:ea typeface="Times New Roman"/>
                          <a:cs typeface="Courier-BoldOblique"/>
                        </a:rPr>
                        <a:t>end</a:t>
                      </a:r>
                      <a:r>
                        <a:rPr lang="en-US" sz="2400" b="1" dirty="0" smtClean="0"/>
                        <a:t> main;</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72</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combinatoires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Exemple : multiplieur 4*4</a:t>
            </a:r>
          </a:p>
        </p:txBody>
      </p:sp>
      <p:graphicFrame>
        <p:nvGraphicFramePr>
          <p:cNvPr id="6" name="Tableau 5"/>
          <p:cNvGraphicFramePr>
            <a:graphicFrameLocks noGrp="1"/>
          </p:cNvGraphicFramePr>
          <p:nvPr/>
        </p:nvGraphicFramePr>
        <p:xfrm>
          <a:off x="323528" y="980728"/>
          <a:ext cx="7848872" cy="5212080"/>
        </p:xfrm>
        <a:graphic>
          <a:graphicData uri="http://schemas.openxmlformats.org/drawingml/2006/table">
            <a:tbl>
              <a:tblPr bandRow="1">
                <a:tableStyleId>{5C22544A-7EE6-4342-B048-85BDC9FD1C3A}</a:tableStyleId>
              </a:tblPr>
              <a:tblGrid>
                <a:gridCol w="7848872"/>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Behavioral </a:t>
                      </a:r>
                      <a:r>
                        <a:rPr kumimoji="0" lang="en-US" sz="2400" b="1" i="1" kern="1200" dirty="0" smtClean="0">
                          <a:solidFill>
                            <a:srgbClr val="0070C0"/>
                          </a:solidFill>
                          <a:latin typeface="+mj-lt"/>
                          <a:ea typeface="Times New Roman"/>
                          <a:cs typeface="Courier-BoldOblique"/>
                        </a:rPr>
                        <a:t>of</a:t>
                      </a:r>
                      <a:r>
                        <a:rPr lang="en-US" sz="2400" b="1" dirty="0" smtClean="0"/>
                        <a:t> main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process</a:t>
                      </a:r>
                      <a:r>
                        <a:rPr lang="en-US" sz="2400" b="1" dirty="0" smtClean="0"/>
                        <a:t> (A,B)</a:t>
                      </a:r>
                    </a:p>
                    <a:p>
                      <a:r>
                        <a:rPr kumimoji="0" lang="en-US" sz="2400" b="1" i="1" kern="1200" dirty="0" smtClean="0">
                          <a:solidFill>
                            <a:srgbClr val="0070C0"/>
                          </a:solidFill>
                          <a:latin typeface="+mj-lt"/>
                          <a:ea typeface="Times New Roman"/>
                          <a:cs typeface="Courier-BoldOblique"/>
                        </a:rPr>
                        <a:t>variable</a:t>
                      </a:r>
                      <a:r>
                        <a:rPr lang="en-US" sz="2400" b="1" dirty="0" smtClean="0"/>
                        <a:t> result : </a:t>
                      </a:r>
                      <a:r>
                        <a:rPr lang="en-US" sz="2400" b="1" dirty="0" err="1" smtClean="0"/>
                        <a:t>std_logic_vector</a:t>
                      </a:r>
                      <a:r>
                        <a:rPr lang="en-US" sz="2400" b="1" dirty="0" smtClean="0"/>
                        <a:t>(7 </a:t>
                      </a:r>
                      <a:r>
                        <a:rPr lang="en-US" sz="2400" b="1" dirty="0" err="1" smtClean="0"/>
                        <a:t>downto</a:t>
                      </a:r>
                      <a:r>
                        <a:rPr lang="en-US" sz="2400" b="1" dirty="0" smtClean="0"/>
                        <a:t> 0);</a:t>
                      </a:r>
                    </a:p>
                    <a:p>
                      <a:r>
                        <a:rPr kumimoji="0" lang="en-US" sz="2400" b="1" i="1" kern="1200" dirty="0" smtClean="0">
                          <a:solidFill>
                            <a:srgbClr val="0070C0"/>
                          </a:solidFill>
                          <a:latin typeface="+mj-lt"/>
                          <a:ea typeface="Times New Roman"/>
                          <a:cs typeface="Courier-BoldOblique"/>
                        </a:rPr>
                        <a:t>begin</a:t>
                      </a:r>
                    </a:p>
                    <a:p>
                      <a:r>
                        <a:rPr lang="en-US" sz="2400" b="1" dirty="0" smtClean="0"/>
                        <a:t>  result := (others =&gt; '0');</a:t>
                      </a:r>
                    </a:p>
                    <a:p>
                      <a:r>
                        <a:rPr kumimoji="0" lang="en-US" sz="2400" b="1" i="1" kern="1200" dirty="0" smtClean="0">
                          <a:solidFill>
                            <a:srgbClr val="0070C0"/>
                          </a:solidFill>
                          <a:latin typeface="+mj-lt"/>
                          <a:ea typeface="Times New Roman"/>
                          <a:cs typeface="Courier-BoldOblique"/>
                        </a:rPr>
                        <a:t>  for</a:t>
                      </a:r>
                      <a:r>
                        <a:rPr lang="en-US" sz="2400" b="1" dirty="0" smtClean="0"/>
                        <a:t> I </a:t>
                      </a:r>
                      <a:r>
                        <a:rPr kumimoji="0" lang="en-US" sz="2400" b="1" i="1" kern="1200" dirty="0" smtClean="0">
                          <a:solidFill>
                            <a:srgbClr val="0070C0"/>
                          </a:solidFill>
                          <a:latin typeface="+mj-lt"/>
                          <a:ea typeface="Times New Roman"/>
                          <a:cs typeface="Courier-BoldOblique"/>
                        </a:rPr>
                        <a:t>in</a:t>
                      </a:r>
                      <a:r>
                        <a:rPr lang="en-US" sz="2400" b="1" dirty="0" smtClean="0"/>
                        <a:t> 0 </a:t>
                      </a:r>
                      <a:r>
                        <a:rPr kumimoji="0" lang="en-US" sz="2400" b="1" i="1" kern="1200" dirty="0" smtClean="0">
                          <a:solidFill>
                            <a:srgbClr val="0070C0"/>
                          </a:solidFill>
                          <a:latin typeface="+mj-lt"/>
                          <a:ea typeface="Times New Roman"/>
                          <a:cs typeface="Courier-BoldOblique"/>
                        </a:rPr>
                        <a:t>to</a:t>
                      </a:r>
                      <a:r>
                        <a:rPr lang="en-US" sz="2400" b="1" dirty="0" smtClean="0"/>
                        <a:t> 3 </a:t>
                      </a:r>
                      <a:r>
                        <a:rPr kumimoji="0" lang="en-US" sz="2400" b="1" i="1" kern="1200" dirty="0" smtClean="0">
                          <a:solidFill>
                            <a:srgbClr val="0070C0"/>
                          </a:solidFill>
                          <a:latin typeface="+mj-lt"/>
                          <a:ea typeface="Times New Roman"/>
                          <a:cs typeface="Courier-BoldOblique"/>
                        </a:rPr>
                        <a:t>loop</a:t>
                      </a:r>
                    </a:p>
                    <a:p>
                      <a:r>
                        <a:rPr kumimoji="0" lang="en-US" sz="2400" b="1" i="1" kern="1200" dirty="0" smtClean="0">
                          <a:solidFill>
                            <a:srgbClr val="0070C0"/>
                          </a:solidFill>
                          <a:latin typeface="+mj-lt"/>
                          <a:ea typeface="Times New Roman"/>
                          <a:cs typeface="Courier-BoldOblique"/>
                        </a:rPr>
                        <a:t>    if</a:t>
                      </a:r>
                      <a:r>
                        <a:rPr lang="en-US" sz="2400" b="1" dirty="0" smtClean="0"/>
                        <a:t> B(I)='1' </a:t>
                      </a:r>
                      <a:r>
                        <a:rPr kumimoji="0" lang="en-US" sz="2400" b="1" i="1" kern="1200" dirty="0" smtClean="0">
                          <a:solidFill>
                            <a:srgbClr val="0070C0"/>
                          </a:solidFill>
                          <a:latin typeface="+mj-lt"/>
                          <a:ea typeface="Times New Roman"/>
                          <a:cs typeface="Courier-BoldOblique"/>
                        </a:rPr>
                        <a:t>then</a:t>
                      </a:r>
                    </a:p>
                    <a:p>
                      <a:r>
                        <a:rPr lang="en-US" sz="2400" b="1" dirty="0" smtClean="0"/>
                        <a:t>      result(I+4 </a:t>
                      </a:r>
                      <a:r>
                        <a:rPr lang="en-US" sz="2400" b="1" dirty="0" err="1" smtClean="0"/>
                        <a:t>downto</a:t>
                      </a:r>
                      <a:r>
                        <a:rPr lang="en-US" sz="2400" b="1" dirty="0" smtClean="0"/>
                        <a:t> I) := result(I+4 </a:t>
                      </a:r>
                      <a:r>
                        <a:rPr lang="en-US" sz="2400" b="1" dirty="0" err="1" smtClean="0"/>
                        <a:t>downto</a:t>
                      </a:r>
                      <a:r>
                        <a:rPr lang="en-US" sz="2400" b="1" dirty="0" smtClean="0"/>
                        <a:t> I) + ('0' &amp; A);</a:t>
                      </a:r>
                    </a:p>
                    <a:p>
                      <a:r>
                        <a:rPr kumimoji="0" lang="en-US" sz="2400" b="1" i="1" kern="1200" dirty="0" smtClean="0">
                          <a:solidFill>
                            <a:srgbClr val="0070C0"/>
                          </a:solidFill>
                          <a:latin typeface="+mj-lt"/>
                          <a:ea typeface="Times New Roman"/>
                          <a:cs typeface="Courier-BoldOblique"/>
                        </a:rPr>
                        <a:t>   end</a:t>
                      </a:r>
                      <a:r>
                        <a:rPr lang="en-US" sz="2400" b="1" dirty="0" smtClean="0"/>
                        <a:t> </a:t>
                      </a:r>
                      <a:r>
                        <a:rPr kumimoji="0" lang="en-US" sz="2400" b="1" i="1" kern="1200" dirty="0" smtClean="0">
                          <a:solidFill>
                            <a:srgbClr val="0070C0"/>
                          </a:solidFill>
                          <a:latin typeface="+mj-lt"/>
                          <a:ea typeface="Times New Roman"/>
                          <a:cs typeface="Courier-BoldOblique"/>
                        </a:rPr>
                        <a:t>if</a:t>
                      </a:r>
                      <a:r>
                        <a:rPr lang="en-US" sz="2400" b="1" dirty="0" smtClean="0"/>
                        <a:t>;</a:t>
                      </a:r>
                    </a:p>
                    <a:p>
                      <a:r>
                        <a:rPr kumimoji="0" lang="en-US" sz="2400" b="1" i="1" kern="1200" dirty="0" smtClean="0">
                          <a:solidFill>
                            <a:srgbClr val="0070C0"/>
                          </a:solidFill>
                          <a:latin typeface="+mj-lt"/>
                          <a:ea typeface="Times New Roman"/>
                          <a:cs typeface="Courier-BoldOblique"/>
                        </a:rPr>
                        <a:t>  end</a:t>
                      </a:r>
                      <a:r>
                        <a:rPr lang="en-US" sz="2400" b="1" dirty="0" smtClean="0"/>
                        <a:t> </a:t>
                      </a:r>
                      <a:r>
                        <a:rPr kumimoji="0" lang="en-US" sz="2400" b="1" i="1" kern="1200" dirty="0" smtClean="0">
                          <a:solidFill>
                            <a:srgbClr val="0070C0"/>
                          </a:solidFill>
                          <a:latin typeface="+mj-lt"/>
                          <a:ea typeface="Times New Roman"/>
                          <a:cs typeface="Courier-BoldOblique"/>
                        </a:rPr>
                        <a:t>loop</a:t>
                      </a:r>
                      <a:r>
                        <a:rPr lang="en-US" sz="2400" b="1" dirty="0" smtClean="0"/>
                        <a:t>;</a:t>
                      </a:r>
                    </a:p>
                    <a:p>
                      <a:r>
                        <a:rPr lang="en-US" sz="2400" b="1" dirty="0" smtClean="0"/>
                        <a:t>  RES &lt;= result;</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process</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Behavioral;</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custDataLst>
              <p:tags r:id="rId1"/>
            </p:custDataLst>
          </p:nvPr>
        </p:nvSpPr>
        <p:spPr>
          <a:xfrm>
            <a:off x="0" y="0"/>
            <a:ext cx="6999288" cy="838200"/>
          </a:xfrm>
        </p:spPr>
        <p:txBody>
          <a:bodyPr>
            <a:normAutofit fontScale="90000"/>
          </a:bodyPr>
          <a:lstStyle/>
          <a:p>
            <a:r>
              <a:rPr lang="fr-FR" dirty="0" smtClean="0"/>
              <a:t>Description de Circuits Séquentiels</a:t>
            </a:r>
            <a:endParaRPr lang="fr-F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74</a:t>
            </a:fld>
            <a:endParaRPr lang="fr-FR"/>
          </a:p>
        </p:txBody>
      </p:sp>
      <p:sp>
        <p:nvSpPr>
          <p:cNvPr id="6" name="Espace réservé du contenu 5"/>
          <p:cNvSpPr>
            <a:spLocks noGrp="1"/>
          </p:cNvSpPr>
          <p:nvPr>
            <p:ph idx="4294967295"/>
          </p:nvPr>
        </p:nvSpPr>
        <p:spPr>
          <a:xfrm>
            <a:off x="0" y="836613"/>
            <a:ext cx="8642350" cy="5184775"/>
          </a:xfrm>
        </p:spPr>
        <p:txBody>
          <a:bodyPr>
            <a:normAutofit/>
          </a:bodyPr>
          <a:lstStyle/>
          <a:p>
            <a:r>
              <a:rPr lang="fr-FR" dirty="0" smtClean="0"/>
              <a:t>Un </a:t>
            </a:r>
            <a:r>
              <a:rPr lang="fr-FR" b="1" dirty="0" err="1" smtClean="0"/>
              <a:t>process</a:t>
            </a:r>
            <a:r>
              <a:rPr lang="fr-FR" dirty="0" smtClean="0"/>
              <a:t> comporte un point de mémorisation si au moins une des conditions suivantes est vérifiée :</a:t>
            </a:r>
          </a:p>
          <a:p>
            <a:pPr lvl="1"/>
            <a:r>
              <a:rPr lang="fr-FR" dirty="0" smtClean="0"/>
              <a:t>la liste de sensibilité ne comprend pas tous les signaux lus</a:t>
            </a:r>
          </a:p>
          <a:p>
            <a:pPr lvl="1"/>
            <a:r>
              <a:rPr lang="fr-FR" dirty="0" smtClean="0"/>
              <a:t>les signaux ne sont pas affectés quelle que soit la branche</a:t>
            </a:r>
          </a:p>
          <a:p>
            <a:pPr lvl="1"/>
            <a:r>
              <a:rPr lang="fr-FR" dirty="0" smtClean="0"/>
              <a:t>une variable est lue avant d'être affectée</a:t>
            </a:r>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Restrictions dans la description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75</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Bascule à verrouillage (</a:t>
            </a:r>
            <a:r>
              <a:rPr lang="fr-FR" dirty="0" err="1" smtClean="0"/>
              <a:t>latch</a:t>
            </a:r>
            <a:r>
              <a:rPr lang="fr-FR" dirty="0" smtClean="0"/>
              <a:t>)</a:t>
            </a:r>
          </a:p>
        </p:txBody>
      </p:sp>
      <p:graphicFrame>
        <p:nvGraphicFramePr>
          <p:cNvPr id="9" name="Tableau 8"/>
          <p:cNvGraphicFramePr>
            <a:graphicFrameLocks noGrp="1"/>
          </p:cNvGraphicFramePr>
          <p:nvPr/>
        </p:nvGraphicFramePr>
        <p:xfrm>
          <a:off x="179512" y="860688"/>
          <a:ext cx="4392488" cy="1920240"/>
        </p:xfrm>
        <a:graphic>
          <a:graphicData uri="http://schemas.openxmlformats.org/drawingml/2006/table">
            <a:tbl>
              <a:tblPr bandRow="1">
                <a:tableStyleId>{5C22544A-7EE6-4342-B048-85BDC9FD1C3A}</a:tableStyleId>
              </a:tblPr>
              <a:tblGrid>
                <a:gridCol w="4392488"/>
              </a:tblGrid>
              <a:tr h="370840">
                <a:tc>
                  <a:txBody>
                    <a:bodyPr/>
                    <a:lstStyle/>
                    <a:p>
                      <a:r>
                        <a:rPr kumimoji="0" lang="en-US" sz="2400" b="1" i="1" kern="1200" dirty="0" smtClean="0">
                          <a:solidFill>
                            <a:srgbClr val="0070C0"/>
                          </a:solidFill>
                          <a:latin typeface="+mj-lt"/>
                          <a:ea typeface="Times New Roman"/>
                          <a:cs typeface="Courier-BoldOblique"/>
                        </a:rPr>
                        <a:t>entity</a:t>
                      </a:r>
                      <a:r>
                        <a:rPr lang="en-US" sz="2400" b="1" dirty="0" smtClean="0"/>
                        <a:t> L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port</a:t>
                      </a:r>
                      <a:r>
                        <a:rPr lang="en-US" sz="2400" b="1" dirty="0" smtClean="0"/>
                        <a:t> (</a:t>
                      </a:r>
                    </a:p>
                    <a:p>
                      <a:r>
                        <a:rPr lang="en-US" sz="2400" b="1" dirty="0" smtClean="0"/>
                        <a:t>  D,G : </a:t>
                      </a:r>
                      <a:r>
                        <a:rPr kumimoji="0" lang="en-US" sz="2400" b="1" i="1" kern="1200" dirty="0" smtClean="0">
                          <a:solidFill>
                            <a:srgbClr val="0070C0"/>
                          </a:solidFill>
                          <a:latin typeface="+mj-lt"/>
                          <a:ea typeface="Times New Roman"/>
                          <a:cs typeface="Courier-BoldOblique"/>
                        </a:rPr>
                        <a:t>in</a:t>
                      </a:r>
                      <a:r>
                        <a:rPr lang="en-US" sz="2400" b="1" dirty="0" smtClean="0"/>
                        <a:t> </a:t>
                      </a:r>
                      <a:r>
                        <a:rPr lang="en-US" sz="2400" b="1" dirty="0" err="1" smtClean="0"/>
                        <a:t>std_logic</a:t>
                      </a:r>
                      <a:r>
                        <a:rPr lang="en-US" sz="2400" b="1" dirty="0" smtClean="0"/>
                        <a:t>;</a:t>
                      </a:r>
                    </a:p>
                    <a:p>
                      <a:r>
                        <a:rPr lang="en-US" sz="2400" b="1" dirty="0" smtClean="0"/>
                        <a:t>  Q : </a:t>
                      </a:r>
                      <a:r>
                        <a:rPr kumimoji="0" lang="en-US" sz="2400" b="1" i="1" kern="1200" dirty="0" smtClean="0">
                          <a:solidFill>
                            <a:srgbClr val="0070C0"/>
                          </a:solidFill>
                          <a:latin typeface="+mj-lt"/>
                          <a:ea typeface="Times New Roman"/>
                          <a:cs typeface="Courier-BoldOblique"/>
                        </a:rPr>
                        <a:t>out</a:t>
                      </a:r>
                      <a:r>
                        <a:rPr lang="en-US" sz="2400" b="1" dirty="0" smtClean="0"/>
                        <a:t> </a:t>
                      </a:r>
                      <a:r>
                        <a:rPr lang="en-US" sz="2400" b="1" dirty="0" err="1" smtClean="0"/>
                        <a:t>std_logic</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L;</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179512" y="2780928"/>
          <a:ext cx="4392488" cy="3383280"/>
        </p:xfrm>
        <a:graphic>
          <a:graphicData uri="http://schemas.openxmlformats.org/drawingml/2006/table">
            <a:tbl>
              <a:tblPr bandRow="1">
                <a:tableStyleId>{5C22544A-7EE6-4342-B048-85BDC9FD1C3A}</a:tableStyleId>
              </a:tblPr>
              <a:tblGrid>
                <a:gridCol w="4392488"/>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A </a:t>
                      </a:r>
                      <a:r>
                        <a:rPr kumimoji="0" lang="en-US" sz="2400" b="1" i="1" kern="1200" dirty="0" smtClean="0">
                          <a:solidFill>
                            <a:srgbClr val="0070C0"/>
                          </a:solidFill>
                          <a:latin typeface="+mj-lt"/>
                          <a:ea typeface="Times New Roman"/>
                          <a:cs typeface="Courier-BoldOblique"/>
                        </a:rPr>
                        <a:t>of</a:t>
                      </a:r>
                      <a:r>
                        <a:rPr lang="en-US" sz="2400" b="1" dirty="0" smtClean="0"/>
                        <a:t> L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process</a:t>
                      </a:r>
                      <a:r>
                        <a:rPr lang="en-US" sz="2400" b="1" dirty="0" smtClean="0"/>
                        <a:t> (D,G)</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  if</a:t>
                      </a:r>
                      <a:r>
                        <a:rPr lang="en-US" sz="2400" b="1" dirty="0" smtClean="0"/>
                        <a:t> G='1' </a:t>
                      </a:r>
                      <a:r>
                        <a:rPr kumimoji="0" lang="en-US" sz="2400" b="1" i="1" kern="1200" dirty="0" smtClean="0">
                          <a:solidFill>
                            <a:srgbClr val="0070C0"/>
                          </a:solidFill>
                          <a:latin typeface="+mj-lt"/>
                          <a:ea typeface="Times New Roman"/>
                          <a:cs typeface="Courier-BoldOblique"/>
                        </a:rPr>
                        <a:t>then</a:t>
                      </a:r>
                      <a:r>
                        <a:rPr lang="en-US" sz="2400" b="1" dirty="0" smtClean="0"/>
                        <a:t> </a:t>
                      </a:r>
                    </a:p>
                    <a:p>
                      <a:r>
                        <a:rPr lang="en-US" sz="2400" b="1" dirty="0" smtClean="0"/>
                        <a:t>     Q &lt;= D;</a:t>
                      </a:r>
                    </a:p>
                    <a:p>
                      <a:r>
                        <a:rPr kumimoji="0" lang="en-US" sz="2400" b="1" i="1" kern="1200" dirty="0" smtClean="0">
                          <a:solidFill>
                            <a:srgbClr val="0070C0"/>
                          </a:solidFill>
                          <a:latin typeface="+mj-lt"/>
                          <a:ea typeface="Times New Roman"/>
                          <a:cs typeface="Courier-BoldOblique"/>
                        </a:rPr>
                        <a:t>  end</a:t>
                      </a:r>
                      <a:r>
                        <a:rPr lang="en-US" sz="2400" b="1" dirty="0" smtClean="0"/>
                        <a:t> </a:t>
                      </a:r>
                      <a:r>
                        <a:rPr kumimoji="0" lang="en-US" sz="2400" b="1" i="1" kern="1200" dirty="0" smtClean="0">
                          <a:solidFill>
                            <a:srgbClr val="0070C0"/>
                          </a:solidFill>
                          <a:latin typeface="+mj-lt"/>
                          <a:ea typeface="Times New Roman"/>
                          <a:cs typeface="Courier-BoldOblique"/>
                        </a:rPr>
                        <a:t>if</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process</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7" name="Tableau 6"/>
          <p:cNvGraphicFramePr>
            <a:graphicFrameLocks noGrp="1"/>
          </p:cNvGraphicFramePr>
          <p:nvPr/>
        </p:nvGraphicFramePr>
        <p:xfrm>
          <a:off x="4644008" y="2420888"/>
          <a:ext cx="4392488" cy="3749040"/>
        </p:xfrm>
        <a:graphic>
          <a:graphicData uri="http://schemas.openxmlformats.org/drawingml/2006/table">
            <a:tbl>
              <a:tblPr bandRow="1">
                <a:tableStyleId>{5C22544A-7EE6-4342-B048-85BDC9FD1C3A}</a:tableStyleId>
              </a:tblPr>
              <a:tblGrid>
                <a:gridCol w="4392488"/>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A </a:t>
                      </a:r>
                      <a:r>
                        <a:rPr kumimoji="0" lang="en-US" sz="2400" b="1" i="1" kern="1200" dirty="0" smtClean="0">
                          <a:solidFill>
                            <a:srgbClr val="0070C0"/>
                          </a:solidFill>
                          <a:latin typeface="+mj-lt"/>
                          <a:ea typeface="Times New Roman"/>
                          <a:cs typeface="Courier-BoldOblique"/>
                        </a:rPr>
                        <a:t>of</a:t>
                      </a:r>
                      <a:r>
                        <a:rPr lang="en-US" sz="2400" b="1" dirty="0" smtClean="0"/>
                        <a:t> L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process</a:t>
                      </a:r>
                      <a:endParaRPr lang="en-US" sz="2400" b="1" dirty="0" smtClean="0"/>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  Wait on </a:t>
                      </a:r>
                      <a:r>
                        <a:rPr kumimoji="0" lang="en-US" sz="2400" b="1" kern="1200" dirty="0" smtClean="0">
                          <a:solidFill>
                            <a:schemeClr val="dk1"/>
                          </a:solidFill>
                          <a:latin typeface="+mn-lt"/>
                          <a:ea typeface="+mn-ea"/>
                          <a:cs typeface="+mn-cs"/>
                        </a:rPr>
                        <a:t>D,G;</a:t>
                      </a:r>
                    </a:p>
                    <a:p>
                      <a:r>
                        <a:rPr kumimoji="0" lang="en-US" sz="2400" b="1" i="1" kern="1200" dirty="0" smtClean="0">
                          <a:solidFill>
                            <a:srgbClr val="0070C0"/>
                          </a:solidFill>
                          <a:latin typeface="+mj-lt"/>
                          <a:ea typeface="Times New Roman"/>
                          <a:cs typeface="Courier-BoldOblique"/>
                        </a:rPr>
                        <a:t>   if</a:t>
                      </a:r>
                      <a:r>
                        <a:rPr lang="en-US" sz="2400" b="1" dirty="0" smtClean="0"/>
                        <a:t> G='1' </a:t>
                      </a:r>
                      <a:r>
                        <a:rPr kumimoji="0" lang="en-US" sz="2400" b="1" i="1" kern="1200" dirty="0" smtClean="0">
                          <a:solidFill>
                            <a:srgbClr val="0070C0"/>
                          </a:solidFill>
                          <a:latin typeface="+mj-lt"/>
                          <a:ea typeface="Times New Roman"/>
                          <a:cs typeface="Courier-BoldOblique"/>
                        </a:rPr>
                        <a:t>then</a:t>
                      </a:r>
                      <a:r>
                        <a:rPr lang="en-US" sz="2400" b="1" dirty="0" smtClean="0"/>
                        <a:t> </a:t>
                      </a:r>
                    </a:p>
                    <a:p>
                      <a:r>
                        <a:rPr lang="en-US" sz="2400" b="1" dirty="0" smtClean="0"/>
                        <a:t>     Q &lt;= D;</a:t>
                      </a:r>
                    </a:p>
                    <a:p>
                      <a:r>
                        <a:rPr kumimoji="0" lang="en-US" sz="2400" b="1" i="1" kern="1200" dirty="0" smtClean="0">
                          <a:solidFill>
                            <a:srgbClr val="0070C0"/>
                          </a:solidFill>
                          <a:latin typeface="+mj-lt"/>
                          <a:ea typeface="Times New Roman"/>
                          <a:cs typeface="Courier-BoldOblique"/>
                        </a:rPr>
                        <a:t>  end</a:t>
                      </a:r>
                      <a:r>
                        <a:rPr lang="en-US" sz="2400" b="1" dirty="0" smtClean="0"/>
                        <a:t> </a:t>
                      </a:r>
                      <a:r>
                        <a:rPr kumimoji="0" lang="en-US" sz="2400" b="1" i="1" kern="1200" dirty="0" smtClean="0">
                          <a:solidFill>
                            <a:srgbClr val="0070C0"/>
                          </a:solidFill>
                          <a:latin typeface="+mj-lt"/>
                          <a:ea typeface="Times New Roman"/>
                          <a:cs typeface="Courier-BoldOblique"/>
                        </a:rPr>
                        <a:t>if</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process</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1" name="ZoneTexte 10"/>
          <p:cNvSpPr txBox="1"/>
          <p:nvPr/>
        </p:nvSpPr>
        <p:spPr>
          <a:xfrm>
            <a:off x="2627784" y="4941168"/>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❶</a:t>
            </a:r>
            <a:endParaRPr lang="fr-FR" sz="4400" b="1" dirty="0" smtClean="0">
              <a:solidFill>
                <a:srgbClr val="FF0000"/>
              </a:solidFill>
            </a:endParaRPr>
          </a:p>
        </p:txBody>
      </p:sp>
      <p:sp>
        <p:nvSpPr>
          <p:cNvPr id="12" name="ZoneTexte 11"/>
          <p:cNvSpPr txBox="1"/>
          <p:nvPr/>
        </p:nvSpPr>
        <p:spPr>
          <a:xfrm>
            <a:off x="6948264" y="4653136"/>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❷</a:t>
            </a:r>
            <a:endParaRPr lang="fr-FR" sz="4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76</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Bascule synchrone</a:t>
            </a:r>
          </a:p>
        </p:txBody>
      </p:sp>
      <p:graphicFrame>
        <p:nvGraphicFramePr>
          <p:cNvPr id="9" name="Tableau 8"/>
          <p:cNvGraphicFramePr>
            <a:graphicFrameLocks noGrp="1"/>
          </p:cNvGraphicFramePr>
          <p:nvPr/>
        </p:nvGraphicFramePr>
        <p:xfrm>
          <a:off x="179512" y="860688"/>
          <a:ext cx="4392488" cy="1920240"/>
        </p:xfrm>
        <a:graphic>
          <a:graphicData uri="http://schemas.openxmlformats.org/drawingml/2006/table">
            <a:tbl>
              <a:tblPr bandRow="1">
                <a:tableStyleId>{5C22544A-7EE6-4342-B048-85BDC9FD1C3A}</a:tableStyleId>
              </a:tblPr>
              <a:tblGrid>
                <a:gridCol w="4392488"/>
              </a:tblGrid>
              <a:tr h="370840">
                <a:tc>
                  <a:txBody>
                    <a:bodyPr/>
                    <a:lstStyle/>
                    <a:p>
                      <a:r>
                        <a:rPr kumimoji="0" lang="en-US" sz="2400" b="1" i="1" kern="1200" dirty="0" smtClean="0">
                          <a:solidFill>
                            <a:srgbClr val="0070C0"/>
                          </a:solidFill>
                          <a:latin typeface="+mj-lt"/>
                          <a:ea typeface="Times New Roman"/>
                          <a:cs typeface="Courier-BoldOblique"/>
                        </a:rPr>
                        <a:t>entity</a:t>
                      </a:r>
                      <a:r>
                        <a:rPr lang="en-US" sz="2400" b="1" dirty="0" smtClean="0"/>
                        <a:t> </a:t>
                      </a:r>
                      <a:r>
                        <a:rPr lang="en-US" sz="2400" b="1" dirty="0" err="1" smtClean="0"/>
                        <a:t>R</a:t>
                      </a:r>
                      <a:r>
                        <a:rPr kumimoji="0" lang="en-US" sz="2400" b="1" i="1" kern="1200" dirty="0" err="1" smtClean="0">
                          <a:solidFill>
                            <a:srgbClr val="0070C0"/>
                          </a:solidFill>
                          <a:latin typeface="+mj-lt"/>
                          <a:ea typeface="Times New Roman"/>
                          <a:cs typeface="Courier-BoldOblique"/>
                        </a:rPr>
                        <a:t>is</a:t>
                      </a:r>
                      <a:endParaRPr kumimoji="0" lang="en-US" sz="2400" b="1" i="1" kern="1200" dirty="0" smtClean="0">
                        <a:solidFill>
                          <a:srgbClr val="0070C0"/>
                        </a:solidFill>
                        <a:latin typeface="+mj-lt"/>
                        <a:ea typeface="Times New Roman"/>
                        <a:cs typeface="Courier-BoldOblique"/>
                      </a:endParaRPr>
                    </a:p>
                    <a:p>
                      <a:r>
                        <a:rPr kumimoji="0" lang="en-US" sz="2400" b="1" i="1" kern="1200" dirty="0" smtClean="0">
                          <a:solidFill>
                            <a:srgbClr val="0070C0"/>
                          </a:solidFill>
                          <a:latin typeface="+mj-lt"/>
                          <a:ea typeface="Times New Roman"/>
                          <a:cs typeface="Courier-BoldOblique"/>
                        </a:rPr>
                        <a:t>port</a:t>
                      </a:r>
                      <a:r>
                        <a:rPr lang="en-US" sz="2400" b="1" dirty="0" smtClean="0"/>
                        <a:t> (</a:t>
                      </a:r>
                    </a:p>
                    <a:p>
                      <a:r>
                        <a:rPr lang="en-US" sz="2400" b="1" dirty="0" smtClean="0"/>
                        <a:t>  D,CLK : </a:t>
                      </a:r>
                      <a:r>
                        <a:rPr kumimoji="0" lang="en-US" sz="2400" b="1" i="1" kern="1200" dirty="0" smtClean="0">
                          <a:solidFill>
                            <a:srgbClr val="0070C0"/>
                          </a:solidFill>
                          <a:latin typeface="+mj-lt"/>
                          <a:ea typeface="Times New Roman"/>
                          <a:cs typeface="Courier-BoldOblique"/>
                        </a:rPr>
                        <a:t>in</a:t>
                      </a:r>
                      <a:r>
                        <a:rPr lang="en-US" sz="2400" b="1" dirty="0" smtClean="0"/>
                        <a:t> </a:t>
                      </a:r>
                      <a:r>
                        <a:rPr lang="en-US" sz="2400" b="1" dirty="0" err="1" smtClean="0"/>
                        <a:t>std_logic</a:t>
                      </a:r>
                      <a:r>
                        <a:rPr lang="en-US" sz="2400" b="1" dirty="0" smtClean="0"/>
                        <a:t>;</a:t>
                      </a:r>
                    </a:p>
                    <a:p>
                      <a:r>
                        <a:rPr lang="en-US" sz="2400" b="1" dirty="0" smtClean="0"/>
                        <a:t>  Q : </a:t>
                      </a:r>
                      <a:r>
                        <a:rPr kumimoji="0" lang="en-US" sz="2400" b="1" i="1" kern="1200" dirty="0" smtClean="0">
                          <a:solidFill>
                            <a:srgbClr val="0070C0"/>
                          </a:solidFill>
                          <a:latin typeface="+mj-lt"/>
                          <a:ea typeface="Times New Roman"/>
                          <a:cs typeface="Courier-BoldOblique"/>
                        </a:rPr>
                        <a:t>out</a:t>
                      </a:r>
                      <a:r>
                        <a:rPr lang="en-US" sz="2400" b="1" dirty="0" smtClean="0"/>
                        <a:t> </a:t>
                      </a:r>
                      <a:r>
                        <a:rPr lang="en-US" sz="2400" b="1" dirty="0" err="1" smtClean="0"/>
                        <a:t>std_logic</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R;</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107504" y="3258656"/>
          <a:ext cx="4392488" cy="2834640"/>
        </p:xfrm>
        <a:graphic>
          <a:graphicData uri="http://schemas.openxmlformats.org/drawingml/2006/table">
            <a:tbl>
              <a:tblPr bandRow="1">
                <a:tableStyleId>{5C22544A-7EE6-4342-B048-85BDC9FD1C3A}</a:tableStyleId>
              </a:tblPr>
              <a:tblGrid>
                <a:gridCol w="4392488"/>
              </a:tblGrid>
              <a:tr h="370840">
                <a:tc>
                  <a:txBody>
                    <a:bodyPr/>
                    <a:lstStyle/>
                    <a:p>
                      <a:r>
                        <a:rPr kumimoji="0" lang="en-US" sz="2000" b="1" i="1" kern="1200" dirty="0" smtClean="0">
                          <a:solidFill>
                            <a:srgbClr val="0070C0"/>
                          </a:solidFill>
                          <a:latin typeface="+mj-lt"/>
                          <a:ea typeface="Times New Roman"/>
                          <a:cs typeface="Courier-BoldOblique"/>
                        </a:rPr>
                        <a:t>architecture</a:t>
                      </a:r>
                      <a:r>
                        <a:rPr lang="en-US" sz="2000" b="1" dirty="0" smtClean="0"/>
                        <a:t> A </a:t>
                      </a:r>
                      <a:r>
                        <a:rPr kumimoji="0" lang="en-US" sz="2000" b="1" i="1" kern="1200" dirty="0" smtClean="0">
                          <a:solidFill>
                            <a:srgbClr val="0070C0"/>
                          </a:solidFill>
                          <a:latin typeface="+mj-lt"/>
                          <a:ea typeface="Times New Roman"/>
                          <a:cs typeface="Courier-BoldOblique"/>
                        </a:rPr>
                        <a:t>of</a:t>
                      </a:r>
                      <a:r>
                        <a:rPr lang="en-US" sz="2000" b="1" dirty="0" smtClean="0"/>
                        <a:t> R </a:t>
                      </a:r>
                      <a:r>
                        <a:rPr kumimoji="0" lang="en-US" sz="2000" b="1" i="1" kern="1200" dirty="0" smtClean="0">
                          <a:solidFill>
                            <a:srgbClr val="0070C0"/>
                          </a:solidFill>
                          <a:latin typeface="+mj-lt"/>
                          <a:ea typeface="Times New Roman"/>
                          <a:cs typeface="Courier-BoldOblique"/>
                        </a:rPr>
                        <a:t>is</a:t>
                      </a:r>
                    </a:p>
                    <a:p>
                      <a:r>
                        <a:rPr kumimoji="0" lang="en-US" sz="2000" b="1" i="1" kern="1200" dirty="0" smtClean="0">
                          <a:solidFill>
                            <a:srgbClr val="0070C0"/>
                          </a:solidFill>
                          <a:latin typeface="+mj-lt"/>
                          <a:ea typeface="Times New Roman"/>
                          <a:cs typeface="Courier-BoldOblique"/>
                        </a:rPr>
                        <a:t>begin</a:t>
                      </a:r>
                    </a:p>
                    <a:p>
                      <a:r>
                        <a:rPr kumimoji="0" lang="en-US" sz="2000" b="1" i="1" kern="1200" dirty="0" smtClean="0">
                          <a:solidFill>
                            <a:srgbClr val="0070C0"/>
                          </a:solidFill>
                          <a:latin typeface="+mj-lt"/>
                          <a:ea typeface="Times New Roman"/>
                          <a:cs typeface="Courier-BoldOblique"/>
                        </a:rPr>
                        <a:t>process</a:t>
                      </a:r>
                      <a:r>
                        <a:rPr lang="en-US" sz="2000" b="1" dirty="0" smtClean="0"/>
                        <a:t> (CLK)</a:t>
                      </a:r>
                    </a:p>
                    <a:p>
                      <a:r>
                        <a:rPr kumimoji="0" lang="en-US" sz="2000" b="1" i="1" kern="1200" dirty="0" smtClean="0">
                          <a:solidFill>
                            <a:srgbClr val="0070C0"/>
                          </a:solidFill>
                          <a:latin typeface="+mj-lt"/>
                          <a:ea typeface="Times New Roman"/>
                          <a:cs typeface="Courier-BoldOblique"/>
                        </a:rPr>
                        <a:t>begin</a:t>
                      </a:r>
                    </a:p>
                    <a:p>
                      <a:r>
                        <a:rPr kumimoji="0" lang="en-US" sz="2000" b="1" i="1" kern="1200" dirty="0" smtClean="0">
                          <a:solidFill>
                            <a:srgbClr val="0070C0"/>
                          </a:solidFill>
                          <a:latin typeface="+mj-lt"/>
                          <a:ea typeface="Times New Roman"/>
                          <a:cs typeface="Courier-BoldOblique"/>
                        </a:rPr>
                        <a:t>  if</a:t>
                      </a:r>
                      <a:r>
                        <a:rPr lang="en-US" sz="2000" b="1" dirty="0" smtClean="0"/>
                        <a:t> (</a:t>
                      </a:r>
                      <a:r>
                        <a:rPr lang="en-US" sz="2000" b="1" dirty="0" err="1" smtClean="0"/>
                        <a:t>CLK</a:t>
                      </a:r>
                      <a:r>
                        <a:rPr kumimoji="0" lang="en-US" sz="2000" b="1" i="1" kern="1200" dirty="0" err="1" smtClean="0">
                          <a:solidFill>
                            <a:srgbClr val="0070C0"/>
                          </a:solidFill>
                          <a:latin typeface="+mj-lt"/>
                          <a:ea typeface="Times New Roman"/>
                          <a:cs typeface="Courier-BoldOblique"/>
                        </a:rPr>
                        <a:t>’event</a:t>
                      </a:r>
                      <a:r>
                        <a:rPr lang="en-US" sz="2000" b="1" dirty="0" smtClean="0"/>
                        <a:t> and CLK='1‘) </a:t>
                      </a:r>
                      <a:r>
                        <a:rPr kumimoji="0" lang="en-US" sz="2000" b="1" i="1" kern="1200" dirty="0" smtClean="0">
                          <a:solidFill>
                            <a:srgbClr val="0070C0"/>
                          </a:solidFill>
                          <a:latin typeface="+mj-lt"/>
                          <a:ea typeface="Times New Roman"/>
                          <a:cs typeface="Courier-BoldOblique"/>
                        </a:rPr>
                        <a:t>then</a:t>
                      </a:r>
                      <a:r>
                        <a:rPr lang="en-US" sz="2000" b="1" dirty="0" smtClean="0"/>
                        <a:t> </a:t>
                      </a:r>
                    </a:p>
                    <a:p>
                      <a:r>
                        <a:rPr lang="en-US" sz="2000" b="1" dirty="0" smtClean="0"/>
                        <a:t>     Q &lt;= D;</a:t>
                      </a:r>
                    </a:p>
                    <a:p>
                      <a:r>
                        <a:rPr kumimoji="0" lang="en-US" sz="2000" b="1" i="1" kern="1200" dirty="0" smtClean="0">
                          <a:solidFill>
                            <a:srgbClr val="0070C0"/>
                          </a:solidFill>
                          <a:latin typeface="+mj-lt"/>
                          <a:ea typeface="Times New Roman"/>
                          <a:cs typeface="Courier-BoldOblique"/>
                        </a:rPr>
                        <a:t>  end</a:t>
                      </a:r>
                      <a:r>
                        <a:rPr lang="en-US" sz="2000" b="1" dirty="0" smtClean="0"/>
                        <a:t> </a:t>
                      </a:r>
                      <a:r>
                        <a:rPr kumimoji="0" lang="en-US" sz="2000" b="1" i="1" kern="1200" dirty="0" smtClean="0">
                          <a:solidFill>
                            <a:srgbClr val="0070C0"/>
                          </a:solidFill>
                          <a:latin typeface="+mj-lt"/>
                          <a:ea typeface="Times New Roman"/>
                          <a:cs typeface="Courier-BoldOblique"/>
                        </a:rPr>
                        <a:t>if</a:t>
                      </a:r>
                      <a:r>
                        <a:rPr lang="en-US" sz="2000" b="1" dirty="0" smtClean="0"/>
                        <a:t>;</a:t>
                      </a:r>
                    </a:p>
                    <a:p>
                      <a:r>
                        <a:rPr kumimoji="0" lang="en-US" sz="2000" b="1" i="1" kern="1200" dirty="0" smtClean="0">
                          <a:solidFill>
                            <a:srgbClr val="0070C0"/>
                          </a:solidFill>
                          <a:latin typeface="+mj-lt"/>
                          <a:ea typeface="Times New Roman"/>
                          <a:cs typeface="Courier-BoldOblique"/>
                        </a:rPr>
                        <a:t>end</a:t>
                      </a:r>
                      <a:r>
                        <a:rPr lang="en-US" sz="2000" b="1" dirty="0" smtClean="0"/>
                        <a:t> </a:t>
                      </a:r>
                      <a:r>
                        <a:rPr kumimoji="0" lang="en-US" sz="2000" b="1" i="1" kern="1200" dirty="0" smtClean="0">
                          <a:solidFill>
                            <a:srgbClr val="0070C0"/>
                          </a:solidFill>
                          <a:latin typeface="+mj-lt"/>
                          <a:ea typeface="Times New Roman"/>
                          <a:cs typeface="Courier-BoldOblique"/>
                        </a:rPr>
                        <a:t>process</a:t>
                      </a:r>
                      <a:r>
                        <a:rPr lang="en-US" sz="2000" b="1" dirty="0" smtClean="0"/>
                        <a:t>;</a:t>
                      </a:r>
                    </a:p>
                    <a:p>
                      <a:r>
                        <a:rPr kumimoji="0" lang="en-US" sz="2000" b="1" i="1" kern="1200" dirty="0" smtClean="0">
                          <a:solidFill>
                            <a:srgbClr val="0070C0"/>
                          </a:solidFill>
                          <a:latin typeface="+mj-lt"/>
                          <a:ea typeface="Times New Roman"/>
                          <a:cs typeface="Courier-BoldOblique"/>
                        </a:rPr>
                        <a:t>end</a:t>
                      </a:r>
                      <a:r>
                        <a:rPr lang="en-US" sz="2000" b="1" dirty="0" smtClean="0"/>
                        <a:t> R;</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7" name="Tableau 6"/>
          <p:cNvGraphicFramePr>
            <a:graphicFrameLocks noGrp="1"/>
          </p:cNvGraphicFramePr>
          <p:nvPr/>
        </p:nvGraphicFramePr>
        <p:xfrm>
          <a:off x="3203848" y="882392"/>
          <a:ext cx="5437112" cy="2834640"/>
        </p:xfrm>
        <a:graphic>
          <a:graphicData uri="http://schemas.openxmlformats.org/drawingml/2006/table">
            <a:tbl>
              <a:tblPr bandRow="1">
                <a:tableStyleId>{5C22544A-7EE6-4342-B048-85BDC9FD1C3A}</a:tableStyleId>
              </a:tblPr>
              <a:tblGrid>
                <a:gridCol w="5437112"/>
              </a:tblGrid>
              <a:tr h="370840">
                <a:tc>
                  <a:txBody>
                    <a:bodyPr/>
                    <a:lstStyle/>
                    <a:p>
                      <a:r>
                        <a:rPr kumimoji="0" lang="en-US" sz="2000" b="1" i="1" kern="1200" dirty="0" smtClean="0">
                          <a:solidFill>
                            <a:srgbClr val="0070C0"/>
                          </a:solidFill>
                          <a:latin typeface="+mj-lt"/>
                          <a:ea typeface="Times New Roman"/>
                          <a:cs typeface="Courier-BoldOblique"/>
                        </a:rPr>
                        <a:t>architecture</a:t>
                      </a:r>
                      <a:r>
                        <a:rPr lang="en-US" sz="2000" b="1" dirty="0" smtClean="0"/>
                        <a:t> A </a:t>
                      </a:r>
                      <a:r>
                        <a:rPr kumimoji="0" lang="en-US" sz="2000" b="1" i="1" kern="1200" dirty="0" smtClean="0">
                          <a:solidFill>
                            <a:srgbClr val="0070C0"/>
                          </a:solidFill>
                          <a:latin typeface="+mj-lt"/>
                          <a:ea typeface="Times New Roman"/>
                          <a:cs typeface="Courier-BoldOblique"/>
                        </a:rPr>
                        <a:t>of</a:t>
                      </a:r>
                      <a:r>
                        <a:rPr lang="en-US" sz="2000" b="1" dirty="0" smtClean="0"/>
                        <a:t> R </a:t>
                      </a:r>
                      <a:r>
                        <a:rPr kumimoji="0" lang="en-US" sz="2000" b="1" i="1" kern="1200" dirty="0" smtClean="0">
                          <a:solidFill>
                            <a:srgbClr val="0070C0"/>
                          </a:solidFill>
                          <a:latin typeface="+mj-lt"/>
                          <a:ea typeface="Times New Roman"/>
                          <a:cs typeface="Courier-BoldOblique"/>
                        </a:rPr>
                        <a:t>is</a:t>
                      </a:r>
                    </a:p>
                    <a:p>
                      <a:r>
                        <a:rPr kumimoji="0" lang="en-US" sz="2000" b="1" i="1" kern="1200" dirty="0" smtClean="0">
                          <a:solidFill>
                            <a:srgbClr val="0070C0"/>
                          </a:solidFill>
                          <a:latin typeface="+mj-lt"/>
                          <a:ea typeface="Times New Roman"/>
                          <a:cs typeface="Courier-BoldOblique"/>
                        </a:rPr>
                        <a:t>begin</a:t>
                      </a:r>
                    </a:p>
                    <a:p>
                      <a:r>
                        <a:rPr kumimoji="0" lang="en-US" sz="2000" b="1" i="1" kern="1200" dirty="0" smtClean="0">
                          <a:solidFill>
                            <a:srgbClr val="0070C0"/>
                          </a:solidFill>
                          <a:latin typeface="+mj-lt"/>
                          <a:ea typeface="Times New Roman"/>
                          <a:cs typeface="Courier-BoldOblique"/>
                        </a:rPr>
                        <a:t>process</a:t>
                      </a:r>
                      <a:endParaRPr lang="en-US" sz="2000" b="1" dirty="0" smtClean="0"/>
                    </a:p>
                    <a:p>
                      <a:r>
                        <a:rPr kumimoji="0" lang="en-US" sz="2000" b="1" i="1" kern="1200" dirty="0" smtClean="0">
                          <a:solidFill>
                            <a:srgbClr val="0070C0"/>
                          </a:solidFill>
                          <a:latin typeface="+mj-lt"/>
                          <a:ea typeface="Times New Roman"/>
                          <a:cs typeface="Courier-BoldOblique"/>
                        </a:rPr>
                        <a:t>begin</a:t>
                      </a:r>
                    </a:p>
                    <a:p>
                      <a:r>
                        <a:rPr kumimoji="0" lang="en-US" sz="2000" b="1" i="1" kern="1200" dirty="0" smtClean="0">
                          <a:solidFill>
                            <a:srgbClr val="0070C0"/>
                          </a:solidFill>
                          <a:latin typeface="+mj-lt"/>
                          <a:ea typeface="Times New Roman"/>
                          <a:cs typeface="Courier-BoldOblique"/>
                        </a:rPr>
                        <a:t>  wait on </a:t>
                      </a:r>
                      <a:r>
                        <a:rPr kumimoji="0" lang="en-US" sz="2000" b="1" kern="1200" dirty="0" smtClean="0">
                          <a:solidFill>
                            <a:schemeClr val="dk1"/>
                          </a:solidFill>
                          <a:latin typeface="+mn-lt"/>
                          <a:ea typeface="+mn-ea"/>
                          <a:cs typeface="+mn-cs"/>
                        </a:rPr>
                        <a:t>CLK;</a:t>
                      </a:r>
                    </a:p>
                    <a:p>
                      <a:r>
                        <a:rPr kumimoji="0" lang="en-US" sz="2000" b="1" i="1" kern="1200" dirty="0" smtClean="0">
                          <a:solidFill>
                            <a:srgbClr val="0070C0"/>
                          </a:solidFill>
                          <a:latin typeface="+mj-lt"/>
                          <a:ea typeface="Times New Roman"/>
                          <a:cs typeface="Courier-BoldOblique"/>
                        </a:rPr>
                        <a:t>  if</a:t>
                      </a:r>
                      <a:r>
                        <a:rPr lang="en-US" sz="2000" b="1" dirty="0" smtClean="0"/>
                        <a:t> (</a:t>
                      </a:r>
                      <a:r>
                        <a:rPr lang="en-US" sz="2000" b="1" dirty="0" err="1" smtClean="0"/>
                        <a:t>CLK</a:t>
                      </a:r>
                      <a:r>
                        <a:rPr kumimoji="0" lang="en-US" sz="2000" b="1" i="1" kern="1200" dirty="0" err="1" smtClean="0">
                          <a:solidFill>
                            <a:srgbClr val="0070C0"/>
                          </a:solidFill>
                          <a:latin typeface="+mj-lt"/>
                          <a:ea typeface="Times New Roman"/>
                          <a:cs typeface="Courier-BoldOblique"/>
                        </a:rPr>
                        <a:t>’event</a:t>
                      </a:r>
                      <a:r>
                        <a:rPr lang="en-US" sz="2000" b="1" dirty="0" smtClean="0"/>
                        <a:t> and CLK='1‘) </a:t>
                      </a:r>
                      <a:r>
                        <a:rPr kumimoji="0" lang="en-US" sz="2000" b="1" i="1" kern="1200" dirty="0" smtClean="0">
                          <a:solidFill>
                            <a:srgbClr val="0070C0"/>
                          </a:solidFill>
                          <a:latin typeface="+mj-lt"/>
                          <a:ea typeface="Times New Roman"/>
                          <a:cs typeface="Courier-BoldOblique"/>
                        </a:rPr>
                        <a:t>then</a:t>
                      </a:r>
                      <a:r>
                        <a:rPr lang="en-US" sz="2000" b="1" dirty="0" smtClean="0"/>
                        <a:t> Q &lt;= D;</a:t>
                      </a:r>
                    </a:p>
                    <a:p>
                      <a:r>
                        <a:rPr kumimoji="0" lang="en-US" sz="2000" b="1" i="1" kern="1200" dirty="0" smtClean="0">
                          <a:solidFill>
                            <a:srgbClr val="0070C0"/>
                          </a:solidFill>
                          <a:latin typeface="+mj-lt"/>
                          <a:ea typeface="Times New Roman"/>
                          <a:cs typeface="Courier-BoldOblique"/>
                        </a:rPr>
                        <a:t>  end</a:t>
                      </a:r>
                      <a:r>
                        <a:rPr lang="en-US" sz="2000" b="1" dirty="0" smtClean="0"/>
                        <a:t> </a:t>
                      </a:r>
                      <a:r>
                        <a:rPr kumimoji="0" lang="en-US" sz="2000" b="1" i="1" kern="1200" dirty="0" smtClean="0">
                          <a:solidFill>
                            <a:srgbClr val="0070C0"/>
                          </a:solidFill>
                          <a:latin typeface="+mj-lt"/>
                          <a:ea typeface="Times New Roman"/>
                          <a:cs typeface="Courier-BoldOblique"/>
                        </a:rPr>
                        <a:t>if</a:t>
                      </a:r>
                      <a:r>
                        <a:rPr lang="en-US" sz="2000" b="1" dirty="0" smtClean="0"/>
                        <a:t>;</a:t>
                      </a:r>
                    </a:p>
                    <a:p>
                      <a:r>
                        <a:rPr kumimoji="0" lang="en-US" sz="2000" b="1" i="1" kern="1200" dirty="0" smtClean="0">
                          <a:solidFill>
                            <a:srgbClr val="0070C0"/>
                          </a:solidFill>
                          <a:latin typeface="+mj-lt"/>
                          <a:ea typeface="Times New Roman"/>
                          <a:cs typeface="Courier-BoldOblique"/>
                        </a:rPr>
                        <a:t>end</a:t>
                      </a:r>
                      <a:r>
                        <a:rPr lang="en-US" sz="2000" b="1" dirty="0" smtClean="0"/>
                        <a:t> </a:t>
                      </a:r>
                      <a:r>
                        <a:rPr kumimoji="0" lang="en-US" sz="2000" b="1" i="1" kern="1200" dirty="0" smtClean="0">
                          <a:solidFill>
                            <a:srgbClr val="0070C0"/>
                          </a:solidFill>
                          <a:latin typeface="+mj-lt"/>
                          <a:ea typeface="Times New Roman"/>
                          <a:cs typeface="Courier-BoldOblique"/>
                        </a:rPr>
                        <a:t>process</a:t>
                      </a:r>
                      <a:r>
                        <a:rPr lang="en-US" sz="2000" b="1" dirty="0" smtClean="0"/>
                        <a:t>;</a:t>
                      </a:r>
                    </a:p>
                    <a:p>
                      <a:r>
                        <a:rPr kumimoji="0" lang="en-US" sz="2000" b="1" i="1" kern="1200" dirty="0" smtClean="0">
                          <a:solidFill>
                            <a:srgbClr val="0070C0"/>
                          </a:solidFill>
                          <a:latin typeface="+mj-lt"/>
                          <a:ea typeface="Times New Roman"/>
                          <a:cs typeface="Courier-BoldOblique"/>
                        </a:rPr>
                        <a:t>end</a:t>
                      </a:r>
                      <a:r>
                        <a:rPr lang="en-US" sz="2000" b="1" dirty="0" smtClean="0"/>
                        <a:t> R;</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1" name="Tableau 10"/>
          <p:cNvGraphicFramePr>
            <a:graphicFrameLocks noGrp="1"/>
          </p:cNvGraphicFramePr>
          <p:nvPr/>
        </p:nvGraphicFramePr>
        <p:xfrm>
          <a:off x="4067944" y="3707472"/>
          <a:ext cx="5112568" cy="2529840"/>
        </p:xfrm>
        <a:graphic>
          <a:graphicData uri="http://schemas.openxmlformats.org/drawingml/2006/table">
            <a:tbl>
              <a:tblPr bandRow="1">
                <a:tableStyleId>{5C22544A-7EE6-4342-B048-85BDC9FD1C3A}</a:tableStyleId>
              </a:tblPr>
              <a:tblGrid>
                <a:gridCol w="5112568"/>
              </a:tblGrid>
              <a:tr h="370840">
                <a:tc>
                  <a:txBody>
                    <a:bodyPr/>
                    <a:lstStyle/>
                    <a:p>
                      <a:r>
                        <a:rPr kumimoji="0" lang="en-US" sz="2000" b="1" i="1" kern="1200" dirty="0" smtClean="0">
                          <a:solidFill>
                            <a:srgbClr val="0070C0"/>
                          </a:solidFill>
                          <a:latin typeface="+mj-lt"/>
                          <a:ea typeface="Times New Roman"/>
                          <a:cs typeface="Courier-BoldOblique"/>
                        </a:rPr>
                        <a:t>architecture</a:t>
                      </a:r>
                      <a:r>
                        <a:rPr lang="en-US" sz="2000" b="1" dirty="0" smtClean="0"/>
                        <a:t> A </a:t>
                      </a:r>
                      <a:r>
                        <a:rPr kumimoji="0" lang="en-US" sz="2000" b="1" i="1" kern="1200" dirty="0" smtClean="0">
                          <a:solidFill>
                            <a:srgbClr val="0070C0"/>
                          </a:solidFill>
                          <a:latin typeface="+mj-lt"/>
                          <a:ea typeface="Times New Roman"/>
                          <a:cs typeface="Courier-BoldOblique"/>
                        </a:rPr>
                        <a:t>of</a:t>
                      </a:r>
                      <a:r>
                        <a:rPr lang="en-US" sz="2000" b="1" dirty="0" smtClean="0"/>
                        <a:t> R </a:t>
                      </a:r>
                      <a:r>
                        <a:rPr kumimoji="0" lang="en-US" sz="2000" b="1" i="1" kern="1200" dirty="0" smtClean="0">
                          <a:solidFill>
                            <a:srgbClr val="0070C0"/>
                          </a:solidFill>
                          <a:latin typeface="+mj-lt"/>
                          <a:ea typeface="Times New Roman"/>
                          <a:cs typeface="Courier-BoldOblique"/>
                        </a:rPr>
                        <a:t>is</a:t>
                      </a:r>
                    </a:p>
                    <a:p>
                      <a:r>
                        <a:rPr kumimoji="0" lang="en-US" sz="2000" b="1" i="1" kern="1200" dirty="0" smtClean="0">
                          <a:solidFill>
                            <a:srgbClr val="0070C0"/>
                          </a:solidFill>
                          <a:latin typeface="+mj-lt"/>
                          <a:ea typeface="Times New Roman"/>
                          <a:cs typeface="Courier-BoldOblique"/>
                        </a:rPr>
                        <a:t>begin</a:t>
                      </a:r>
                    </a:p>
                    <a:p>
                      <a:r>
                        <a:rPr kumimoji="0" lang="en-US" sz="2000" b="1" i="1" kern="1200" dirty="0" smtClean="0">
                          <a:solidFill>
                            <a:srgbClr val="0070C0"/>
                          </a:solidFill>
                          <a:latin typeface="+mj-lt"/>
                          <a:ea typeface="Times New Roman"/>
                          <a:cs typeface="Courier-BoldOblique"/>
                        </a:rPr>
                        <a:t>process</a:t>
                      </a:r>
                      <a:endParaRPr lang="en-US" sz="2000" b="1" dirty="0" smtClean="0"/>
                    </a:p>
                    <a:p>
                      <a:r>
                        <a:rPr kumimoji="0" lang="en-US" sz="2000" b="1" i="1" kern="1200" dirty="0" smtClean="0">
                          <a:solidFill>
                            <a:srgbClr val="0070C0"/>
                          </a:solidFill>
                          <a:latin typeface="+mj-lt"/>
                          <a:ea typeface="Times New Roman"/>
                          <a:cs typeface="Courier-BoldOblique"/>
                        </a:rPr>
                        <a:t>begin</a:t>
                      </a:r>
                    </a:p>
                    <a:p>
                      <a:r>
                        <a:rPr kumimoji="0" lang="en-US" sz="2000" b="1" i="1" kern="1200" dirty="0" smtClean="0">
                          <a:solidFill>
                            <a:srgbClr val="0070C0"/>
                          </a:solidFill>
                          <a:latin typeface="+mj-lt"/>
                          <a:ea typeface="Times New Roman"/>
                          <a:cs typeface="Courier-BoldOblique"/>
                        </a:rPr>
                        <a:t>  wait until </a:t>
                      </a:r>
                      <a:r>
                        <a:rPr lang="en-US" sz="2000" b="1" dirty="0" smtClean="0"/>
                        <a:t>(</a:t>
                      </a:r>
                      <a:r>
                        <a:rPr lang="en-US" sz="2000" b="1" dirty="0" err="1" smtClean="0"/>
                        <a:t>CLK</a:t>
                      </a:r>
                      <a:r>
                        <a:rPr kumimoji="0" lang="en-US" sz="2000" b="1" i="1" kern="1200" dirty="0" err="1" smtClean="0">
                          <a:solidFill>
                            <a:srgbClr val="0070C0"/>
                          </a:solidFill>
                          <a:latin typeface="+mj-lt"/>
                          <a:ea typeface="Times New Roman"/>
                          <a:cs typeface="Courier-BoldOblique"/>
                        </a:rPr>
                        <a:t>’event</a:t>
                      </a:r>
                      <a:r>
                        <a:rPr lang="en-US" sz="2000" b="1" dirty="0" smtClean="0"/>
                        <a:t> and CLK='1‘);</a:t>
                      </a:r>
                    </a:p>
                    <a:p>
                      <a:r>
                        <a:rPr lang="en-US" sz="2000" b="1" dirty="0" smtClean="0"/>
                        <a:t>  Q &lt;= D;</a:t>
                      </a:r>
                    </a:p>
                    <a:p>
                      <a:r>
                        <a:rPr kumimoji="0" lang="en-US" sz="2000" b="1" i="1" kern="1200" dirty="0" smtClean="0">
                          <a:solidFill>
                            <a:srgbClr val="0070C0"/>
                          </a:solidFill>
                          <a:latin typeface="+mj-lt"/>
                          <a:ea typeface="Times New Roman"/>
                          <a:cs typeface="Courier-BoldOblique"/>
                        </a:rPr>
                        <a:t>end</a:t>
                      </a:r>
                      <a:r>
                        <a:rPr lang="en-US" sz="2000" b="1" dirty="0" smtClean="0"/>
                        <a:t> </a:t>
                      </a:r>
                      <a:r>
                        <a:rPr kumimoji="0" lang="en-US" sz="2000" b="1" i="1" kern="1200" dirty="0" smtClean="0">
                          <a:solidFill>
                            <a:srgbClr val="0070C0"/>
                          </a:solidFill>
                          <a:latin typeface="+mj-lt"/>
                          <a:ea typeface="Times New Roman"/>
                          <a:cs typeface="Courier-BoldOblique"/>
                        </a:rPr>
                        <a:t>process</a:t>
                      </a:r>
                      <a:r>
                        <a:rPr lang="en-US" sz="2000" b="1" dirty="0" smtClean="0"/>
                        <a:t>;</a:t>
                      </a:r>
                    </a:p>
                    <a:p>
                      <a:r>
                        <a:rPr kumimoji="0" lang="en-US" sz="2000" b="1" i="1" kern="1200" dirty="0" smtClean="0">
                          <a:solidFill>
                            <a:srgbClr val="0070C0"/>
                          </a:solidFill>
                          <a:latin typeface="+mj-lt"/>
                          <a:ea typeface="Times New Roman"/>
                          <a:cs typeface="Courier-BoldOblique"/>
                        </a:rPr>
                        <a:t>end</a:t>
                      </a:r>
                      <a:r>
                        <a:rPr lang="en-US" sz="2000" b="1" dirty="0" smtClean="0"/>
                        <a:t> R;</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2" name="ZoneTexte 11"/>
          <p:cNvSpPr txBox="1"/>
          <p:nvPr/>
        </p:nvSpPr>
        <p:spPr>
          <a:xfrm>
            <a:off x="2051720" y="5301208"/>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❶</a:t>
            </a:r>
            <a:endParaRPr lang="fr-FR" sz="4400" b="1" dirty="0" smtClean="0">
              <a:solidFill>
                <a:srgbClr val="FF0000"/>
              </a:solidFill>
            </a:endParaRPr>
          </a:p>
        </p:txBody>
      </p:sp>
      <p:sp>
        <p:nvSpPr>
          <p:cNvPr id="13" name="ZoneTexte 12"/>
          <p:cNvSpPr txBox="1"/>
          <p:nvPr/>
        </p:nvSpPr>
        <p:spPr>
          <a:xfrm>
            <a:off x="6012160" y="1196752"/>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❷</a:t>
            </a:r>
            <a:endParaRPr lang="fr-FR" sz="4400" b="1" dirty="0" smtClean="0">
              <a:solidFill>
                <a:srgbClr val="FF0000"/>
              </a:solidFill>
            </a:endParaRPr>
          </a:p>
        </p:txBody>
      </p:sp>
      <p:sp>
        <p:nvSpPr>
          <p:cNvPr id="14" name="ZoneTexte 13"/>
          <p:cNvSpPr txBox="1"/>
          <p:nvPr/>
        </p:nvSpPr>
        <p:spPr>
          <a:xfrm>
            <a:off x="6876256" y="4005064"/>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❸</a:t>
            </a:r>
            <a:endParaRPr lang="fr-FR" sz="4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77</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Bascule synchrone avec Set/Reset asynchrone</a:t>
            </a:r>
          </a:p>
        </p:txBody>
      </p:sp>
      <p:graphicFrame>
        <p:nvGraphicFramePr>
          <p:cNvPr id="9" name="Tableau 8"/>
          <p:cNvGraphicFramePr>
            <a:graphicFrameLocks noGrp="1"/>
          </p:cNvGraphicFramePr>
          <p:nvPr/>
        </p:nvGraphicFramePr>
        <p:xfrm>
          <a:off x="179512" y="860688"/>
          <a:ext cx="4392488" cy="1920240"/>
        </p:xfrm>
        <a:graphic>
          <a:graphicData uri="http://schemas.openxmlformats.org/drawingml/2006/table">
            <a:tbl>
              <a:tblPr bandRow="1">
                <a:tableStyleId>{5C22544A-7EE6-4342-B048-85BDC9FD1C3A}</a:tableStyleId>
              </a:tblPr>
              <a:tblGrid>
                <a:gridCol w="4392488"/>
              </a:tblGrid>
              <a:tr h="370840">
                <a:tc>
                  <a:txBody>
                    <a:bodyPr/>
                    <a:lstStyle/>
                    <a:p>
                      <a:r>
                        <a:rPr kumimoji="0" lang="en-US" sz="2400" b="1" i="1" kern="1200" dirty="0" smtClean="0">
                          <a:solidFill>
                            <a:srgbClr val="0070C0"/>
                          </a:solidFill>
                          <a:latin typeface="+mj-lt"/>
                          <a:ea typeface="Times New Roman"/>
                          <a:cs typeface="Courier-BoldOblique"/>
                        </a:rPr>
                        <a:t>entity</a:t>
                      </a:r>
                      <a:r>
                        <a:rPr lang="en-US" sz="2400" b="1" dirty="0" smtClean="0"/>
                        <a:t> </a:t>
                      </a:r>
                      <a:r>
                        <a:rPr lang="en-US" sz="2400" b="1" dirty="0" err="1" smtClean="0"/>
                        <a:t>R</a:t>
                      </a:r>
                      <a:r>
                        <a:rPr kumimoji="0" lang="en-US" sz="2400" b="1" i="1" kern="1200" dirty="0" err="1" smtClean="0">
                          <a:solidFill>
                            <a:srgbClr val="0070C0"/>
                          </a:solidFill>
                          <a:latin typeface="+mj-lt"/>
                          <a:ea typeface="Times New Roman"/>
                          <a:cs typeface="Courier-BoldOblique"/>
                        </a:rPr>
                        <a:t>is</a:t>
                      </a:r>
                      <a:endParaRPr kumimoji="0" lang="en-US" sz="2400" b="1" i="1" kern="1200" dirty="0" smtClean="0">
                        <a:solidFill>
                          <a:srgbClr val="0070C0"/>
                        </a:solidFill>
                        <a:latin typeface="+mj-lt"/>
                        <a:ea typeface="Times New Roman"/>
                        <a:cs typeface="Courier-BoldOblique"/>
                      </a:endParaRPr>
                    </a:p>
                    <a:p>
                      <a:r>
                        <a:rPr kumimoji="0" lang="en-US" sz="2400" b="1" i="1" kern="1200" dirty="0" smtClean="0">
                          <a:solidFill>
                            <a:srgbClr val="0070C0"/>
                          </a:solidFill>
                          <a:latin typeface="+mj-lt"/>
                          <a:ea typeface="Times New Roman"/>
                          <a:cs typeface="Courier-BoldOblique"/>
                        </a:rPr>
                        <a:t>port</a:t>
                      </a:r>
                      <a:r>
                        <a:rPr lang="en-US" sz="2400" b="1" dirty="0" smtClean="0"/>
                        <a:t> (</a:t>
                      </a:r>
                    </a:p>
                    <a:p>
                      <a:r>
                        <a:rPr lang="en-US" sz="2400" b="1" dirty="0" smtClean="0"/>
                        <a:t>  D,CLK,SET : </a:t>
                      </a:r>
                      <a:r>
                        <a:rPr kumimoji="0" lang="en-US" sz="2400" b="1" i="1" kern="1200" dirty="0" smtClean="0">
                          <a:solidFill>
                            <a:srgbClr val="0070C0"/>
                          </a:solidFill>
                          <a:latin typeface="+mj-lt"/>
                          <a:ea typeface="Times New Roman"/>
                          <a:cs typeface="Courier-BoldOblique"/>
                        </a:rPr>
                        <a:t>in</a:t>
                      </a:r>
                      <a:r>
                        <a:rPr lang="en-US" sz="2400" b="1" dirty="0" smtClean="0"/>
                        <a:t> </a:t>
                      </a:r>
                      <a:r>
                        <a:rPr lang="en-US" sz="2400" b="1" dirty="0" err="1" smtClean="0"/>
                        <a:t>std_logic</a:t>
                      </a:r>
                      <a:r>
                        <a:rPr lang="en-US" sz="2400" b="1" dirty="0" smtClean="0"/>
                        <a:t>;</a:t>
                      </a:r>
                    </a:p>
                    <a:p>
                      <a:r>
                        <a:rPr lang="en-US" sz="2400" b="1" dirty="0" smtClean="0"/>
                        <a:t>  Q : </a:t>
                      </a:r>
                      <a:r>
                        <a:rPr kumimoji="0" lang="en-US" sz="2400" b="1" i="1" kern="1200" dirty="0" smtClean="0">
                          <a:solidFill>
                            <a:srgbClr val="0070C0"/>
                          </a:solidFill>
                          <a:latin typeface="+mj-lt"/>
                          <a:ea typeface="Times New Roman"/>
                          <a:cs typeface="Courier-BoldOblique"/>
                        </a:rPr>
                        <a:t>out</a:t>
                      </a:r>
                      <a:r>
                        <a:rPr lang="en-US" sz="2400" b="1" dirty="0" smtClean="0"/>
                        <a:t> </a:t>
                      </a:r>
                      <a:r>
                        <a:rPr lang="en-US" sz="2400" b="1" dirty="0" err="1" smtClean="0"/>
                        <a:t>std_logic</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R;</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3779912" y="2132856"/>
          <a:ext cx="5112568" cy="4114800"/>
        </p:xfrm>
        <a:graphic>
          <a:graphicData uri="http://schemas.openxmlformats.org/drawingml/2006/table">
            <a:tbl>
              <a:tblPr bandRow="1">
                <a:tableStyleId>{5C22544A-7EE6-4342-B048-85BDC9FD1C3A}</a:tableStyleId>
              </a:tblPr>
              <a:tblGrid>
                <a:gridCol w="5112568"/>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A </a:t>
                      </a:r>
                      <a:r>
                        <a:rPr kumimoji="0" lang="en-US" sz="2400" b="1" i="1" kern="1200" dirty="0" smtClean="0">
                          <a:solidFill>
                            <a:srgbClr val="0070C0"/>
                          </a:solidFill>
                          <a:latin typeface="+mj-lt"/>
                          <a:ea typeface="Times New Roman"/>
                          <a:cs typeface="Courier-BoldOblique"/>
                        </a:rPr>
                        <a:t>of</a:t>
                      </a:r>
                      <a:r>
                        <a:rPr lang="en-US" sz="2400" b="1" dirty="0" smtClean="0"/>
                        <a:t> R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process</a:t>
                      </a:r>
                      <a:r>
                        <a:rPr lang="en-US" sz="2400" b="1" dirty="0" smtClean="0"/>
                        <a:t> (CLK, SET)</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  if</a:t>
                      </a:r>
                      <a:r>
                        <a:rPr lang="en-US" sz="2400" b="1" dirty="0" smtClean="0"/>
                        <a:t> (SET ='1') </a:t>
                      </a:r>
                      <a:r>
                        <a:rPr kumimoji="0" lang="en-US" sz="2400" b="1" i="1" kern="1200" dirty="0" smtClean="0">
                          <a:solidFill>
                            <a:srgbClr val="0070C0"/>
                          </a:solidFill>
                          <a:latin typeface="+mj-lt"/>
                          <a:ea typeface="Times New Roman"/>
                          <a:cs typeface="Courier-BoldOblique"/>
                        </a:rPr>
                        <a:t>then </a:t>
                      </a:r>
                    </a:p>
                    <a:p>
                      <a:r>
                        <a:rPr lang="en-US" sz="2400" b="1" dirty="0" smtClean="0"/>
                        <a:t>     Q&lt;=  '1';</a:t>
                      </a:r>
                    </a:p>
                    <a:p>
                      <a:r>
                        <a:rPr lang="en-US" sz="2400" b="1" dirty="0" smtClean="0"/>
                        <a:t>  </a:t>
                      </a:r>
                      <a:r>
                        <a:rPr kumimoji="0" lang="en-US" sz="2400" b="1" i="1" kern="1200" dirty="0" err="1" smtClean="0">
                          <a:solidFill>
                            <a:srgbClr val="0070C0"/>
                          </a:solidFill>
                          <a:latin typeface="+mj-lt"/>
                          <a:ea typeface="Times New Roman"/>
                          <a:cs typeface="Courier-BoldOblique"/>
                        </a:rPr>
                        <a:t>elsif</a:t>
                      </a:r>
                      <a:r>
                        <a:rPr lang="en-US" sz="2400" b="1" dirty="0" smtClean="0"/>
                        <a:t> (</a:t>
                      </a:r>
                      <a:r>
                        <a:rPr lang="en-US" sz="2400" b="1" dirty="0" err="1" smtClean="0"/>
                        <a:t>CLK</a:t>
                      </a:r>
                      <a:r>
                        <a:rPr kumimoji="0" lang="en-US" sz="2400" b="1" i="1" kern="1200" dirty="0" err="1" smtClean="0">
                          <a:solidFill>
                            <a:srgbClr val="0070C0"/>
                          </a:solidFill>
                          <a:latin typeface="+mj-lt"/>
                          <a:ea typeface="Times New Roman"/>
                          <a:cs typeface="Courier-BoldOblique"/>
                        </a:rPr>
                        <a:t>’event</a:t>
                      </a:r>
                      <a:r>
                        <a:rPr lang="en-US" sz="2400" b="1" dirty="0" smtClean="0"/>
                        <a:t> and CLK='1‘) </a:t>
                      </a:r>
                      <a:r>
                        <a:rPr kumimoji="0" lang="en-US" sz="2400" b="1" i="1" kern="1200" dirty="0" smtClean="0">
                          <a:solidFill>
                            <a:srgbClr val="0070C0"/>
                          </a:solidFill>
                          <a:latin typeface="+mj-lt"/>
                          <a:ea typeface="Times New Roman"/>
                          <a:cs typeface="Courier-BoldOblique"/>
                        </a:rPr>
                        <a:t>then</a:t>
                      </a:r>
                      <a:r>
                        <a:rPr lang="en-US" sz="2400" b="1" dirty="0" smtClean="0"/>
                        <a:t> </a:t>
                      </a:r>
                    </a:p>
                    <a:p>
                      <a:r>
                        <a:rPr lang="en-US" sz="2400" b="1" dirty="0" smtClean="0"/>
                        <a:t>     Q &lt;= D;</a:t>
                      </a:r>
                    </a:p>
                    <a:p>
                      <a:r>
                        <a:rPr kumimoji="0" lang="en-US" sz="2400" b="1" i="1" kern="1200" dirty="0" smtClean="0">
                          <a:solidFill>
                            <a:srgbClr val="0070C0"/>
                          </a:solidFill>
                          <a:latin typeface="+mj-lt"/>
                          <a:ea typeface="Times New Roman"/>
                          <a:cs typeface="Courier-BoldOblique"/>
                        </a:rPr>
                        <a:t>  end</a:t>
                      </a:r>
                      <a:r>
                        <a:rPr lang="en-US" sz="2400" b="1" dirty="0" smtClean="0"/>
                        <a:t> </a:t>
                      </a:r>
                      <a:r>
                        <a:rPr kumimoji="0" lang="en-US" sz="2400" b="1" i="1" kern="1200" dirty="0" smtClean="0">
                          <a:solidFill>
                            <a:srgbClr val="0070C0"/>
                          </a:solidFill>
                          <a:latin typeface="+mj-lt"/>
                          <a:ea typeface="Times New Roman"/>
                          <a:cs typeface="Courier-BoldOblique"/>
                        </a:rPr>
                        <a:t>if</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process</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R;</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78</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Bascule synchrone avec Set/Reset synchrone</a:t>
            </a:r>
          </a:p>
        </p:txBody>
      </p:sp>
      <p:graphicFrame>
        <p:nvGraphicFramePr>
          <p:cNvPr id="9" name="Tableau 8"/>
          <p:cNvGraphicFramePr>
            <a:graphicFrameLocks noGrp="1"/>
          </p:cNvGraphicFramePr>
          <p:nvPr/>
        </p:nvGraphicFramePr>
        <p:xfrm>
          <a:off x="179512" y="860688"/>
          <a:ext cx="4392488" cy="1920240"/>
        </p:xfrm>
        <a:graphic>
          <a:graphicData uri="http://schemas.openxmlformats.org/drawingml/2006/table">
            <a:tbl>
              <a:tblPr bandRow="1">
                <a:tableStyleId>{5C22544A-7EE6-4342-B048-85BDC9FD1C3A}</a:tableStyleId>
              </a:tblPr>
              <a:tblGrid>
                <a:gridCol w="4392488"/>
              </a:tblGrid>
              <a:tr h="370840">
                <a:tc>
                  <a:txBody>
                    <a:bodyPr/>
                    <a:lstStyle/>
                    <a:p>
                      <a:r>
                        <a:rPr kumimoji="0" lang="en-US" sz="2400" b="1" i="1" kern="1200" dirty="0" smtClean="0">
                          <a:solidFill>
                            <a:srgbClr val="0070C0"/>
                          </a:solidFill>
                          <a:latin typeface="+mj-lt"/>
                          <a:ea typeface="Times New Roman"/>
                          <a:cs typeface="Courier-BoldOblique"/>
                        </a:rPr>
                        <a:t>entity</a:t>
                      </a:r>
                      <a:r>
                        <a:rPr lang="en-US" sz="2400" b="1" dirty="0" smtClean="0"/>
                        <a:t> </a:t>
                      </a:r>
                      <a:r>
                        <a:rPr lang="en-US" sz="2400" b="1" dirty="0" err="1" smtClean="0"/>
                        <a:t>R</a:t>
                      </a:r>
                      <a:r>
                        <a:rPr kumimoji="0" lang="en-US" sz="2400" b="1" i="1" kern="1200" dirty="0" err="1" smtClean="0">
                          <a:solidFill>
                            <a:srgbClr val="0070C0"/>
                          </a:solidFill>
                          <a:latin typeface="+mj-lt"/>
                          <a:ea typeface="Times New Roman"/>
                          <a:cs typeface="Courier-BoldOblique"/>
                        </a:rPr>
                        <a:t>is</a:t>
                      </a:r>
                      <a:endParaRPr kumimoji="0" lang="en-US" sz="2400" b="1" i="1" kern="1200" dirty="0" smtClean="0">
                        <a:solidFill>
                          <a:srgbClr val="0070C0"/>
                        </a:solidFill>
                        <a:latin typeface="+mj-lt"/>
                        <a:ea typeface="Times New Roman"/>
                        <a:cs typeface="Courier-BoldOblique"/>
                      </a:endParaRPr>
                    </a:p>
                    <a:p>
                      <a:r>
                        <a:rPr kumimoji="0" lang="en-US" sz="2400" b="1" i="1" kern="1200" dirty="0" smtClean="0">
                          <a:solidFill>
                            <a:srgbClr val="0070C0"/>
                          </a:solidFill>
                          <a:latin typeface="+mj-lt"/>
                          <a:ea typeface="Times New Roman"/>
                          <a:cs typeface="Courier-BoldOblique"/>
                        </a:rPr>
                        <a:t>port</a:t>
                      </a:r>
                      <a:r>
                        <a:rPr lang="en-US" sz="2400" b="1" dirty="0" smtClean="0"/>
                        <a:t> (</a:t>
                      </a:r>
                    </a:p>
                    <a:p>
                      <a:r>
                        <a:rPr lang="en-US" sz="2400" b="1" dirty="0" smtClean="0"/>
                        <a:t>  D,CLK,SET : </a:t>
                      </a:r>
                      <a:r>
                        <a:rPr kumimoji="0" lang="en-US" sz="2400" b="1" i="1" kern="1200" dirty="0" smtClean="0">
                          <a:solidFill>
                            <a:srgbClr val="0070C0"/>
                          </a:solidFill>
                          <a:latin typeface="+mj-lt"/>
                          <a:ea typeface="Times New Roman"/>
                          <a:cs typeface="Courier-BoldOblique"/>
                        </a:rPr>
                        <a:t>in</a:t>
                      </a:r>
                      <a:r>
                        <a:rPr lang="en-US" sz="2400" b="1" dirty="0" smtClean="0"/>
                        <a:t> </a:t>
                      </a:r>
                      <a:r>
                        <a:rPr lang="en-US" sz="2400" b="1" dirty="0" err="1" smtClean="0"/>
                        <a:t>std_logic</a:t>
                      </a:r>
                      <a:r>
                        <a:rPr lang="en-US" sz="2400" b="1" dirty="0" smtClean="0"/>
                        <a:t>;</a:t>
                      </a:r>
                    </a:p>
                    <a:p>
                      <a:r>
                        <a:rPr lang="en-US" sz="2400" b="1" dirty="0" smtClean="0"/>
                        <a:t>  Q : </a:t>
                      </a:r>
                      <a:r>
                        <a:rPr kumimoji="0" lang="en-US" sz="2400" b="1" i="1" kern="1200" dirty="0" smtClean="0">
                          <a:solidFill>
                            <a:srgbClr val="0070C0"/>
                          </a:solidFill>
                          <a:latin typeface="+mj-lt"/>
                          <a:ea typeface="Times New Roman"/>
                          <a:cs typeface="Courier-BoldOblique"/>
                        </a:rPr>
                        <a:t>out</a:t>
                      </a:r>
                      <a:r>
                        <a:rPr lang="en-US" sz="2400" b="1" dirty="0" smtClean="0"/>
                        <a:t> </a:t>
                      </a:r>
                      <a:r>
                        <a:rPr lang="en-US" sz="2400" b="1" dirty="0" err="1" smtClean="0"/>
                        <a:t>std_logic</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R;</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3779912" y="1340768"/>
          <a:ext cx="5112568" cy="4846320"/>
        </p:xfrm>
        <a:graphic>
          <a:graphicData uri="http://schemas.openxmlformats.org/drawingml/2006/table">
            <a:tbl>
              <a:tblPr bandRow="1">
                <a:tableStyleId>{5C22544A-7EE6-4342-B048-85BDC9FD1C3A}</a:tableStyleId>
              </a:tblPr>
              <a:tblGrid>
                <a:gridCol w="5112568"/>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A </a:t>
                      </a:r>
                      <a:r>
                        <a:rPr kumimoji="0" lang="en-US" sz="2400" b="1" i="1" kern="1200" dirty="0" smtClean="0">
                          <a:solidFill>
                            <a:srgbClr val="0070C0"/>
                          </a:solidFill>
                          <a:latin typeface="+mj-lt"/>
                          <a:ea typeface="Times New Roman"/>
                          <a:cs typeface="Courier-BoldOblique"/>
                        </a:rPr>
                        <a:t>of</a:t>
                      </a:r>
                      <a:r>
                        <a:rPr lang="en-US" sz="2400" b="1" dirty="0" smtClean="0"/>
                        <a:t> R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process</a:t>
                      </a:r>
                      <a:r>
                        <a:rPr lang="en-US" sz="2400" b="1" dirty="0" smtClean="0"/>
                        <a:t> (CLK)</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  if</a:t>
                      </a:r>
                      <a:r>
                        <a:rPr lang="en-US" sz="2400" b="1" dirty="0" smtClean="0"/>
                        <a:t> (</a:t>
                      </a:r>
                      <a:r>
                        <a:rPr lang="en-US" sz="2400" b="1" dirty="0" err="1" smtClean="0"/>
                        <a:t>CLK</a:t>
                      </a:r>
                      <a:r>
                        <a:rPr kumimoji="0" lang="en-US" sz="2400" b="1" i="1" kern="1200" dirty="0" err="1" smtClean="0">
                          <a:solidFill>
                            <a:srgbClr val="0070C0"/>
                          </a:solidFill>
                          <a:latin typeface="+mj-lt"/>
                          <a:ea typeface="Times New Roman"/>
                          <a:cs typeface="Courier-BoldOblique"/>
                        </a:rPr>
                        <a:t>’event</a:t>
                      </a:r>
                      <a:r>
                        <a:rPr lang="en-US" sz="2400" b="1" dirty="0" smtClean="0"/>
                        <a:t> and CLK='1‘) </a:t>
                      </a:r>
                      <a:r>
                        <a:rPr kumimoji="0" lang="en-US" sz="2400" b="1" i="1" kern="1200" dirty="0" smtClean="0">
                          <a:solidFill>
                            <a:srgbClr val="0070C0"/>
                          </a:solidFill>
                          <a:latin typeface="+mj-lt"/>
                          <a:ea typeface="Times New Roman"/>
                          <a:cs typeface="Courier-BoldOblique"/>
                        </a:rPr>
                        <a:t>then</a:t>
                      </a:r>
                      <a:r>
                        <a:rPr lang="en-US" sz="2400" b="1" dirty="0" smtClean="0"/>
                        <a:t> </a:t>
                      </a:r>
                    </a:p>
                    <a:p>
                      <a:r>
                        <a:rPr lang="en-US" sz="2400" b="1" dirty="0" smtClean="0"/>
                        <a:t>     </a:t>
                      </a:r>
                      <a:r>
                        <a:rPr kumimoji="0" lang="en-US" sz="2400" b="1" i="1" kern="1200" dirty="0" smtClean="0">
                          <a:solidFill>
                            <a:srgbClr val="0070C0"/>
                          </a:solidFill>
                          <a:latin typeface="+mn-lt"/>
                          <a:ea typeface="Times New Roman"/>
                          <a:cs typeface="Courier-BoldOblique"/>
                        </a:rPr>
                        <a:t>if</a:t>
                      </a:r>
                      <a:r>
                        <a:rPr lang="en-US" sz="2400" b="1" dirty="0" smtClean="0"/>
                        <a:t> (SET ='1') </a:t>
                      </a:r>
                      <a:r>
                        <a:rPr kumimoji="0" lang="en-US" sz="2400" b="1" i="1" kern="1200" dirty="0" smtClean="0">
                          <a:solidFill>
                            <a:srgbClr val="0070C0"/>
                          </a:solidFill>
                          <a:latin typeface="+mn-lt"/>
                          <a:ea typeface="Times New Roman"/>
                          <a:cs typeface="Courier-BoldOblique"/>
                        </a:rPr>
                        <a:t>then </a:t>
                      </a:r>
                    </a:p>
                    <a:p>
                      <a:r>
                        <a:rPr lang="en-US" sz="2400" b="1" dirty="0" smtClean="0"/>
                        <a:t>        Q&lt;=  '1';</a:t>
                      </a:r>
                    </a:p>
                    <a:p>
                      <a:r>
                        <a:rPr lang="en-US" sz="2400" b="1" dirty="0" smtClean="0"/>
                        <a:t>     </a:t>
                      </a:r>
                      <a:r>
                        <a:rPr kumimoji="0" lang="en-US" sz="2400" b="1" i="1" kern="1200" dirty="0" smtClean="0">
                          <a:solidFill>
                            <a:srgbClr val="0070C0"/>
                          </a:solidFill>
                          <a:latin typeface="+mn-lt"/>
                          <a:ea typeface="Times New Roman"/>
                          <a:cs typeface="Courier-BoldOblique"/>
                        </a:rPr>
                        <a:t>else</a:t>
                      </a:r>
                    </a:p>
                    <a:p>
                      <a:r>
                        <a:rPr lang="en-US" sz="2400" b="1" dirty="0" smtClean="0"/>
                        <a:t>      Q &lt;= 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a:t>
                      </a:r>
                      <a:r>
                        <a:rPr lang="en-US" sz="2400" b="1" dirty="0" smtClean="0"/>
                        <a:t> </a:t>
                      </a:r>
                      <a:r>
                        <a:rPr kumimoji="0" lang="en-US" sz="2400" b="1" i="1" kern="1200" dirty="0" smtClean="0">
                          <a:solidFill>
                            <a:srgbClr val="0070C0"/>
                          </a:solidFill>
                          <a:latin typeface="+mn-lt"/>
                          <a:ea typeface="Times New Roman"/>
                          <a:cs typeface="Courier-BoldOblique"/>
                        </a:rPr>
                        <a:t>if</a:t>
                      </a:r>
                      <a:r>
                        <a:rPr lang="en-US" sz="2400" b="1" dirty="0" smtClean="0"/>
                        <a:t>;</a:t>
                      </a:r>
                    </a:p>
                    <a:p>
                      <a:r>
                        <a:rPr kumimoji="0" lang="en-US" sz="2400" b="1" i="1" kern="1200" dirty="0" smtClean="0">
                          <a:solidFill>
                            <a:srgbClr val="0070C0"/>
                          </a:solidFill>
                          <a:latin typeface="+mj-lt"/>
                          <a:ea typeface="Times New Roman"/>
                          <a:cs typeface="Courier-BoldOblique"/>
                        </a:rPr>
                        <a:t>  end</a:t>
                      </a:r>
                      <a:r>
                        <a:rPr lang="en-US" sz="2400" b="1" dirty="0" smtClean="0"/>
                        <a:t> </a:t>
                      </a:r>
                      <a:r>
                        <a:rPr kumimoji="0" lang="en-US" sz="2400" b="1" i="1" kern="1200" dirty="0" smtClean="0">
                          <a:solidFill>
                            <a:srgbClr val="0070C0"/>
                          </a:solidFill>
                          <a:latin typeface="+mj-lt"/>
                          <a:ea typeface="Times New Roman"/>
                          <a:cs typeface="Courier-BoldOblique"/>
                        </a:rPr>
                        <a:t>if</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process</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R;</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79</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Exemple : Registre tampon 3 bits</a:t>
            </a:r>
          </a:p>
        </p:txBody>
      </p:sp>
      <p:graphicFrame>
        <p:nvGraphicFramePr>
          <p:cNvPr id="9" name="Tableau 8"/>
          <p:cNvGraphicFramePr>
            <a:graphicFrameLocks noGrp="1"/>
          </p:cNvGraphicFramePr>
          <p:nvPr/>
        </p:nvGraphicFramePr>
        <p:xfrm>
          <a:off x="1763688" y="4005064"/>
          <a:ext cx="5472608" cy="2286000"/>
        </p:xfrm>
        <a:graphic>
          <a:graphicData uri="http://schemas.openxmlformats.org/drawingml/2006/table">
            <a:tbl>
              <a:tblPr bandRow="1">
                <a:tableStyleId>{5C22544A-7EE6-4342-B048-85BDC9FD1C3A}</a:tableStyleId>
              </a:tblPr>
              <a:tblGrid>
                <a:gridCol w="5472608"/>
              </a:tblGrid>
              <a:tr h="370840">
                <a:tc>
                  <a:txBody>
                    <a:bodyPr/>
                    <a:lstStyle/>
                    <a:p>
                      <a:r>
                        <a:rPr kumimoji="0" lang="en-US" sz="2400" b="1" i="1" kern="1200" dirty="0" smtClean="0">
                          <a:solidFill>
                            <a:srgbClr val="0070C0"/>
                          </a:solidFill>
                          <a:latin typeface="+mj-lt"/>
                          <a:ea typeface="Times New Roman"/>
                          <a:cs typeface="Courier-BoldOblique"/>
                        </a:rPr>
                        <a:t>entity</a:t>
                      </a:r>
                      <a:r>
                        <a:rPr lang="en-US" sz="2400" b="1" dirty="0" smtClean="0"/>
                        <a:t> </a:t>
                      </a:r>
                      <a:r>
                        <a:rPr lang="en-US" sz="2400" b="1" dirty="0" err="1" smtClean="0"/>
                        <a:t>Reg</a:t>
                      </a:r>
                      <a:r>
                        <a:rPr lang="en-US" sz="2400" b="1" dirty="0" smtClean="0"/>
                        <a:t>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port</a:t>
                      </a:r>
                      <a:r>
                        <a:rPr lang="en-US" sz="2400" b="1" dirty="0" smtClean="0"/>
                        <a:t> (</a:t>
                      </a:r>
                    </a:p>
                    <a:p>
                      <a:r>
                        <a:rPr lang="en-US" sz="2400" b="1" dirty="0" smtClean="0"/>
                        <a:t>  E : </a:t>
                      </a:r>
                      <a:r>
                        <a:rPr kumimoji="0" lang="en-US" sz="2400" b="1" i="1" kern="1200" dirty="0" smtClean="0">
                          <a:solidFill>
                            <a:srgbClr val="0070C0"/>
                          </a:solidFill>
                          <a:latin typeface="+mn-lt"/>
                          <a:ea typeface="Times New Roman"/>
                          <a:cs typeface="Courier-BoldOblique"/>
                        </a:rPr>
                        <a:t>in</a:t>
                      </a:r>
                      <a:r>
                        <a:rPr lang="en-US" sz="2400" b="1" dirty="0" smtClean="0"/>
                        <a:t> </a:t>
                      </a:r>
                      <a:r>
                        <a:rPr lang="en-US" sz="2400" b="1" dirty="0" err="1" smtClean="0"/>
                        <a:t>std_logic_vector</a:t>
                      </a:r>
                      <a:r>
                        <a:rPr lang="en-US" sz="2400" b="1" dirty="0" smtClean="0"/>
                        <a:t>(2 </a:t>
                      </a:r>
                      <a:r>
                        <a:rPr lang="en-US" sz="2400" b="1" dirty="0" err="1" smtClean="0"/>
                        <a:t>downto</a:t>
                      </a:r>
                      <a:r>
                        <a:rPr lang="en-US" sz="2400" b="1" dirty="0" smtClean="0"/>
                        <a:t> 0);</a:t>
                      </a:r>
                    </a:p>
                    <a:p>
                      <a:r>
                        <a:rPr lang="en-US" sz="2400" b="1" dirty="0" smtClean="0"/>
                        <a:t>  H,RAZ : </a:t>
                      </a:r>
                      <a:r>
                        <a:rPr kumimoji="0" lang="en-US" sz="2400" b="1" i="1" kern="1200" dirty="0" smtClean="0">
                          <a:solidFill>
                            <a:srgbClr val="0070C0"/>
                          </a:solidFill>
                          <a:latin typeface="+mj-lt"/>
                          <a:ea typeface="Times New Roman"/>
                          <a:cs typeface="Courier-BoldOblique"/>
                        </a:rPr>
                        <a:t>in</a:t>
                      </a:r>
                      <a:r>
                        <a:rPr lang="en-US" sz="2400" b="1" dirty="0" smtClean="0"/>
                        <a:t> </a:t>
                      </a:r>
                      <a:r>
                        <a:rPr lang="en-US" sz="2400" b="1" dirty="0" err="1" smtClean="0"/>
                        <a:t>std_logic</a:t>
                      </a:r>
                      <a:r>
                        <a:rPr lang="en-US" sz="2400" b="1" dirty="0" smtClean="0"/>
                        <a:t>;</a:t>
                      </a:r>
                    </a:p>
                    <a:p>
                      <a:r>
                        <a:rPr lang="en-US" sz="2400" b="1" dirty="0" smtClean="0"/>
                        <a:t>  S : </a:t>
                      </a:r>
                      <a:r>
                        <a:rPr kumimoji="0" lang="en-US" sz="2400" b="1" i="1" kern="1200" dirty="0" smtClean="0">
                          <a:solidFill>
                            <a:srgbClr val="0070C0"/>
                          </a:solidFill>
                          <a:latin typeface="+mj-lt"/>
                          <a:ea typeface="Times New Roman"/>
                          <a:cs typeface="Courier-BoldOblique"/>
                        </a:rPr>
                        <a:t>out</a:t>
                      </a:r>
                      <a:r>
                        <a:rPr lang="en-US" sz="2400" b="1" dirty="0" smtClean="0"/>
                        <a:t> </a:t>
                      </a:r>
                      <a:r>
                        <a:rPr lang="en-US" sz="2400" b="1" dirty="0" err="1" smtClean="0"/>
                        <a:t>std_logic_vector</a:t>
                      </a:r>
                      <a:r>
                        <a:rPr lang="en-US" sz="2400" b="1" dirty="0" smtClean="0"/>
                        <a:t>(2 </a:t>
                      </a:r>
                      <a:r>
                        <a:rPr lang="en-US" sz="2400" b="1" dirty="0" err="1" smtClean="0"/>
                        <a:t>downto</a:t>
                      </a:r>
                      <a:r>
                        <a:rPr lang="en-US" sz="2400" b="1" dirty="0" smtClean="0"/>
                        <a:t> 0));</a:t>
                      </a:r>
                    </a:p>
                    <a:p>
                      <a:r>
                        <a:rPr kumimoji="0" lang="en-US" sz="2400" b="1" i="1" kern="1200" dirty="0" smtClean="0">
                          <a:solidFill>
                            <a:srgbClr val="0070C0"/>
                          </a:solidFill>
                          <a:latin typeface="+mj-lt"/>
                          <a:ea typeface="Times New Roman"/>
                          <a:cs typeface="Courier-BoldOblique"/>
                        </a:rPr>
                        <a:t>end</a:t>
                      </a:r>
                      <a:r>
                        <a:rPr lang="en-US" sz="2400" b="1" dirty="0" smtClean="0"/>
                        <a:t> </a:t>
                      </a:r>
                      <a:r>
                        <a:rPr lang="en-US" sz="2400" b="1" dirty="0" err="1" smtClean="0"/>
                        <a:t>Reg</a:t>
                      </a:r>
                      <a:r>
                        <a:rPr lang="en-US" sz="2400" b="1" dirty="0" smtClean="0"/>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58402" name="Picture 2"/>
          <p:cNvPicPr>
            <a:picLocks noChangeAspect="1" noChangeArrowheads="1"/>
          </p:cNvPicPr>
          <p:nvPr/>
        </p:nvPicPr>
        <p:blipFill>
          <a:blip r:embed="rId6" cstate="print"/>
          <a:srcRect/>
          <a:stretch>
            <a:fillRect/>
          </a:stretch>
        </p:blipFill>
        <p:spPr bwMode="auto">
          <a:xfrm>
            <a:off x="393898" y="836712"/>
            <a:ext cx="8210550" cy="3248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2"/>
            </p:custDataLst>
          </p:nvPr>
        </p:nvSpPr>
        <p:spPr/>
        <p:txBody>
          <a:bodyPr/>
          <a:lstStyle/>
          <a:p>
            <a:fld id="{2FC55E1D-A738-4950-8E99-A95748AD3D1B}" type="slidenum">
              <a:rPr lang="fr-FR" smtClean="0"/>
              <a:pPr/>
              <a:t>8</a:t>
            </a:fld>
            <a:endParaRPr lang="fr-FR"/>
          </a:p>
        </p:txBody>
      </p:sp>
      <p:sp>
        <p:nvSpPr>
          <p:cNvPr id="7" name="Espace réservé du contenu 6"/>
          <p:cNvSpPr>
            <a:spLocks noGrp="1"/>
          </p:cNvSpPr>
          <p:nvPr>
            <p:ph idx="4294967295"/>
            <p:custDataLst>
              <p:tags r:id="rId3"/>
            </p:custDataLst>
          </p:nvPr>
        </p:nvSpPr>
        <p:spPr>
          <a:xfrm>
            <a:off x="0" y="908050"/>
            <a:ext cx="8713788" cy="5184775"/>
          </a:xfrm>
        </p:spPr>
        <p:txBody>
          <a:bodyPr>
            <a:normAutofit/>
          </a:bodyPr>
          <a:lstStyle/>
          <a:p>
            <a:r>
              <a:rPr lang="fr-FR" dirty="0" smtClean="0"/>
              <a:t>Il existe 5 catégories d’unité de conception</a:t>
            </a:r>
          </a:p>
          <a:p>
            <a:r>
              <a:rPr lang="fr-FR" dirty="0" smtClean="0"/>
              <a:t>L’entité (mot clé </a:t>
            </a:r>
            <a:r>
              <a:rPr lang="fr-FR" dirty="0" err="1" smtClean="0"/>
              <a:t>entity</a:t>
            </a:r>
            <a:r>
              <a:rPr lang="fr-FR" dirty="0" smtClean="0"/>
              <a:t>)</a:t>
            </a:r>
          </a:p>
          <a:p>
            <a:pPr lvl="1"/>
            <a:r>
              <a:rPr lang="fr-FR" dirty="0" smtClean="0"/>
              <a:t>Décrit un système vu de l’extérieur (boîte noire)</a:t>
            </a:r>
          </a:p>
          <a:p>
            <a:r>
              <a:rPr lang="fr-FR" dirty="0" smtClean="0"/>
              <a:t>L’architecture (mot clé architecture)</a:t>
            </a:r>
          </a:p>
          <a:p>
            <a:pPr lvl="1"/>
            <a:r>
              <a:rPr lang="fr-FR" dirty="0" smtClean="0"/>
              <a:t>Décrit l’intérieur (le fonctionnement, le comportement) de la boîte noire.</a:t>
            </a:r>
          </a:p>
          <a:p>
            <a:r>
              <a:rPr lang="fr-FR" dirty="0" smtClean="0"/>
              <a:t>La configuration (mot clé configuration)</a:t>
            </a:r>
          </a:p>
          <a:p>
            <a:r>
              <a:rPr lang="fr-FR" dirty="0" smtClean="0"/>
              <a:t>La déclaration de paquetage (mot clé package)</a:t>
            </a:r>
          </a:p>
          <a:p>
            <a:r>
              <a:rPr lang="fr-FR" dirty="0" smtClean="0"/>
              <a:t>Le corps de paquetage (mot clé package body)</a:t>
            </a:r>
          </a:p>
          <a:p>
            <a:endParaRPr lang="fr-FR" dirty="0" smtClean="0"/>
          </a:p>
          <a:p>
            <a:pPr>
              <a:buFont typeface="Courier New" pitchFamily="49" charset="0"/>
              <a:buChar char="o"/>
            </a:pPr>
            <a:endParaRPr lang="fr-FR" dirty="0" smtClean="0"/>
          </a:p>
          <a:p>
            <a:pPr>
              <a:buFont typeface="Courier New" pitchFamily="49" charset="0"/>
              <a:buChar char="o"/>
            </a:pPr>
            <a:endParaRPr lang="fr-FR" dirty="0" smtClean="0"/>
          </a:p>
          <a:p>
            <a:endParaRPr lang="fr-FR" dirty="0"/>
          </a:p>
        </p:txBody>
      </p:sp>
      <p:sp>
        <p:nvSpPr>
          <p:cNvPr id="5" name="Espace réservé du texte 4"/>
          <p:cNvSpPr>
            <a:spLocks noGrp="1"/>
          </p:cNvSpPr>
          <p:nvPr>
            <p:ph type="body" sz="quarter" idx="4294967295"/>
            <p:custDataLst>
              <p:tags r:id="rId4"/>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5"/>
            </p:custDataLst>
          </p:nvPr>
        </p:nvSpPr>
        <p:spPr>
          <a:xfrm>
            <a:off x="0" y="0"/>
            <a:ext cx="6999288" cy="838200"/>
          </a:xfrm>
        </p:spPr>
        <p:txBody>
          <a:bodyPr/>
          <a:lstStyle/>
          <a:p>
            <a:r>
              <a:rPr lang="fr-FR" dirty="0" smtClean="0"/>
              <a:t>Introduction</a:t>
            </a:r>
            <a:endParaRPr lang="fr-FR" dirty="0"/>
          </a:p>
        </p:txBody>
      </p:sp>
    </p:spTree>
    <p:extLst>
      <p:ext uri="{BB962C8B-B14F-4D97-AF65-F5344CB8AC3E}">
        <p14:creationId xmlns:p14="http://schemas.microsoft.com/office/powerpoint/2010/main" val="732400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80</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Exemple : Registre tampon 3 bits</a:t>
            </a:r>
          </a:p>
        </p:txBody>
      </p:sp>
      <p:graphicFrame>
        <p:nvGraphicFramePr>
          <p:cNvPr id="10" name="Tableau 9"/>
          <p:cNvGraphicFramePr>
            <a:graphicFrameLocks noGrp="1"/>
          </p:cNvGraphicFramePr>
          <p:nvPr/>
        </p:nvGraphicFramePr>
        <p:xfrm>
          <a:off x="2051720" y="1556792"/>
          <a:ext cx="5112568" cy="4114800"/>
        </p:xfrm>
        <a:graphic>
          <a:graphicData uri="http://schemas.openxmlformats.org/drawingml/2006/table">
            <a:tbl>
              <a:tblPr bandRow="1">
                <a:tableStyleId>{5C22544A-7EE6-4342-B048-85BDC9FD1C3A}</a:tableStyleId>
              </a:tblPr>
              <a:tblGrid>
                <a:gridCol w="5112568"/>
              </a:tblGrid>
              <a:tr h="370840">
                <a:tc>
                  <a:txBody>
                    <a:bodyPr/>
                    <a:lstStyle/>
                    <a:p>
                      <a:r>
                        <a:rPr kumimoji="0" lang="en-US" sz="2400" b="1" i="1" kern="1200" dirty="0" smtClean="0">
                          <a:solidFill>
                            <a:srgbClr val="0070C0"/>
                          </a:solidFill>
                          <a:latin typeface="+mj-lt"/>
                          <a:ea typeface="Times New Roman"/>
                          <a:cs typeface="Courier-BoldOblique"/>
                        </a:rPr>
                        <a:t>architecture</a:t>
                      </a:r>
                      <a:r>
                        <a:rPr lang="en-US" sz="2400" b="1" dirty="0" smtClean="0"/>
                        <a:t> A </a:t>
                      </a:r>
                      <a:r>
                        <a:rPr kumimoji="0" lang="en-US" sz="2400" b="1" i="1" kern="1200" dirty="0" smtClean="0">
                          <a:solidFill>
                            <a:srgbClr val="0070C0"/>
                          </a:solidFill>
                          <a:latin typeface="+mj-lt"/>
                          <a:ea typeface="Times New Roman"/>
                          <a:cs typeface="Courier-BoldOblique"/>
                        </a:rPr>
                        <a:t>of</a:t>
                      </a:r>
                      <a:r>
                        <a:rPr lang="en-US" sz="2400" b="1" dirty="0" smtClean="0"/>
                        <a:t> REG </a:t>
                      </a:r>
                      <a:r>
                        <a:rPr kumimoji="0" lang="en-US" sz="2400" b="1" i="1" kern="1200" dirty="0" smtClean="0">
                          <a:solidFill>
                            <a:srgbClr val="0070C0"/>
                          </a:solidFill>
                          <a:latin typeface="+mj-lt"/>
                          <a:ea typeface="Times New Roman"/>
                          <a:cs typeface="Courier-BoldOblique"/>
                        </a:rPr>
                        <a:t>is</a:t>
                      </a:r>
                    </a:p>
                    <a:p>
                      <a:r>
                        <a:rPr kumimoji="0" lang="en-US" sz="2400" b="1" i="1" kern="1200" dirty="0" smtClean="0">
                          <a:solidFill>
                            <a:srgbClr val="0070C0"/>
                          </a:solidFill>
                          <a:latin typeface="+mj-lt"/>
                          <a:ea typeface="Times New Roman"/>
                          <a:cs typeface="Courier-BoldOblique"/>
                        </a:rPr>
                        <a:t>begin</a:t>
                      </a:r>
                    </a:p>
                    <a:p>
                      <a:r>
                        <a:rPr lang="en-US" sz="2400" b="1" dirty="0" smtClean="0"/>
                        <a:t>TAMPON : </a:t>
                      </a:r>
                      <a:r>
                        <a:rPr kumimoji="0" lang="en-US" sz="2400" b="1" i="1" kern="1200" dirty="0" smtClean="0">
                          <a:solidFill>
                            <a:srgbClr val="0070C0"/>
                          </a:solidFill>
                          <a:latin typeface="+mj-lt"/>
                          <a:ea typeface="Times New Roman"/>
                          <a:cs typeface="Courier-BoldOblique"/>
                        </a:rPr>
                        <a:t>process</a:t>
                      </a:r>
                      <a:r>
                        <a:rPr lang="en-US" sz="2400" b="1" dirty="0" smtClean="0"/>
                        <a:t> (H,RAZ)</a:t>
                      </a:r>
                    </a:p>
                    <a:p>
                      <a:r>
                        <a:rPr kumimoji="0" lang="en-US" sz="2400" b="1" i="1" kern="1200" dirty="0" smtClean="0">
                          <a:solidFill>
                            <a:srgbClr val="0070C0"/>
                          </a:solidFill>
                          <a:latin typeface="+mj-lt"/>
                          <a:ea typeface="Times New Roman"/>
                          <a:cs typeface="Courier-BoldOblique"/>
                        </a:rPr>
                        <a:t>begin</a:t>
                      </a:r>
                    </a:p>
                    <a:p>
                      <a:r>
                        <a:rPr kumimoji="0" lang="en-US" sz="2400" b="1" i="1" kern="1200" dirty="0" smtClean="0">
                          <a:solidFill>
                            <a:srgbClr val="0070C0"/>
                          </a:solidFill>
                          <a:latin typeface="+mj-lt"/>
                          <a:ea typeface="Times New Roman"/>
                          <a:cs typeface="Courier-BoldOblique"/>
                        </a:rPr>
                        <a:t>   if</a:t>
                      </a:r>
                      <a:r>
                        <a:rPr lang="en-US" sz="2400" b="1" dirty="0" smtClean="0"/>
                        <a:t> RAZ = '0' </a:t>
                      </a:r>
                      <a:r>
                        <a:rPr kumimoji="0" lang="en-US" sz="2400" b="1" i="1" kern="1200" dirty="0" smtClean="0">
                          <a:solidFill>
                            <a:srgbClr val="0070C0"/>
                          </a:solidFill>
                          <a:latin typeface="+mj-lt"/>
                          <a:ea typeface="Times New Roman"/>
                          <a:cs typeface="Courier-BoldOblique"/>
                        </a:rPr>
                        <a:t>then</a:t>
                      </a:r>
                    </a:p>
                    <a:p>
                      <a:r>
                        <a:rPr lang="en-US" sz="2400" b="1" dirty="0" smtClean="0"/>
                        <a:t>      S &lt;= "000";</a:t>
                      </a:r>
                    </a:p>
                    <a:p>
                      <a:r>
                        <a:rPr kumimoji="0" lang="en-US" sz="2400" b="1" i="1" kern="1200" dirty="0" smtClean="0">
                          <a:solidFill>
                            <a:srgbClr val="0070C0"/>
                          </a:solidFill>
                          <a:latin typeface="+mj-lt"/>
                          <a:ea typeface="Times New Roman"/>
                          <a:cs typeface="Courier-BoldOblique"/>
                        </a:rPr>
                        <a:t>   </a:t>
                      </a:r>
                      <a:r>
                        <a:rPr kumimoji="0" lang="en-US" sz="2400" b="1" i="1" kern="1200" dirty="0" err="1" smtClean="0">
                          <a:solidFill>
                            <a:srgbClr val="0070C0"/>
                          </a:solidFill>
                          <a:latin typeface="+mj-lt"/>
                          <a:ea typeface="Times New Roman"/>
                          <a:cs typeface="Courier-BoldOblique"/>
                        </a:rPr>
                        <a:t>elsif</a:t>
                      </a:r>
                      <a:r>
                        <a:rPr lang="en-US" sz="2400" b="1" dirty="0" smtClean="0"/>
                        <a:t> (</a:t>
                      </a:r>
                      <a:r>
                        <a:rPr lang="en-US" sz="2400" b="1" dirty="0" err="1" smtClean="0"/>
                        <a:t>H</a:t>
                      </a:r>
                      <a:r>
                        <a:rPr kumimoji="0" lang="en-US" sz="2400" b="1" i="1" kern="1200" dirty="0" err="1" smtClean="0">
                          <a:solidFill>
                            <a:srgbClr val="0070C0"/>
                          </a:solidFill>
                          <a:latin typeface="+mj-lt"/>
                          <a:ea typeface="Times New Roman"/>
                          <a:cs typeface="Courier-BoldOblique"/>
                        </a:rPr>
                        <a:t>’event</a:t>
                      </a:r>
                      <a:r>
                        <a:rPr lang="en-US" sz="2400" b="1" dirty="0" smtClean="0"/>
                        <a:t> </a:t>
                      </a:r>
                      <a:r>
                        <a:rPr kumimoji="0" lang="en-US" sz="2400" b="1" kern="1200" dirty="0" smtClean="0">
                          <a:solidFill>
                            <a:schemeClr val="dk1"/>
                          </a:solidFill>
                          <a:latin typeface="+mn-lt"/>
                          <a:ea typeface="+mn-ea"/>
                          <a:cs typeface="+mn-cs"/>
                        </a:rPr>
                        <a:t>and</a:t>
                      </a:r>
                      <a:r>
                        <a:rPr lang="en-US" sz="2400" b="1" dirty="0" smtClean="0"/>
                        <a:t> H = ‘1’) </a:t>
                      </a:r>
                      <a:r>
                        <a:rPr kumimoji="0" lang="en-US" sz="2400" b="1" i="1" kern="1200" dirty="0" smtClean="0">
                          <a:solidFill>
                            <a:srgbClr val="0070C0"/>
                          </a:solidFill>
                          <a:latin typeface="+mj-lt"/>
                          <a:ea typeface="Times New Roman"/>
                          <a:cs typeface="Courier-BoldOblique"/>
                        </a:rPr>
                        <a:t>then</a:t>
                      </a:r>
                    </a:p>
                    <a:p>
                      <a:r>
                        <a:rPr lang="en-US" sz="2400" b="1" dirty="0" smtClean="0"/>
                        <a:t>      S &lt;= E;</a:t>
                      </a:r>
                    </a:p>
                    <a:p>
                      <a:r>
                        <a:rPr kumimoji="0" lang="en-US" sz="2400" b="1" i="1" kern="1200" dirty="0" smtClean="0">
                          <a:solidFill>
                            <a:srgbClr val="0070C0"/>
                          </a:solidFill>
                          <a:latin typeface="+mj-lt"/>
                          <a:ea typeface="Times New Roman"/>
                          <a:cs typeface="Courier-BoldOblique"/>
                        </a:rPr>
                        <a:t>   end</a:t>
                      </a:r>
                      <a:r>
                        <a:rPr lang="en-US" sz="2400" b="1" dirty="0" smtClean="0"/>
                        <a:t> </a:t>
                      </a:r>
                      <a:r>
                        <a:rPr kumimoji="0" lang="en-US" sz="2400" b="1" i="1" kern="1200" dirty="0" smtClean="0">
                          <a:solidFill>
                            <a:srgbClr val="0070C0"/>
                          </a:solidFill>
                          <a:latin typeface="+mj-lt"/>
                          <a:ea typeface="Times New Roman"/>
                          <a:cs typeface="Courier-BoldOblique"/>
                        </a:rPr>
                        <a:t>if</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t>
                      </a:r>
                      <a:r>
                        <a:rPr kumimoji="0" lang="en-US" sz="2400" b="1" i="1" kern="1200" dirty="0" smtClean="0">
                          <a:solidFill>
                            <a:srgbClr val="0070C0"/>
                          </a:solidFill>
                          <a:latin typeface="+mj-lt"/>
                          <a:ea typeface="Times New Roman"/>
                          <a:cs typeface="Courier-BoldOblique"/>
                        </a:rPr>
                        <a:t>process</a:t>
                      </a:r>
                      <a:r>
                        <a:rPr lang="en-US" sz="2400" b="1" dirty="0" smtClean="0"/>
                        <a:t>;</a:t>
                      </a:r>
                    </a:p>
                    <a:p>
                      <a:r>
                        <a:rPr kumimoji="0" lang="en-US" sz="2400" b="1" i="1" kern="1200" dirty="0" smtClean="0">
                          <a:solidFill>
                            <a:srgbClr val="0070C0"/>
                          </a:solidFill>
                          <a:latin typeface="+mj-lt"/>
                          <a:ea typeface="Times New Roman"/>
                          <a:cs typeface="Courier-BoldOblique"/>
                        </a:rPr>
                        <a:t>end</a:t>
                      </a:r>
                      <a:r>
                        <a:rPr lang="en-US" sz="2400" b="1" dirty="0" smtClean="0"/>
                        <a:t> A;</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81</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Exercices</a:t>
            </a:r>
          </a:p>
        </p:txBody>
      </p:sp>
      <p:pic>
        <p:nvPicPr>
          <p:cNvPr id="359426" name="Picture 2"/>
          <p:cNvPicPr>
            <a:picLocks noChangeAspect="1" noChangeArrowheads="1"/>
          </p:cNvPicPr>
          <p:nvPr/>
        </p:nvPicPr>
        <p:blipFill>
          <a:blip r:embed="rId6" cstate="print"/>
          <a:srcRect/>
          <a:stretch>
            <a:fillRect/>
          </a:stretch>
        </p:blipFill>
        <p:spPr bwMode="auto">
          <a:xfrm>
            <a:off x="0" y="1988840"/>
            <a:ext cx="9144000" cy="2369634"/>
          </a:xfrm>
          <a:prstGeom prst="rect">
            <a:avLst/>
          </a:prstGeom>
          <a:noFill/>
          <a:ln w="9525">
            <a:noFill/>
            <a:miter lim="800000"/>
            <a:headEnd/>
            <a:tailEnd/>
          </a:ln>
        </p:spPr>
      </p:pic>
      <p:sp>
        <p:nvSpPr>
          <p:cNvPr id="9" name="ZoneTexte 8"/>
          <p:cNvSpPr txBox="1"/>
          <p:nvPr/>
        </p:nvSpPr>
        <p:spPr>
          <a:xfrm>
            <a:off x="251520" y="908720"/>
            <a:ext cx="4176464" cy="648072"/>
          </a:xfrm>
          <a:prstGeom prst="rect">
            <a:avLst/>
          </a:prstGeom>
          <a:noFill/>
        </p:spPr>
        <p:txBody>
          <a:bodyPr wrap="square" rtlCol="0">
            <a:noAutofit/>
          </a:bodyPr>
          <a:lstStyle/>
          <a:p>
            <a:r>
              <a:rPr lang="fr-FR" sz="4400" b="1" dirty="0" smtClean="0">
                <a:solidFill>
                  <a:srgbClr val="FF0000"/>
                </a:solidFill>
                <a:latin typeface="Calibri"/>
                <a:cs typeface="Calibri"/>
              </a:rPr>
              <a:t>❶ </a:t>
            </a:r>
          </a:p>
          <a:p>
            <a:r>
              <a:rPr lang="fr-FR" sz="2000" b="1" dirty="0" smtClean="0">
                <a:solidFill>
                  <a:srgbClr val="FF0000"/>
                </a:solidFill>
                <a:latin typeface="Calibri"/>
                <a:cs typeface="Calibri"/>
              </a:rPr>
              <a:t>Registre à décalage à droite</a:t>
            </a:r>
            <a:endParaRPr lang="fr-FR" sz="4400" b="1" dirty="0" smtClean="0"/>
          </a:p>
        </p:txBody>
      </p:sp>
      <p:sp>
        <p:nvSpPr>
          <p:cNvPr id="11" name="ZoneTexte 10"/>
          <p:cNvSpPr txBox="1"/>
          <p:nvPr/>
        </p:nvSpPr>
        <p:spPr>
          <a:xfrm>
            <a:off x="251520" y="4653136"/>
            <a:ext cx="4176464" cy="648072"/>
          </a:xfrm>
          <a:prstGeom prst="rect">
            <a:avLst/>
          </a:prstGeom>
          <a:noFill/>
        </p:spPr>
        <p:txBody>
          <a:bodyPr wrap="square" rtlCol="0">
            <a:noAutofit/>
          </a:bodyPr>
          <a:lstStyle/>
          <a:p>
            <a:r>
              <a:rPr lang="fr-FR" sz="4400" b="1" dirty="0" smtClean="0">
                <a:solidFill>
                  <a:srgbClr val="FF0000"/>
                </a:solidFill>
                <a:latin typeface="Calibri"/>
                <a:cs typeface="Calibri"/>
              </a:rPr>
              <a:t>❷ </a:t>
            </a:r>
          </a:p>
          <a:p>
            <a:r>
              <a:rPr lang="fr-FR" sz="2000" b="1" dirty="0" smtClean="0">
                <a:solidFill>
                  <a:srgbClr val="FF0000"/>
                </a:solidFill>
                <a:latin typeface="Calibri"/>
                <a:cs typeface="Calibri"/>
              </a:rPr>
              <a:t>Registre à décalage à droite avec chargement asynchrone</a:t>
            </a:r>
            <a:endParaRPr lang="fr-FR" sz="4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82</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Exercices</a:t>
            </a:r>
          </a:p>
        </p:txBody>
      </p:sp>
      <p:pic>
        <p:nvPicPr>
          <p:cNvPr id="360450" name="Picture 2"/>
          <p:cNvPicPr>
            <a:picLocks noChangeAspect="1" noChangeArrowheads="1"/>
          </p:cNvPicPr>
          <p:nvPr/>
        </p:nvPicPr>
        <p:blipFill>
          <a:blip r:embed="rId6" cstate="print"/>
          <a:srcRect/>
          <a:stretch>
            <a:fillRect/>
          </a:stretch>
        </p:blipFill>
        <p:spPr bwMode="auto">
          <a:xfrm>
            <a:off x="0" y="2246771"/>
            <a:ext cx="9144000" cy="2838413"/>
          </a:xfrm>
          <a:prstGeom prst="rect">
            <a:avLst/>
          </a:prstGeom>
          <a:noFill/>
          <a:ln w="9525">
            <a:noFill/>
            <a:miter lim="800000"/>
            <a:headEnd/>
            <a:tailEnd/>
          </a:ln>
        </p:spPr>
      </p:pic>
      <p:sp>
        <p:nvSpPr>
          <p:cNvPr id="9" name="ZoneTexte 8"/>
          <p:cNvSpPr txBox="1"/>
          <p:nvPr/>
        </p:nvSpPr>
        <p:spPr>
          <a:xfrm>
            <a:off x="251520" y="980728"/>
            <a:ext cx="4176464" cy="648072"/>
          </a:xfrm>
          <a:prstGeom prst="rect">
            <a:avLst/>
          </a:prstGeom>
          <a:noFill/>
        </p:spPr>
        <p:txBody>
          <a:bodyPr wrap="square" rtlCol="0">
            <a:noAutofit/>
          </a:bodyPr>
          <a:lstStyle/>
          <a:p>
            <a:r>
              <a:rPr lang="fr-FR" sz="4400" b="1" dirty="0" smtClean="0">
                <a:solidFill>
                  <a:srgbClr val="FF0000"/>
                </a:solidFill>
                <a:latin typeface="Calibri"/>
                <a:cs typeface="Calibri"/>
              </a:rPr>
              <a:t>❸ </a:t>
            </a:r>
          </a:p>
          <a:p>
            <a:r>
              <a:rPr lang="fr-FR" sz="2000" b="1" dirty="0" smtClean="0">
                <a:solidFill>
                  <a:srgbClr val="FF0000"/>
                </a:solidFill>
                <a:latin typeface="Calibri"/>
                <a:cs typeface="Calibri"/>
              </a:rPr>
              <a:t>Registre à décalage à droite avec chargement synchrone</a:t>
            </a:r>
            <a:endParaRPr lang="fr-FR" sz="4400" b="1" dirty="0" smtClean="0"/>
          </a:p>
        </p:txBody>
      </p:sp>
      <p:sp>
        <p:nvSpPr>
          <p:cNvPr id="10" name="ZoneTexte 9"/>
          <p:cNvSpPr txBox="1"/>
          <p:nvPr/>
        </p:nvSpPr>
        <p:spPr>
          <a:xfrm>
            <a:off x="251520" y="5013176"/>
            <a:ext cx="4176464" cy="648072"/>
          </a:xfrm>
          <a:prstGeom prst="rect">
            <a:avLst/>
          </a:prstGeom>
          <a:noFill/>
        </p:spPr>
        <p:txBody>
          <a:bodyPr wrap="square" rtlCol="0">
            <a:noAutofit/>
          </a:bodyPr>
          <a:lstStyle/>
          <a:p>
            <a:r>
              <a:rPr lang="fr-FR" sz="4400" b="1" dirty="0" smtClean="0">
                <a:solidFill>
                  <a:srgbClr val="FF0000"/>
                </a:solidFill>
                <a:latin typeface="Calibri"/>
                <a:cs typeface="Calibri"/>
              </a:rPr>
              <a:t>❹ </a:t>
            </a:r>
          </a:p>
          <a:p>
            <a:r>
              <a:rPr lang="fr-FR" sz="2000" b="1" dirty="0" smtClean="0">
                <a:solidFill>
                  <a:srgbClr val="FF0000"/>
                </a:solidFill>
                <a:latin typeface="Calibri"/>
                <a:cs typeface="Calibri"/>
              </a:rPr>
              <a:t>Registre à décalage universel</a:t>
            </a:r>
            <a:endParaRPr lang="fr-FR" sz="4400" b="1"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83</a:t>
            </a:fld>
            <a:endParaRPr lang="fr-FR"/>
          </a:p>
        </p:txBody>
      </p:sp>
      <p:sp>
        <p:nvSpPr>
          <p:cNvPr id="6" name="Espace réservé du contenu 5"/>
          <p:cNvSpPr>
            <a:spLocks noGrp="1"/>
          </p:cNvSpPr>
          <p:nvPr>
            <p:ph idx="4294967295"/>
          </p:nvPr>
        </p:nvSpPr>
        <p:spPr>
          <a:xfrm>
            <a:off x="0" y="836613"/>
            <a:ext cx="8642350" cy="5184775"/>
          </a:xfrm>
        </p:spPr>
        <p:txBody>
          <a:bodyPr>
            <a:normAutofit fontScale="85000" lnSpcReduction="20000"/>
          </a:bodyPr>
          <a:lstStyle/>
          <a:p>
            <a:r>
              <a:rPr lang="fr-FR" dirty="0" smtClean="0"/>
              <a:t>Les instructions suivantes sont interdites dans une zone concurrente </a:t>
            </a:r>
          </a:p>
          <a:p>
            <a:endParaRPr lang="fr-FR" dirty="0" smtClean="0"/>
          </a:p>
          <a:p>
            <a:endParaRPr lang="fr-FR" dirty="0" smtClean="0"/>
          </a:p>
          <a:p>
            <a:endParaRPr lang="fr-FR" dirty="0" smtClean="0"/>
          </a:p>
          <a:p>
            <a:endParaRPr lang="fr-FR" dirty="0" smtClean="0"/>
          </a:p>
          <a:p>
            <a:r>
              <a:rPr lang="fr-FR" dirty="0" smtClean="0"/>
              <a:t>On utilise un </a:t>
            </a:r>
            <a:r>
              <a:rPr lang="fr-FR" dirty="0" err="1" smtClean="0"/>
              <a:t>process</a:t>
            </a:r>
            <a:r>
              <a:rPr lang="fr-FR" dirty="0" smtClean="0"/>
              <a:t> synchronisé sur un front</a:t>
            </a:r>
          </a:p>
          <a:p>
            <a:pPr>
              <a:buNone/>
            </a:pPr>
            <a:endParaRPr lang="fr-FR" dirty="0" smtClean="0"/>
          </a:p>
          <a:p>
            <a:pPr>
              <a:buNone/>
            </a:pPr>
            <a:r>
              <a:rPr lang="fr-FR" dirty="0" smtClean="0"/>
              <a:t> </a:t>
            </a:r>
          </a:p>
          <a:p>
            <a:endParaRPr lang="fr-FR" dirty="0" smtClean="0"/>
          </a:p>
          <a:p>
            <a:pPr>
              <a:buNone/>
            </a:pPr>
            <a:endParaRPr lang="fr-FR" dirty="0" smtClean="0"/>
          </a:p>
          <a:p>
            <a:pPr>
              <a:buNone/>
            </a:pPr>
            <a:r>
              <a:rPr lang="fr-FR" dirty="0" smtClean="0"/>
              <a:t>  </a:t>
            </a:r>
          </a:p>
          <a:p>
            <a:pPr>
              <a:buNone/>
            </a:pPr>
            <a:endParaRPr lang="fr-FR" dirty="0" smtClean="0"/>
          </a:p>
          <a:p>
            <a:pPr>
              <a:buNone/>
            </a:pPr>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Remarques </a:t>
            </a:r>
          </a:p>
        </p:txBody>
      </p:sp>
      <p:graphicFrame>
        <p:nvGraphicFramePr>
          <p:cNvPr id="7" name="Tableau 6"/>
          <p:cNvGraphicFramePr>
            <a:graphicFrameLocks noGrp="1"/>
          </p:cNvGraphicFramePr>
          <p:nvPr/>
        </p:nvGraphicFramePr>
        <p:xfrm>
          <a:off x="251520" y="1484784"/>
          <a:ext cx="5112568" cy="1554480"/>
        </p:xfrm>
        <a:graphic>
          <a:graphicData uri="http://schemas.openxmlformats.org/drawingml/2006/table">
            <a:tbl>
              <a:tblPr bandRow="1">
                <a:tableStyleId>{5C22544A-7EE6-4342-B048-85BDC9FD1C3A}</a:tableStyleId>
              </a:tblPr>
              <a:tblGrid>
                <a:gridCol w="5112568"/>
              </a:tblGrid>
              <a:tr h="370840">
                <a:tc>
                  <a:txBody>
                    <a:bodyPr/>
                    <a:lstStyle/>
                    <a:p>
                      <a:r>
                        <a:rPr lang="en-US" sz="2400" b="1" dirty="0" smtClean="0"/>
                        <a:t>A &lt;= not A;</a:t>
                      </a:r>
                    </a:p>
                    <a:p>
                      <a:r>
                        <a:rPr lang="en-US" sz="2400" b="1" dirty="0" smtClean="0"/>
                        <a:t>CMPT &lt;= CMPT + 1;</a:t>
                      </a:r>
                    </a:p>
                    <a:p>
                      <a:r>
                        <a:rPr lang="en-US" sz="2400" b="1" dirty="0" smtClean="0"/>
                        <a:t>REG &lt;= REG (0) &amp; REG(7 </a:t>
                      </a:r>
                      <a:r>
                        <a:rPr lang="en-US" sz="2400" b="1" dirty="0" err="1" smtClean="0"/>
                        <a:t>downto</a:t>
                      </a:r>
                      <a:r>
                        <a:rPr lang="en-US" sz="2400" b="1" dirty="0" smtClean="0"/>
                        <a:t> 1);</a:t>
                      </a:r>
                    </a:p>
                    <a:p>
                      <a:r>
                        <a:rPr lang="en-US" sz="2400" b="1" dirty="0" smtClean="0"/>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61474" name="Picture 2"/>
          <p:cNvPicPr>
            <a:picLocks noChangeAspect="1" noChangeArrowheads="1"/>
          </p:cNvPicPr>
          <p:nvPr/>
        </p:nvPicPr>
        <p:blipFill>
          <a:blip r:embed="rId6" cstate="print"/>
          <a:srcRect/>
          <a:stretch>
            <a:fillRect/>
          </a:stretch>
        </p:blipFill>
        <p:spPr bwMode="auto">
          <a:xfrm>
            <a:off x="7703840" y="1268760"/>
            <a:ext cx="1242695" cy="2232248"/>
          </a:xfrm>
          <a:prstGeom prst="rect">
            <a:avLst/>
          </a:prstGeom>
          <a:noFill/>
          <a:ln w="9525">
            <a:noFill/>
            <a:miter lim="800000"/>
            <a:headEnd/>
            <a:tailEnd/>
          </a:ln>
        </p:spPr>
      </p:pic>
      <p:graphicFrame>
        <p:nvGraphicFramePr>
          <p:cNvPr id="9" name="Tableau 8"/>
          <p:cNvGraphicFramePr>
            <a:graphicFrameLocks noGrp="1"/>
          </p:cNvGraphicFramePr>
          <p:nvPr/>
        </p:nvGraphicFramePr>
        <p:xfrm>
          <a:off x="323528" y="3573016"/>
          <a:ext cx="5112568" cy="2651760"/>
        </p:xfrm>
        <a:graphic>
          <a:graphicData uri="http://schemas.openxmlformats.org/drawingml/2006/table">
            <a:tbl>
              <a:tblPr bandRow="1">
                <a:tableStyleId>{5C22544A-7EE6-4342-B048-85BDC9FD1C3A}</a:tableStyleId>
              </a:tblPr>
              <a:tblGrid>
                <a:gridCol w="51125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process</a:t>
                      </a:r>
                      <a:r>
                        <a:rPr lang="en-US" sz="2400" b="1" dirty="0" smtClean="0"/>
                        <a:t> (CLK)</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a:t>
                      </a:r>
                      <a:r>
                        <a:rPr lang="en-US" sz="2400" b="1" dirty="0" smtClean="0"/>
                        <a:t> </a:t>
                      </a:r>
                      <a:r>
                        <a:rPr lang="en-US" sz="2400" b="1" dirty="0" err="1" smtClean="0"/>
                        <a:t>rising_edge</a:t>
                      </a:r>
                      <a:r>
                        <a:rPr lang="en-US" sz="2400" b="1" dirty="0" smtClean="0"/>
                        <a:t>(CLK)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    A &lt;= not A;</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    -- CMPT &lt;= CMPT + 1;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a:t>
                      </a:r>
                      <a:r>
                        <a:rPr lang="en-US" sz="2400" b="1" dirty="0" smtClean="0"/>
                        <a:t> </a:t>
                      </a:r>
                      <a:r>
                        <a:rPr kumimoji="0" lang="en-US" sz="2400" b="1" i="1" kern="1200" dirty="0" smtClean="0">
                          <a:solidFill>
                            <a:srgbClr val="0070C0"/>
                          </a:solidFill>
                          <a:latin typeface="+mn-lt"/>
                          <a:ea typeface="Times New Roman"/>
                          <a:cs typeface="Courier-BoldOblique"/>
                        </a:rPr>
                        <a:t>if</a:t>
                      </a:r>
                      <a:r>
                        <a:rPr lang="en-US" sz="2400"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a:t>
                      </a:r>
                      <a:r>
                        <a:rPr lang="en-US" sz="2400" b="1" dirty="0" smtClean="0"/>
                        <a:t> </a:t>
                      </a:r>
                      <a:r>
                        <a:rPr kumimoji="0" lang="en-US" sz="2400" b="1" i="1" kern="1200" dirty="0" smtClean="0">
                          <a:solidFill>
                            <a:srgbClr val="0070C0"/>
                          </a:solidFill>
                          <a:latin typeface="+mn-lt"/>
                          <a:ea typeface="Times New Roman"/>
                          <a:cs typeface="Courier-BoldOblique"/>
                        </a:rPr>
                        <a:t>process</a:t>
                      </a:r>
                      <a:r>
                        <a:rPr lang="en-US" sz="2400" b="1" dirty="0" smtClean="0"/>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61475" name="Picture 3"/>
          <p:cNvPicPr>
            <a:picLocks noChangeAspect="1" noChangeArrowheads="1"/>
          </p:cNvPicPr>
          <p:nvPr/>
        </p:nvPicPr>
        <p:blipFill>
          <a:blip r:embed="rId7" cstate="print"/>
          <a:srcRect/>
          <a:stretch>
            <a:fillRect/>
          </a:stretch>
        </p:blipFill>
        <p:spPr bwMode="auto">
          <a:xfrm>
            <a:off x="6300192" y="3573016"/>
            <a:ext cx="2232248" cy="265502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14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14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84</a:t>
            </a:fld>
            <a:endParaRPr lang="fr-FR"/>
          </a:p>
        </p:txBody>
      </p:sp>
      <p:sp>
        <p:nvSpPr>
          <p:cNvPr id="6" name="Espace réservé du contenu 5"/>
          <p:cNvSpPr>
            <a:spLocks noGrp="1"/>
          </p:cNvSpPr>
          <p:nvPr>
            <p:ph idx="4294967295"/>
          </p:nvPr>
        </p:nvSpPr>
        <p:spPr>
          <a:xfrm>
            <a:off x="0" y="836613"/>
            <a:ext cx="8642350" cy="5184775"/>
          </a:xfrm>
        </p:spPr>
        <p:txBody>
          <a:bodyPr>
            <a:normAutofit/>
          </a:bodyPr>
          <a:lstStyle/>
          <a:p>
            <a:r>
              <a:rPr lang="fr-FR" dirty="0" smtClean="0"/>
              <a:t>Un seul « if » dans un </a:t>
            </a:r>
            <a:r>
              <a:rPr lang="fr-FR" dirty="0" err="1" smtClean="0"/>
              <a:t>process</a:t>
            </a:r>
            <a:r>
              <a:rPr lang="fr-FR" dirty="0" smtClean="0"/>
              <a:t> synchrone</a:t>
            </a: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55000" lnSpcReduction="20000"/>
          </a:bodyPr>
          <a:lstStyle/>
          <a:p>
            <a:r>
              <a:rPr lang="fr-FR" dirty="0" smtClean="0"/>
              <a:t>Description de circuits séquentiels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Remarques </a:t>
            </a:r>
          </a:p>
        </p:txBody>
      </p:sp>
      <p:graphicFrame>
        <p:nvGraphicFramePr>
          <p:cNvPr id="9" name="Tableau 8"/>
          <p:cNvGraphicFramePr>
            <a:graphicFrameLocks noGrp="1"/>
          </p:cNvGraphicFramePr>
          <p:nvPr/>
        </p:nvGraphicFramePr>
        <p:xfrm>
          <a:off x="323528" y="2132856"/>
          <a:ext cx="4248472" cy="3383280"/>
        </p:xfrm>
        <a:graphic>
          <a:graphicData uri="http://schemas.openxmlformats.org/drawingml/2006/table">
            <a:tbl>
              <a:tblPr bandRow="1">
                <a:tableStyleId>{5C22544A-7EE6-4342-B048-85BDC9FD1C3A}</a:tableStyleId>
              </a:tblPr>
              <a:tblGrid>
                <a:gridCol w="424847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process</a:t>
                      </a:r>
                      <a:r>
                        <a:rPr lang="en-US" sz="2400" b="1" dirty="0" smtClean="0"/>
                        <a:t> (CLK)</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 </a:t>
                      </a:r>
                      <a:r>
                        <a:rPr kumimoji="0" lang="en-US" sz="2400" b="1" kern="1200" dirty="0" smtClean="0">
                          <a:solidFill>
                            <a:schemeClr val="dk1"/>
                          </a:solidFill>
                          <a:latin typeface="+mn-lt"/>
                          <a:ea typeface="+mn-ea"/>
                          <a:cs typeface="+mn-cs"/>
                        </a:rPr>
                        <a:t>(</a:t>
                      </a:r>
                      <a:r>
                        <a:rPr kumimoji="0" lang="en-US" sz="2400" b="1" kern="1200" dirty="0" err="1" smtClean="0">
                          <a:solidFill>
                            <a:schemeClr val="dk1"/>
                          </a:solidFill>
                          <a:latin typeface="+mn-lt"/>
                          <a:ea typeface="+mn-ea"/>
                          <a:cs typeface="+mn-cs"/>
                        </a:rPr>
                        <a:t>CLK</a:t>
                      </a:r>
                      <a:r>
                        <a:rPr kumimoji="0" lang="en-US" sz="2400" b="1" i="1" kern="1200" dirty="0" err="1" smtClean="0">
                          <a:solidFill>
                            <a:srgbClr val="0070C0"/>
                          </a:solidFill>
                          <a:latin typeface="+mn-lt"/>
                          <a:ea typeface="Times New Roman"/>
                          <a:cs typeface="Courier-BoldOblique"/>
                        </a:rPr>
                        <a:t>'event</a:t>
                      </a:r>
                      <a:r>
                        <a:rPr kumimoji="0" lang="en-US" sz="2400" b="1" i="1" kern="1200" dirty="0" smtClean="0">
                          <a:solidFill>
                            <a:srgbClr val="0070C0"/>
                          </a:solidFill>
                          <a:latin typeface="+mn-lt"/>
                          <a:ea typeface="Times New Roman"/>
                          <a:cs typeface="Courier-BoldOblique"/>
                        </a:rPr>
                        <a:t> </a:t>
                      </a:r>
                      <a:r>
                        <a:rPr kumimoji="0" lang="en-US" sz="2400" b="1" kern="1200" dirty="0" smtClean="0">
                          <a:solidFill>
                            <a:schemeClr val="dk1"/>
                          </a:solidFill>
                          <a:latin typeface="+mn-lt"/>
                          <a:ea typeface="+mn-ea"/>
                          <a:cs typeface="+mn-cs"/>
                        </a:rPr>
                        <a:t>and CLK='1‘)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Q &lt;= 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 if;</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 </a:t>
                      </a:r>
                      <a:r>
                        <a:rPr kumimoji="0" lang="en-US" sz="2400" b="1" i="0" kern="1200" dirty="0" smtClean="0">
                          <a:solidFill>
                            <a:schemeClr val="dk1"/>
                          </a:solidFill>
                          <a:latin typeface="+mn-lt"/>
                          <a:ea typeface="+mn-ea"/>
                          <a:cs typeface="+mn-cs"/>
                        </a:rPr>
                        <a:t>(T</a:t>
                      </a:r>
                      <a:r>
                        <a:rPr kumimoji="0" lang="en-US" sz="2400" b="1" kern="1200" dirty="0" smtClean="0">
                          <a:solidFill>
                            <a:schemeClr val="dk1"/>
                          </a:solidFill>
                          <a:latin typeface="+mn-lt"/>
                          <a:ea typeface="+mn-ea"/>
                          <a:cs typeface="+mn-cs"/>
                        </a:rPr>
                        <a:t>OTO=‘1’) </a:t>
                      </a:r>
                      <a:r>
                        <a:rPr kumimoji="0" lang="en-US" sz="2400" b="1" i="1" kern="1200" dirty="0" smtClean="0">
                          <a:solidFill>
                            <a:srgbClr val="0070C0"/>
                          </a:solidFill>
                          <a:latin typeface="+mn-lt"/>
                          <a:ea typeface="Times New Roman"/>
                          <a:cs typeface="Courier-BoldOblique"/>
                        </a:rPr>
                        <a:t>then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tx1"/>
                          </a:solidFill>
                          <a:latin typeface="+mn-lt"/>
                          <a:ea typeface="Times New Roman"/>
                          <a:cs typeface="Courier-BoldOblique"/>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 if;</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a:t>
                      </a:r>
                      <a:r>
                        <a:rPr lang="en-US" sz="2400" b="1" dirty="0" smtClean="0"/>
                        <a:t> </a:t>
                      </a:r>
                      <a:r>
                        <a:rPr kumimoji="0" lang="en-US" sz="2400" b="1" i="1" kern="1200" dirty="0" smtClean="0">
                          <a:solidFill>
                            <a:srgbClr val="0070C0"/>
                          </a:solidFill>
                          <a:latin typeface="+mn-lt"/>
                          <a:ea typeface="Times New Roman"/>
                          <a:cs typeface="Courier-BoldOblique"/>
                        </a:rPr>
                        <a:t>process</a:t>
                      </a:r>
                      <a:r>
                        <a:rPr lang="en-US" sz="2400" b="1" dirty="0" smtClean="0"/>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4716016" y="1484784"/>
          <a:ext cx="4248472" cy="4480560"/>
        </p:xfrm>
        <a:graphic>
          <a:graphicData uri="http://schemas.openxmlformats.org/drawingml/2006/table">
            <a:tbl>
              <a:tblPr bandRow="1">
                <a:tableStyleId>{5C22544A-7EE6-4342-B048-85BDC9FD1C3A}</a:tableStyleId>
              </a:tblPr>
              <a:tblGrid>
                <a:gridCol w="424847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process</a:t>
                      </a:r>
                      <a:r>
                        <a:rPr lang="en-US" sz="2400" b="1" dirty="0" smtClean="0"/>
                        <a:t> (CLK)</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 </a:t>
                      </a:r>
                      <a:r>
                        <a:rPr kumimoji="0" lang="en-US" sz="2400" b="1" kern="1200" dirty="0" smtClean="0">
                          <a:solidFill>
                            <a:schemeClr val="dk1"/>
                          </a:solidFill>
                          <a:latin typeface="+mn-lt"/>
                          <a:ea typeface="+mn-ea"/>
                          <a:cs typeface="+mn-cs"/>
                        </a:rPr>
                        <a:t>(</a:t>
                      </a:r>
                      <a:r>
                        <a:rPr kumimoji="0" lang="en-US" sz="2400" b="1" kern="1200" dirty="0" err="1" smtClean="0">
                          <a:solidFill>
                            <a:schemeClr val="dk1"/>
                          </a:solidFill>
                          <a:latin typeface="+mn-lt"/>
                          <a:ea typeface="+mn-ea"/>
                          <a:cs typeface="+mn-cs"/>
                        </a:rPr>
                        <a:t>CLK</a:t>
                      </a:r>
                      <a:r>
                        <a:rPr kumimoji="0" lang="en-US" sz="2400" b="1" i="1" kern="1200" dirty="0" err="1" smtClean="0">
                          <a:solidFill>
                            <a:srgbClr val="0070C0"/>
                          </a:solidFill>
                          <a:latin typeface="+mn-lt"/>
                          <a:ea typeface="Times New Roman"/>
                          <a:cs typeface="Courier-BoldOblique"/>
                        </a:rPr>
                        <a:t>'event</a:t>
                      </a:r>
                      <a:r>
                        <a:rPr kumimoji="0" lang="en-US" sz="2400" b="1" i="1" kern="1200" dirty="0" smtClean="0">
                          <a:solidFill>
                            <a:srgbClr val="0070C0"/>
                          </a:solidFill>
                          <a:latin typeface="+mn-lt"/>
                          <a:ea typeface="Times New Roman"/>
                          <a:cs typeface="Courier-BoldOblique"/>
                        </a:rPr>
                        <a:t> </a:t>
                      </a:r>
                      <a:r>
                        <a:rPr kumimoji="0" lang="en-US" sz="2400" b="1" kern="1200" dirty="0" smtClean="0">
                          <a:solidFill>
                            <a:schemeClr val="dk1"/>
                          </a:solidFill>
                          <a:latin typeface="+mn-lt"/>
                          <a:ea typeface="+mn-ea"/>
                          <a:cs typeface="+mn-cs"/>
                        </a:rPr>
                        <a:t>and CLK='1‘)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Q &lt;= 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 if;</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a:t>
                      </a:r>
                      <a:r>
                        <a:rPr lang="en-US" sz="2400" b="1" dirty="0" smtClean="0"/>
                        <a:t> </a:t>
                      </a:r>
                      <a:r>
                        <a:rPr kumimoji="0" lang="en-US" sz="2400" b="1" i="1" kern="1200" dirty="0" smtClean="0">
                          <a:solidFill>
                            <a:srgbClr val="0070C0"/>
                          </a:solidFill>
                          <a:latin typeface="+mn-lt"/>
                          <a:ea typeface="Times New Roman"/>
                          <a:cs typeface="Courier-BoldOblique"/>
                        </a:rPr>
                        <a:t>process</a:t>
                      </a:r>
                      <a:r>
                        <a:rPr lang="en-US" sz="2400"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400" b="1" i="1" kern="1200" dirty="0" smtClean="0">
                        <a:solidFill>
                          <a:srgbClr val="0070C0"/>
                        </a:solidFill>
                        <a:latin typeface="+mn-lt"/>
                        <a:ea typeface="Times New Roman"/>
                        <a:cs typeface="Courier-BoldOblique"/>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process</a:t>
                      </a:r>
                      <a:r>
                        <a:rPr lang="en-US" sz="2400" b="1" dirty="0" smtClean="0"/>
                        <a:t> (TOTO)</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 </a:t>
                      </a:r>
                      <a:r>
                        <a:rPr kumimoji="0" lang="en-US" sz="2400" b="1" i="0" kern="1200" dirty="0" smtClean="0">
                          <a:solidFill>
                            <a:schemeClr val="dk1"/>
                          </a:solidFill>
                          <a:latin typeface="+mn-lt"/>
                          <a:ea typeface="+mn-ea"/>
                          <a:cs typeface="+mn-cs"/>
                        </a:rPr>
                        <a:t>(T</a:t>
                      </a:r>
                      <a:r>
                        <a:rPr kumimoji="0" lang="en-US" sz="2400" b="1" kern="1200" dirty="0" smtClean="0">
                          <a:solidFill>
                            <a:schemeClr val="dk1"/>
                          </a:solidFill>
                          <a:latin typeface="+mn-lt"/>
                          <a:ea typeface="+mn-ea"/>
                          <a:cs typeface="+mn-cs"/>
                        </a:rPr>
                        <a:t>OTO=‘1’) </a:t>
                      </a:r>
                      <a:r>
                        <a:rPr kumimoji="0" lang="en-US" sz="2400" b="1" i="1" kern="1200" dirty="0" smtClean="0">
                          <a:solidFill>
                            <a:srgbClr val="0070C0"/>
                          </a:solidFill>
                          <a:latin typeface="+mn-lt"/>
                          <a:ea typeface="Times New Roman"/>
                          <a:cs typeface="Courier-BoldOblique"/>
                        </a:rPr>
                        <a:t>then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chemeClr val="tx1"/>
                          </a:solidFill>
                          <a:latin typeface="+mn-lt"/>
                          <a:ea typeface="Times New Roman"/>
                          <a:cs typeface="Courier-BoldOblique"/>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 if;</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a:t>
                      </a:r>
                      <a:r>
                        <a:rPr lang="en-US" sz="2400" b="1" dirty="0" smtClean="0"/>
                        <a:t> </a:t>
                      </a:r>
                      <a:r>
                        <a:rPr kumimoji="0" lang="en-US" sz="2400" b="1" i="1" kern="1200" dirty="0" smtClean="0">
                          <a:solidFill>
                            <a:srgbClr val="0070C0"/>
                          </a:solidFill>
                          <a:latin typeface="+mn-lt"/>
                          <a:ea typeface="Times New Roman"/>
                          <a:cs typeface="Courier-BoldOblique"/>
                        </a:rPr>
                        <a:t>process</a:t>
                      </a:r>
                      <a:r>
                        <a:rPr lang="en-US" sz="2400" b="1" dirty="0" smtClean="0"/>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1" name="Multiplier 10"/>
          <p:cNvSpPr/>
          <p:nvPr/>
        </p:nvSpPr>
        <p:spPr>
          <a:xfrm>
            <a:off x="1331640" y="2780928"/>
            <a:ext cx="3528392" cy="2952328"/>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custDataLst>
              <p:tags r:id="rId1"/>
            </p:custDataLst>
          </p:nvPr>
        </p:nvSpPr>
        <p:spPr>
          <a:xfrm>
            <a:off x="0" y="0"/>
            <a:ext cx="6999288" cy="838200"/>
          </a:xfrm>
        </p:spPr>
        <p:txBody>
          <a:bodyPr/>
          <a:lstStyle/>
          <a:p>
            <a:r>
              <a:rPr lang="fr-FR" dirty="0" smtClean="0"/>
              <a:t>Machine à états finis</a:t>
            </a:r>
            <a:endParaRPr lang="fr-FR"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86</a:t>
            </a:fld>
            <a:endParaRPr lang="fr-FR"/>
          </a:p>
        </p:txBody>
      </p:sp>
      <p:sp>
        <p:nvSpPr>
          <p:cNvPr id="6" name="Espace réservé du contenu 5"/>
          <p:cNvSpPr>
            <a:spLocks noGrp="1"/>
          </p:cNvSpPr>
          <p:nvPr>
            <p:ph idx="4294967295"/>
          </p:nvPr>
        </p:nvSpPr>
        <p:spPr>
          <a:xfrm>
            <a:off x="0" y="836613"/>
            <a:ext cx="8642350" cy="5184775"/>
          </a:xfrm>
        </p:spPr>
        <p:txBody>
          <a:bodyPr>
            <a:normAutofit fontScale="85000" lnSpcReduction="20000"/>
          </a:bodyPr>
          <a:lstStyle/>
          <a:p>
            <a:r>
              <a:rPr lang="fr-FR" dirty="0" smtClean="0"/>
              <a:t>Tout système séquentiel synchrone peut être considéré comme une machine d'état ou une combinaison de machines d'état.</a:t>
            </a:r>
          </a:p>
          <a:p>
            <a:r>
              <a:rPr lang="fr-FR" dirty="0" smtClean="0"/>
              <a:t>Les sorties sont évaluées à partir d’un état interne qui englobe toute l’information relative au passé des entrées</a:t>
            </a:r>
          </a:p>
          <a:p>
            <a:r>
              <a:rPr lang="fr-FR" dirty="0" smtClean="0"/>
              <a:t>L’état interne est mémorisé dans le registre d’état (flip-flops)</a:t>
            </a:r>
          </a:p>
          <a:p>
            <a:r>
              <a:rPr lang="fr-FR" dirty="0" smtClean="0"/>
              <a:t>Un nouvel état interne se déduit de l’état interne présent et des entrées du système</a:t>
            </a:r>
          </a:p>
          <a:p>
            <a:r>
              <a:rPr lang="fr-FR" dirty="0" smtClean="0"/>
              <a:t>Dans une machine d’état synchrone toute évolution de l'état interne se produit sur le front d'une horloge</a:t>
            </a:r>
          </a:p>
          <a:p>
            <a:r>
              <a:rPr lang="fr-FR" dirty="0" smtClean="0"/>
              <a:t>La durée minimum d’un état interne est garantie (c’est un multiple de la période d’horloge)</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Concepts de FSM (</a:t>
            </a:r>
            <a:r>
              <a:rPr lang="fr-FR" dirty="0" err="1" smtClean="0"/>
              <a:t>Finite</a:t>
            </a:r>
            <a:r>
              <a:rPr lang="fr-FR" dirty="0" smtClean="0"/>
              <a:t> State Machine)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87</a:t>
            </a:fld>
            <a:endParaRPr lang="fr-FR"/>
          </a:p>
        </p:txBody>
      </p:sp>
      <p:sp>
        <p:nvSpPr>
          <p:cNvPr id="6" name="Espace réservé du contenu 5"/>
          <p:cNvSpPr>
            <a:spLocks noGrp="1"/>
          </p:cNvSpPr>
          <p:nvPr>
            <p:ph idx="4294967295"/>
          </p:nvPr>
        </p:nvSpPr>
        <p:spPr>
          <a:xfrm>
            <a:off x="0" y="836613"/>
            <a:ext cx="8642350" cy="5184775"/>
          </a:xfrm>
        </p:spPr>
        <p:txBody>
          <a:bodyPr>
            <a:normAutofit/>
          </a:bodyPr>
          <a:lstStyle/>
          <a:p>
            <a:r>
              <a:rPr lang="fr-FR" dirty="0" smtClean="0"/>
              <a:t>Machine de Moore (concerne uniquement les sorties)</a:t>
            </a:r>
          </a:p>
          <a:p>
            <a:pPr lvl="1"/>
            <a:r>
              <a:rPr lang="fr-FR" dirty="0" smtClean="0"/>
              <a:t>Les sorties ne dépendent que de l’état courant</a:t>
            </a:r>
          </a:p>
          <a:p>
            <a:r>
              <a:rPr lang="fr-FR" dirty="0" smtClean="0"/>
              <a:t>Machine de </a:t>
            </a:r>
            <a:r>
              <a:rPr lang="fr-FR" dirty="0" err="1" smtClean="0"/>
              <a:t>Mealy</a:t>
            </a:r>
            <a:r>
              <a:rPr lang="fr-FR" dirty="0" smtClean="0"/>
              <a:t> (concerne uniquement les sorties)</a:t>
            </a:r>
          </a:p>
          <a:p>
            <a:pPr lvl="1"/>
            <a:r>
              <a:rPr lang="fr-FR" dirty="0" smtClean="0"/>
              <a:t>Les sorties dépendent de l’état interne courant et des entrées</a:t>
            </a:r>
          </a:p>
          <a:p>
            <a:r>
              <a:rPr lang="fr-FR" dirty="0" smtClean="0"/>
              <a:t>Machine mixte</a:t>
            </a:r>
          </a:p>
          <a:p>
            <a:pPr lvl="1"/>
            <a:r>
              <a:rPr lang="fr-FR" dirty="0" smtClean="0"/>
              <a:t>Combinaison de sorties de type </a:t>
            </a:r>
            <a:r>
              <a:rPr lang="fr-FR" dirty="0" err="1" smtClean="0"/>
              <a:t>Mealy</a:t>
            </a:r>
            <a:r>
              <a:rPr lang="fr-FR" dirty="0" smtClean="0"/>
              <a:t> et de sorties de type Moore.</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Concepts de FSM (</a:t>
            </a:r>
            <a:r>
              <a:rPr lang="fr-FR" dirty="0" err="1" smtClean="0"/>
              <a:t>Finite</a:t>
            </a:r>
            <a:r>
              <a:rPr lang="fr-FR" dirty="0" smtClean="0"/>
              <a:t> State Machine)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88</a:t>
            </a:fld>
            <a:endParaRPr lang="fr-FR"/>
          </a:p>
        </p:txBody>
      </p:sp>
      <p:sp>
        <p:nvSpPr>
          <p:cNvPr id="6" name="Espace réservé du contenu 5"/>
          <p:cNvSpPr>
            <a:spLocks noGrp="1"/>
          </p:cNvSpPr>
          <p:nvPr>
            <p:ph idx="4294967295"/>
          </p:nvPr>
        </p:nvSpPr>
        <p:spPr>
          <a:xfrm>
            <a:off x="0" y="836613"/>
            <a:ext cx="8642350" cy="5184775"/>
          </a:xfrm>
        </p:spPr>
        <p:txBody>
          <a:bodyPr>
            <a:normAutofit/>
          </a:bodyPr>
          <a:lstStyle/>
          <a:p>
            <a:r>
              <a:rPr lang="fr-FR" dirty="0" smtClean="0"/>
              <a:t>Les sorties sont élaborées par un bloc combinatoire de décodage du registre d’état</a:t>
            </a:r>
          </a:p>
          <a:p>
            <a:r>
              <a:rPr lang="fr-FR" dirty="0" smtClean="0"/>
              <a:t>Inconvénients :</a:t>
            </a:r>
          </a:p>
          <a:p>
            <a:pPr lvl="1"/>
            <a:r>
              <a:rPr lang="fr-FR" dirty="0" smtClean="0"/>
              <a:t>délai supplémentaire après le changement d’état interne de la machine</a:t>
            </a:r>
          </a:p>
          <a:p>
            <a:pPr lvl="1"/>
            <a:r>
              <a:rPr lang="fr-FR" dirty="0" smtClean="0"/>
              <a:t>apparition en sortie d’impulsions parasites de courte durée dues aux hasards statiques (</a:t>
            </a:r>
            <a:r>
              <a:rPr lang="fr-FR" dirty="0" err="1" smtClean="0"/>
              <a:t>glitches</a:t>
            </a:r>
            <a:r>
              <a:rPr lang="fr-FR" dirty="0" smtClean="0"/>
              <a:t>) lorsque les couches combinatoires ont des longueurs différentes, et aux changements d’état transitoires des bits du registre d’état</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Structure d'une FSM</a:t>
            </a:r>
            <a:br>
              <a:rPr lang="fr-FR" dirty="0" smtClean="0"/>
            </a:br>
            <a:r>
              <a:rPr lang="fr-FR" dirty="0" smtClean="0"/>
              <a:t>- Sorties combinatoires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89</a:t>
            </a:fld>
            <a:endParaRPr lang="fr-FR"/>
          </a:p>
        </p:txBody>
      </p:sp>
      <p:sp>
        <p:nvSpPr>
          <p:cNvPr id="6" name="Espace réservé du contenu 5"/>
          <p:cNvSpPr>
            <a:spLocks noGrp="1"/>
          </p:cNvSpPr>
          <p:nvPr>
            <p:ph idx="4294967295"/>
          </p:nvPr>
        </p:nvSpPr>
        <p:spPr>
          <a:xfrm>
            <a:off x="0" y="836613"/>
            <a:ext cx="8642350" cy="2592387"/>
          </a:xfrm>
        </p:spPr>
        <p:txBody>
          <a:bodyPr>
            <a:normAutofit fontScale="77500" lnSpcReduction="20000"/>
          </a:bodyPr>
          <a:lstStyle/>
          <a:p>
            <a:r>
              <a:rPr lang="fr-FR" dirty="0" smtClean="0"/>
              <a:t>Machine de Moore: </a:t>
            </a:r>
          </a:p>
          <a:p>
            <a:pPr lvl="1"/>
            <a:r>
              <a:rPr lang="fr-FR" dirty="0" smtClean="0"/>
              <a:t>les sorties ne changent pas d’état directement en réponse au changement d’état des entrées ; </a:t>
            </a:r>
          </a:p>
          <a:p>
            <a:pPr lvl="1"/>
            <a:r>
              <a:rPr lang="fr-FR" dirty="0" smtClean="0"/>
              <a:t>elles sont dépendantes du changement d’état de la machine.</a:t>
            </a:r>
          </a:p>
          <a:p>
            <a:r>
              <a:rPr lang="fr-FR" dirty="0" smtClean="0"/>
              <a:t>Machine de </a:t>
            </a:r>
            <a:r>
              <a:rPr lang="fr-FR" dirty="0" err="1" smtClean="0"/>
              <a:t>Mealy</a:t>
            </a:r>
            <a:r>
              <a:rPr lang="fr-FR" dirty="0" smtClean="0"/>
              <a:t>:</a:t>
            </a:r>
          </a:p>
          <a:p>
            <a:pPr lvl="1"/>
            <a:r>
              <a:rPr lang="fr-FR" dirty="0" smtClean="0"/>
              <a:t>Les sorties peuvent changer directement en réponse au changement d’état des entrées, même entre 2 fronts d’horloge</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Structure d'une FSM</a:t>
            </a:r>
            <a:br>
              <a:rPr lang="fr-FR" dirty="0" smtClean="0"/>
            </a:br>
            <a:r>
              <a:rPr lang="fr-FR" dirty="0" smtClean="0"/>
              <a:t>- Sorties combinatoires</a:t>
            </a:r>
          </a:p>
        </p:txBody>
      </p:sp>
      <p:grpSp>
        <p:nvGrpSpPr>
          <p:cNvPr id="27" name="Groupe 26"/>
          <p:cNvGrpSpPr/>
          <p:nvPr/>
        </p:nvGrpSpPr>
        <p:grpSpPr>
          <a:xfrm>
            <a:off x="3203848" y="3068960"/>
            <a:ext cx="2160240" cy="2880320"/>
            <a:chOff x="3851920" y="2708920"/>
            <a:chExt cx="2160240" cy="2880320"/>
          </a:xfrm>
        </p:grpSpPr>
        <p:sp>
          <p:nvSpPr>
            <p:cNvPr id="9" name="Rectangle 8"/>
            <p:cNvSpPr/>
            <p:nvPr/>
          </p:nvSpPr>
          <p:spPr>
            <a:xfrm>
              <a:off x="3851920" y="3645024"/>
              <a:ext cx="1440160" cy="144016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b="1" dirty="0" err="1" smtClean="0"/>
                <a:t>State_reg</a:t>
              </a:r>
              <a:endParaRPr lang="fr-FR" b="1" dirty="0" smtClean="0"/>
            </a:p>
            <a:p>
              <a:pPr algn="ctr"/>
              <a:r>
                <a:rPr lang="fr-FR" dirty="0" smtClean="0"/>
                <a:t>(Flip-Flops)</a:t>
              </a:r>
              <a:endParaRPr lang="fr-FR" dirty="0"/>
            </a:p>
          </p:txBody>
        </p:sp>
        <p:cxnSp>
          <p:nvCxnSpPr>
            <p:cNvPr id="12" name="Connecteur droit avec flèche 11"/>
            <p:cNvCxnSpPr>
              <a:stCxn id="9" idx="3"/>
            </p:cNvCxnSpPr>
            <p:nvPr/>
          </p:nvCxnSpPr>
          <p:spPr>
            <a:xfrm>
              <a:off x="5292080" y="4365104"/>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Connecteur droit avec flèche 37"/>
            <p:cNvCxnSpPr/>
            <p:nvPr/>
          </p:nvCxnSpPr>
          <p:spPr>
            <a:xfrm flipV="1">
              <a:off x="4067944" y="4869161"/>
              <a:ext cx="0" cy="432047"/>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21" name="ZoneTexte 20"/>
            <p:cNvSpPr txBox="1"/>
            <p:nvPr/>
          </p:nvSpPr>
          <p:spPr>
            <a:xfrm rot="16200000">
              <a:off x="4896036" y="3392996"/>
              <a:ext cx="1656184" cy="288032"/>
            </a:xfrm>
            <a:prstGeom prst="rect">
              <a:avLst/>
            </a:prstGeom>
            <a:noFill/>
          </p:spPr>
          <p:txBody>
            <a:bodyPr wrap="square" rtlCol="0">
              <a:noAutofit/>
            </a:bodyPr>
            <a:lstStyle/>
            <a:p>
              <a:r>
                <a:rPr lang="fr-FR" b="1" dirty="0" err="1" smtClean="0"/>
                <a:t>Current_state</a:t>
              </a:r>
              <a:endParaRPr lang="fr-FR" b="1" dirty="0" smtClean="0"/>
            </a:p>
          </p:txBody>
        </p:sp>
        <p:sp>
          <p:nvSpPr>
            <p:cNvPr id="24" name="ZoneTexte 23"/>
            <p:cNvSpPr txBox="1"/>
            <p:nvPr/>
          </p:nvSpPr>
          <p:spPr>
            <a:xfrm>
              <a:off x="4067944" y="5085184"/>
              <a:ext cx="1440160" cy="504056"/>
            </a:xfrm>
            <a:prstGeom prst="rect">
              <a:avLst/>
            </a:prstGeom>
            <a:noFill/>
          </p:spPr>
          <p:txBody>
            <a:bodyPr wrap="square" rtlCol="0">
              <a:noAutofit/>
            </a:bodyPr>
            <a:lstStyle/>
            <a:p>
              <a:r>
                <a:rPr lang="fr-FR" sz="2400" b="1" dirty="0" err="1" smtClean="0"/>
                <a:t>clk</a:t>
              </a:r>
              <a:endParaRPr lang="fr-FR" sz="2400" b="1" dirty="0" smtClean="0"/>
            </a:p>
          </p:txBody>
        </p:sp>
      </p:grpSp>
      <p:cxnSp>
        <p:nvCxnSpPr>
          <p:cNvPr id="28" name="Connecteur droit avec flèche 27"/>
          <p:cNvCxnSpPr/>
          <p:nvPr/>
        </p:nvCxnSpPr>
        <p:spPr>
          <a:xfrm>
            <a:off x="611560" y="4293096"/>
            <a:ext cx="50405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29" name="Groupe 28"/>
          <p:cNvGrpSpPr/>
          <p:nvPr/>
        </p:nvGrpSpPr>
        <p:grpSpPr>
          <a:xfrm>
            <a:off x="611560" y="3645024"/>
            <a:ext cx="4392488" cy="1080120"/>
            <a:chOff x="1187624" y="3284984"/>
            <a:chExt cx="4392488" cy="1080120"/>
          </a:xfrm>
        </p:grpSpPr>
        <p:cxnSp>
          <p:nvCxnSpPr>
            <p:cNvPr id="31" name="Connecteur droit 30"/>
            <p:cNvCxnSpPr/>
            <p:nvPr/>
          </p:nvCxnSpPr>
          <p:spPr>
            <a:xfrm flipV="1">
              <a:off x="1187624" y="3284984"/>
              <a:ext cx="0" cy="64807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3" name="Connecteur en angle 32"/>
            <p:cNvCxnSpPr/>
            <p:nvPr/>
          </p:nvCxnSpPr>
          <p:spPr>
            <a:xfrm>
              <a:off x="1187624" y="3284984"/>
              <a:ext cx="4392488" cy="1080120"/>
            </a:xfrm>
            <a:prstGeom prst="bentConnector3">
              <a:avLst>
                <a:gd name="adj1" fmla="val 100067"/>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25" name="Groupe 24"/>
          <p:cNvGrpSpPr/>
          <p:nvPr/>
        </p:nvGrpSpPr>
        <p:grpSpPr>
          <a:xfrm>
            <a:off x="35496" y="4005064"/>
            <a:ext cx="3168352" cy="1440160"/>
            <a:chOff x="611560" y="3645024"/>
            <a:chExt cx="3168352" cy="1440160"/>
          </a:xfrm>
        </p:grpSpPr>
        <p:sp>
          <p:nvSpPr>
            <p:cNvPr id="7" name="Rectangle 6"/>
            <p:cNvSpPr/>
            <p:nvPr/>
          </p:nvSpPr>
          <p:spPr>
            <a:xfrm>
              <a:off x="1691680" y="3645024"/>
              <a:ext cx="1440160" cy="144016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err="1" smtClean="0"/>
                <a:t>Next_state</a:t>
              </a:r>
              <a:endParaRPr lang="fr-FR" b="1" dirty="0" smtClean="0"/>
            </a:p>
            <a:p>
              <a:pPr algn="ctr"/>
              <a:r>
                <a:rPr lang="fr-FR" dirty="0" smtClean="0"/>
                <a:t>(</a:t>
              </a:r>
              <a:r>
                <a:rPr lang="fr-FR" dirty="0" err="1" smtClean="0"/>
                <a:t>Comb</a:t>
              </a:r>
              <a:r>
                <a:rPr lang="fr-FR" dirty="0" smtClean="0"/>
                <a:t>.)</a:t>
              </a:r>
              <a:endParaRPr lang="fr-FR" dirty="0"/>
            </a:p>
          </p:txBody>
        </p:sp>
        <p:cxnSp>
          <p:nvCxnSpPr>
            <p:cNvPr id="13" name="Connecteur droit avec flèche 12"/>
            <p:cNvCxnSpPr>
              <a:stCxn id="7" idx="3"/>
              <a:endCxn id="9" idx="1"/>
            </p:cNvCxnSpPr>
            <p:nvPr/>
          </p:nvCxnSpPr>
          <p:spPr>
            <a:xfrm>
              <a:off x="3131840" y="4365104"/>
              <a:ext cx="64807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Connecteur droit avec flèche 15"/>
            <p:cNvCxnSpPr>
              <a:endCxn id="7" idx="1"/>
            </p:cNvCxnSpPr>
            <p:nvPr/>
          </p:nvCxnSpPr>
          <p:spPr>
            <a:xfrm>
              <a:off x="971600" y="4365104"/>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onnecteur droit avec flèche 16"/>
            <p:cNvCxnSpPr/>
            <p:nvPr/>
          </p:nvCxnSpPr>
          <p:spPr>
            <a:xfrm>
              <a:off x="971600" y="4725144"/>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ZoneTexte 21"/>
            <p:cNvSpPr txBox="1"/>
            <p:nvPr/>
          </p:nvSpPr>
          <p:spPr>
            <a:xfrm>
              <a:off x="611560" y="4077072"/>
              <a:ext cx="1440160" cy="792088"/>
            </a:xfrm>
            <a:prstGeom prst="rect">
              <a:avLst/>
            </a:prstGeom>
            <a:noFill/>
          </p:spPr>
          <p:txBody>
            <a:bodyPr wrap="square" rtlCol="0">
              <a:noAutofit/>
            </a:bodyPr>
            <a:lstStyle/>
            <a:p>
              <a:r>
                <a:rPr lang="fr-FR" sz="2400" b="1" dirty="0" smtClean="0"/>
                <a:t>a</a:t>
              </a:r>
            </a:p>
            <a:p>
              <a:r>
                <a:rPr lang="fr-FR" sz="2400" b="1" dirty="0" smtClean="0"/>
                <a:t>b</a:t>
              </a:r>
            </a:p>
          </p:txBody>
        </p:sp>
      </p:grpSp>
      <p:sp>
        <p:nvSpPr>
          <p:cNvPr id="10" name="Rectangle 9"/>
          <p:cNvSpPr/>
          <p:nvPr/>
        </p:nvSpPr>
        <p:spPr>
          <a:xfrm>
            <a:off x="5364088" y="4005064"/>
            <a:ext cx="1440160" cy="144016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b="1" dirty="0" smtClean="0"/>
              <a:t>Outputs</a:t>
            </a:r>
          </a:p>
          <a:p>
            <a:pPr algn="ctr"/>
            <a:r>
              <a:rPr lang="fr-FR" dirty="0" smtClean="0"/>
              <a:t>(</a:t>
            </a:r>
            <a:r>
              <a:rPr lang="fr-FR" dirty="0" err="1" smtClean="0"/>
              <a:t>Comb</a:t>
            </a:r>
            <a:r>
              <a:rPr lang="fr-FR" dirty="0" smtClean="0"/>
              <a:t>.)</a:t>
            </a:r>
            <a:endParaRPr lang="fr-FR" dirty="0"/>
          </a:p>
        </p:txBody>
      </p:sp>
      <p:grpSp>
        <p:nvGrpSpPr>
          <p:cNvPr id="58" name="Groupe 57"/>
          <p:cNvGrpSpPr/>
          <p:nvPr/>
        </p:nvGrpSpPr>
        <p:grpSpPr>
          <a:xfrm>
            <a:off x="611560" y="4725144"/>
            <a:ext cx="6840760" cy="1584176"/>
            <a:chOff x="1187624" y="4365104"/>
            <a:chExt cx="6840760" cy="1584176"/>
          </a:xfrm>
        </p:grpSpPr>
        <p:grpSp>
          <p:nvGrpSpPr>
            <p:cNvPr id="56" name="Groupe 55"/>
            <p:cNvGrpSpPr/>
            <p:nvPr/>
          </p:nvGrpSpPr>
          <p:grpSpPr>
            <a:xfrm>
              <a:off x="1187624" y="4365104"/>
              <a:ext cx="4824536" cy="1368152"/>
              <a:chOff x="1187624" y="4365104"/>
              <a:chExt cx="4824536" cy="1368152"/>
            </a:xfrm>
          </p:grpSpPr>
          <p:cxnSp>
            <p:nvCxnSpPr>
              <p:cNvPr id="40" name="Connecteur droit 39"/>
              <p:cNvCxnSpPr/>
              <p:nvPr/>
            </p:nvCxnSpPr>
            <p:spPr>
              <a:xfrm>
                <a:off x="1331640" y="4365104"/>
                <a:ext cx="0" cy="1224136"/>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2" name="Connecteur droit 41"/>
              <p:cNvCxnSpPr/>
              <p:nvPr/>
            </p:nvCxnSpPr>
            <p:spPr>
              <a:xfrm>
                <a:off x="1331640" y="5589240"/>
                <a:ext cx="4320480" cy="0"/>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4" name="Connecteur droit 43"/>
              <p:cNvCxnSpPr/>
              <p:nvPr/>
            </p:nvCxnSpPr>
            <p:spPr>
              <a:xfrm flipV="1">
                <a:off x="5652120" y="4725144"/>
                <a:ext cx="0" cy="864096"/>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8" name="Connecteur droit avec flèche 47"/>
              <p:cNvCxnSpPr/>
              <p:nvPr/>
            </p:nvCxnSpPr>
            <p:spPr>
              <a:xfrm>
                <a:off x="5652120" y="4725144"/>
                <a:ext cx="360040" cy="0"/>
              </a:xfrm>
              <a:prstGeom prst="straightConnector1">
                <a:avLst/>
              </a:prstGeom>
              <a:ln>
                <a:solidFill>
                  <a:srgbClr val="C00000"/>
                </a:solidFill>
                <a:prstDash val="dashDot"/>
                <a:tailEnd type="arrow"/>
              </a:ln>
            </p:spPr>
            <p:style>
              <a:lnRef idx="3">
                <a:schemeClr val="dk1"/>
              </a:lnRef>
              <a:fillRef idx="0">
                <a:schemeClr val="dk1"/>
              </a:fillRef>
              <a:effectRef idx="2">
                <a:schemeClr val="dk1"/>
              </a:effectRef>
              <a:fontRef idx="minor">
                <a:schemeClr val="tx1"/>
              </a:fontRef>
            </p:style>
          </p:cxnSp>
          <p:cxnSp>
            <p:nvCxnSpPr>
              <p:cNvPr id="49" name="Connecteur droit 48"/>
              <p:cNvCxnSpPr/>
              <p:nvPr/>
            </p:nvCxnSpPr>
            <p:spPr>
              <a:xfrm>
                <a:off x="1187624" y="4725144"/>
                <a:ext cx="0" cy="1008112"/>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0" name="Connecteur droit 49"/>
              <p:cNvCxnSpPr/>
              <p:nvPr/>
            </p:nvCxnSpPr>
            <p:spPr>
              <a:xfrm>
                <a:off x="1187624" y="5733256"/>
                <a:ext cx="4608512" cy="0"/>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1" name="Connecteur droit 50"/>
              <p:cNvCxnSpPr/>
              <p:nvPr/>
            </p:nvCxnSpPr>
            <p:spPr>
              <a:xfrm flipV="1">
                <a:off x="5796136" y="4869160"/>
                <a:ext cx="0" cy="864096"/>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2" name="Connecteur droit avec flèche 51"/>
              <p:cNvCxnSpPr/>
              <p:nvPr/>
            </p:nvCxnSpPr>
            <p:spPr>
              <a:xfrm>
                <a:off x="5796136" y="4869160"/>
                <a:ext cx="216024" cy="0"/>
              </a:xfrm>
              <a:prstGeom prst="straightConnector1">
                <a:avLst/>
              </a:prstGeom>
              <a:ln>
                <a:solidFill>
                  <a:srgbClr val="C00000"/>
                </a:solidFill>
                <a:prstDash val="dashDot"/>
                <a:tailEnd type="arrow"/>
              </a:ln>
            </p:spPr>
            <p:style>
              <a:lnRef idx="3">
                <a:schemeClr val="dk1"/>
              </a:lnRef>
              <a:fillRef idx="0">
                <a:schemeClr val="dk1"/>
              </a:fillRef>
              <a:effectRef idx="2">
                <a:schemeClr val="dk1"/>
              </a:effectRef>
              <a:fontRef idx="minor">
                <a:schemeClr val="tx1"/>
              </a:fontRef>
            </p:style>
          </p:cxnSp>
        </p:grpSp>
        <p:sp>
          <p:nvSpPr>
            <p:cNvPr id="57" name="ZoneTexte 56"/>
            <p:cNvSpPr txBox="1"/>
            <p:nvPr/>
          </p:nvSpPr>
          <p:spPr>
            <a:xfrm>
              <a:off x="6516216" y="5445224"/>
              <a:ext cx="1512168" cy="504056"/>
            </a:xfrm>
            <a:prstGeom prst="borderCallout3">
              <a:avLst>
                <a:gd name="adj1" fmla="val -97"/>
                <a:gd name="adj2" fmla="val -480"/>
                <a:gd name="adj3" fmla="val -98"/>
                <a:gd name="adj4" fmla="val -18238"/>
                <a:gd name="adj5" fmla="val 26966"/>
                <a:gd name="adj6" fmla="val -47294"/>
                <a:gd name="adj7" fmla="val 25793"/>
                <a:gd name="adj8" fmla="val -48384"/>
              </a:avLst>
            </a:prstGeom>
            <a:noFill/>
            <a:ln>
              <a:solidFill>
                <a:srgbClr val="C00000"/>
              </a:solidFill>
            </a:ln>
          </p:spPr>
          <p:txBody>
            <a:bodyPr wrap="square" rtlCol="0">
              <a:normAutofit fontScale="85000" lnSpcReduction="10000"/>
            </a:bodyPr>
            <a:lstStyle/>
            <a:p>
              <a:r>
                <a:rPr lang="fr-FR" dirty="0" smtClean="0">
                  <a:solidFill>
                    <a:srgbClr val="FF0000"/>
                  </a:solidFill>
                </a:rPr>
                <a:t>Machine de </a:t>
              </a:r>
              <a:r>
                <a:rPr lang="fr-FR" dirty="0" err="1" smtClean="0">
                  <a:solidFill>
                    <a:srgbClr val="FF0000"/>
                  </a:solidFill>
                </a:rPr>
                <a:t>Mealy</a:t>
              </a:r>
              <a:endParaRPr lang="fr-FR" dirty="0" smtClean="0">
                <a:solidFill>
                  <a:srgbClr val="FF0000"/>
                </a:solidFill>
              </a:endParaRPr>
            </a:p>
          </p:txBody>
        </p:sp>
      </p:grpSp>
      <p:cxnSp>
        <p:nvCxnSpPr>
          <p:cNvPr id="66" name="Connecteur droit avec flèche 65"/>
          <p:cNvCxnSpPr/>
          <p:nvPr/>
        </p:nvCxnSpPr>
        <p:spPr>
          <a:xfrm>
            <a:off x="6804248" y="4437112"/>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7" name="Connecteur droit avec flèche 66"/>
          <p:cNvCxnSpPr/>
          <p:nvPr/>
        </p:nvCxnSpPr>
        <p:spPr>
          <a:xfrm>
            <a:off x="6804248" y="5013176"/>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8" name="ZoneTexte 67"/>
          <p:cNvSpPr txBox="1"/>
          <p:nvPr/>
        </p:nvSpPr>
        <p:spPr>
          <a:xfrm>
            <a:off x="7452320" y="4077072"/>
            <a:ext cx="432048" cy="792088"/>
          </a:xfrm>
          <a:prstGeom prst="rect">
            <a:avLst/>
          </a:prstGeom>
          <a:noFill/>
        </p:spPr>
        <p:txBody>
          <a:bodyPr wrap="square" rtlCol="0">
            <a:noAutofit/>
          </a:bodyPr>
          <a:lstStyle/>
          <a:p>
            <a:r>
              <a:rPr lang="fr-FR" sz="2400" b="1" dirty="0" smtClean="0"/>
              <a:t>x</a:t>
            </a:r>
          </a:p>
          <a:p>
            <a:endParaRPr lang="fr-FR" sz="2400" b="1" dirty="0" smtClean="0"/>
          </a:p>
          <a:p>
            <a:r>
              <a:rPr lang="fr-FR" sz="2400" b="1" dirty="0" smtClean="0"/>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animBg="1"/>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a:t>
            </a:fld>
            <a:endParaRPr lang="fr-FR"/>
          </a:p>
        </p:txBody>
      </p:sp>
      <p:sp>
        <p:nvSpPr>
          <p:cNvPr id="6" name="Espace réservé du contenu 5"/>
          <p:cNvSpPr>
            <a:spLocks noGrp="1"/>
          </p:cNvSpPr>
          <p:nvPr>
            <p:ph idx="4294967295"/>
          </p:nvPr>
        </p:nvSpPr>
        <p:spPr>
          <a:xfrm>
            <a:off x="0" y="908050"/>
            <a:ext cx="8713788" cy="5329238"/>
          </a:xfrm>
        </p:spPr>
        <p:txBody>
          <a:bodyPr>
            <a:normAutofit/>
          </a:bodyPr>
          <a:lstStyle/>
          <a:p>
            <a:r>
              <a:rPr lang="fr-FR" dirty="0" smtClean="0"/>
              <a:t>Description d’un système matériel</a:t>
            </a:r>
          </a:p>
          <a:p>
            <a:pPr lvl="1"/>
            <a:r>
              <a:rPr lang="fr-FR" dirty="0" smtClean="0"/>
              <a:t>description d’action concurrentes,</a:t>
            </a:r>
          </a:p>
          <a:p>
            <a:pPr lvl="1"/>
            <a:r>
              <a:rPr lang="fr-FR" dirty="0" smtClean="0"/>
              <a:t>description d’action en séquence,</a:t>
            </a:r>
          </a:p>
          <a:p>
            <a:endParaRPr lang="fr-FR" dirty="0" smtClean="0"/>
          </a:p>
          <a:p>
            <a:r>
              <a:rPr lang="fr-FR" dirty="0" smtClean="0"/>
              <a:t>Deux jeux d’instructions en VHDL</a:t>
            </a:r>
          </a:p>
          <a:p>
            <a:pPr lvl="1"/>
            <a:r>
              <a:rPr lang="fr-FR" dirty="0" smtClean="0"/>
              <a:t>Instructions concurrentes : elles s’exécutent en même temps,</a:t>
            </a:r>
          </a:p>
          <a:p>
            <a:pPr lvl="1"/>
            <a:r>
              <a:rPr lang="fr-FR" dirty="0" smtClean="0"/>
              <a:t>Instructions séquentielles : elles s’exécutent les une après les autres</a:t>
            </a:r>
          </a:p>
          <a:p>
            <a:endParaRPr lang="fr-FR" dirty="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7500" lnSpcReduction="20000"/>
          </a:bodyPr>
          <a:lstStyle/>
          <a:p>
            <a:r>
              <a:rPr lang="fr-FR" dirty="0" smtClean="0"/>
              <a:t>Structure du VHDL</a:t>
            </a:r>
            <a:endParaRPr lang="fr-FR" dirty="0"/>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Domaine concurrent et séquentiel</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90</a:t>
            </a:fld>
            <a:endParaRPr lang="fr-FR"/>
          </a:p>
        </p:txBody>
      </p:sp>
      <p:sp>
        <p:nvSpPr>
          <p:cNvPr id="6" name="Espace réservé du contenu 5"/>
          <p:cNvSpPr>
            <a:spLocks noGrp="1"/>
          </p:cNvSpPr>
          <p:nvPr>
            <p:ph idx="4294967295"/>
          </p:nvPr>
        </p:nvSpPr>
        <p:spPr>
          <a:xfrm>
            <a:off x="0" y="836613"/>
            <a:ext cx="8642350" cy="2592387"/>
          </a:xfrm>
        </p:spPr>
        <p:txBody>
          <a:bodyPr>
            <a:normAutofit fontScale="77500" lnSpcReduction="20000"/>
          </a:bodyPr>
          <a:lstStyle/>
          <a:p>
            <a:r>
              <a:rPr lang="fr-FR" dirty="0" smtClean="0"/>
              <a:t>Les sorties sont préparées avant le front actif d’horloge</a:t>
            </a:r>
          </a:p>
          <a:p>
            <a:r>
              <a:rPr lang="fr-FR" dirty="0" smtClean="0"/>
              <a:t>Les changements d'état des sorties ont tous lieu simultanément, sur le même front d’horloge.</a:t>
            </a:r>
          </a:p>
          <a:p>
            <a:endParaRPr lang="fr-FR" dirty="0" smtClean="0"/>
          </a:p>
          <a:p>
            <a:r>
              <a:rPr lang="fr-FR" b="1" dirty="0" smtClean="0"/>
              <a:t>Avantages</a:t>
            </a:r>
            <a:r>
              <a:rPr lang="fr-FR" dirty="0" smtClean="0"/>
              <a:t> : pas de hasard statique, indépendance vis-à-vis des changements d’état transitoires des bits du registre d’état</a:t>
            </a:r>
          </a:p>
          <a:p>
            <a:r>
              <a:rPr lang="fr-FR" b="1" dirty="0" smtClean="0"/>
              <a:t>Inconvénient</a:t>
            </a:r>
            <a:r>
              <a:rPr lang="fr-FR" dirty="0" smtClean="0"/>
              <a:t> : il faut un flip-flop supplémentaire par sortie</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dirty="0" smtClean="0"/>
              <a:t>Structure d'une FSM</a:t>
            </a:r>
            <a:br>
              <a:rPr lang="fr-FR" dirty="0" smtClean="0"/>
            </a:br>
            <a:r>
              <a:rPr lang="fr-FR" dirty="0" smtClean="0"/>
              <a:t>- Sorties synchronisées</a:t>
            </a:r>
          </a:p>
        </p:txBody>
      </p:sp>
      <p:grpSp>
        <p:nvGrpSpPr>
          <p:cNvPr id="2" name="Groupe 71"/>
          <p:cNvGrpSpPr/>
          <p:nvPr/>
        </p:nvGrpSpPr>
        <p:grpSpPr>
          <a:xfrm>
            <a:off x="35496" y="3068960"/>
            <a:ext cx="7416824" cy="3240360"/>
            <a:chOff x="107504" y="3068960"/>
            <a:chExt cx="7416824" cy="3240360"/>
          </a:xfrm>
        </p:grpSpPr>
        <p:grpSp>
          <p:nvGrpSpPr>
            <p:cNvPr id="3" name="Groupe 26"/>
            <p:cNvGrpSpPr/>
            <p:nvPr/>
          </p:nvGrpSpPr>
          <p:grpSpPr>
            <a:xfrm>
              <a:off x="3275856" y="3068960"/>
              <a:ext cx="2160240" cy="2880320"/>
              <a:chOff x="3851920" y="2708920"/>
              <a:chExt cx="2160240" cy="2880320"/>
            </a:xfrm>
          </p:grpSpPr>
          <p:sp>
            <p:nvSpPr>
              <p:cNvPr id="9" name="Rectangle 8"/>
              <p:cNvSpPr/>
              <p:nvPr/>
            </p:nvSpPr>
            <p:spPr>
              <a:xfrm>
                <a:off x="3851920" y="3645024"/>
                <a:ext cx="1440160" cy="144016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b="1" dirty="0" err="1" smtClean="0"/>
                  <a:t>State_reg</a:t>
                </a:r>
                <a:endParaRPr lang="fr-FR" b="1" dirty="0" smtClean="0"/>
              </a:p>
              <a:p>
                <a:pPr algn="ctr"/>
                <a:r>
                  <a:rPr lang="fr-FR" dirty="0" smtClean="0"/>
                  <a:t>(Flip-Flops)</a:t>
                </a:r>
                <a:endParaRPr lang="fr-FR" dirty="0"/>
              </a:p>
            </p:txBody>
          </p:sp>
          <p:cxnSp>
            <p:nvCxnSpPr>
              <p:cNvPr id="12" name="Connecteur droit avec flèche 11"/>
              <p:cNvCxnSpPr>
                <a:stCxn id="9" idx="3"/>
              </p:cNvCxnSpPr>
              <p:nvPr/>
            </p:nvCxnSpPr>
            <p:spPr>
              <a:xfrm>
                <a:off x="5292080" y="4365104"/>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Connecteur droit avec flèche 37"/>
              <p:cNvCxnSpPr/>
              <p:nvPr/>
            </p:nvCxnSpPr>
            <p:spPr>
              <a:xfrm flipV="1">
                <a:off x="4067944" y="4869161"/>
                <a:ext cx="0" cy="432047"/>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21" name="ZoneTexte 20"/>
              <p:cNvSpPr txBox="1"/>
              <p:nvPr/>
            </p:nvSpPr>
            <p:spPr>
              <a:xfrm rot="16200000">
                <a:off x="4896036" y="3392996"/>
                <a:ext cx="1656184" cy="288032"/>
              </a:xfrm>
              <a:prstGeom prst="rect">
                <a:avLst/>
              </a:prstGeom>
              <a:noFill/>
            </p:spPr>
            <p:txBody>
              <a:bodyPr wrap="square" rtlCol="0">
                <a:noAutofit/>
              </a:bodyPr>
              <a:lstStyle/>
              <a:p>
                <a:r>
                  <a:rPr lang="fr-FR" b="1" dirty="0" err="1" smtClean="0"/>
                  <a:t>Current_state</a:t>
                </a:r>
                <a:endParaRPr lang="fr-FR" b="1" dirty="0" smtClean="0"/>
              </a:p>
            </p:txBody>
          </p:sp>
          <p:sp>
            <p:nvSpPr>
              <p:cNvPr id="24" name="ZoneTexte 23"/>
              <p:cNvSpPr txBox="1"/>
              <p:nvPr/>
            </p:nvSpPr>
            <p:spPr>
              <a:xfrm>
                <a:off x="4067944" y="5085184"/>
                <a:ext cx="1440160" cy="504056"/>
              </a:xfrm>
              <a:prstGeom prst="rect">
                <a:avLst/>
              </a:prstGeom>
              <a:noFill/>
            </p:spPr>
            <p:txBody>
              <a:bodyPr wrap="square" rtlCol="0">
                <a:noAutofit/>
              </a:bodyPr>
              <a:lstStyle/>
              <a:p>
                <a:r>
                  <a:rPr lang="fr-FR" sz="2400" b="1" dirty="0" err="1" smtClean="0"/>
                  <a:t>clk</a:t>
                </a:r>
                <a:endParaRPr lang="fr-FR" sz="2400" b="1" dirty="0" smtClean="0"/>
              </a:p>
            </p:txBody>
          </p:sp>
        </p:grpSp>
        <p:grpSp>
          <p:nvGrpSpPr>
            <p:cNvPr id="11" name="Groupe 70"/>
            <p:cNvGrpSpPr/>
            <p:nvPr/>
          </p:nvGrpSpPr>
          <p:grpSpPr>
            <a:xfrm>
              <a:off x="107504" y="3645024"/>
              <a:ext cx="7416824" cy="2664296"/>
              <a:chOff x="35496" y="3645024"/>
              <a:chExt cx="7416824" cy="2664296"/>
            </a:xfrm>
          </p:grpSpPr>
          <p:cxnSp>
            <p:nvCxnSpPr>
              <p:cNvPr id="28" name="Connecteur droit avec flèche 27"/>
              <p:cNvCxnSpPr/>
              <p:nvPr/>
            </p:nvCxnSpPr>
            <p:spPr>
              <a:xfrm>
                <a:off x="611560" y="4293096"/>
                <a:ext cx="50405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14" name="Groupe 28"/>
              <p:cNvGrpSpPr/>
              <p:nvPr/>
            </p:nvGrpSpPr>
            <p:grpSpPr>
              <a:xfrm>
                <a:off x="611560" y="3645024"/>
                <a:ext cx="4392488" cy="1080120"/>
                <a:chOff x="1187624" y="3284984"/>
                <a:chExt cx="4392488" cy="1080120"/>
              </a:xfrm>
            </p:grpSpPr>
            <p:cxnSp>
              <p:nvCxnSpPr>
                <p:cNvPr id="31" name="Connecteur droit 30"/>
                <p:cNvCxnSpPr/>
                <p:nvPr/>
              </p:nvCxnSpPr>
              <p:spPr>
                <a:xfrm flipV="1">
                  <a:off x="1187624" y="3284984"/>
                  <a:ext cx="0" cy="64807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3" name="Connecteur en angle 32"/>
                <p:cNvCxnSpPr/>
                <p:nvPr/>
              </p:nvCxnSpPr>
              <p:spPr>
                <a:xfrm>
                  <a:off x="1187624" y="3284984"/>
                  <a:ext cx="4392488" cy="1080120"/>
                </a:xfrm>
                <a:prstGeom prst="bentConnector3">
                  <a:avLst>
                    <a:gd name="adj1" fmla="val 100067"/>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5" name="Groupe 24"/>
              <p:cNvGrpSpPr/>
              <p:nvPr/>
            </p:nvGrpSpPr>
            <p:grpSpPr>
              <a:xfrm>
                <a:off x="35496" y="4005064"/>
                <a:ext cx="3168352" cy="1440160"/>
                <a:chOff x="611560" y="3645024"/>
                <a:chExt cx="3168352" cy="1440160"/>
              </a:xfrm>
            </p:grpSpPr>
            <p:sp>
              <p:nvSpPr>
                <p:cNvPr id="7" name="Rectangle 6"/>
                <p:cNvSpPr/>
                <p:nvPr/>
              </p:nvSpPr>
              <p:spPr>
                <a:xfrm>
                  <a:off x="1691680" y="3645024"/>
                  <a:ext cx="1440160" cy="144016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err="1" smtClean="0"/>
                    <a:t>Next_state</a:t>
                  </a:r>
                  <a:endParaRPr lang="fr-FR" b="1" dirty="0" smtClean="0"/>
                </a:p>
                <a:p>
                  <a:pPr algn="ctr"/>
                  <a:r>
                    <a:rPr lang="fr-FR" dirty="0" smtClean="0"/>
                    <a:t>(</a:t>
                  </a:r>
                  <a:r>
                    <a:rPr lang="fr-FR" dirty="0" err="1" smtClean="0"/>
                    <a:t>Comb</a:t>
                  </a:r>
                  <a:r>
                    <a:rPr lang="fr-FR" dirty="0" smtClean="0"/>
                    <a:t>.)</a:t>
                  </a:r>
                  <a:endParaRPr lang="fr-FR" dirty="0"/>
                </a:p>
              </p:txBody>
            </p:sp>
            <p:cxnSp>
              <p:nvCxnSpPr>
                <p:cNvPr id="13" name="Connecteur droit avec flèche 12"/>
                <p:cNvCxnSpPr>
                  <a:stCxn id="7" idx="3"/>
                  <a:endCxn id="9" idx="1"/>
                </p:cNvCxnSpPr>
                <p:nvPr/>
              </p:nvCxnSpPr>
              <p:spPr>
                <a:xfrm>
                  <a:off x="3131840" y="4365104"/>
                  <a:ext cx="64807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Connecteur droit avec flèche 15"/>
                <p:cNvCxnSpPr>
                  <a:endCxn id="7" idx="1"/>
                </p:cNvCxnSpPr>
                <p:nvPr/>
              </p:nvCxnSpPr>
              <p:spPr>
                <a:xfrm>
                  <a:off x="971600" y="4365104"/>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onnecteur droit avec flèche 16"/>
                <p:cNvCxnSpPr/>
                <p:nvPr/>
              </p:nvCxnSpPr>
              <p:spPr>
                <a:xfrm>
                  <a:off x="971600" y="4725144"/>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ZoneTexte 21"/>
                <p:cNvSpPr txBox="1"/>
                <p:nvPr/>
              </p:nvSpPr>
              <p:spPr>
                <a:xfrm>
                  <a:off x="611560" y="4077072"/>
                  <a:ext cx="1440160" cy="792088"/>
                </a:xfrm>
                <a:prstGeom prst="rect">
                  <a:avLst/>
                </a:prstGeom>
                <a:noFill/>
              </p:spPr>
              <p:txBody>
                <a:bodyPr wrap="square" rtlCol="0">
                  <a:noAutofit/>
                </a:bodyPr>
                <a:lstStyle/>
                <a:p>
                  <a:r>
                    <a:rPr lang="fr-FR" sz="2400" b="1" dirty="0" smtClean="0"/>
                    <a:t>a</a:t>
                  </a:r>
                </a:p>
                <a:p>
                  <a:r>
                    <a:rPr lang="fr-FR" sz="2400" b="1" dirty="0" smtClean="0"/>
                    <a:t>b</a:t>
                  </a:r>
                </a:p>
              </p:txBody>
            </p:sp>
          </p:grpSp>
          <p:sp>
            <p:nvSpPr>
              <p:cNvPr id="10" name="Rectangle 9"/>
              <p:cNvSpPr/>
              <p:nvPr/>
            </p:nvSpPr>
            <p:spPr>
              <a:xfrm>
                <a:off x="5436096" y="4005064"/>
                <a:ext cx="1440160" cy="144016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b="1" dirty="0" smtClean="0"/>
                  <a:t>Outputs</a:t>
                </a:r>
              </a:p>
              <a:p>
                <a:pPr algn="ctr"/>
                <a:r>
                  <a:rPr lang="fr-FR" dirty="0" smtClean="0"/>
                  <a:t>(</a:t>
                </a:r>
                <a:r>
                  <a:rPr lang="fr-FR" dirty="0" err="1" smtClean="0"/>
                  <a:t>Comb</a:t>
                </a:r>
                <a:r>
                  <a:rPr lang="fr-FR" dirty="0" smtClean="0"/>
                  <a:t>.)</a:t>
                </a:r>
                <a:endParaRPr lang="fr-FR" dirty="0"/>
              </a:p>
            </p:txBody>
          </p:sp>
          <p:cxnSp>
            <p:nvCxnSpPr>
              <p:cNvPr id="36" name="Connecteur droit avec flèche 35"/>
              <p:cNvCxnSpPr/>
              <p:nvPr/>
            </p:nvCxnSpPr>
            <p:spPr>
              <a:xfrm>
                <a:off x="6876256" y="4437112"/>
                <a:ext cx="28803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Connecteur droit avec flèche 36"/>
              <p:cNvCxnSpPr/>
              <p:nvPr/>
            </p:nvCxnSpPr>
            <p:spPr>
              <a:xfrm>
                <a:off x="6876256" y="5013176"/>
                <a:ext cx="28803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18" name="Groupe 57"/>
              <p:cNvGrpSpPr/>
              <p:nvPr/>
            </p:nvGrpSpPr>
            <p:grpSpPr>
              <a:xfrm>
                <a:off x="611560" y="4725144"/>
                <a:ext cx="6840760" cy="1584176"/>
                <a:chOff x="1187624" y="4365104"/>
                <a:chExt cx="6840760" cy="1584176"/>
              </a:xfrm>
            </p:grpSpPr>
            <p:grpSp>
              <p:nvGrpSpPr>
                <p:cNvPr id="19" name="Groupe 55"/>
                <p:cNvGrpSpPr/>
                <p:nvPr/>
              </p:nvGrpSpPr>
              <p:grpSpPr>
                <a:xfrm>
                  <a:off x="1187624" y="4365104"/>
                  <a:ext cx="4824536" cy="1368152"/>
                  <a:chOff x="1187624" y="4365104"/>
                  <a:chExt cx="4824536" cy="1368152"/>
                </a:xfrm>
              </p:grpSpPr>
              <p:cxnSp>
                <p:nvCxnSpPr>
                  <p:cNvPr id="40" name="Connecteur droit 39"/>
                  <p:cNvCxnSpPr/>
                  <p:nvPr/>
                </p:nvCxnSpPr>
                <p:spPr>
                  <a:xfrm>
                    <a:off x="1331640" y="4365104"/>
                    <a:ext cx="0" cy="1224136"/>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2" name="Connecteur droit 41"/>
                  <p:cNvCxnSpPr/>
                  <p:nvPr/>
                </p:nvCxnSpPr>
                <p:spPr>
                  <a:xfrm>
                    <a:off x="1331640" y="5589240"/>
                    <a:ext cx="4320480" cy="0"/>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4" name="Connecteur droit 43"/>
                  <p:cNvCxnSpPr/>
                  <p:nvPr/>
                </p:nvCxnSpPr>
                <p:spPr>
                  <a:xfrm flipV="1">
                    <a:off x="5652120" y="4725144"/>
                    <a:ext cx="0" cy="864096"/>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8" name="Connecteur droit avec flèche 47"/>
                  <p:cNvCxnSpPr/>
                  <p:nvPr/>
                </p:nvCxnSpPr>
                <p:spPr>
                  <a:xfrm>
                    <a:off x="5652120" y="4725144"/>
                    <a:ext cx="360040" cy="0"/>
                  </a:xfrm>
                  <a:prstGeom prst="straightConnector1">
                    <a:avLst/>
                  </a:prstGeom>
                  <a:ln>
                    <a:solidFill>
                      <a:srgbClr val="C00000"/>
                    </a:solidFill>
                    <a:prstDash val="dashDot"/>
                    <a:tailEnd type="arrow"/>
                  </a:ln>
                </p:spPr>
                <p:style>
                  <a:lnRef idx="3">
                    <a:schemeClr val="dk1"/>
                  </a:lnRef>
                  <a:fillRef idx="0">
                    <a:schemeClr val="dk1"/>
                  </a:fillRef>
                  <a:effectRef idx="2">
                    <a:schemeClr val="dk1"/>
                  </a:effectRef>
                  <a:fontRef idx="minor">
                    <a:schemeClr val="tx1"/>
                  </a:fontRef>
                </p:style>
              </p:cxnSp>
              <p:cxnSp>
                <p:nvCxnSpPr>
                  <p:cNvPr id="49" name="Connecteur droit 48"/>
                  <p:cNvCxnSpPr/>
                  <p:nvPr/>
                </p:nvCxnSpPr>
                <p:spPr>
                  <a:xfrm>
                    <a:off x="1187624" y="4725144"/>
                    <a:ext cx="0" cy="1008112"/>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0" name="Connecteur droit 49"/>
                  <p:cNvCxnSpPr/>
                  <p:nvPr/>
                </p:nvCxnSpPr>
                <p:spPr>
                  <a:xfrm>
                    <a:off x="1187624" y="5733256"/>
                    <a:ext cx="4608512" cy="0"/>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1" name="Connecteur droit 50"/>
                  <p:cNvCxnSpPr/>
                  <p:nvPr/>
                </p:nvCxnSpPr>
                <p:spPr>
                  <a:xfrm flipV="1">
                    <a:off x="5796136" y="4869160"/>
                    <a:ext cx="0" cy="864096"/>
                  </a:xfrm>
                  <a:prstGeom prst="line">
                    <a:avLst/>
                  </a:prstGeom>
                  <a:ln>
                    <a:solidFill>
                      <a:srgbClr val="C00000"/>
                    </a:solidFill>
                    <a:prstDash val="dash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2" name="Connecteur droit avec flèche 51"/>
                  <p:cNvCxnSpPr/>
                  <p:nvPr/>
                </p:nvCxnSpPr>
                <p:spPr>
                  <a:xfrm>
                    <a:off x="5796136" y="4869160"/>
                    <a:ext cx="216024" cy="0"/>
                  </a:xfrm>
                  <a:prstGeom prst="straightConnector1">
                    <a:avLst/>
                  </a:prstGeom>
                  <a:ln>
                    <a:solidFill>
                      <a:srgbClr val="C00000"/>
                    </a:solidFill>
                    <a:prstDash val="dashDot"/>
                    <a:tailEnd type="arrow"/>
                  </a:ln>
                </p:spPr>
                <p:style>
                  <a:lnRef idx="3">
                    <a:schemeClr val="dk1"/>
                  </a:lnRef>
                  <a:fillRef idx="0">
                    <a:schemeClr val="dk1"/>
                  </a:fillRef>
                  <a:effectRef idx="2">
                    <a:schemeClr val="dk1"/>
                  </a:effectRef>
                  <a:fontRef idx="minor">
                    <a:schemeClr val="tx1"/>
                  </a:fontRef>
                </p:style>
              </p:cxnSp>
            </p:grpSp>
            <p:sp>
              <p:nvSpPr>
                <p:cNvPr id="57" name="ZoneTexte 56"/>
                <p:cNvSpPr txBox="1"/>
                <p:nvPr/>
              </p:nvSpPr>
              <p:spPr>
                <a:xfrm>
                  <a:off x="6516216" y="5445224"/>
                  <a:ext cx="1512168" cy="504056"/>
                </a:xfrm>
                <a:prstGeom prst="borderCallout3">
                  <a:avLst>
                    <a:gd name="adj1" fmla="val -97"/>
                    <a:gd name="adj2" fmla="val -480"/>
                    <a:gd name="adj3" fmla="val -98"/>
                    <a:gd name="adj4" fmla="val -18238"/>
                    <a:gd name="adj5" fmla="val 26966"/>
                    <a:gd name="adj6" fmla="val -47294"/>
                    <a:gd name="adj7" fmla="val 25793"/>
                    <a:gd name="adj8" fmla="val -48384"/>
                  </a:avLst>
                </a:prstGeom>
                <a:noFill/>
                <a:ln>
                  <a:solidFill>
                    <a:srgbClr val="C00000"/>
                  </a:solidFill>
                </a:ln>
              </p:spPr>
              <p:txBody>
                <a:bodyPr wrap="square" rtlCol="0">
                  <a:normAutofit fontScale="85000" lnSpcReduction="10000"/>
                </a:bodyPr>
                <a:lstStyle/>
                <a:p>
                  <a:r>
                    <a:rPr lang="fr-FR" dirty="0" smtClean="0">
                      <a:solidFill>
                        <a:srgbClr val="FF0000"/>
                      </a:solidFill>
                    </a:rPr>
                    <a:t>Machine de </a:t>
                  </a:r>
                  <a:r>
                    <a:rPr lang="fr-FR" dirty="0" err="1" smtClean="0">
                      <a:solidFill>
                        <a:srgbClr val="FF0000"/>
                      </a:solidFill>
                    </a:rPr>
                    <a:t>Mealy</a:t>
                  </a:r>
                  <a:endParaRPr lang="fr-FR" dirty="0" smtClean="0">
                    <a:solidFill>
                      <a:srgbClr val="FF0000"/>
                    </a:solidFill>
                  </a:endParaRPr>
                </a:p>
              </p:txBody>
            </p:sp>
          </p:grpSp>
        </p:grpSp>
      </p:grpSp>
      <p:grpSp>
        <p:nvGrpSpPr>
          <p:cNvPr id="20" name="Groupe 72"/>
          <p:cNvGrpSpPr/>
          <p:nvPr/>
        </p:nvGrpSpPr>
        <p:grpSpPr>
          <a:xfrm>
            <a:off x="7164288" y="4005064"/>
            <a:ext cx="2016224" cy="1872208"/>
            <a:chOff x="7164288" y="4005064"/>
            <a:chExt cx="2016224" cy="1872208"/>
          </a:xfrm>
        </p:grpSpPr>
        <p:sp>
          <p:nvSpPr>
            <p:cNvPr id="65" name="ZoneTexte 64"/>
            <p:cNvSpPr txBox="1"/>
            <p:nvPr/>
          </p:nvSpPr>
          <p:spPr>
            <a:xfrm>
              <a:off x="7380312" y="5373216"/>
              <a:ext cx="1440160" cy="504056"/>
            </a:xfrm>
            <a:prstGeom prst="rect">
              <a:avLst/>
            </a:prstGeom>
            <a:noFill/>
          </p:spPr>
          <p:txBody>
            <a:bodyPr wrap="square" rtlCol="0">
              <a:noAutofit/>
            </a:bodyPr>
            <a:lstStyle/>
            <a:p>
              <a:r>
                <a:rPr lang="fr-FR" sz="2400" b="1" dirty="0" err="1" smtClean="0"/>
                <a:t>clk</a:t>
              </a:r>
              <a:endParaRPr lang="fr-FR" sz="2400" b="1" dirty="0" smtClean="0"/>
            </a:p>
          </p:txBody>
        </p:sp>
        <p:cxnSp>
          <p:nvCxnSpPr>
            <p:cNvPr id="66" name="Connecteur droit avec flèche 65"/>
            <p:cNvCxnSpPr/>
            <p:nvPr/>
          </p:nvCxnSpPr>
          <p:spPr>
            <a:xfrm>
              <a:off x="8100392" y="4437112"/>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7" name="Connecteur droit avec flèche 66"/>
            <p:cNvCxnSpPr/>
            <p:nvPr/>
          </p:nvCxnSpPr>
          <p:spPr>
            <a:xfrm>
              <a:off x="8100392" y="5013176"/>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8" name="ZoneTexte 67"/>
            <p:cNvSpPr txBox="1"/>
            <p:nvPr/>
          </p:nvSpPr>
          <p:spPr>
            <a:xfrm>
              <a:off x="8748464" y="4077072"/>
              <a:ext cx="432048" cy="792088"/>
            </a:xfrm>
            <a:prstGeom prst="rect">
              <a:avLst/>
            </a:prstGeom>
            <a:noFill/>
          </p:spPr>
          <p:txBody>
            <a:bodyPr wrap="square" rtlCol="0">
              <a:noAutofit/>
            </a:bodyPr>
            <a:lstStyle/>
            <a:p>
              <a:r>
                <a:rPr lang="fr-FR" sz="2400" b="1" dirty="0" smtClean="0"/>
                <a:t>x</a:t>
              </a:r>
            </a:p>
            <a:p>
              <a:endParaRPr lang="fr-FR" sz="2400" b="1" dirty="0" smtClean="0"/>
            </a:p>
            <a:p>
              <a:r>
                <a:rPr lang="fr-FR" sz="2400" b="1" dirty="0" smtClean="0"/>
                <a:t>y</a:t>
              </a:r>
            </a:p>
          </p:txBody>
        </p:sp>
        <p:sp>
          <p:nvSpPr>
            <p:cNvPr id="61" name="Rectangle 60"/>
            <p:cNvSpPr/>
            <p:nvPr/>
          </p:nvSpPr>
          <p:spPr>
            <a:xfrm>
              <a:off x="7164288" y="4005064"/>
              <a:ext cx="1440160" cy="144016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b="1" dirty="0" err="1" smtClean="0"/>
                <a:t>Output_reg</a:t>
              </a:r>
              <a:endParaRPr lang="fr-FR" b="1" dirty="0" smtClean="0"/>
            </a:p>
            <a:p>
              <a:pPr algn="ctr"/>
              <a:r>
                <a:rPr lang="fr-FR" dirty="0" smtClean="0"/>
                <a:t>(Flip-Flops)</a:t>
              </a:r>
              <a:endParaRPr lang="fr-FR" dirty="0"/>
            </a:p>
          </p:txBody>
        </p:sp>
        <p:cxnSp>
          <p:nvCxnSpPr>
            <p:cNvPr id="63" name="Connecteur droit avec flèche 62"/>
            <p:cNvCxnSpPr/>
            <p:nvPr/>
          </p:nvCxnSpPr>
          <p:spPr>
            <a:xfrm flipV="1">
              <a:off x="7380312" y="5229201"/>
              <a:ext cx="0" cy="432047"/>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91</a:t>
            </a:fld>
            <a:endParaRPr lang="fr-FR"/>
          </a:p>
        </p:txBody>
      </p:sp>
      <p:sp>
        <p:nvSpPr>
          <p:cNvPr id="6" name="Espace réservé du contenu 5"/>
          <p:cNvSpPr>
            <a:spLocks noGrp="1"/>
          </p:cNvSpPr>
          <p:nvPr>
            <p:ph idx="4294967295"/>
          </p:nvPr>
        </p:nvSpPr>
        <p:spPr>
          <a:xfrm>
            <a:off x="0" y="836613"/>
            <a:ext cx="8642350" cy="2592387"/>
          </a:xfrm>
        </p:spPr>
        <p:txBody>
          <a:bodyPr>
            <a:normAutofit fontScale="77500" lnSpcReduction="20000"/>
          </a:bodyPr>
          <a:lstStyle/>
          <a:p>
            <a:r>
              <a:rPr lang="fr-FR" dirty="0" smtClean="0"/>
              <a:t>Machine de Moore uniquement</a:t>
            </a:r>
          </a:p>
          <a:p>
            <a:r>
              <a:rPr lang="fr-FR" dirty="0" smtClean="0"/>
              <a:t>Les bits du registre d’état fournissent directement les sorties</a:t>
            </a:r>
          </a:p>
          <a:p>
            <a:endParaRPr lang="fr-FR" dirty="0" smtClean="0"/>
          </a:p>
          <a:p>
            <a:r>
              <a:rPr lang="fr-FR" b="1" dirty="0" smtClean="0"/>
              <a:t>Avantage</a:t>
            </a:r>
            <a:r>
              <a:rPr lang="fr-FR" dirty="0" smtClean="0"/>
              <a:t> : pas de combinatoire de sortie</a:t>
            </a:r>
          </a:p>
          <a:p>
            <a:r>
              <a:rPr lang="fr-FR" b="1" dirty="0" smtClean="0"/>
              <a:t>Inconvénient</a:t>
            </a:r>
            <a:r>
              <a:rPr lang="fr-FR" dirty="0" smtClean="0"/>
              <a:t> : méthode applicable uniquement dans des cas particuliers</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Autofit/>
          </a:bodyPr>
          <a:lstStyle/>
          <a:p>
            <a:r>
              <a:rPr lang="fr-FR" sz="2800" dirty="0" smtClean="0"/>
              <a:t>Structure d'une FSM</a:t>
            </a:r>
            <a:br>
              <a:rPr lang="fr-FR" sz="2800" dirty="0" smtClean="0"/>
            </a:br>
            <a:r>
              <a:rPr lang="fr-FR" sz="2800" dirty="0" smtClean="0"/>
              <a:t>- Sorties prises directement dans l’état interne</a:t>
            </a:r>
          </a:p>
        </p:txBody>
      </p:sp>
      <p:grpSp>
        <p:nvGrpSpPr>
          <p:cNvPr id="3" name="Groupe 26"/>
          <p:cNvGrpSpPr/>
          <p:nvPr/>
        </p:nvGrpSpPr>
        <p:grpSpPr>
          <a:xfrm>
            <a:off x="3203848" y="2780928"/>
            <a:ext cx="2160240" cy="3168352"/>
            <a:chOff x="3851920" y="2420888"/>
            <a:chExt cx="2160240" cy="3168352"/>
          </a:xfrm>
        </p:grpSpPr>
        <p:sp>
          <p:nvSpPr>
            <p:cNvPr id="9" name="Rectangle 8"/>
            <p:cNvSpPr/>
            <p:nvPr/>
          </p:nvSpPr>
          <p:spPr>
            <a:xfrm>
              <a:off x="3851920" y="3645024"/>
              <a:ext cx="1440160" cy="144016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b="1" dirty="0" err="1" smtClean="0"/>
                <a:t>State_reg</a:t>
              </a:r>
              <a:endParaRPr lang="fr-FR" b="1" dirty="0" smtClean="0"/>
            </a:p>
            <a:p>
              <a:pPr algn="ctr"/>
              <a:r>
                <a:rPr lang="fr-FR" dirty="0" smtClean="0"/>
                <a:t>(Flip-Flops)</a:t>
              </a:r>
              <a:endParaRPr lang="fr-FR" dirty="0"/>
            </a:p>
          </p:txBody>
        </p:sp>
        <p:cxnSp>
          <p:nvCxnSpPr>
            <p:cNvPr id="12" name="Connecteur droit avec flèche 11"/>
            <p:cNvCxnSpPr/>
            <p:nvPr/>
          </p:nvCxnSpPr>
          <p:spPr>
            <a:xfrm>
              <a:off x="5292080" y="4077072"/>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Connecteur droit avec flèche 37"/>
            <p:cNvCxnSpPr/>
            <p:nvPr/>
          </p:nvCxnSpPr>
          <p:spPr>
            <a:xfrm flipV="1">
              <a:off x="4067944" y="4869161"/>
              <a:ext cx="0" cy="432047"/>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21" name="ZoneTexte 20"/>
            <p:cNvSpPr txBox="1"/>
            <p:nvPr/>
          </p:nvSpPr>
          <p:spPr>
            <a:xfrm rot="16200000">
              <a:off x="4896036" y="3104964"/>
              <a:ext cx="1656184" cy="288032"/>
            </a:xfrm>
            <a:prstGeom prst="rect">
              <a:avLst/>
            </a:prstGeom>
            <a:noFill/>
          </p:spPr>
          <p:txBody>
            <a:bodyPr wrap="square" rtlCol="0">
              <a:noAutofit/>
            </a:bodyPr>
            <a:lstStyle/>
            <a:p>
              <a:r>
                <a:rPr lang="fr-FR" b="1" dirty="0" err="1" smtClean="0"/>
                <a:t>Current_state</a:t>
              </a:r>
              <a:endParaRPr lang="fr-FR" b="1" dirty="0" smtClean="0"/>
            </a:p>
          </p:txBody>
        </p:sp>
        <p:sp>
          <p:nvSpPr>
            <p:cNvPr id="24" name="ZoneTexte 23"/>
            <p:cNvSpPr txBox="1"/>
            <p:nvPr/>
          </p:nvSpPr>
          <p:spPr>
            <a:xfrm>
              <a:off x="4067944" y="5085184"/>
              <a:ext cx="1440160" cy="504056"/>
            </a:xfrm>
            <a:prstGeom prst="rect">
              <a:avLst/>
            </a:prstGeom>
            <a:noFill/>
          </p:spPr>
          <p:txBody>
            <a:bodyPr wrap="square" rtlCol="0">
              <a:noAutofit/>
            </a:bodyPr>
            <a:lstStyle/>
            <a:p>
              <a:r>
                <a:rPr lang="fr-FR" sz="2400" b="1" dirty="0" err="1" smtClean="0"/>
                <a:t>clk</a:t>
              </a:r>
              <a:endParaRPr lang="fr-FR" sz="2400" b="1" dirty="0" smtClean="0"/>
            </a:p>
          </p:txBody>
        </p:sp>
      </p:grpSp>
      <p:cxnSp>
        <p:nvCxnSpPr>
          <p:cNvPr id="28" name="Connecteur droit avec flèche 27"/>
          <p:cNvCxnSpPr/>
          <p:nvPr/>
        </p:nvCxnSpPr>
        <p:spPr>
          <a:xfrm>
            <a:off x="611560" y="4293096"/>
            <a:ext cx="50405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14" name="Groupe 28"/>
          <p:cNvGrpSpPr/>
          <p:nvPr/>
        </p:nvGrpSpPr>
        <p:grpSpPr>
          <a:xfrm>
            <a:off x="611560" y="3645024"/>
            <a:ext cx="4392488" cy="792088"/>
            <a:chOff x="1187624" y="3284984"/>
            <a:chExt cx="4392488" cy="792088"/>
          </a:xfrm>
        </p:grpSpPr>
        <p:cxnSp>
          <p:nvCxnSpPr>
            <p:cNvPr id="31" name="Connecteur droit 30"/>
            <p:cNvCxnSpPr/>
            <p:nvPr/>
          </p:nvCxnSpPr>
          <p:spPr>
            <a:xfrm flipV="1">
              <a:off x="1187624" y="3284984"/>
              <a:ext cx="0" cy="64807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3" name="Connecteur en angle 32"/>
            <p:cNvCxnSpPr/>
            <p:nvPr/>
          </p:nvCxnSpPr>
          <p:spPr>
            <a:xfrm>
              <a:off x="1187624" y="3284984"/>
              <a:ext cx="4392488" cy="792088"/>
            </a:xfrm>
            <a:prstGeom prst="bentConnector3">
              <a:avLst>
                <a:gd name="adj1" fmla="val 99804"/>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5" name="Groupe 24"/>
          <p:cNvGrpSpPr/>
          <p:nvPr/>
        </p:nvGrpSpPr>
        <p:grpSpPr>
          <a:xfrm>
            <a:off x="35496" y="4005064"/>
            <a:ext cx="3168352" cy="1440160"/>
            <a:chOff x="611560" y="3645024"/>
            <a:chExt cx="3168352" cy="1440160"/>
          </a:xfrm>
        </p:grpSpPr>
        <p:sp>
          <p:nvSpPr>
            <p:cNvPr id="7" name="Rectangle 6"/>
            <p:cNvSpPr/>
            <p:nvPr/>
          </p:nvSpPr>
          <p:spPr>
            <a:xfrm>
              <a:off x="1691680" y="3645024"/>
              <a:ext cx="1440160" cy="144016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err="1" smtClean="0"/>
                <a:t>Next_state</a:t>
              </a:r>
              <a:endParaRPr lang="fr-FR" b="1" dirty="0" smtClean="0"/>
            </a:p>
            <a:p>
              <a:pPr algn="ctr"/>
              <a:r>
                <a:rPr lang="fr-FR" dirty="0" smtClean="0"/>
                <a:t>(</a:t>
              </a:r>
              <a:r>
                <a:rPr lang="fr-FR" dirty="0" err="1" smtClean="0"/>
                <a:t>Comb</a:t>
              </a:r>
              <a:r>
                <a:rPr lang="fr-FR" dirty="0" smtClean="0"/>
                <a:t>.)</a:t>
              </a:r>
              <a:endParaRPr lang="fr-FR" dirty="0"/>
            </a:p>
          </p:txBody>
        </p:sp>
        <p:cxnSp>
          <p:nvCxnSpPr>
            <p:cNvPr id="13" name="Connecteur droit avec flèche 12"/>
            <p:cNvCxnSpPr>
              <a:stCxn id="7" idx="3"/>
              <a:endCxn id="9" idx="1"/>
            </p:cNvCxnSpPr>
            <p:nvPr/>
          </p:nvCxnSpPr>
          <p:spPr>
            <a:xfrm>
              <a:off x="3131840" y="4365104"/>
              <a:ext cx="64807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Connecteur droit avec flèche 15"/>
            <p:cNvCxnSpPr>
              <a:endCxn id="7" idx="1"/>
            </p:cNvCxnSpPr>
            <p:nvPr/>
          </p:nvCxnSpPr>
          <p:spPr>
            <a:xfrm>
              <a:off x="971600" y="4365104"/>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onnecteur droit avec flèche 16"/>
            <p:cNvCxnSpPr/>
            <p:nvPr/>
          </p:nvCxnSpPr>
          <p:spPr>
            <a:xfrm>
              <a:off x="971600" y="4725144"/>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ZoneTexte 21"/>
            <p:cNvSpPr txBox="1"/>
            <p:nvPr/>
          </p:nvSpPr>
          <p:spPr>
            <a:xfrm>
              <a:off x="611560" y="4077072"/>
              <a:ext cx="1440160" cy="792088"/>
            </a:xfrm>
            <a:prstGeom prst="rect">
              <a:avLst/>
            </a:prstGeom>
            <a:noFill/>
          </p:spPr>
          <p:txBody>
            <a:bodyPr wrap="square" rtlCol="0">
              <a:noAutofit/>
            </a:bodyPr>
            <a:lstStyle/>
            <a:p>
              <a:r>
                <a:rPr lang="fr-FR" sz="2400" b="1" dirty="0" smtClean="0"/>
                <a:t>a</a:t>
              </a:r>
            </a:p>
            <a:p>
              <a:r>
                <a:rPr lang="fr-FR" sz="2400" b="1" dirty="0" smtClean="0"/>
                <a:t>b</a:t>
              </a:r>
            </a:p>
          </p:txBody>
        </p:sp>
      </p:grpSp>
      <p:grpSp>
        <p:nvGrpSpPr>
          <p:cNvPr id="47" name="Groupe 46"/>
          <p:cNvGrpSpPr/>
          <p:nvPr/>
        </p:nvGrpSpPr>
        <p:grpSpPr>
          <a:xfrm>
            <a:off x="4644008" y="4581128"/>
            <a:ext cx="1080120" cy="864096"/>
            <a:chOff x="4644008" y="4581128"/>
            <a:chExt cx="1080120" cy="864096"/>
          </a:xfrm>
        </p:grpSpPr>
        <p:cxnSp>
          <p:nvCxnSpPr>
            <p:cNvPr id="66" name="Connecteur droit avec flèche 65"/>
            <p:cNvCxnSpPr/>
            <p:nvPr/>
          </p:nvCxnSpPr>
          <p:spPr>
            <a:xfrm>
              <a:off x="4644008" y="4797152"/>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7" name="Connecteur droit avec flèche 66"/>
            <p:cNvCxnSpPr/>
            <p:nvPr/>
          </p:nvCxnSpPr>
          <p:spPr>
            <a:xfrm>
              <a:off x="4644008" y="5229200"/>
              <a:ext cx="72008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8" name="ZoneTexte 67"/>
            <p:cNvSpPr txBox="1"/>
            <p:nvPr/>
          </p:nvSpPr>
          <p:spPr>
            <a:xfrm>
              <a:off x="5292080" y="4581128"/>
              <a:ext cx="432048" cy="864096"/>
            </a:xfrm>
            <a:prstGeom prst="rect">
              <a:avLst/>
            </a:prstGeom>
            <a:noFill/>
          </p:spPr>
          <p:txBody>
            <a:bodyPr wrap="square" rtlCol="0">
              <a:noAutofit/>
            </a:bodyPr>
            <a:lstStyle/>
            <a:p>
              <a:r>
                <a:rPr lang="fr-FR" sz="2400" b="1" dirty="0" smtClean="0"/>
                <a:t>X</a:t>
              </a:r>
            </a:p>
            <a:p>
              <a:r>
                <a:rPr lang="fr-FR" sz="2400" b="1" dirty="0" smtClean="0"/>
                <a:t>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92</a:t>
            </a:fld>
            <a:endParaRPr lang="fr-FR"/>
          </a:p>
        </p:txBody>
      </p:sp>
      <p:sp>
        <p:nvSpPr>
          <p:cNvPr id="6" name="Espace réservé du contenu 5"/>
          <p:cNvSpPr>
            <a:spLocks noGrp="1"/>
          </p:cNvSpPr>
          <p:nvPr>
            <p:ph idx="4294967295"/>
          </p:nvPr>
        </p:nvSpPr>
        <p:spPr>
          <a:xfrm>
            <a:off x="0" y="836613"/>
            <a:ext cx="8642350" cy="2592387"/>
          </a:xfrm>
        </p:spPr>
        <p:txBody>
          <a:bodyPr>
            <a:normAutofit fontScale="77500" lnSpcReduction="20000"/>
          </a:bodyPr>
          <a:lstStyle/>
          <a:p>
            <a:r>
              <a:rPr lang="fr-FR" dirty="0" smtClean="0"/>
              <a:t>Différents types de codage :</a:t>
            </a:r>
          </a:p>
          <a:p>
            <a:pPr lvl="1"/>
            <a:r>
              <a:rPr lang="fr-FR" dirty="0" smtClean="0"/>
              <a:t>Binaire en séquence naturelle</a:t>
            </a:r>
          </a:p>
          <a:p>
            <a:pPr lvl="1"/>
            <a:r>
              <a:rPr lang="fr-FR" dirty="0" smtClean="0"/>
              <a:t>Gray</a:t>
            </a:r>
          </a:p>
          <a:p>
            <a:pPr lvl="1"/>
            <a:r>
              <a:rPr lang="fr-FR" dirty="0" smtClean="0"/>
              <a:t>Johnson</a:t>
            </a:r>
          </a:p>
          <a:p>
            <a:pPr lvl="1"/>
            <a:r>
              <a:rPr lang="fr-FR" dirty="0" smtClean="0"/>
              <a:t>One Hot (un seul bit actif dans chaque combinaison)</a:t>
            </a:r>
          </a:p>
          <a:p>
            <a:pPr lvl="1"/>
            <a:r>
              <a:rPr lang="fr-FR" dirty="0" smtClean="0"/>
              <a:t>Autres (spécifiques)</a:t>
            </a:r>
          </a:p>
          <a:p>
            <a:r>
              <a:rPr lang="fr-FR" dirty="0" smtClean="0"/>
              <a:t>Exemple :  codage d’une FSM à 8 états</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dirty="0" smtClean="0"/>
              <a:t>Codage des états internes</a:t>
            </a:r>
          </a:p>
        </p:txBody>
      </p:sp>
      <p:pic>
        <p:nvPicPr>
          <p:cNvPr id="355330" name="Picture 2"/>
          <p:cNvPicPr>
            <a:picLocks noChangeAspect="1" noChangeArrowheads="1"/>
          </p:cNvPicPr>
          <p:nvPr/>
        </p:nvPicPr>
        <p:blipFill>
          <a:blip r:embed="rId6" cstate="print"/>
          <a:srcRect/>
          <a:stretch>
            <a:fillRect/>
          </a:stretch>
        </p:blipFill>
        <p:spPr bwMode="auto">
          <a:xfrm>
            <a:off x="2555776" y="3393529"/>
            <a:ext cx="7010400" cy="2771775"/>
          </a:xfrm>
          <a:prstGeom prst="rect">
            <a:avLst/>
          </a:prstGeom>
          <a:noFill/>
          <a:ln w="9525">
            <a:noFill/>
            <a:miter lim="800000"/>
            <a:headEnd/>
            <a:tailEnd/>
          </a:ln>
        </p:spPr>
      </p:pic>
      <p:pic>
        <p:nvPicPr>
          <p:cNvPr id="355331" name="Picture 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0" y="3429000"/>
            <a:ext cx="2610332" cy="2592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53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5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93</a:t>
            </a:fld>
            <a:endParaRPr lang="fr-FR"/>
          </a:p>
        </p:txBody>
      </p:sp>
      <p:sp>
        <p:nvSpPr>
          <p:cNvPr id="6" name="Espace réservé du contenu 5"/>
          <p:cNvSpPr>
            <a:spLocks noGrp="1"/>
          </p:cNvSpPr>
          <p:nvPr>
            <p:ph idx="4294967295"/>
          </p:nvPr>
        </p:nvSpPr>
        <p:spPr>
          <a:xfrm>
            <a:off x="0" y="836613"/>
            <a:ext cx="8642350" cy="5472112"/>
          </a:xfrm>
        </p:spPr>
        <p:txBody>
          <a:bodyPr>
            <a:normAutofit fontScale="92500" lnSpcReduction="20000"/>
          </a:bodyPr>
          <a:lstStyle/>
          <a:p>
            <a:r>
              <a:rPr lang="fr-FR" dirty="0" smtClean="0"/>
              <a:t>Le </a:t>
            </a:r>
            <a:r>
              <a:rPr lang="fr-FR" b="1" dirty="0" smtClean="0"/>
              <a:t>cercle</a:t>
            </a:r>
            <a:r>
              <a:rPr lang="fr-FR" dirty="0" smtClean="0"/>
              <a:t> symbolise un état interne particulier de la machine</a:t>
            </a:r>
          </a:p>
          <a:p>
            <a:pPr lvl="1"/>
            <a:r>
              <a:rPr lang="fr-FR" dirty="0" smtClean="0"/>
              <a:t>actif, il impose les actions sur les sorties</a:t>
            </a:r>
          </a:p>
          <a:p>
            <a:pPr lvl="1"/>
            <a:endParaRPr lang="fr-FR" dirty="0" smtClean="0"/>
          </a:p>
          <a:p>
            <a:pPr lvl="1"/>
            <a:endParaRPr lang="fr-FR" dirty="0" smtClean="0"/>
          </a:p>
          <a:p>
            <a:pPr lvl="1"/>
            <a:endParaRPr lang="fr-FR" dirty="0" smtClean="0"/>
          </a:p>
          <a:p>
            <a:r>
              <a:rPr lang="fr-FR" dirty="0" smtClean="0"/>
              <a:t>Dans un graphe d’état connexe, un seul état est actif à la fois</a:t>
            </a:r>
          </a:p>
          <a:p>
            <a:r>
              <a:rPr lang="fr-FR" dirty="0" smtClean="0"/>
              <a:t>La description du comportement d'un système peut nécessiter plusieurs graphes d'état (synchronisés entre eux ou indépendants)</a:t>
            </a:r>
          </a:p>
          <a:p>
            <a:r>
              <a:rPr lang="fr-FR" dirty="0" smtClean="0"/>
              <a:t>L'</a:t>
            </a:r>
            <a:r>
              <a:rPr lang="fr-FR" b="1" dirty="0" smtClean="0"/>
              <a:t>arc</a:t>
            </a:r>
            <a:r>
              <a:rPr lang="fr-FR" dirty="0" smtClean="0"/>
              <a:t>, aussi appelé transition, indique la possibilité de changement d'un état à un autre</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b="1" dirty="0" smtClean="0"/>
              <a:t>- </a:t>
            </a:r>
            <a:r>
              <a:rPr lang="fr-FR" dirty="0" smtClean="0"/>
              <a:t>Nœuds d’un graphe d’états</a:t>
            </a:r>
          </a:p>
        </p:txBody>
      </p:sp>
      <p:pic>
        <p:nvPicPr>
          <p:cNvPr id="356354" name="Picture 2"/>
          <p:cNvPicPr>
            <a:picLocks noChangeAspect="1" noChangeArrowheads="1"/>
          </p:cNvPicPr>
          <p:nvPr/>
        </p:nvPicPr>
        <p:blipFill>
          <a:blip r:embed="rId6" cstate="print"/>
          <a:srcRect/>
          <a:stretch>
            <a:fillRect/>
          </a:stretch>
        </p:blipFill>
        <p:spPr bwMode="auto">
          <a:xfrm>
            <a:off x="3347864" y="2004442"/>
            <a:ext cx="1314450" cy="1352550"/>
          </a:xfrm>
          <a:prstGeom prst="rect">
            <a:avLst/>
          </a:prstGeom>
          <a:noFill/>
          <a:ln w="9525">
            <a:noFill/>
            <a:miter lim="800000"/>
            <a:headEnd/>
            <a:tailEnd/>
          </a:ln>
        </p:spPr>
      </p:pic>
      <p:pic>
        <p:nvPicPr>
          <p:cNvPr id="356355" name="Picture 3"/>
          <p:cNvPicPr>
            <a:picLocks noChangeAspect="1" noChangeArrowheads="1"/>
          </p:cNvPicPr>
          <p:nvPr/>
        </p:nvPicPr>
        <p:blipFill>
          <a:blip r:embed="rId7" cstate="print"/>
          <a:srcRect/>
          <a:stretch>
            <a:fillRect/>
          </a:stretch>
        </p:blipFill>
        <p:spPr bwMode="auto">
          <a:xfrm>
            <a:off x="3275856" y="2060848"/>
            <a:ext cx="3533775"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63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94</a:t>
            </a:fld>
            <a:endParaRPr lang="fr-FR"/>
          </a:p>
        </p:txBody>
      </p:sp>
      <p:sp>
        <p:nvSpPr>
          <p:cNvPr id="6" name="Espace réservé du contenu 5"/>
          <p:cNvSpPr>
            <a:spLocks noGrp="1"/>
          </p:cNvSpPr>
          <p:nvPr>
            <p:ph idx="4294967295"/>
          </p:nvPr>
        </p:nvSpPr>
        <p:spPr>
          <a:xfrm>
            <a:off x="0" y="836613"/>
            <a:ext cx="8642350" cy="2447925"/>
          </a:xfrm>
        </p:spPr>
        <p:txBody>
          <a:bodyPr>
            <a:normAutofit fontScale="85000" lnSpcReduction="20000"/>
          </a:bodyPr>
          <a:lstStyle/>
          <a:p>
            <a:r>
              <a:rPr lang="fr-FR" b="1" dirty="0" smtClean="0"/>
              <a:t>L’horloge</a:t>
            </a:r>
          </a:p>
          <a:p>
            <a:pPr lvl="1"/>
            <a:r>
              <a:rPr lang="fr-FR" dirty="0" smtClean="0"/>
              <a:t>L’horloge est implicite, elle ne figure jamais sur le graphe</a:t>
            </a:r>
          </a:p>
          <a:p>
            <a:pPr lvl="1"/>
            <a:r>
              <a:rPr lang="fr-FR" dirty="0" smtClean="0"/>
              <a:t>C’est toujours sur un front d’horloge (montant ou descendant) qu’un graphe peut franchir une transition, c.-à-d. passer d’un état à un autre</a:t>
            </a:r>
          </a:p>
          <a:p>
            <a:pPr lvl="1"/>
            <a:r>
              <a:rPr lang="fr-FR" dirty="0" smtClean="0"/>
              <a:t>Entre deux fronts d’horloge consécutifs, le graphe conserve son état interne</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b="1" dirty="0" smtClean="0"/>
              <a:t>- </a:t>
            </a:r>
            <a:r>
              <a:rPr lang="fr-FR" dirty="0" smtClean="0"/>
              <a:t>La dynamique d’un graphe</a:t>
            </a:r>
          </a:p>
        </p:txBody>
      </p:sp>
      <p:graphicFrame>
        <p:nvGraphicFramePr>
          <p:cNvPr id="9" name="Tableau 8"/>
          <p:cNvGraphicFramePr>
            <a:graphicFrameLocks noGrp="1"/>
          </p:cNvGraphicFramePr>
          <p:nvPr/>
        </p:nvGraphicFramePr>
        <p:xfrm>
          <a:off x="179512" y="3212976"/>
          <a:ext cx="8712968" cy="3017520"/>
        </p:xfrm>
        <a:graphic>
          <a:graphicData uri="http://schemas.openxmlformats.org/drawingml/2006/table">
            <a:tbl>
              <a:tblPr bandRow="1">
                <a:tableStyleId>{5C22544A-7EE6-4342-B048-85BDC9FD1C3A}</a:tableStyleId>
              </a:tblPr>
              <a:tblGrid>
                <a:gridCol w="87129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err="1" smtClean="0">
                          <a:solidFill>
                            <a:schemeClr val="dk1"/>
                          </a:solidFill>
                          <a:latin typeface="+mn-lt"/>
                          <a:ea typeface="+mn-ea"/>
                          <a:cs typeface="+mn-cs"/>
                        </a:rPr>
                        <a:t>clocked_proc</a:t>
                      </a:r>
                      <a:r>
                        <a:rPr kumimoji="0" lang="en-US" sz="2400" b="1" kern="1200" dirty="0" smtClean="0">
                          <a:solidFill>
                            <a:schemeClr val="dk1"/>
                          </a:solidFill>
                          <a:latin typeface="+mn-lt"/>
                          <a:ea typeface="+mn-ea"/>
                          <a:cs typeface="+mn-cs"/>
                        </a:rPr>
                        <a:t> :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clk,rst</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rst</a:t>
                      </a:r>
                      <a:r>
                        <a:rPr kumimoji="0" lang="en-US" sz="2400" b="1" kern="1200" dirty="0" smtClean="0">
                          <a:solidFill>
                            <a:schemeClr val="dk1"/>
                          </a:solidFill>
                          <a:latin typeface="+mn-lt"/>
                          <a:ea typeface="+mn-ea"/>
                          <a:cs typeface="+mn-cs"/>
                        </a:rPr>
                        <a:t> = '1')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&lt;= first;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a:t>
                      </a:r>
                      <a:r>
                        <a:rPr kumimoji="0" lang="en-US" sz="2400" b="1" i="1" kern="1200" dirty="0" err="1" smtClean="0">
                          <a:solidFill>
                            <a:srgbClr val="0070C0"/>
                          </a:solidFill>
                          <a:latin typeface="+mn-lt"/>
                          <a:ea typeface="Times New Roman"/>
                          <a:cs typeface="Courier-BoldOblique"/>
                        </a:rPr>
                        <a:t>elsif</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clk'event</a:t>
                      </a:r>
                      <a:r>
                        <a:rPr kumimoji="0" lang="en-US" sz="2400" b="1" kern="1200" dirty="0" smtClean="0">
                          <a:solidFill>
                            <a:schemeClr val="dk1"/>
                          </a:solidFill>
                          <a:latin typeface="+mn-lt"/>
                          <a:ea typeface="+mn-ea"/>
                          <a:cs typeface="+mn-cs"/>
                        </a:rPr>
                        <a:t> and </a:t>
                      </a:r>
                      <a:r>
                        <a:rPr kumimoji="0" lang="en-US" sz="2400" b="1" kern="1200" dirty="0" err="1" smtClean="0">
                          <a:solidFill>
                            <a:schemeClr val="dk1"/>
                          </a:solidFill>
                          <a:latin typeface="+mn-lt"/>
                          <a:ea typeface="+mn-ea"/>
                          <a:cs typeface="+mn-cs"/>
                        </a:rPr>
                        <a:t>clk</a:t>
                      </a:r>
                      <a:r>
                        <a:rPr kumimoji="0" lang="en-US" sz="2400" b="1" kern="1200" dirty="0" smtClean="0">
                          <a:solidFill>
                            <a:schemeClr val="dk1"/>
                          </a:solidFill>
                          <a:latin typeface="+mn-lt"/>
                          <a:ea typeface="+mn-ea"/>
                          <a:cs typeface="+mn-cs"/>
                        </a:rPr>
                        <a:t> = '1') </a:t>
                      </a:r>
                      <a:r>
                        <a:rPr kumimoji="0" lang="en-US" sz="24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&lt;= </a:t>
                      </a:r>
                      <a:r>
                        <a:rPr kumimoji="0" lang="en-US" sz="2400" b="1" kern="1200" dirty="0" err="1" smtClean="0">
                          <a:solidFill>
                            <a:schemeClr val="dk1"/>
                          </a:solidFill>
                          <a:latin typeface="+mn-lt"/>
                          <a:ea typeface="+mn-ea"/>
                          <a:cs typeface="+mn-cs"/>
                        </a:rPr>
                        <a:t>next_state</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if</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95</a:t>
            </a:fld>
            <a:endParaRPr lang="fr-FR"/>
          </a:p>
        </p:txBody>
      </p:sp>
      <p:sp>
        <p:nvSpPr>
          <p:cNvPr id="6" name="Espace réservé du contenu 5"/>
          <p:cNvSpPr>
            <a:spLocks noGrp="1"/>
          </p:cNvSpPr>
          <p:nvPr>
            <p:ph idx="4294967295"/>
          </p:nvPr>
        </p:nvSpPr>
        <p:spPr>
          <a:xfrm>
            <a:off x="0" y="836613"/>
            <a:ext cx="8642350" cy="2447925"/>
          </a:xfrm>
        </p:spPr>
        <p:txBody>
          <a:bodyPr>
            <a:normAutofit fontScale="85000" lnSpcReduction="20000"/>
          </a:bodyPr>
          <a:lstStyle/>
          <a:p>
            <a:r>
              <a:rPr lang="fr-FR" b="1" dirty="0" smtClean="0"/>
              <a:t>Transition avec condition</a:t>
            </a:r>
          </a:p>
          <a:p>
            <a:pPr lvl="1"/>
            <a:r>
              <a:rPr lang="fr-FR" dirty="0" smtClean="0"/>
              <a:t>La condition de transition est une expression booléenne comprenant des signaux d'entrée et/ou des signaux d'état internes ; elle participe à l’évolution du graphe</a:t>
            </a:r>
          </a:p>
          <a:p>
            <a:pPr lvl="1"/>
            <a:r>
              <a:rPr lang="fr-FR" dirty="0" smtClean="0"/>
              <a:t>L'état futur (</a:t>
            </a:r>
            <a:r>
              <a:rPr lang="fr-FR" dirty="0" err="1" smtClean="0"/>
              <a:t>next</a:t>
            </a:r>
            <a:r>
              <a:rPr lang="fr-FR" dirty="0" smtClean="0"/>
              <a:t> state) d'un graphe d'état dépend à la fois</a:t>
            </a:r>
          </a:p>
          <a:p>
            <a:pPr lvl="2"/>
            <a:r>
              <a:rPr lang="fr-FR" dirty="0" smtClean="0"/>
              <a:t>de l'état courant (</a:t>
            </a:r>
            <a:r>
              <a:rPr lang="fr-FR" dirty="0" err="1" smtClean="0"/>
              <a:t>current</a:t>
            </a:r>
            <a:r>
              <a:rPr lang="fr-FR" dirty="0" smtClean="0"/>
              <a:t> state)</a:t>
            </a:r>
          </a:p>
          <a:p>
            <a:pPr lvl="2"/>
            <a:r>
              <a:rPr lang="fr-FR" dirty="0" smtClean="0"/>
              <a:t>et de la condition de transition associée à un arc</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a:bodyPr>
          <a:lstStyle/>
          <a:p>
            <a:r>
              <a:rPr lang="fr-FR" sz="2000" b="1" dirty="0" smtClean="0"/>
              <a:t>Description des FSM synchrone en VHDL</a:t>
            </a:r>
            <a:br>
              <a:rPr lang="fr-FR" sz="2000" b="1" dirty="0" smtClean="0"/>
            </a:br>
            <a:r>
              <a:rPr lang="fr-FR" sz="2000" b="1" dirty="0" smtClean="0"/>
              <a:t>- </a:t>
            </a:r>
            <a:r>
              <a:rPr lang="fr-FR" sz="2000" dirty="0" smtClean="0"/>
              <a:t>La dynamiqu</a:t>
            </a:r>
            <a:r>
              <a:rPr lang="fr-FR" sz="2400" dirty="0" smtClean="0"/>
              <a:t>e d’un graphe</a:t>
            </a:r>
            <a:endParaRPr lang="fr-FR" dirty="0" smtClean="0"/>
          </a:p>
        </p:txBody>
      </p:sp>
      <p:graphicFrame>
        <p:nvGraphicFramePr>
          <p:cNvPr id="9" name="Tableau 8"/>
          <p:cNvGraphicFramePr>
            <a:graphicFrameLocks noGrp="1"/>
          </p:cNvGraphicFramePr>
          <p:nvPr/>
        </p:nvGraphicFramePr>
        <p:xfrm>
          <a:off x="179512" y="3214072"/>
          <a:ext cx="8712968" cy="3017520"/>
        </p:xfrm>
        <a:graphic>
          <a:graphicData uri="http://schemas.openxmlformats.org/drawingml/2006/table">
            <a:tbl>
              <a:tblPr bandRow="1">
                <a:tableStyleId>{5C22544A-7EE6-4342-B048-85BDC9FD1C3A}</a:tableStyleId>
              </a:tblPr>
              <a:tblGrid>
                <a:gridCol w="87129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err="1" smtClean="0">
                          <a:solidFill>
                            <a:schemeClr val="dk1"/>
                          </a:solidFill>
                          <a:latin typeface="+mn-lt"/>
                          <a:ea typeface="+mn-ea"/>
                          <a:cs typeface="+mn-cs"/>
                        </a:rPr>
                        <a:t>nextstate_proc</a:t>
                      </a:r>
                      <a:r>
                        <a:rPr kumimoji="0" lang="en-US" sz="2400" b="1" kern="1200" dirty="0" smtClean="0">
                          <a:solidFill>
                            <a:schemeClr val="dk1"/>
                          </a:solidFill>
                          <a:latin typeface="+mn-lt"/>
                          <a:ea typeface="+mn-ea"/>
                          <a:cs typeface="+mn-cs"/>
                        </a:rPr>
                        <a:t> :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 (a,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case</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is</a:t>
                      </a:r>
                      <a:r>
                        <a:rPr kumimoji="0" lang="en-US" sz="2400" b="1" kern="1200" dirty="0" smtClean="0">
                          <a:solidFill>
                            <a:schemeClr val="dk1"/>
                          </a:solidFill>
                          <a:latin typeface="+mn-lt"/>
                          <a:ea typeface="+mn-ea"/>
                          <a:cs typeface="+mn-cs"/>
                        </a:rPr>
                        <a:t> </a:t>
                      </a:r>
                      <a:r>
                        <a:rPr kumimoji="0" lang="en-US" sz="2400" b="1" kern="1200" dirty="0" smtClean="0">
                          <a:solidFill>
                            <a:srgbClr val="00B050"/>
                          </a:solidFill>
                          <a:latin typeface="+mn-lt"/>
                          <a:ea typeface="+mn-ea"/>
                          <a:cs typeface="+mn-cs"/>
                        </a:rPr>
                        <a:t>-- </a:t>
                      </a:r>
                      <a:r>
                        <a:rPr kumimoji="0" lang="en-US" sz="2400" b="1" kern="1200" dirty="0" err="1" smtClean="0">
                          <a:solidFill>
                            <a:srgbClr val="00B050"/>
                          </a:solidFill>
                          <a:latin typeface="+mn-lt"/>
                          <a:ea typeface="+mn-ea"/>
                          <a:cs typeface="+mn-cs"/>
                        </a:rPr>
                        <a:t>calcul</a:t>
                      </a:r>
                      <a:r>
                        <a:rPr kumimoji="0" lang="en-US" sz="2400" b="1" kern="1200" dirty="0" smtClean="0">
                          <a:solidFill>
                            <a:srgbClr val="00B050"/>
                          </a:solidFill>
                          <a:latin typeface="+mn-lt"/>
                          <a:ea typeface="+mn-ea"/>
                          <a:cs typeface="+mn-cs"/>
                        </a:rPr>
                        <a:t> de </a:t>
                      </a:r>
                      <a:r>
                        <a:rPr kumimoji="0" lang="en-US" sz="2400" b="1" kern="1200" dirty="0" err="1" smtClean="0">
                          <a:solidFill>
                            <a:srgbClr val="00B050"/>
                          </a:solidFill>
                          <a:latin typeface="+mn-lt"/>
                          <a:ea typeface="+mn-ea"/>
                          <a:cs typeface="+mn-cs"/>
                        </a:rPr>
                        <a:t>next_state</a:t>
                      </a:r>
                      <a:r>
                        <a:rPr kumimoji="0" lang="en-US" sz="2400" b="1" kern="1200" dirty="0" smtClean="0">
                          <a:solidFill>
                            <a:srgbClr val="00B050"/>
                          </a:solidFill>
                          <a:latin typeface="+mn-lt"/>
                          <a:ea typeface="+mn-ea"/>
                          <a:cs typeface="+mn-cs"/>
                        </a:rPr>
                        <a:t> en </a:t>
                      </a:r>
                      <a:r>
                        <a:rPr kumimoji="0" lang="en-US" sz="2400" b="1" kern="1200" dirty="0" err="1" smtClean="0">
                          <a:solidFill>
                            <a:srgbClr val="00B050"/>
                          </a:solidFill>
                          <a:latin typeface="+mn-lt"/>
                          <a:ea typeface="+mn-ea"/>
                          <a:cs typeface="+mn-cs"/>
                        </a:rPr>
                        <a:t>fonction</a:t>
                      </a:r>
                      <a:r>
                        <a:rPr kumimoji="0" lang="en-US" sz="2400" b="1" kern="1200" dirty="0" smtClean="0">
                          <a:solidFill>
                            <a:srgbClr val="00B050"/>
                          </a:solidFill>
                          <a:latin typeface="+mn-lt"/>
                          <a:ea typeface="+mn-ea"/>
                          <a:cs typeface="+mn-cs"/>
                        </a:rPr>
                        <a:t> de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when</a:t>
                      </a:r>
                      <a:r>
                        <a:rPr kumimoji="0" lang="en-US" sz="2400" b="1" kern="1200" dirty="0" smtClean="0">
                          <a:solidFill>
                            <a:schemeClr val="dk1"/>
                          </a:solidFill>
                          <a:latin typeface="+mn-lt"/>
                          <a:ea typeface="+mn-ea"/>
                          <a:cs typeface="+mn-cs"/>
                        </a:rPr>
                        <a:t> first =&gt;             </a:t>
                      </a:r>
                      <a:r>
                        <a:rPr kumimoji="0" lang="en-US" sz="2400" b="1" kern="1200" dirty="0" smtClean="0">
                          <a:solidFill>
                            <a:srgbClr val="00B050"/>
                          </a:solidFill>
                          <a:latin typeface="+mn-lt"/>
                          <a:ea typeface="+mn-ea"/>
                          <a:cs typeface="+mn-cs"/>
                        </a:rPr>
                        <a:t>-- </a:t>
                      </a:r>
                      <a:r>
                        <a:rPr kumimoji="0" lang="en-US" sz="2400" b="1" kern="1200" dirty="0" err="1" smtClean="0">
                          <a:solidFill>
                            <a:srgbClr val="00B050"/>
                          </a:solidFill>
                          <a:latin typeface="+mn-lt"/>
                          <a:ea typeface="+mn-ea"/>
                          <a:cs typeface="+mn-cs"/>
                        </a:rPr>
                        <a:t>current_state</a:t>
                      </a:r>
                      <a:r>
                        <a:rPr kumimoji="0" lang="en-US" sz="2400" b="1" kern="1200" dirty="0" smtClean="0">
                          <a:solidFill>
                            <a:srgbClr val="00B050"/>
                          </a:solidFill>
                          <a:latin typeface="+mn-lt"/>
                          <a:ea typeface="+mn-ea"/>
                          <a:cs typeface="+mn-cs"/>
                        </a:rPr>
                        <a:t> et de </a:t>
                      </a:r>
                      <a:r>
                        <a:rPr kumimoji="0" lang="en-US" sz="2400" b="1" kern="1200" dirty="0" err="1" smtClean="0">
                          <a:solidFill>
                            <a:srgbClr val="00B050"/>
                          </a:solidFill>
                          <a:latin typeface="+mn-lt"/>
                          <a:ea typeface="+mn-ea"/>
                          <a:cs typeface="+mn-cs"/>
                        </a:rPr>
                        <a:t>l’entrée</a:t>
                      </a:r>
                      <a:r>
                        <a:rPr kumimoji="0" lang="en-US" sz="2400" b="1" kern="1200" dirty="0" smtClean="0">
                          <a:solidFill>
                            <a:srgbClr val="00B050"/>
                          </a:solidFill>
                          <a:latin typeface="+mn-lt"/>
                          <a:ea typeface="+mn-ea"/>
                          <a:cs typeface="+mn-cs"/>
                        </a:rPr>
                        <a:t> a</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if</a:t>
                      </a:r>
                      <a:r>
                        <a:rPr kumimoji="0" lang="en-US" sz="2400" b="1" kern="1200" dirty="0" smtClean="0">
                          <a:solidFill>
                            <a:schemeClr val="dk1"/>
                          </a:solidFill>
                          <a:latin typeface="+mn-lt"/>
                          <a:ea typeface="+mn-ea"/>
                          <a:cs typeface="+mn-cs"/>
                        </a:rPr>
                        <a:t> (a = '0') </a:t>
                      </a:r>
                      <a:r>
                        <a:rPr kumimoji="0" lang="en-US" sz="2400" b="1" i="1" kern="1200" dirty="0" smtClean="0">
                          <a:solidFill>
                            <a:srgbClr val="0070C0"/>
                          </a:solidFill>
                          <a:latin typeface="+mn-lt"/>
                          <a:ea typeface="Times New Roman"/>
                          <a:cs typeface="Courier-BoldOblique"/>
                        </a:rPr>
                        <a:t>then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mn-ea"/>
                          <a:cs typeface="+mn-cs"/>
                        </a:rPr>
                        <a:t>                  </a:t>
                      </a:r>
                      <a:r>
                        <a:rPr kumimoji="0" lang="en-US" sz="2400" b="1" kern="1200" dirty="0" err="1" smtClean="0">
                          <a:solidFill>
                            <a:schemeClr val="dk1"/>
                          </a:solidFill>
                          <a:latin typeface="+mn-lt"/>
                          <a:ea typeface="+mn-ea"/>
                          <a:cs typeface="+mn-cs"/>
                        </a:rPr>
                        <a:t>next_state</a:t>
                      </a:r>
                      <a:r>
                        <a:rPr kumimoji="0" lang="en-US" sz="2400" b="1" kern="1200" dirty="0" smtClean="0">
                          <a:solidFill>
                            <a:schemeClr val="dk1"/>
                          </a:solidFill>
                          <a:latin typeface="+mn-lt"/>
                          <a:ea typeface="+mn-ea"/>
                          <a:cs typeface="+mn-cs"/>
                        </a:rPr>
                        <a:t> &lt;= second;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else    </a:t>
                      </a:r>
                      <a:r>
                        <a:rPr kumimoji="0" lang="en-US" sz="2400" b="1" kern="1200" dirty="0" err="1" smtClean="0">
                          <a:solidFill>
                            <a:schemeClr val="dk1"/>
                          </a:solidFill>
                          <a:latin typeface="+mn-lt"/>
                          <a:ea typeface="+mn-ea"/>
                          <a:cs typeface="+mn-cs"/>
                        </a:rPr>
                        <a:t>next_state</a:t>
                      </a:r>
                      <a:r>
                        <a:rPr kumimoji="0" lang="en-US" sz="2400" b="1" kern="1200" dirty="0" smtClean="0">
                          <a:solidFill>
                            <a:schemeClr val="dk1"/>
                          </a:solidFill>
                          <a:latin typeface="+mn-lt"/>
                          <a:ea typeface="+mn-ea"/>
                          <a:cs typeface="+mn-cs"/>
                        </a:rPr>
                        <a:t> &lt;= first;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if</a:t>
                      </a:r>
                      <a:r>
                        <a:rPr kumimoji="0" lang="en-US" sz="24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57378" name="Picture 2"/>
          <p:cNvPicPr>
            <a:picLocks noChangeAspect="1" noChangeArrowheads="1"/>
          </p:cNvPicPr>
          <p:nvPr/>
        </p:nvPicPr>
        <p:blipFill>
          <a:blip r:embed="rId6" cstate="print"/>
          <a:srcRect/>
          <a:stretch>
            <a:fillRect/>
          </a:stretch>
        </p:blipFill>
        <p:spPr bwMode="auto">
          <a:xfrm>
            <a:off x="5148064" y="4980012"/>
            <a:ext cx="3505200" cy="1257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73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96</a:t>
            </a:fld>
            <a:endParaRPr lang="fr-FR"/>
          </a:p>
        </p:txBody>
      </p:sp>
      <p:sp>
        <p:nvSpPr>
          <p:cNvPr id="6" name="Espace réservé du contenu 5"/>
          <p:cNvSpPr>
            <a:spLocks noGrp="1"/>
          </p:cNvSpPr>
          <p:nvPr>
            <p:ph idx="4294967295"/>
          </p:nvPr>
        </p:nvSpPr>
        <p:spPr>
          <a:xfrm>
            <a:off x="0" y="836613"/>
            <a:ext cx="8642350" cy="2447925"/>
          </a:xfrm>
        </p:spPr>
        <p:txBody>
          <a:bodyPr>
            <a:normAutofit/>
          </a:bodyPr>
          <a:lstStyle/>
          <a:p>
            <a:r>
              <a:rPr lang="fr-FR" b="1" dirty="0" smtClean="0"/>
              <a:t>Transition directe</a:t>
            </a:r>
          </a:p>
          <a:p>
            <a:pPr lvl="1"/>
            <a:r>
              <a:rPr lang="fr-FR" dirty="0" smtClean="0"/>
              <a:t>Il n’y a aucune inscription sur l’arc</a:t>
            </a:r>
          </a:p>
          <a:p>
            <a:pPr lvl="1"/>
            <a:r>
              <a:rPr lang="fr-FR" dirty="0" smtClean="0"/>
              <a:t>Ci-contre, l’état second ne dure qu’une période d’horloge, puis l’état </a:t>
            </a:r>
            <a:r>
              <a:rPr lang="fr-FR" dirty="0" err="1" smtClean="0"/>
              <a:t>third</a:t>
            </a:r>
            <a:r>
              <a:rPr lang="fr-FR" dirty="0" smtClean="0"/>
              <a:t> est atteint</a:t>
            </a:r>
          </a:p>
          <a:p>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467544" y="44450"/>
            <a:ext cx="6999288" cy="838200"/>
          </a:xfrm>
        </p:spPr>
        <p:txBody>
          <a:bodyPr>
            <a:noAutofit/>
          </a:bodyPr>
          <a:lstStyle/>
          <a:p>
            <a:r>
              <a:rPr lang="fr-FR" sz="2400" b="1" dirty="0" smtClean="0"/>
              <a:t>Description des FSM synchrone en VHDL</a:t>
            </a:r>
            <a:br>
              <a:rPr lang="fr-FR" sz="2400" b="1" dirty="0" smtClean="0"/>
            </a:br>
            <a:r>
              <a:rPr lang="fr-FR" sz="2400" b="1" dirty="0" smtClean="0"/>
              <a:t>- </a:t>
            </a:r>
            <a:r>
              <a:rPr lang="fr-FR" sz="2400" dirty="0" smtClean="0"/>
              <a:t>La dynamique d’un graphe</a:t>
            </a:r>
          </a:p>
        </p:txBody>
      </p:sp>
      <p:graphicFrame>
        <p:nvGraphicFramePr>
          <p:cNvPr id="9" name="Tableau 8"/>
          <p:cNvGraphicFramePr>
            <a:graphicFrameLocks noGrp="1"/>
          </p:cNvGraphicFramePr>
          <p:nvPr/>
        </p:nvGraphicFramePr>
        <p:xfrm>
          <a:off x="179512" y="3807296"/>
          <a:ext cx="8712968" cy="2286000"/>
        </p:xfrm>
        <a:graphic>
          <a:graphicData uri="http://schemas.openxmlformats.org/drawingml/2006/table">
            <a:tbl>
              <a:tblPr bandRow="1">
                <a:tableStyleId>{5C22544A-7EE6-4342-B048-85BDC9FD1C3A}</a:tableStyleId>
              </a:tblPr>
              <a:tblGrid>
                <a:gridCol w="87129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err="1" smtClean="0">
                          <a:solidFill>
                            <a:schemeClr val="dk1"/>
                          </a:solidFill>
                          <a:latin typeface="+mn-lt"/>
                          <a:ea typeface="+mn-ea"/>
                          <a:cs typeface="+mn-cs"/>
                        </a:rPr>
                        <a:t>nextstate_proc</a:t>
                      </a:r>
                      <a:r>
                        <a:rPr kumimoji="0" lang="en-US" sz="2400" b="1" kern="1200" dirty="0" smtClean="0">
                          <a:solidFill>
                            <a:schemeClr val="dk1"/>
                          </a:solidFill>
                          <a:latin typeface="+mn-lt"/>
                          <a:ea typeface="+mn-ea"/>
                          <a:cs typeface="+mn-cs"/>
                        </a:rPr>
                        <a:t> : </a:t>
                      </a:r>
                      <a:r>
                        <a:rPr kumimoji="0" lang="en-US" sz="2400" b="1" i="1" kern="1200" dirty="0" smtClean="0">
                          <a:solidFill>
                            <a:srgbClr val="0070C0"/>
                          </a:solidFill>
                          <a:latin typeface="+mn-lt"/>
                          <a:ea typeface="Times New Roman"/>
                          <a:cs typeface="Courier-BoldOblique"/>
                        </a:rPr>
                        <a:t>process</a:t>
                      </a:r>
                      <a:r>
                        <a:rPr kumimoji="0" lang="en-US" sz="2400" b="1" kern="1200" dirty="0" smtClean="0">
                          <a:solidFill>
                            <a:schemeClr val="dk1"/>
                          </a:solidFill>
                          <a:latin typeface="+mn-lt"/>
                          <a:ea typeface="+mn-ea"/>
                          <a:cs typeface="+mn-cs"/>
                        </a:rPr>
                        <a:t> (a,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case</a:t>
                      </a: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current_state</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is</a:t>
                      </a:r>
                      <a:endParaRPr kumimoji="0" lang="en-US" sz="2400" b="1" kern="1200" dirty="0" smtClean="0">
                        <a:solidFill>
                          <a:srgbClr val="00B05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when</a:t>
                      </a:r>
                      <a:r>
                        <a:rPr kumimoji="0" lang="en-US" sz="2400" b="1" kern="1200" dirty="0" smtClean="0">
                          <a:solidFill>
                            <a:schemeClr val="dk1"/>
                          </a:solidFill>
                          <a:latin typeface="+mn-lt"/>
                          <a:ea typeface="+mn-ea"/>
                          <a:cs typeface="+mn-cs"/>
                        </a:rPr>
                        <a:t> first =&gt; </a:t>
                      </a:r>
                      <a:r>
                        <a:rPr kumimoji="0" lang="en-US" sz="2400" b="1" i="1" kern="1200" dirty="0" smtClean="0">
                          <a:solidFill>
                            <a:srgbClr val="0070C0"/>
                          </a:solidFill>
                          <a:latin typeface="+mn-lt"/>
                          <a:ea typeface="Times New Roman"/>
                          <a:cs typeface="Courier-BoldOblique"/>
                        </a:rPr>
                        <a:t>…</a:t>
                      </a:r>
                      <a:endParaRPr kumimoji="0" lang="en-US" sz="2400" b="1"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when</a:t>
                      </a:r>
                      <a:r>
                        <a:rPr kumimoji="0" lang="en-US" sz="2400" b="1" kern="1200" dirty="0" smtClean="0">
                          <a:solidFill>
                            <a:schemeClr val="dk1"/>
                          </a:solidFill>
                          <a:latin typeface="+mn-lt"/>
                          <a:ea typeface="+mn-ea"/>
                          <a:cs typeface="+mn-cs"/>
                        </a:rPr>
                        <a:t> second =&gt;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next_state</a:t>
                      </a:r>
                      <a:r>
                        <a:rPr kumimoji="0" lang="en-US" sz="2400" b="1" kern="1200" dirty="0" smtClean="0">
                          <a:solidFill>
                            <a:schemeClr val="dk1"/>
                          </a:solidFill>
                          <a:latin typeface="+mn-lt"/>
                          <a:ea typeface="+mn-ea"/>
                          <a:cs typeface="+mn-cs"/>
                        </a:rPr>
                        <a:t> &lt;= third;</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58402" name="Picture 2"/>
          <p:cNvPicPr>
            <a:picLocks noChangeAspect="1" noChangeArrowheads="1"/>
          </p:cNvPicPr>
          <p:nvPr/>
        </p:nvPicPr>
        <p:blipFill>
          <a:blip r:embed="rId6" cstate="print"/>
          <a:srcRect/>
          <a:stretch>
            <a:fillRect/>
          </a:stretch>
        </p:blipFill>
        <p:spPr bwMode="auto">
          <a:xfrm>
            <a:off x="5364088" y="4610447"/>
            <a:ext cx="3314700" cy="1266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0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97</a:t>
            </a:fld>
            <a:endParaRPr lang="fr-FR"/>
          </a:p>
        </p:txBody>
      </p:sp>
      <p:sp>
        <p:nvSpPr>
          <p:cNvPr id="6" name="Espace réservé du contenu 5"/>
          <p:cNvSpPr>
            <a:spLocks noGrp="1"/>
          </p:cNvSpPr>
          <p:nvPr>
            <p:ph idx="4294967295"/>
          </p:nvPr>
        </p:nvSpPr>
        <p:spPr>
          <a:xfrm>
            <a:off x="0" y="836613"/>
            <a:ext cx="8642350" cy="2447925"/>
          </a:xfrm>
        </p:spPr>
        <p:txBody>
          <a:bodyPr>
            <a:normAutofit/>
          </a:bodyPr>
          <a:lstStyle/>
          <a:p>
            <a:r>
              <a:rPr lang="fr-FR" b="1" dirty="0" smtClean="0"/>
              <a:t>Transition multiple (structure OU à priorité)</a:t>
            </a:r>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Autofit/>
          </a:bodyPr>
          <a:lstStyle/>
          <a:p>
            <a:r>
              <a:rPr lang="fr-FR" sz="2800" b="1" dirty="0" smtClean="0"/>
              <a:t>Description des FSM synchrone en VHDL</a:t>
            </a:r>
            <a:br>
              <a:rPr lang="fr-FR" sz="2800" b="1" dirty="0" smtClean="0"/>
            </a:br>
            <a:r>
              <a:rPr lang="fr-FR" sz="2800" b="1" dirty="0" smtClean="0"/>
              <a:t>- </a:t>
            </a:r>
            <a:r>
              <a:rPr lang="fr-FR" sz="2800" dirty="0" smtClean="0"/>
              <a:t>La dynamique d’un graphe</a:t>
            </a:r>
          </a:p>
        </p:txBody>
      </p:sp>
      <p:graphicFrame>
        <p:nvGraphicFramePr>
          <p:cNvPr id="9" name="Tableau 8"/>
          <p:cNvGraphicFramePr>
            <a:graphicFrameLocks noGrp="1"/>
          </p:cNvGraphicFramePr>
          <p:nvPr/>
        </p:nvGraphicFramePr>
        <p:xfrm>
          <a:off x="179512" y="3585552"/>
          <a:ext cx="8712968" cy="2651760"/>
        </p:xfrm>
        <a:graphic>
          <a:graphicData uri="http://schemas.openxmlformats.org/drawingml/2006/table">
            <a:tbl>
              <a:tblPr bandRow="1">
                <a:tableStyleId>{5C22544A-7EE6-4342-B048-85BDC9FD1C3A}</a:tableStyleId>
              </a:tblPr>
              <a:tblGrid>
                <a:gridCol w="87129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1" kern="1200" dirty="0" smtClean="0">
                          <a:solidFill>
                            <a:srgbClr val="0070C0"/>
                          </a:solidFill>
                          <a:latin typeface="+mn-lt"/>
                          <a:ea typeface="Times New Roman"/>
                          <a:cs typeface="Courier-BoldOblique"/>
                        </a:rPr>
                        <a:t>   when</a:t>
                      </a:r>
                      <a:r>
                        <a:rPr kumimoji="0" lang="en-US" sz="2400" b="1" kern="1200" dirty="0" smtClean="0">
                          <a:solidFill>
                            <a:schemeClr val="dk1"/>
                          </a:solidFill>
                          <a:latin typeface="+mn-lt"/>
                          <a:ea typeface="+mn-ea"/>
                          <a:cs typeface="+mn-cs"/>
                        </a:rPr>
                        <a:t> second =&gt;…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when</a:t>
                      </a:r>
                      <a:r>
                        <a:rPr kumimoji="0" lang="en-US" sz="2400" b="1" kern="1200" dirty="0" smtClean="0">
                          <a:solidFill>
                            <a:schemeClr val="dk1"/>
                          </a:solidFill>
                          <a:latin typeface="+mn-lt"/>
                          <a:ea typeface="+mn-ea"/>
                          <a:cs typeface="+mn-cs"/>
                        </a:rPr>
                        <a:t> third =&gt;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if</a:t>
                      </a:r>
                      <a:r>
                        <a:rPr kumimoji="0" lang="en-US" sz="2400" b="1" kern="1200" dirty="0" smtClean="0">
                          <a:solidFill>
                            <a:schemeClr val="dk1"/>
                          </a:solidFill>
                          <a:latin typeface="+mn-lt"/>
                          <a:ea typeface="+mn-ea"/>
                          <a:cs typeface="+mn-cs"/>
                        </a:rPr>
                        <a:t> (a = b) </a:t>
                      </a:r>
                      <a:r>
                        <a:rPr kumimoji="0" lang="en-US" sz="2400" b="1" i="1" kern="1200" dirty="0" smtClean="0">
                          <a:solidFill>
                            <a:srgbClr val="0070C0"/>
                          </a:solidFill>
                          <a:latin typeface="+mn-lt"/>
                          <a:ea typeface="Times New Roman"/>
                          <a:cs typeface="Courier-BoldOblique"/>
                        </a:rPr>
                        <a:t>then</a:t>
                      </a:r>
                      <a:r>
                        <a:rPr kumimoji="0" lang="en-US" sz="2400" b="1" kern="1200" dirty="0" smtClean="0">
                          <a:solidFill>
                            <a:schemeClr val="dk1"/>
                          </a:solidFill>
                          <a:latin typeface="+mn-lt"/>
                          <a:ea typeface="+mn-ea"/>
                          <a:cs typeface="+mn-cs"/>
                        </a:rPr>
                        <a:t>   </a:t>
                      </a:r>
                      <a:r>
                        <a:rPr kumimoji="0" lang="en-US" sz="2400" b="1" kern="1200" dirty="0" smtClean="0">
                          <a:solidFill>
                            <a:srgbClr val="00B050"/>
                          </a:solidFill>
                          <a:latin typeface="+mn-lt"/>
                          <a:ea typeface="+mn-ea"/>
                          <a:cs typeface="+mn-cs"/>
                        </a:rPr>
                        <a:t>-- </a:t>
                      </a:r>
                      <a:r>
                        <a:rPr kumimoji="0" lang="en-US" sz="2400" b="1" kern="1200" dirty="0" err="1" smtClean="0">
                          <a:solidFill>
                            <a:srgbClr val="00B050"/>
                          </a:solidFill>
                          <a:latin typeface="+mn-lt"/>
                          <a:ea typeface="+mn-ea"/>
                          <a:cs typeface="+mn-cs"/>
                        </a:rPr>
                        <a:t>priorité</a:t>
                      </a:r>
                      <a:r>
                        <a:rPr kumimoji="0" lang="en-US" sz="2400" b="1" kern="1200" dirty="0" smtClean="0">
                          <a:solidFill>
                            <a:srgbClr val="00B050"/>
                          </a:solidFill>
                          <a:latin typeface="+mn-lt"/>
                          <a:ea typeface="+mn-ea"/>
                          <a:cs typeface="+mn-cs"/>
                        </a:rPr>
                        <a:t> 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next_state</a:t>
                      </a:r>
                      <a:r>
                        <a:rPr kumimoji="0" lang="en-US" sz="2400" b="1" kern="1200" dirty="0" smtClean="0">
                          <a:solidFill>
                            <a:schemeClr val="dk1"/>
                          </a:solidFill>
                          <a:latin typeface="+mn-lt"/>
                          <a:ea typeface="+mn-ea"/>
                          <a:cs typeface="+mn-cs"/>
                        </a:rPr>
                        <a:t> &lt;= fourth;</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else</a:t>
                      </a:r>
                      <a:r>
                        <a:rPr kumimoji="0" lang="en-US" sz="2400" b="1" kern="1200" dirty="0" smtClean="0">
                          <a:solidFill>
                            <a:schemeClr val="dk1"/>
                          </a:solidFill>
                          <a:latin typeface="+mn-lt"/>
                          <a:ea typeface="+mn-ea"/>
                          <a:cs typeface="+mn-cs"/>
                        </a:rPr>
                        <a:t>                    </a:t>
                      </a:r>
                      <a:r>
                        <a:rPr kumimoji="0" lang="en-US" sz="2400" b="1" kern="1200" dirty="0" smtClean="0">
                          <a:solidFill>
                            <a:srgbClr val="00B050"/>
                          </a:solidFill>
                          <a:latin typeface="+mn-lt"/>
                          <a:ea typeface="+mn-ea"/>
                          <a:cs typeface="+mn-cs"/>
                        </a:rPr>
                        <a:t>-- </a:t>
                      </a:r>
                      <a:r>
                        <a:rPr kumimoji="0" lang="en-US" sz="2400" b="1" kern="1200" dirty="0" err="1" smtClean="0">
                          <a:solidFill>
                            <a:srgbClr val="00B050"/>
                          </a:solidFill>
                          <a:latin typeface="+mn-lt"/>
                          <a:ea typeface="+mn-ea"/>
                          <a:cs typeface="+mn-cs"/>
                        </a:rPr>
                        <a:t>priorité</a:t>
                      </a:r>
                      <a:r>
                        <a:rPr kumimoji="0" lang="en-US" sz="2400" b="1" kern="1200" dirty="0" smtClean="0">
                          <a:solidFill>
                            <a:srgbClr val="00B050"/>
                          </a:solidFill>
                          <a:latin typeface="+mn-lt"/>
                          <a:ea typeface="+mn-ea"/>
                          <a:cs typeface="+mn-cs"/>
                        </a:rPr>
                        <a:t> 2</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kern="1200" dirty="0" err="1" smtClean="0">
                          <a:solidFill>
                            <a:schemeClr val="dk1"/>
                          </a:solidFill>
                          <a:latin typeface="+mn-lt"/>
                          <a:ea typeface="+mn-ea"/>
                          <a:cs typeface="+mn-cs"/>
                        </a:rPr>
                        <a:t>next_state</a:t>
                      </a:r>
                      <a:r>
                        <a:rPr kumimoji="0" lang="en-US" sz="2400" b="1" kern="1200" dirty="0" smtClean="0">
                          <a:solidFill>
                            <a:schemeClr val="dk1"/>
                          </a:solidFill>
                          <a:latin typeface="+mn-lt"/>
                          <a:ea typeface="+mn-ea"/>
                          <a:cs typeface="+mn-cs"/>
                        </a:rPr>
                        <a:t> &lt;= fifth;</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end</a:t>
                      </a:r>
                      <a:r>
                        <a:rPr kumimoji="0" lang="en-US" sz="2400" b="1" kern="1200" dirty="0" smtClean="0">
                          <a:solidFill>
                            <a:schemeClr val="dk1"/>
                          </a:solidFill>
                          <a:latin typeface="+mn-lt"/>
                          <a:ea typeface="+mn-ea"/>
                          <a:cs typeface="+mn-cs"/>
                        </a:rPr>
                        <a:t> </a:t>
                      </a:r>
                      <a:r>
                        <a:rPr kumimoji="0" lang="en-US" sz="2400" b="1" i="1" kern="1200" dirty="0" smtClean="0">
                          <a:solidFill>
                            <a:srgbClr val="0070C0"/>
                          </a:solidFill>
                          <a:latin typeface="+mn-lt"/>
                          <a:ea typeface="Times New Roman"/>
                          <a:cs typeface="Courier-BoldOblique"/>
                        </a:rPr>
                        <a:t>if</a:t>
                      </a:r>
                      <a:r>
                        <a:rPr kumimoji="0" lang="en-US" sz="24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pic>
        <p:nvPicPr>
          <p:cNvPr id="359426" name="Picture 2"/>
          <p:cNvPicPr>
            <a:picLocks noChangeAspect="1" noChangeArrowheads="1"/>
          </p:cNvPicPr>
          <p:nvPr/>
        </p:nvPicPr>
        <p:blipFill>
          <a:blip r:embed="rId6" cstate="print"/>
          <a:srcRect/>
          <a:stretch>
            <a:fillRect/>
          </a:stretch>
        </p:blipFill>
        <p:spPr bwMode="auto">
          <a:xfrm>
            <a:off x="2843808" y="1340768"/>
            <a:ext cx="2667000" cy="2790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4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98</a:t>
            </a:fld>
            <a:endParaRPr lang="fr-FR"/>
          </a:p>
        </p:txBody>
      </p:sp>
      <p:sp>
        <p:nvSpPr>
          <p:cNvPr id="6" name="Espace réservé du contenu 5"/>
          <p:cNvSpPr>
            <a:spLocks noGrp="1"/>
          </p:cNvSpPr>
          <p:nvPr>
            <p:ph idx="4294967295"/>
          </p:nvPr>
        </p:nvSpPr>
        <p:spPr>
          <a:xfrm>
            <a:off x="0" y="836613"/>
            <a:ext cx="8642350" cy="2447925"/>
          </a:xfrm>
        </p:spPr>
        <p:txBody>
          <a:bodyPr>
            <a:normAutofit/>
          </a:bodyPr>
          <a:lstStyle/>
          <a:p>
            <a:r>
              <a:rPr lang="fr-FR" b="1" dirty="0" smtClean="0"/>
              <a:t>Etat de repli d’un graphe</a:t>
            </a:r>
            <a:endParaRPr lang="fr-FR" dirty="0" smtClean="0"/>
          </a:p>
          <a:p>
            <a:endParaRPr lang="fr-FR" dirty="0" smtClean="0"/>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b="1" dirty="0" smtClean="0"/>
              <a:t>Description des FSM synchrone en VHDL</a:t>
            </a:r>
            <a:br>
              <a:rPr lang="fr-FR" b="1" dirty="0" smtClean="0"/>
            </a:br>
            <a:r>
              <a:rPr lang="fr-FR" b="1" dirty="0" smtClean="0"/>
              <a:t>- </a:t>
            </a:r>
            <a:r>
              <a:rPr lang="fr-FR" dirty="0" smtClean="0"/>
              <a:t>La dynamique d’un graphe</a:t>
            </a:r>
          </a:p>
        </p:txBody>
      </p:sp>
      <p:graphicFrame>
        <p:nvGraphicFramePr>
          <p:cNvPr id="9" name="Tableau 8"/>
          <p:cNvGraphicFramePr>
            <a:graphicFrameLocks noGrp="1"/>
          </p:cNvGraphicFramePr>
          <p:nvPr/>
        </p:nvGraphicFramePr>
        <p:xfrm>
          <a:off x="179512" y="1340768"/>
          <a:ext cx="8712968" cy="4968240"/>
        </p:xfrm>
        <a:graphic>
          <a:graphicData uri="http://schemas.openxmlformats.org/drawingml/2006/table">
            <a:tbl>
              <a:tblPr bandRow="1">
                <a:tableStyleId>{5C22544A-7EE6-4342-B048-85BDC9FD1C3A}</a:tableStyleId>
              </a:tblPr>
              <a:tblGrid>
                <a:gridCol w="87129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err="1" smtClean="0">
                          <a:solidFill>
                            <a:schemeClr val="dk1"/>
                          </a:solidFill>
                          <a:latin typeface="+mn-lt"/>
                          <a:ea typeface="+mn-ea"/>
                          <a:cs typeface="+mn-cs"/>
                        </a:rPr>
                        <a:t>nextstate_proc</a:t>
                      </a:r>
                      <a:r>
                        <a:rPr kumimoji="0" lang="en-US" sz="2000" b="1" kern="1200" dirty="0" smtClean="0">
                          <a:solidFill>
                            <a:schemeClr val="dk1"/>
                          </a:solidFill>
                          <a:latin typeface="+mn-lt"/>
                          <a:ea typeface="+mn-ea"/>
                          <a:cs typeface="+mn-cs"/>
                        </a:rPr>
                        <a:t> : </a:t>
                      </a:r>
                      <a:r>
                        <a:rPr kumimoji="0" lang="en-US" sz="2000" b="1" i="1" kern="1200" dirty="0" smtClean="0">
                          <a:solidFill>
                            <a:srgbClr val="0070C0"/>
                          </a:solidFill>
                          <a:latin typeface="+mn-lt"/>
                          <a:ea typeface="Times New Roman"/>
                          <a:cs typeface="Courier-BoldOblique"/>
                        </a:rPr>
                        <a:t>process</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a,current_state</a:t>
                      </a:r>
                      <a:r>
                        <a:rPr kumimoji="0" lang="en-US" sz="20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begin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 case</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current_state</a:t>
                      </a:r>
                      <a:r>
                        <a:rPr kumimoji="0" lang="en-US" sz="2000" b="1" kern="1200" dirty="0" smtClean="0">
                          <a:solidFill>
                            <a:schemeClr val="dk1"/>
                          </a:solidFill>
                          <a:latin typeface="+mn-lt"/>
                          <a:ea typeface="+mn-ea"/>
                          <a:cs typeface="+mn-cs"/>
                        </a:rPr>
                        <a:t> </a:t>
                      </a:r>
                      <a:r>
                        <a:rPr kumimoji="0" lang="en-US" sz="2000" b="1" i="1" kern="1200" dirty="0" smtClean="0">
                          <a:solidFill>
                            <a:srgbClr val="0070C0"/>
                          </a:solidFill>
                          <a:latin typeface="+mn-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    when</a:t>
                      </a:r>
                      <a:r>
                        <a:rPr kumimoji="0" lang="en-US" sz="2000" b="1" kern="1200" dirty="0" smtClean="0">
                          <a:solidFill>
                            <a:schemeClr val="dk1"/>
                          </a:solidFill>
                          <a:latin typeface="+mn-lt"/>
                          <a:ea typeface="+mn-ea"/>
                          <a:cs typeface="+mn-cs"/>
                        </a:rPr>
                        <a:t> first =&gt;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        if</a:t>
                      </a:r>
                      <a:r>
                        <a:rPr kumimoji="0" lang="en-US" sz="2000" b="1" kern="1200" dirty="0" smtClean="0">
                          <a:solidFill>
                            <a:schemeClr val="dk1"/>
                          </a:solidFill>
                          <a:latin typeface="+mn-lt"/>
                          <a:ea typeface="+mn-ea"/>
                          <a:cs typeface="+mn-cs"/>
                        </a:rPr>
                        <a:t> (a = '0') </a:t>
                      </a:r>
                      <a:r>
                        <a:rPr kumimoji="0" lang="en-US" sz="2000" b="1" i="1" kern="1200" dirty="0" smtClean="0">
                          <a:solidFill>
                            <a:srgbClr val="0070C0"/>
                          </a:solidFill>
                          <a:latin typeface="+mn-lt"/>
                          <a:ea typeface="Times New Roman"/>
                          <a:cs typeface="Courier-BoldOblique"/>
                        </a:rPr>
                        <a:t>then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next_state</a:t>
                      </a:r>
                      <a:r>
                        <a:rPr kumimoji="0" lang="en-US" sz="2000" b="1" kern="1200" dirty="0" smtClean="0">
                          <a:solidFill>
                            <a:schemeClr val="dk1"/>
                          </a:solidFill>
                          <a:latin typeface="+mn-lt"/>
                          <a:ea typeface="+mn-ea"/>
                          <a:cs typeface="+mn-cs"/>
                        </a:rPr>
                        <a:t> &lt;= second;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       else</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next_state</a:t>
                      </a:r>
                      <a:r>
                        <a:rPr kumimoji="0" lang="en-US" sz="2000" b="1" kern="1200" dirty="0" smtClean="0">
                          <a:solidFill>
                            <a:schemeClr val="dk1"/>
                          </a:solidFill>
                          <a:latin typeface="+mn-lt"/>
                          <a:ea typeface="+mn-ea"/>
                          <a:cs typeface="+mn-cs"/>
                        </a:rPr>
                        <a:t> &lt;= first;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       end</a:t>
                      </a:r>
                      <a:r>
                        <a:rPr kumimoji="0" lang="en-US" sz="2000" b="1" kern="1200" dirty="0" smtClean="0">
                          <a:solidFill>
                            <a:schemeClr val="dk1"/>
                          </a:solidFill>
                          <a:latin typeface="+mn-lt"/>
                          <a:ea typeface="+mn-ea"/>
                          <a:cs typeface="+mn-cs"/>
                        </a:rPr>
                        <a:t> </a:t>
                      </a:r>
                      <a:r>
                        <a:rPr kumimoji="0" lang="en-US" sz="2000" b="1" i="1" kern="1200" dirty="0" smtClean="0">
                          <a:solidFill>
                            <a:srgbClr val="0070C0"/>
                          </a:solidFill>
                          <a:latin typeface="+mn-lt"/>
                          <a:ea typeface="Times New Roman"/>
                          <a:cs typeface="Courier-BoldOblique"/>
                        </a:rPr>
                        <a:t>if</a:t>
                      </a:r>
                      <a:r>
                        <a:rPr kumimoji="0" lang="en-US" sz="20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    when</a:t>
                      </a:r>
                      <a:r>
                        <a:rPr kumimoji="0" lang="en-US" sz="2000" b="1" kern="1200" dirty="0" smtClean="0">
                          <a:solidFill>
                            <a:schemeClr val="dk1"/>
                          </a:solidFill>
                          <a:latin typeface="+mn-lt"/>
                          <a:ea typeface="+mn-ea"/>
                          <a:cs typeface="+mn-cs"/>
                        </a:rPr>
                        <a:t> second =&gt;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next_state</a:t>
                      </a:r>
                      <a:r>
                        <a:rPr kumimoji="0" lang="en-US" sz="2000" b="1" kern="1200" dirty="0" smtClean="0">
                          <a:solidFill>
                            <a:schemeClr val="dk1"/>
                          </a:solidFill>
                          <a:latin typeface="+mn-lt"/>
                          <a:ea typeface="+mn-ea"/>
                          <a:cs typeface="+mn-cs"/>
                        </a:rPr>
                        <a:t> &lt;= third;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    when</a:t>
                      </a:r>
                      <a:r>
                        <a:rPr kumimoji="0" lang="en-US" sz="2000" b="1" kern="1200" dirty="0" smtClean="0">
                          <a:solidFill>
                            <a:schemeClr val="dk1"/>
                          </a:solidFill>
                          <a:latin typeface="+mn-lt"/>
                          <a:ea typeface="+mn-ea"/>
                          <a:cs typeface="+mn-cs"/>
                        </a:rPr>
                        <a:t> third =&gt;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next_state</a:t>
                      </a:r>
                      <a:r>
                        <a:rPr kumimoji="0" lang="en-US" sz="2000" b="1" kern="1200" dirty="0" smtClean="0">
                          <a:solidFill>
                            <a:schemeClr val="dk1"/>
                          </a:solidFill>
                          <a:latin typeface="+mn-lt"/>
                          <a:ea typeface="+mn-ea"/>
                          <a:cs typeface="+mn-cs"/>
                        </a:rPr>
                        <a:t> &lt;= third;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    when</a:t>
                      </a:r>
                      <a:r>
                        <a:rPr kumimoji="0" lang="en-US" sz="2000" b="1" kern="1200" dirty="0" smtClean="0">
                          <a:solidFill>
                            <a:schemeClr val="dk1"/>
                          </a:solidFill>
                          <a:latin typeface="+mn-lt"/>
                          <a:ea typeface="+mn-ea"/>
                          <a:cs typeface="+mn-cs"/>
                        </a:rPr>
                        <a:t> others =&gt;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                   </a:t>
                      </a:r>
                      <a:r>
                        <a:rPr kumimoji="0" lang="en-US" sz="2000" b="1" kern="1200" baseline="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next_state</a:t>
                      </a:r>
                      <a:r>
                        <a:rPr kumimoji="0" lang="en-US" sz="2000" b="1" kern="1200" dirty="0" smtClean="0">
                          <a:solidFill>
                            <a:schemeClr val="dk1"/>
                          </a:solidFill>
                          <a:latin typeface="+mn-lt"/>
                          <a:ea typeface="+mn-ea"/>
                          <a:cs typeface="+mn-cs"/>
                        </a:rPr>
                        <a:t> &lt;= first;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 end</a:t>
                      </a:r>
                      <a:r>
                        <a:rPr kumimoji="0" lang="en-US" sz="2000" b="1" kern="1200" dirty="0" smtClean="0">
                          <a:solidFill>
                            <a:schemeClr val="dk1"/>
                          </a:solidFill>
                          <a:latin typeface="+mn-lt"/>
                          <a:ea typeface="+mn-ea"/>
                          <a:cs typeface="+mn-cs"/>
                        </a:rPr>
                        <a:t> </a:t>
                      </a:r>
                      <a:r>
                        <a:rPr kumimoji="0" lang="en-US" sz="2000" b="1" i="1" kern="1200" dirty="0" smtClean="0">
                          <a:solidFill>
                            <a:srgbClr val="0070C0"/>
                          </a:solidFill>
                          <a:latin typeface="+mn-lt"/>
                          <a:ea typeface="Times New Roman"/>
                          <a:cs typeface="Courier-BoldOblique"/>
                        </a:rPr>
                        <a:t>case</a:t>
                      </a:r>
                      <a:r>
                        <a:rPr kumimoji="0" lang="en-US" sz="20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end</a:t>
                      </a:r>
                      <a:r>
                        <a:rPr kumimoji="0" lang="en-US" sz="2000" b="1" kern="1200" dirty="0" smtClean="0">
                          <a:solidFill>
                            <a:schemeClr val="dk1"/>
                          </a:solidFill>
                          <a:latin typeface="+mn-lt"/>
                          <a:ea typeface="+mn-ea"/>
                          <a:cs typeface="+mn-cs"/>
                        </a:rPr>
                        <a:t> </a:t>
                      </a:r>
                      <a:r>
                        <a:rPr kumimoji="0" lang="en-US" sz="2000" b="1" i="1" kern="1200" dirty="0" smtClean="0">
                          <a:solidFill>
                            <a:srgbClr val="0070C0"/>
                          </a:solidFill>
                          <a:latin typeface="+mn-lt"/>
                          <a:ea typeface="Times New Roman"/>
                          <a:cs typeface="Courier-BoldOblique"/>
                        </a:rPr>
                        <a:t>process</a:t>
                      </a:r>
                      <a:r>
                        <a:rPr kumimoji="0" lang="en-US" sz="20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custDataLst>
              <p:tags r:id="rId1"/>
            </p:custDataLst>
          </p:nvPr>
        </p:nvSpPr>
        <p:spPr/>
        <p:txBody>
          <a:bodyPr/>
          <a:lstStyle/>
          <a:p>
            <a:fld id="{2FC55E1D-A738-4950-8E99-A95748AD3D1B}" type="slidenum">
              <a:rPr lang="fr-FR" smtClean="0"/>
              <a:pPr/>
              <a:t>99</a:t>
            </a:fld>
            <a:endParaRPr lang="fr-FR"/>
          </a:p>
        </p:txBody>
      </p:sp>
      <p:sp>
        <p:nvSpPr>
          <p:cNvPr id="5" name="Espace réservé du texte 4"/>
          <p:cNvSpPr>
            <a:spLocks noGrp="1"/>
          </p:cNvSpPr>
          <p:nvPr>
            <p:ph type="body" sz="quarter" idx="4294967295"/>
            <p:custDataLst>
              <p:tags r:id="rId2"/>
            </p:custDataLst>
          </p:nvPr>
        </p:nvSpPr>
        <p:spPr>
          <a:xfrm>
            <a:off x="6227763" y="44450"/>
            <a:ext cx="2916237" cy="549275"/>
          </a:xfrm>
        </p:spPr>
        <p:txBody>
          <a:bodyPr>
            <a:normAutofit fontScale="70000" lnSpcReduction="20000"/>
          </a:bodyPr>
          <a:lstStyle/>
          <a:p>
            <a:r>
              <a:rPr lang="fr-FR" dirty="0" smtClean="0"/>
              <a:t>Machine à états finis</a:t>
            </a:r>
          </a:p>
        </p:txBody>
      </p:sp>
      <p:sp>
        <p:nvSpPr>
          <p:cNvPr id="4" name="Titre 3"/>
          <p:cNvSpPr>
            <a:spLocks noGrp="1"/>
          </p:cNvSpPr>
          <p:nvPr>
            <p:ph type="title" idx="4294967295"/>
            <p:custDataLst>
              <p:tags r:id="rId3"/>
            </p:custDataLst>
          </p:nvPr>
        </p:nvSpPr>
        <p:spPr>
          <a:xfrm>
            <a:off x="0" y="0"/>
            <a:ext cx="6999288" cy="838200"/>
          </a:xfrm>
        </p:spPr>
        <p:txBody>
          <a:bodyPr>
            <a:normAutofit fontScale="90000"/>
          </a:bodyPr>
          <a:lstStyle/>
          <a:p>
            <a:r>
              <a:rPr lang="fr-FR" sz="2000" b="1" dirty="0" smtClean="0"/>
              <a:t>Description des FSM synchrone</a:t>
            </a:r>
            <a:r>
              <a:rPr lang="fr-FR" b="1" dirty="0" smtClean="0"/>
              <a:t> </a:t>
            </a:r>
            <a:r>
              <a:rPr lang="fr-FR" sz="2000" b="1" dirty="0" smtClean="0"/>
              <a:t>en VHDL</a:t>
            </a:r>
            <a:br>
              <a:rPr lang="fr-FR" sz="2000" b="1" dirty="0" smtClean="0"/>
            </a:br>
            <a:r>
              <a:rPr lang="fr-FR" sz="2000" dirty="0" smtClean="0"/>
              <a:t>- Codage des états internes d’un graphe</a:t>
            </a:r>
          </a:p>
        </p:txBody>
      </p:sp>
      <p:graphicFrame>
        <p:nvGraphicFramePr>
          <p:cNvPr id="9" name="Tableau 8"/>
          <p:cNvGraphicFramePr>
            <a:graphicFrameLocks noGrp="1"/>
          </p:cNvGraphicFramePr>
          <p:nvPr/>
        </p:nvGraphicFramePr>
        <p:xfrm>
          <a:off x="107504" y="932696"/>
          <a:ext cx="5328592" cy="1615440"/>
        </p:xfrm>
        <a:graphic>
          <a:graphicData uri="http://schemas.openxmlformats.org/drawingml/2006/table">
            <a:tbl>
              <a:tblPr bandRow="1">
                <a:tableStyleId>{5C22544A-7EE6-4342-B048-85BDC9FD1C3A}</a:tableStyleId>
              </a:tblPr>
              <a:tblGrid>
                <a:gridCol w="532859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rgbClr val="00B050"/>
                          </a:solidFill>
                          <a:latin typeface="+mn-lt"/>
                          <a:ea typeface="+mn-ea"/>
                          <a:cs typeface="+mn-cs"/>
                        </a:rPr>
                        <a:t>-- </a:t>
                      </a:r>
                      <a:r>
                        <a:rPr kumimoji="0" lang="en-US" sz="2000" b="1" kern="1200" dirty="0" err="1" smtClean="0">
                          <a:solidFill>
                            <a:srgbClr val="00B050"/>
                          </a:solidFill>
                          <a:latin typeface="+mn-lt"/>
                          <a:ea typeface="+mn-ea"/>
                          <a:cs typeface="+mn-cs"/>
                        </a:rPr>
                        <a:t>Etats</a:t>
                      </a:r>
                      <a:r>
                        <a:rPr kumimoji="0" lang="en-US" sz="2000" b="1" kern="1200" dirty="0" smtClean="0">
                          <a:solidFill>
                            <a:srgbClr val="00B050"/>
                          </a:solidFill>
                          <a:latin typeface="+mn-lt"/>
                          <a:ea typeface="+mn-ea"/>
                          <a:cs typeface="+mn-cs"/>
                        </a:rPr>
                        <a:t> de type </a:t>
                      </a:r>
                      <a:r>
                        <a:rPr kumimoji="0" lang="en-US" sz="2000" b="1" kern="1200" dirty="0" err="1" smtClean="0">
                          <a:solidFill>
                            <a:srgbClr val="00B050"/>
                          </a:solidFill>
                          <a:latin typeface="+mn-lt"/>
                          <a:ea typeface="+mn-ea"/>
                          <a:cs typeface="+mn-cs"/>
                        </a:rPr>
                        <a:t>énuméré</a:t>
                      </a:r>
                      <a:endParaRPr kumimoji="0" lang="en-US" sz="2000" b="1" kern="1200" dirty="0" smtClean="0">
                        <a:solidFill>
                          <a:srgbClr val="00B05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type</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 </a:t>
                      </a:r>
                      <a:r>
                        <a:rPr kumimoji="0" lang="en-US" sz="2000" b="1" i="1" kern="1200" dirty="0" smtClean="0">
                          <a:solidFill>
                            <a:srgbClr val="0070C0"/>
                          </a:solidFill>
                          <a:latin typeface="+mn-lt"/>
                          <a:ea typeface="Times New Roman"/>
                          <a:cs typeface="Courier-BoldOblique"/>
                        </a:rPr>
                        <a:t>is</a:t>
                      </a:r>
                      <a:r>
                        <a:rPr kumimoji="0" lang="en-US" sz="2000" b="1" kern="1200" dirty="0" smtClean="0">
                          <a:solidFill>
                            <a:schemeClr val="dk1"/>
                          </a:solidFill>
                          <a:latin typeface="+mn-lt"/>
                          <a:ea typeface="+mn-ea"/>
                          <a:cs typeface="+mn-cs"/>
                        </a:rPr>
                        <a:t> (first, second, third);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rgbClr val="00B050"/>
                          </a:solidFill>
                          <a:latin typeface="+mn-lt"/>
                          <a:ea typeface="+mn-ea"/>
                          <a:cs typeface="+mn-cs"/>
                        </a:rPr>
                        <a:t>-- declare current and next state signals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signal</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current_state</a:t>
                      </a:r>
                      <a:r>
                        <a:rPr kumimoji="0" lang="en-US" sz="2000" b="1" kern="1200" dirty="0" smtClean="0">
                          <a:solidFill>
                            <a:schemeClr val="dk1"/>
                          </a:solidFill>
                          <a:latin typeface="+mn-lt"/>
                          <a:ea typeface="+mn-ea"/>
                          <a:cs typeface="+mn-cs"/>
                        </a:rPr>
                        <a:t>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signal</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next_state</a:t>
                      </a:r>
                      <a:r>
                        <a:rPr kumimoji="0" lang="en-US" sz="2000" b="1" kern="1200" dirty="0" smtClean="0">
                          <a:solidFill>
                            <a:schemeClr val="dk1"/>
                          </a:solidFill>
                          <a:latin typeface="+mn-lt"/>
                          <a:ea typeface="+mn-ea"/>
                          <a:cs typeface="+mn-cs"/>
                        </a:rPr>
                        <a:t>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0" name="Tableau 9"/>
          <p:cNvGraphicFramePr>
            <a:graphicFrameLocks noGrp="1"/>
          </p:cNvGraphicFramePr>
          <p:nvPr/>
        </p:nvGraphicFramePr>
        <p:xfrm>
          <a:off x="107504" y="2881848"/>
          <a:ext cx="4464496" cy="3139440"/>
        </p:xfrm>
        <a:graphic>
          <a:graphicData uri="http://schemas.openxmlformats.org/drawingml/2006/table">
            <a:tbl>
              <a:tblPr bandRow="1">
                <a:tableStyleId>{5C22544A-7EE6-4342-B048-85BDC9FD1C3A}</a:tableStyleId>
              </a:tblPr>
              <a:tblGrid>
                <a:gridCol w="446449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rgbClr val="00B050"/>
                          </a:solidFill>
                          <a:latin typeface="+mn-lt"/>
                          <a:ea typeface="+mn-ea"/>
                          <a:cs typeface="+mn-cs"/>
                        </a:rPr>
                        <a:t>-- </a:t>
                      </a:r>
                      <a:r>
                        <a:rPr kumimoji="0" lang="en-US" sz="2000" b="1" kern="1200" dirty="0" err="1" smtClean="0">
                          <a:solidFill>
                            <a:srgbClr val="00B050"/>
                          </a:solidFill>
                          <a:latin typeface="+mn-lt"/>
                          <a:ea typeface="+mn-ea"/>
                          <a:cs typeface="+mn-cs"/>
                        </a:rPr>
                        <a:t>Etats</a:t>
                      </a:r>
                      <a:r>
                        <a:rPr kumimoji="0" lang="en-US" sz="2000" b="1" kern="1200" dirty="0" smtClean="0">
                          <a:solidFill>
                            <a:srgbClr val="00B050"/>
                          </a:solidFill>
                          <a:latin typeface="+mn-lt"/>
                          <a:ea typeface="+mn-ea"/>
                          <a:cs typeface="+mn-cs"/>
                        </a:rPr>
                        <a:t> </a:t>
                      </a:r>
                      <a:r>
                        <a:rPr kumimoji="0" lang="en-US" sz="2000" b="1" kern="1200" dirty="0" err="1" smtClean="0">
                          <a:solidFill>
                            <a:srgbClr val="00B050"/>
                          </a:solidFill>
                          <a:latin typeface="+mn-lt"/>
                          <a:ea typeface="+mn-ea"/>
                          <a:cs typeface="+mn-cs"/>
                        </a:rPr>
                        <a:t>codés</a:t>
                      </a:r>
                      <a:r>
                        <a:rPr kumimoji="0" lang="en-US" sz="2000" b="1" kern="1200" dirty="0" smtClean="0">
                          <a:solidFill>
                            <a:srgbClr val="00B050"/>
                          </a:solidFill>
                          <a:latin typeface="+mn-lt"/>
                          <a:ea typeface="+mn-ea"/>
                          <a:cs typeface="+mn-cs"/>
                        </a:rPr>
                        <a:t> en </a:t>
                      </a:r>
                      <a:r>
                        <a:rPr kumimoji="0" lang="en-US" sz="2000" b="1" kern="1200" dirty="0" err="1" smtClean="0">
                          <a:solidFill>
                            <a:srgbClr val="00B050"/>
                          </a:solidFill>
                          <a:latin typeface="+mn-lt"/>
                          <a:ea typeface="+mn-ea"/>
                          <a:cs typeface="+mn-cs"/>
                        </a:rPr>
                        <a:t>binaire</a:t>
                      </a:r>
                      <a:endParaRPr kumimoji="0" lang="en-US" sz="2000" b="1" kern="1200" dirty="0" smtClean="0">
                        <a:solidFill>
                          <a:srgbClr val="00B05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subtype</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 </a:t>
                      </a:r>
                      <a:r>
                        <a:rPr kumimoji="0" lang="en-US" sz="2000" b="1" i="1" kern="1200" dirty="0" smtClean="0">
                          <a:solidFill>
                            <a:srgbClr val="0070C0"/>
                          </a:solidFill>
                          <a:latin typeface="+mn-lt"/>
                          <a:ea typeface="Times New Roman"/>
                          <a:cs typeface="Courier-BoldOblique"/>
                        </a:rPr>
                        <a:t>is</a:t>
                      </a:r>
                      <a:r>
                        <a:rPr kumimoji="0" lang="en-US" sz="2000" b="1" kern="120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std_logic_vector</a:t>
                      </a:r>
                      <a:r>
                        <a:rPr kumimoji="0" lang="en-US" sz="2000" b="1" kern="1200" dirty="0" smtClean="0">
                          <a:solidFill>
                            <a:schemeClr val="dk1"/>
                          </a:solidFill>
                          <a:latin typeface="+mn-lt"/>
                          <a:ea typeface="+mn-ea"/>
                          <a:cs typeface="+mn-cs"/>
                        </a:rPr>
                        <a:t>(1 </a:t>
                      </a:r>
                      <a:r>
                        <a:rPr kumimoji="0" lang="en-US" sz="2000" b="1" kern="1200" dirty="0" err="1" smtClean="0">
                          <a:solidFill>
                            <a:schemeClr val="dk1"/>
                          </a:solidFill>
                          <a:latin typeface="+mn-lt"/>
                          <a:ea typeface="+mn-ea"/>
                          <a:cs typeface="+mn-cs"/>
                        </a:rPr>
                        <a:t>downto</a:t>
                      </a:r>
                      <a:r>
                        <a:rPr kumimoji="0" lang="en-US" sz="2000" b="1" kern="1200" dirty="0" smtClean="0">
                          <a:solidFill>
                            <a:schemeClr val="dk1"/>
                          </a:solidFill>
                          <a:latin typeface="+mn-lt"/>
                          <a:ea typeface="+mn-ea"/>
                          <a:cs typeface="+mn-cs"/>
                        </a:rPr>
                        <a: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rgbClr val="00B050"/>
                          </a:solidFill>
                          <a:latin typeface="+mn-lt"/>
                          <a:ea typeface="+mn-ea"/>
                          <a:cs typeface="+mn-cs"/>
                        </a:rPr>
                        <a:t>-- hard encoding</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constant</a:t>
                      </a:r>
                      <a:r>
                        <a:rPr kumimoji="0" lang="en-US" sz="2000" b="1" kern="1200" dirty="0" smtClean="0">
                          <a:solidFill>
                            <a:schemeClr val="dk1"/>
                          </a:solidFill>
                          <a:latin typeface="+mn-lt"/>
                          <a:ea typeface="+mn-ea"/>
                          <a:cs typeface="+mn-cs"/>
                        </a:rPr>
                        <a:t> first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 := "00";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constant</a:t>
                      </a:r>
                      <a:r>
                        <a:rPr kumimoji="0" lang="en-US" sz="2000" b="1" kern="1200" dirty="0" smtClean="0">
                          <a:solidFill>
                            <a:schemeClr val="dk1"/>
                          </a:solidFill>
                          <a:latin typeface="+mn-lt"/>
                          <a:ea typeface="+mn-ea"/>
                          <a:cs typeface="+mn-cs"/>
                        </a:rPr>
                        <a:t> second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 := "01";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constant</a:t>
                      </a:r>
                      <a:r>
                        <a:rPr kumimoji="0" lang="en-US" sz="2000" b="1" kern="1200" dirty="0" smtClean="0">
                          <a:solidFill>
                            <a:schemeClr val="dk1"/>
                          </a:solidFill>
                          <a:latin typeface="+mn-lt"/>
                          <a:ea typeface="+mn-ea"/>
                          <a:cs typeface="+mn-cs"/>
                        </a:rPr>
                        <a:t> third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 := "10";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rgbClr val="00B050"/>
                          </a:solidFill>
                          <a:latin typeface="+mn-lt"/>
                          <a:ea typeface="+mn-ea"/>
                          <a:cs typeface="+mn-cs"/>
                        </a:rPr>
                        <a:t>-- declare current and next state signals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signal</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current_state</a:t>
                      </a:r>
                      <a:r>
                        <a:rPr kumimoji="0" lang="en-US" sz="2000" b="1" kern="1200" dirty="0" smtClean="0">
                          <a:solidFill>
                            <a:schemeClr val="dk1"/>
                          </a:solidFill>
                          <a:latin typeface="+mn-lt"/>
                          <a:ea typeface="+mn-ea"/>
                          <a:cs typeface="+mn-cs"/>
                        </a:rPr>
                        <a:t>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signal</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next_state</a:t>
                      </a:r>
                      <a:r>
                        <a:rPr kumimoji="0" lang="en-US" sz="2000" b="1" kern="1200" dirty="0" smtClean="0">
                          <a:solidFill>
                            <a:schemeClr val="dk1"/>
                          </a:solidFill>
                          <a:latin typeface="+mn-lt"/>
                          <a:ea typeface="+mn-ea"/>
                          <a:cs typeface="+mn-cs"/>
                        </a:rPr>
                        <a:t>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graphicFrame>
        <p:nvGraphicFramePr>
          <p:cNvPr id="11" name="Tableau 10"/>
          <p:cNvGraphicFramePr>
            <a:graphicFrameLocks noGrp="1"/>
          </p:cNvGraphicFramePr>
          <p:nvPr/>
        </p:nvGraphicFramePr>
        <p:xfrm>
          <a:off x="4716016" y="1196752"/>
          <a:ext cx="4392488" cy="3139440"/>
        </p:xfrm>
        <a:graphic>
          <a:graphicData uri="http://schemas.openxmlformats.org/drawingml/2006/table">
            <a:tbl>
              <a:tblPr bandRow="1">
                <a:tableStyleId>{5C22544A-7EE6-4342-B048-85BDC9FD1C3A}</a:tableStyleId>
              </a:tblPr>
              <a:tblGrid>
                <a:gridCol w="439248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rgbClr val="00B050"/>
                          </a:solidFill>
                          <a:latin typeface="+mn-lt"/>
                          <a:ea typeface="+mn-ea"/>
                          <a:cs typeface="+mn-cs"/>
                        </a:rPr>
                        <a:t>-- </a:t>
                      </a:r>
                      <a:r>
                        <a:rPr kumimoji="0" lang="en-US" sz="2000" b="1" kern="1200" dirty="0" err="1" smtClean="0">
                          <a:solidFill>
                            <a:srgbClr val="00B050"/>
                          </a:solidFill>
                          <a:latin typeface="+mn-lt"/>
                          <a:ea typeface="+mn-ea"/>
                          <a:cs typeface="+mn-cs"/>
                        </a:rPr>
                        <a:t>Etats</a:t>
                      </a:r>
                      <a:r>
                        <a:rPr kumimoji="0" lang="en-US" sz="2000" b="1" kern="1200" dirty="0" smtClean="0">
                          <a:solidFill>
                            <a:srgbClr val="00B050"/>
                          </a:solidFill>
                          <a:latin typeface="+mn-lt"/>
                          <a:ea typeface="+mn-ea"/>
                          <a:cs typeface="+mn-cs"/>
                        </a:rPr>
                        <a:t> </a:t>
                      </a:r>
                      <a:r>
                        <a:rPr kumimoji="0" lang="en-US" sz="2000" b="1" kern="1200" dirty="0" err="1" smtClean="0">
                          <a:solidFill>
                            <a:srgbClr val="00B050"/>
                          </a:solidFill>
                          <a:latin typeface="+mn-lt"/>
                          <a:ea typeface="+mn-ea"/>
                          <a:cs typeface="+mn-cs"/>
                        </a:rPr>
                        <a:t>codés</a:t>
                      </a:r>
                      <a:r>
                        <a:rPr kumimoji="0" lang="en-US" sz="2000" b="1" kern="1200" dirty="0" smtClean="0">
                          <a:solidFill>
                            <a:srgbClr val="00B050"/>
                          </a:solidFill>
                          <a:latin typeface="+mn-lt"/>
                          <a:ea typeface="+mn-ea"/>
                          <a:cs typeface="+mn-cs"/>
                        </a:rPr>
                        <a:t> “one-hot”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subtype</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 </a:t>
                      </a:r>
                      <a:r>
                        <a:rPr kumimoji="0" lang="en-US" sz="2000" b="1" i="1" kern="1200" dirty="0" smtClean="0">
                          <a:solidFill>
                            <a:srgbClr val="0070C0"/>
                          </a:solidFill>
                          <a:latin typeface="+mn-lt"/>
                          <a:ea typeface="Times New Roman"/>
                          <a:cs typeface="Courier-BoldOblique"/>
                        </a:rPr>
                        <a:t>is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std_logic_vector</a:t>
                      </a:r>
                      <a:r>
                        <a:rPr kumimoji="0" lang="en-US" sz="2000" b="1" kern="1200" dirty="0" smtClean="0">
                          <a:solidFill>
                            <a:schemeClr val="dk1"/>
                          </a:solidFill>
                          <a:latin typeface="+mn-lt"/>
                          <a:ea typeface="+mn-ea"/>
                          <a:cs typeface="+mn-cs"/>
                        </a:rPr>
                        <a:t>(2 </a:t>
                      </a:r>
                      <a:r>
                        <a:rPr kumimoji="0" lang="en-US" sz="2000" b="1" kern="1200" dirty="0" err="1" smtClean="0">
                          <a:solidFill>
                            <a:schemeClr val="dk1"/>
                          </a:solidFill>
                          <a:latin typeface="+mn-lt"/>
                          <a:ea typeface="+mn-ea"/>
                          <a:cs typeface="+mn-cs"/>
                        </a:rPr>
                        <a:t>downto</a:t>
                      </a:r>
                      <a:r>
                        <a:rPr kumimoji="0" lang="en-US" sz="2000" b="1" kern="1200" dirty="0" smtClean="0">
                          <a:solidFill>
                            <a:schemeClr val="dk1"/>
                          </a:solidFill>
                          <a:latin typeface="+mn-lt"/>
                          <a:ea typeface="+mn-ea"/>
                          <a:cs typeface="+mn-cs"/>
                        </a:rPr>
                        <a:t>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rgbClr val="00B050"/>
                          </a:solidFill>
                          <a:latin typeface="+mn-lt"/>
                          <a:ea typeface="+mn-ea"/>
                          <a:cs typeface="+mn-cs"/>
                        </a:rPr>
                        <a:t>-- hard encoding</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constant</a:t>
                      </a:r>
                      <a:r>
                        <a:rPr kumimoji="0" lang="en-US" sz="2000" b="1" kern="1200" dirty="0" smtClean="0">
                          <a:solidFill>
                            <a:schemeClr val="dk1"/>
                          </a:solidFill>
                          <a:latin typeface="+mn-lt"/>
                          <a:ea typeface="+mn-ea"/>
                          <a:cs typeface="+mn-cs"/>
                        </a:rPr>
                        <a:t> first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 := "001";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constant</a:t>
                      </a:r>
                      <a:r>
                        <a:rPr kumimoji="0" lang="en-US" sz="2000" b="1" kern="1200" dirty="0" smtClean="0">
                          <a:solidFill>
                            <a:schemeClr val="dk1"/>
                          </a:solidFill>
                          <a:latin typeface="+mn-lt"/>
                          <a:ea typeface="+mn-ea"/>
                          <a:cs typeface="+mn-cs"/>
                        </a:rPr>
                        <a:t> second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 := "010";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constant</a:t>
                      </a:r>
                      <a:r>
                        <a:rPr kumimoji="0" lang="en-US" sz="2000" b="1" kern="1200" dirty="0" smtClean="0">
                          <a:solidFill>
                            <a:schemeClr val="dk1"/>
                          </a:solidFill>
                          <a:latin typeface="+mn-lt"/>
                          <a:ea typeface="+mn-ea"/>
                          <a:cs typeface="+mn-cs"/>
                        </a:rPr>
                        <a:t> third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 := "100";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rgbClr val="00B050"/>
                          </a:solidFill>
                          <a:latin typeface="+mn-lt"/>
                          <a:ea typeface="+mn-ea"/>
                          <a:cs typeface="+mn-cs"/>
                        </a:rPr>
                        <a:t>-- declare current and next state signals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signal</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current_state</a:t>
                      </a:r>
                      <a:r>
                        <a:rPr kumimoji="0" lang="en-US" sz="2000" b="1" kern="1200" dirty="0" smtClean="0">
                          <a:solidFill>
                            <a:schemeClr val="dk1"/>
                          </a:solidFill>
                          <a:latin typeface="+mn-lt"/>
                          <a:ea typeface="+mn-ea"/>
                          <a:cs typeface="+mn-cs"/>
                        </a:rPr>
                        <a:t>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1" kern="1200" dirty="0" smtClean="0">
                          <a:solidFill>
                            <a:srgbClr val="0070C0"/>
                          </a:solidFill>
                          <a:latin typeface="+mn-lt"/>
                          <a:ea typeface="Times New Roman"/>
                          <a:cs typeface="Courier-BoldOblique"/>
                        </a:rPr>
                        <a:t>signal</a:t>
                      </a:r>
                      <a:r>
                        <a:rPr kumimoji="0" lang="en-US" sz="2000" b="1" kern="1200" dirty="0" smtClean="0">
                          <a:solidFill>
                            <a:schemeClr val="dk1"/>
                          </a:solidFill>
                          <a:latin typeface="+mn-lt"/>
                          <a:ea typeface="+mn-ea"/>
                          <a:cs typeface="+mn-cs"/>
                        </a:rPr>
                        <a:t> </a:t>
                      </a:r>
                      <a:r>
                        <a:rPr kumimoji="0" lang="en-US" sz="2000" b="1" kern="1200" dirty="0" err="1" smtClean="0">
                          <a:solidFill>
                            <a:schemeClr val="dk1"/>
                          </a:solidFill>
                          <a:latin typeface="+mn-lt"/>
                          <a:ea typeface="+mn-ea"/>
                          <a:cs typeface="+mn-cs"/>
                        </a:rPr>
                        <a:t>next_state</a:t>
                      </a:r>
                      <a:r>
                        <a:rPr kumimoji="0" lang="en-US" sz="2000" b="1" kern="1200" dirty="0" smtClean="0">
                          <a:solidFill>
                            <a:schemeClr val="dk1"/>
                          </a:solidFill>
                          <a:latin typeface="+mn-lt"/>
                          <a:ea typeface="+mn-ea"/>
                          <a:cs typeface="+mn-cs"/>
                        </a:rPr>
                        <a:t> : </a:t>
                      </a:r>
                      <a:r>
                        <a:rPr kumimoji="0" lang="en-US" sz="2000" b="1" kern="1200" dirty="0" err="1" smtClean="0">
                          <a:solidFill>
                            <a:schemeClr val="dk1"/>
                          </a:solidFill>
                          <a:latin typeface="+mn-lt"/>
                          <a:ea typeface="+mn-ea"/>
                          <a:cs typeface="+mn-cs"/>
                        </a:rPr>
                        <a:t>state_type</a:t>
                      </a:r>
                      <a:r>
                        <a:rPr kumimoji="0" lang="en-US" sz="2000" b="1" kern="1200" dirty="0" smtClean="0">
                          <a:solidFill>
                            <a:schemeClr val="dk1"/>
                          </a:solidFill>
                          <a:latin typeface="+mn-lt"/>
                          <a:ea typeface="+mn-ea"/>
                          <a:cs typeface="+mn-cs"/>
                        </a:rPr>
                        <a:t>;</a:t>
                      </a:r>
                    </a:p>
                  </a:txBody>
                  <a:tcPr>
                    <a:lnL w="38100" cap="flat" cmpd="sng" algn="ctr">
                      <a:solidFill>
                        <a:schemeClr val="accent6">
                          <a:lumMod val="50000"/>
                        </a:schemeClr>
                      </a:solidFill>
                      <a:prstDash val="solid"/>
                      <a:round/>
                      <a:headEnd type="none" w="med" len="med"/>
                      <a:tailEnd type="none" w="med" len="med"/>
                    </a:lnL>
                  </a:tcPr>
                </a:tc>
              </a:tr>
            </a:tbl>
          </a:graphicData>
        </a:graphic>
      </p:graphicFrame>
      <p:sp>
        <p:nvSpPr>
          <p:cNvPr id="13" name="ZoneTexte 12"/>
          <p:cNvSpPr txBox="1"/>
          <p:nvPr/>
        </p:nvSpPr>
        <p:spPr>
          <a:xfrm>
            <a:off x="2915816" y="692696"/>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❶</a:t>
            </a:r>
            <a:endParaRPr lang="fr-FR" sz="4400" b="1" dirty="0" smtClean="0">
              <a:solidFill>
                <a:srgbClr val="FF0000"/>
              </a:solidFill>
            </a:endParaRPr>
          </a:p>
        </p:txBody>
      </p:sp>
      <p:sp>
        <p:nvSpPr>
          <p:cNvPr id="14" name="ZoneTexte 13"/>
          <p:cNvSpPr txBox="1"/>
          <p:nvPr/>
        </p:nvSpPr>
        <p:spPr>
          <a:xfrm>
            <a:off x="3851920" y="5445224"/>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❷</a:t>
            </a:r>
            <a:endParaRPr lang="fr-FR" sz="4400" b="1" dirty="0" smtClean="0">
              <a:solidFill>
                <a:srgbClr val="FF0000"/>
              </a:solidFill>
            </a:endParaRPr>
          </a:p>
        </p:txBody>
      </p:sp>
      <p:sp>
        <p:nvSpPr>
          <p:cNvPr id="15" name="ZoneTexte 14"/>
          <p:cNvSpPr txBox="1"/>
          <p:nvPr/>
        </p:nvSpPr>
        <p:spPr>
          <a:xfrm>
            <a:off x="7452320" y="1124744"/>
            <a:ext cx="1512168" cy="648072"/>
          </a:xfrm>
          <a:prstGeom prst="rect">
            <a:avLst/>
          </a:prstGeom>
          <a:noFill/>
        </p:spPr>
        <p:txBody>
          <a:bodyPr wrap="square" rtlCol="0">
            <a:noAutofit/>
          </a:bodyPr>
          <a:lstStyle/>
          <a:p>
            <a:r>
              <a:rPr lang="fr-FR" sz="4400" b="1" dirty="0" smtClean="0">
                <a:solidFill>
                  <a:srgbClr val="FF0000"/>
                </a:solidFill>
                <a:latin typeface="Calibri"/>
                <a:cs typeface="Calibri"/>
              </a:rPr>
              <a:t>❸</a:t>
            </a:r>
            <a:endParaRPr lang="fr-FR" sz="4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1"/>
</p:tagLst>
</file>

<file path=ppt/tags/tag101.xml><?xml version="1.0" encoding="utf-8"?>
<p:tagLst xmlns:a="http://schemas.openxmlformats.org/drawingml/2006/main" xmlns:r="http://schemas.openxmlformats.org/officeDocument/2006/relationships" xmlns:p="http://schemas.openxmlformats.org/presentationml/2006/main">
  <p:tag name="NUM" val="4"/>
</p:tagLst>
</file>

<file path=ppt/tags/tag102.xml><?xml version="1.0" encoding="utf-8"?>
<p:tagLst xmlns:a="http://schemas.openxmlformats.org/drawingml/2006/main" xmlns:r="http://schemas.openxmlformats.org/officeDocument/2006/relationships" xmlns:p="http://schemas.openxmlformats.org/presentationml/2006/main">
  <p:tag name="NUM" val="3"/>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1"/>
</p:tagLst>
</file>

<file path=ppt/tags/tag105.xml><?xml version="1.0" encoding="utf-8"?>
<p:tagLst xmlns:a="http://schemas.openxmlformats.org/drawingml/2006/main" xmlns:r="http://schemas.openxmlformats.org/officeDocument/2006/relationships" xmlns:p="http://schemas.openxmlformats.org/presentationml/2006/main">
  <p:tag name="NUM" val="4"/>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4"/>
</p:tagLst>
</file>

<file path=ppt/tags/tag109.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10.xml><?xml version="1.0" encoding="utf-8"?>
<p:tagLst xmlns:a="http://schemas.openxmlformats.org/drawingml/2006/main" xmlns:r="http://schemas.openxmlformats.org/officeDocument/2006/relationships" xmlns:p="http://schemas.openxmlformats.org/presentationml/2006/main">
  <p:tag name="NUM" val="1"/>
</p:tagLst>
</file>

<file path=ppt/tags/tag111.xml><?xml version="1.0" encoding="utf-8"?>
<p:tagLst xmlns:a="http://schemas.openxmlformats.org/drawingml/2006/main" xmlns:r="http://schemas.openxmlformats.org/officeDocument/2006/relationships" xmlns:p="http://schemas.openxmlformats.org/presentationml/2006/main">
  <p:tag name="NUM" val="4"/>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4"/>
</p:tagLst>
</file>

<file path=ppt/tags/tag115.xml><?xml version="1.0" encoding="utf-8"?>
<p:tagLst xmlns:a="http://schemas.openxmlformats.org/drawingml/2006/main" xmlns:r="http://schemas.openxmlformats.org/officeDocument/2006/relationships" xmlns:p="http://schemas.openxmlformats.org/presentationml/2006/main">
  <p:tag name="NUM" val="1"/>
</p:tagLst>
</file>

<file path=ppt/tags/tag116.xml><?xml version="1.0" encoding="utf-8"?>
<p:tagLst xmlns:a="http://schemas.openxmlformats.org/drawingml/2006/main" xmlns:r="http://schemas.openxmlformats.org/officeDocument/2006/relationships" xmlns:p="http://schemas.openxmlformats.org/presentationml/2006/main">
  <p:tag name="NUM" val="4"/>
</p:tagLst>
</file>

<file path=ppt/tags/tag117.xml><?xml version="1.0" encoding="utf-8"?>
<p:tagLst xmlns:a="http://schemas.openxmlformats.org/drawingml/2006/main" xmlns:r="http://schemas.openxmlformats.org/officeDocument/2006/relationships" xmlns:p="http://schemas.openxmlformats.org/presentationml/2006/main">
  <p:tag name="NUM" val="3"/>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4"/>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3"/>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4"/>
</p:tagLst>
</file>

<file path=ppt/tags/tag124.xml><?xml version="1.0" encoding="utf-8"?>
<p:tagLst xmlns:a="http://schemas.openxmlformats.org/drawingml/2006/main" xmlns:r="http://schemas.openxmlformats.org/officeDocument/2006/relationships" xmlns:p="http://schemas.openxmlformats.org/presentationml/2006/main">
  <p:tag name="NUM" val="3"/>
</p:tagLst>
</file>

<file path=ppt/tags/tag125.xml><?xml version="1.0" encoding="utf-8"?>
<p:tagLst xmlns:a="http://schemas.openxmlformats.org/drawingml/2006/main" xmlns:r="http://schemas.openxmlformats.org/officeDocument/2006/relationships" xmlns:p="http://schemas.openxmlformats.org/presentationml/2006/main">
  <p:tag name="NUM" val="2"/>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4"/>
</p:tagLst>
</file>

<file path=ppt/tags/tag128.xml><?xml version="1.0" encoding="utf-8"?>
<p:tagLst xmlns:a="http://schemas.openxmlformats.org/drawingml/2006/main" xmlns:r="http://schemas.openxmlformats.org/officeDocument/2006/relationships" xmlns:p="http://schemas.openxmlformats.org/presentationml/2006/main">
  <p:tag name="NUM" val="2"/>
</p:tagLst>
</file>

<file path=ppt/tags/tag129.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4"/>
</p:tagLst>
</file>

<file path=ppt/tags/tag131.xml><?xml version="1.0" encoding="utf-8"?>
<p:tagLst xmlns:a="http://schemas.openxmlformats.org/drawingml/2006/main" xmlns:r="http://schemas.openxmlformats.org/officeDocument/2006/relationships" xmlns:p="http://schemas.openxmlformats.org/presentationml/2006/main">
  <p:tag name="NUM" val="2"/>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1"/>
</p:tagLst>
</file>

<file path=ppt/tags/tag134.xml><?xml version="1.0" encoding="utf-8"?>
<p:tagLst xmlns:a="http://schemas.openxmlformats.org/drawingml/2006/main" xmlns:r="http://schemas.openxmlformats.org/officeDocument/2006/relationships" xmlns:p="http://schemas.openxmlformats.org/presentationml/2006/main">
  <p:tag name="NUM" val="4"/>
</p:tagLst>
</file>

<file path=ppt/tags/tag135.xml><?xml version="1.0" encoding="utf-8"?>
<p:tagLst xmlns:a="http://schemas.openxmlformats.org/drawingml/2006/main" xmlns:r="http://schemas.openxmlformats.org/officeDocument/2006/relationships" xmlns:p="http://schemas.openxmlformats.org/presentationml/2006/main">
  <p:tag name="NUM" val="3"/>
</p:tagLst>
</file>

<file path=ppt/tags/tag136.xml><?xml version="1.0" encoding="utf-8"?>
<p:tagLst xmlns:a="http://schemas.openxmlformats.org/drawingml/2006/main" xmlns:r="http://schemas.openxmlformats.org/officeDocument/2006/relationships" xmlns:p="http://schemas.openxmlformats.org/presentationml/2006/main">
  <p:tag name="NUM" val="2"/>
</p:tagLst>
</file>

<file path=ppt/tags/tag137.xml><?xml version="1.0" encoding="utf-8"?>
<p:tagLst xmlns:a="http://schemas.openxmlformats.org/drawingml/2006/main" xmlns:r="http://schemas.openxmlformats.org/officeDocument/2006/relationships" xmlns:p="http://schemas.openxmlformats.org/presentationml/2006/main">
  <p:tag name="NUM" val="4"/>
</p:tagLst>
</file>

<file path=ppt/tags/tag138.xml><?xml version="1.0" encoding="utf-8"?>
<p:tagLst xmlns:a="http://schemas.openxmlformats.org/drawingml/2006/main" xmlns:r="http://schemas.openxmlformats.org/officeDocument/2006/relationships" xmlns:p="http://schemas.openxmlformats.org/presentationml/2006/main">
  <p:tag name="NUM" val="3"/>
</p:tagLst>
</file>

<file path=ppt/tags/tag139.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40.xml><?xml version="1.0" encoding="utf-8"?>
<p:tagLst xmlns:a="http://schemas.openxmlformats.org/drawingml/2006/main" xmlns:r="http://schemas.openxmlformats.org/officeDocument/2006/relationships" xmlns:p="http://schemas.openxmlformats.org/presentationml/2006/main">
  <p:tag name="NUM" val="1"/>
</p:tagLst>
</file>

<file path=ppt/tags/tag141.xml><?xml version="1.0" encoding="utf-8"?>
<p:tagLst xmlns:a="http://schemas.openxmlformats.org/drawingml/2006/main" xmlns:r="http://schemas.openxmlformats.org/officeDocument/2006/relationships" xmlns:p="http://schemas.openxmlformats.org/presentationml/2006/main">
  <p:tag name="NUM" val="4"/>
</p:tagLst>
</file>

<file path=ppt/tags/tag142.xml><?xml version="1.0" encoding="utf-8"?>
<p:tagLst xmlns:a="http://schemas.openxmlformats.org/drawingml/2006/main" xmlns:r="http://schemas.openxmlformats.org/officeDocument/2006/relationships" xmlns:p="http://schemas.openxmlformats.org/presentationml/2006/main">
  <p:tag name="NUM" val="2"/>
</p:tagLst>
</file>

<file path=ppt/tags/tag143.xml><?xml version="1.0" encoding="utf-8"?>
<p:tagLst xmlns:a="http://schemas.openxmlformats.org/drawingml/2006/main" xmlns:r="http://schemas.openxmlformats.org/officeDocument/2006/relationships" xmlns:p="http://schemas.openxmlformats.org/presentationml/2006/main">
  <p:tag name="NUM" val="1"/>
</p:tagLst>
</file>

<file path=ppt/tags/tag144.xml><?xml version="1.0" encoding="utf-8"?>
<p:tagLst xmlns:a="http://schemas.openxmlformats.org/drawingml/2006/main" xmlns:r="http://schemas.openxmlformats.org/officeDocument/2006/relationships" xmlns:p="http://schemas.openxmlformats.org/presentationml/2006/main">
  <p:tag name="NUM" val="4"/>
</p:tagLst>
</file>

<file path=ppt/tags/tag145.xml><?xml version="1.0" encoding="utf-8"?>
<p:tagLst xmlns:a="http://schemas.openxmlformats.org/drawingml/2006/main" xmlns:r="http://schemas.openxmlformats.org/officeDocument/2006/relationships" xmlns:p="http://schemas.openxmlformats.org/presentationml/2006/main">
  <p:tag name="NUM" val="2"/>
</p:tagLst>
</file>

<file path=ppt/tags/tag146.xml><?xml version="1.0" encoding="utf-8"?>
<p:tagLst xmlns:a="http://schemas.openxmlformats.org/drawingml/2006/main" xmlns:r="http://schemas.openxmlformats.org/officeDocument/2006/relationships" xmlns:p="http://schemas.openxmlformats.org/presentationml/2006/main">
  <p:tag name="NUM" val="1"/>
</p:tagLst>
</file>

<file path=ppt/tags/tag147.xml><?xml version="1.0" encoding="utf-8"?>
<p:tagLst xmlns:a="http://schemas.openxmlformats.org/drawingml/2006/main" xmlns:r="http://schemas.openxmlformats.org/officeDocument/2006/relationships" xmlns:p="http://schemas.openxmlformats.org/presentationml/2006/main">
  <p:tag name="NUM" val="4"/>
</p:tagLst>
</file>

<file path=ppt/tags/tag148.xml><?xml version="1.0" encoding="utf-8"?>
<p:tagLst xmlns:a="http://schemas.openxmlformats.org/drawingml/2006/main" xmlns:r="http://schemas.openxmlformats.org/officeDocument/2006/relationships" xmlns:p="http://schemas.openxmlformats.org/presentationml/2006/main">
  <p:tag name="NUM" val="2"/>
</p:tagLst>
</file>

<file path=ppt/tags/tag149.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50.xml><?xml version="1.0" encoding="utf-8"?>
<p:tagLst xmlns:a="http://schemas.openxmlformats.org/drawingml/2006/main" xmlns:r="http://schemas.openxmlformats.org/officeDocument/2006/relationships" xmlns:p="http://schemas.openxmlformats.org/presentationml/2006/main">
  <p:tag name="NUM" val="4"/>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4"/>
</p:tagLst>
</file>

<file path=ppt/tags/tag154.xml><?xml version="1.0" encoding="utf-8"?>
<p:tagLst xmlns:a="http://schemas.openxmlformats.org/drawingml/2006/main" xmlns:r="http://schemas.openxmlformats.org/officeDocument/2006/relationships" xmlns:p="http://schemas.openxmlformats.org/presentationml/2006/main">
  <p:tag name="NUM" val="2"/>
</p:tagLst>
</file>

<file path=ppt/tags/tag155.xml><?xml version="1.0" encoding="utf-8"?>
<p:tagLst xmlns:a="http://schemas.openxmlformats.org/drawingml/2006/main" xmlns:r="http://schemas.openxmlformats.org/officeDocument/2006/relationships" xmlns:p="http://schemas.openxmlformats.org/presentationml/2006/main">
  <p:tag name="NUM" val="1"/>
</p:tagLst>
</file>

<file path=ppt/tags/tag156.xml><?xml version="1.0" encoding="utf-8"?>
<p:tagLst xmlns:a="http://schemas.openxmlformats.org/drawingml/2006/main" xmlns:r="http://schemas.openxmlformats.org/officeDocument/2006/relationships" xmlns:p="http://schemas.openxmlformats.org/presentationml/2006/main">
  <p:tag name="NUM" val="4"/>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1"/>
</p:tagLst>
</file>

<file path=ppt/tags/tag159.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60.xml><?xml version="1.0" encoding="utf-8"?>
<p:tagLst xmlns:a="http://schemas.openxmlformats.org/drawingml/2006/main" xmlns:r="http://schemas.openxmlformats.org/officeDocument/2006/relationships" xmlns:p="http://schemas.openxmlformats.org/presentationml/2006/main">
  <p:tag name="NUM" val="2"/>
</p:tagLst>
</file>

<file path=ppt/tags/tag161.xml><?xml version="1.0" encoding="utf-8"?>
<p:tagLst xmlns:a="http://schemas.openxmlformats.org/drawingml/2006/main" xmlns:r="http://schemas.openxmlformats.org/officeDocument/2006/relationships" xmlns:p="http://schemas.openxmlformats.org/presentationml/2006/main">
  <p:tag name="NUM" val="1"/>
</p:tagLst>
</file>

<file path=ppt/tags/tag162.xml><?xml version="1.0" encoding="utf-8"?>
<p:tagLst xmlns:a="http://schemas.openxmlformats.org/drawingml/2006/main" xmlns:r="http://schemas.openxmlformats.org/officeDocument/2006/relationships" xmlns:p="http://schemas.openxmlformats.org/presentationml/2006/main">
  <p:tag name="NUM" val="4"/>
</p:tagLst>
</file>

<file path=ppt/tags/tag163.xml><?xml version="1.0" encoding="utf-8"?>
<p:tagLst xmlns:a="http://schemas.openxmlformats.org/drawingml/2006/main" xmlns:r="http://schemas.openxmlformats.org/officeDocument/2006/relationships" xmlns:p="http://schemas.openxmlformats.org/presentationml/2006/main">
  <p:tag name="NUM" val="2"/>
</p:tagLst>
</file>

<file path=ppt/tags/tag164.xml><?xml version="1.0" encoding="utf-8"?>
<p:tagLst xmlns:a="http://schemas.openxmlformats.org/drawingml/2006/main" xmlns:r="http://schemas.openxmlformats.org/officeDocument/2006/relationships" xmlns:p="http://schemas.openxmlformats.org/presentationml/2006/main">
  <p:tag name="NUM" val="1"/>
</p:tagLst>
</file>

<file path=ppt/tags/tag165.xml><?xml version="1.0" encoding="utf-8"?>
<p:tagLst xmlns:a="http://schemas.openxmlformats.org/drawingml/2006/main" xmlns:r="http://schemas.openxmlformats.org/officeDocument/2006/relationships" xmlns:p="http://schemas.openxmlformats.org/presentationml/2006/main">
  <p:tag name="NUM" val="4"/>
</p:tagLst>
</file>

<file path=ppt/tags/tag166.xml><?xml version="1.0" encoding="utf-8"?>
<p:tagLst xmlns:a="http://schemas.openxmlformats.org/drawingml/2006/main" xmlns:r="http://schemas.openxmlformats.org/officeDocument/2006/relationships" xmlns:p="http://schemas.openxmlformats.org/presentationml/2006/main">
  <p:tag name="NUM" val="2"/>
</p:tagLst>
</file>

<file path=ppt/tags/tag167.xml><?xml version="1.0" encoding="utf-8"?>
<p:tagLst xmlns:a="http://schemas.openxmlformats.org/drawingml/2006/main" xmlns:r="http://schemas.openxmlformats.org/officeDocument/2006/relationships" xmlns:p="http://schemas.openxmlformats.org/presentationml/2006/main">
  <p:tag name="NUM" val="1"/>
</p:tagLst>
</file>

<file path=ppt/tags/tag168.xml><?xml version="1.0" encoding="utf-8"?>
<p:tagLst xmlns:a="http://schemas.openxmlformats.org/drawingml/2006/main" xmlns:r="http://schemas.openxmlformats.org/officeDocument/2006/relationships" xmlns:p="http://schemas.openxmlformats.org/presentationml/2006/main">
  <p:tag name="NUM" val="4"/>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1"/>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2"/>
</p:tagLst>
</file>

<file path=ppt/tags/tag173.xml><?xml version="1.0" encoding="utf-8"?>
<p:tagLst xmlns:a="http://schemas.openxmlformats.org/drawingml/2006/main" xmlns:r="http://schemas.openxmlformats.org/officeDocument/2006/relationships" xmlns:p="http://schemas.openxmlformats.org/presentationml/2006/main">
  <p:tag name="NUM" val="1"/>
</p:tagLst>
</file>

<file path=ppt/tags/tag174.xml><?xml version="1.0" encoding="utf-8"?>
<p:tagLst xmlns:a="http://schemas.openxmlformats.org/drawingml/2006/main" xmlns:r="http://schemas.openxmlformats.org/officeDocument/2006/relationships" xmlns:p="http://schemas.openxmlformats.org/presentationml/2006/main">
  <p:tag name="NUM" val="4"/>
</p:tagLst>
</file>

<file path=ppt/tags/tag175.xml><?xml version="1.0" encoding="utf-8"?>
<p:tagLst xmlns:a="http://schemas.openxmlformats.org/drawingml/2006/main" xmlns:r="http://schemas.openxmlformats.org/officeDocument/2006/relationships" xmlns:p="http://schemas.openxmlformats.org/presentationml/2006/main">
  <p:tag name="NUM" val="2"/>
</p:tagLst>
</file>

<file path=ppt/tags/tag176.xml><?xml version="1.0" encoding="utf-8"?>
<p:tagLst xmlns:a="http://schemas.openxmlformats.org/drawingml/2006/main" xmlns:r="http://schemas.openxmlformats.org/officeDocument/2006/relationships" xmlns:p="http://schemas.openxmlformats.org/presentationml/2006/main">
  <p:tag name="NUM" val="1"/>
</p:tagLst>
</file>

<file path=ppt/tags/tag177.xml><?xml version="1.0" encoding="utf-8"?>
<p:tagLst xmlns:a="http://schemas.openxmlformats.org/drawingml/2006/main" xmlns:r="http://schemas.openxmlformats.org/officeDocument/2006/relationships" xmlns:p="http://schemas.openxmlformats.org/presentationml/2006/main">
  <p:tag name="NUM" val="1"/>
</p:tagLst>
</file>

<file path=ppt/tags/tag178.xml><?xml version="1.0" encoding="utf-8"?>
<p:tagLst xmlns:a="http://schemas.openxmlformats.org/drawingml/2006/main" xmlns:r="http://schemas.openxmlformats.org/officeDocument/2006/relationships" xmlns:p="http://schemas.openxmlformats.org/presentationml/2006/main">
  <p:tag name="NUM" val="4"/>
</p:tagLst>
</file>

<file path=ppt/tags/tag179.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4"/>
</p:tagLst>
</file>

<file path=ppt/tags/tag180.xml><?xml version="1.0" encoding="utf-8"?>
<p:tagLst xmlns:a="http://schemas.openxmlformats.org/drawingml/2006/main" xmlns:r="http://schemas.openxmlformats.org/officeDocument/2006/relationships" xmlns:p="http://schemas.openxmlformats.org/presentationml/2006/main">
  <p:tag name="NUM" val="4"/>
</p:tagLst>
</file>

<file path=ppt/tags/tag181.xml><?xml version="1.0" encoding="utf-8"?>
<p:tagLst xmlns:a="http://schemas.openxmlformats.org/drawingml/2006/main" xmlns:r="http://schemas.openxmlformats.org/officeDocument/2006/relationships" xmlns:p="http://schemas.openxmlformats.org/presentationml/2006/main">
  <p:tag name="NUM" val="2"/>
</p:tagLst>
</file>

<file path=ppt/tags/tag182.xml><?xml version="1.0" encoding="utf-8"?>
<p:tagLst xmlns:a="http://schemas.openxmlformats.org/drawingml/2006/main" xmlns:r="http://schemas.openxmlformats.org/officeDocument/2006/relationships" xmlns:p="http://schemas.openxmlformats.org/presentationml/2006/main">
  <p:tag name="NUM" val="1"/>
</p:tagLst>
</file>

<file path=ppt/tags/tag183.xml><?xml version="1.0" encoding="utf-8"?>
<p:tagLst xmlns:a="http://schemas.openxmlformats.org/drawingml/2006/main" xmlns:r="http://schemas.openxmlformats.org/officeDocument/2006/relationships" xmlns:p="http://schemas.openxmlformats.org/presentationml/2006/main">
  <p:tag name="NUM" val="4"/>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1"/>
</p:tagLst>
</file>

<file path=ppt/tags/tag186.xml><?xml version="1.0" encoding="utf-8"?>
<p:tagLst xmlns:a="http://schemas.openxmlformats.org/drawingml/2006/main" xmlns:r="http://schemas.openxmlformats.org/officeDocument/2006/relationships" xmlns:p="http://schemas.openxmlformats.org/presentationml/2006/main">
  <p:tag name="NUM" val="4"/>
</p:tagLst>
</file>

<file path=ppt/tags/tag187.xml><?xml version="1.0" encoding="utf-8"?>
<p:tagLst xmlns:a="http://schemas.openxmlformats.org/drawingml/2006/main" xmlns:r="http://schemas.openxmlformats.org/officeDocument/2006/relationships" xmlns:p="http://schemas.openxmlformats.org/presentationml/2006/main">
  <p:tag name="NUM" val="2"/>
</p:tagLst>
</file>

<file path=ppt/tags/tag188.xml><?xml version="1.0" encoding="utf-8"?>
<p:tagLst xmlns:a="http://schemas.openxmlformats.org/drawingml/2006/main" xmlns:r="http://schemas.openxmlformats.org/officeDocument/2006/relationships" xmlns:p="http://schemas.openxmlformats.org/presentationml/2006/main">
  <p:tag name="NUM" val="1"/>
</p:tagLst>
</file>

<file path=ppt/tags/tag189.xml><?xml version="1.0" encoding="utf-8"?>
<p:tagLst xmlns:a="http://schemas.openxmlformats.org/drawingml/2006/main" xmlns:r="http://schemas.openxmlformats.org/officeDocument/2006/relationships" xmlns:p="http://schemas.openxmlformats.org/presentationml/2006/main">
  <p:tag name="NUM" val="4"/>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190.xml><?xml version="1.0" encoding="utf-8"?>
<p:tagLst xmlns:a="http://schemas.openxmlformats.org/drawingml/2006/main" xmlns:r="http://schemas.openxmlformats.org/officeDocument/2006/relationships" xmlns:p="http://schemas.openxmlformats.org/presentationml/2006/main">
  <p:tag name="NUM" val="2"/>
</p:tagLst>
</file>

<file path=ppt/tags/tag191.xml><?xml version="1.0" encoding="utf-8"?>
<p:tagLst xmlns:a="http://schemas.openxmlformats.org/drawingml/2006/main" xmlns:r="http://schemas.openxmlformats.org/officeDocument/2006/relationships" xmlns:p="http://schemas.openxmlformats.org/presentationml/2006/main">
  <p:tag name="NUM" val="1"/>
</p:tagLst>
</file>

<file path=ppt/tags/tag192.xml><?xml version="1.0" encoding="utf-8"?>
<p:tagLst xmlns:a="http://schemas.openxmlformats.org/drawingml/2006/main" xmlns:r="http://schemas.openxmlformats.org/officeDocument/2006/relationships" xmlns:p="http://schemas.openxmlformats.org/presentationml/2006/main">
  <p:tag name="NUM" val="4"/>
</p:tagLst>
</file>

<file path=ppt/tags/tag193.xml><?xml version="1.0" encoding="utf-8"?>
<p:tagLst xmlns:a="http://schemas.openxmlformats.org/drawingml/2006/main" xmlns:r="http://schemas.openxmlformats.org/officeDocument/2006/relationships" xmlns:p="http://schemas.openxmlformats.org/presentationml/2006/main">
  <p:tag name="NUM" val="2"/>
</p:tagLst>
</file>

<file path=ppt/tags/tag194.xml><?xml version="1.0" encoding="utf-8"?>
<p:tagLst xmlns:a="http://schemas.openxmlformats.org/drawingml/2006/main" xmlns:r="http://schemas.openxmlformats.org/officeDocument/2006/relationships" xmlns:p="http://schemas.openxmlformats.org/presentationml/2006/main">
  <p:tag name="NUM" val="1"/>
</p:tagLst>
</file>

<file path=ppt/tags/tag195.xml><?xml version="1.0" encoding="utf-8"?>
<p:tagLst xmlns:a="http://schemas.openxmlformats.org/drawingml/2006/main" xmlns:r="http://schemas.openxmlformats.org/officeDocument/2006/relationships" xmlns:p="http://schemas.openxmlformats.org/presentationml/2006/main">
  <p:tag name="NUM" val="1"/>
</p:tagLst>
</file>

<file path=ppt/tags/tag196.xml><?xml version="1.0" encoding="utf-8"?>
<p:tagLst xmlns:a="http://schemas.openxmlformats.org/drawingml/2006/main" xmlns:r="http://schemas.openxmlformats.org/officeDocument/2006/relationships" xmlns:p="http://schemas.openxmlformats.org/presentationml/2006/main">
  <p:tag name="NUM" val="4"/>
</p:tagLst>
</file>

<file path=ppt/tags/tag197.xml><?xml version="1.0" encoding="utf-8"?>
<p:tagLst xmlns:a="http://schemas.openxmlformats.org/drawingml/2006/main" xmlns:r="http://schemas.openxmlformats.org/officeDocument/2006/relationships" xmlns:p="http://schemas.openxmlformats.org/presentationml/2006/main">
  <p:tag name="NUM" val="2"/>
</p:tagLst>
</file>

<file path=ppt/tags/tag198.xml><?xml version="1.0" encoding="utf-8"?>
<p:tagLst xmlns:a="http://schemas.openxmlformats.org/drawingml/2006/main" xmlns:r="http://schemas.openxmlformats.org/officeDocument/2006/relationships" xmlns:p="http://schemas.openxmlformats.org/presentationml/2006/main">
  <p:tag name="NUM" val="1"/>
</p:tagLst>
</file>

<file path=ppt/tags/tag199.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00.xml><?xml version="1.0" encoding="utf-8"?>
<p:tagLst xmlns:a="http://schemas.openxmlformats.org/drawingml/2006/main" xmlns:r="http://schemas.openxmlformats.org/officeDocument/2006/relationships" xmlns:p="http://schemas.openxmlformats.org/presentationml/2006/main">
  <p:tag name="NUM" val="2"/>
</p:tagLst>
</file>

<file path=ppt/tags/tag201.xml><?xml version="1.0" encoding="utf-8"?>
<p:tagLst xmlns:a="http://schemas.openxmlformats.org/drawingml/2006/main" xmlns:r="http://schemas.openxmlformats.org/officeDocument/2006/relationships" xmlns:p="http://schemas.openxmlformats.org/presentationml/2006/main">
  <p:tag name="NUM" val="1"/>
</p:tagLst>
</file>

<file path=ppt/tags/tag202.xml><?xml version="1.0" encoding="utf-8"?>
<p:tagLst xmlns:a="http://schemas.openxmlformats.org/drawingml/2006/main" xmlns:r="http://schemas.openxmlformats.org/officeDocument/2006/relationships" xmlns:p="http://schemas.openxmlformats.org/presentationml/2006/main">
  <p:tag name="NUM" val="4"/>
</p:tagLst>
</file>

<file path=ppt/tags/tag203.xml><?xml version="1.0" encoding="utf-8"?>
<p:tagLst xmlns:a="http://schemas.openxmlformats.org/drawingml/2006/main" xmlns:r="http://schemas.openxmlformats.org/officeDocument/2006/relationships" xmlns:p="http://schemas.openxmlformats.org/presentationml/2006/main">
  <p:tag name="NUM" val="2"/>
</p:tagLst>
</file>

<file path=ppt/tags/tag204.xml><?xml version="1.0" encoding="utf-8"?>
<p:tagLst xmlns:a="http://schemas.openxmlformats.org/drawingml/2006/main" xmlns:r="http://schemas.openxmlformats.org/officeDocument/2006/relationships" xmlns:p="http://schemas.openxmlformats.org/presentationml/2006/main">
  <p:tag name="NUM" val="1"/>
</p:tagLst>
</file>

<file path=ppt/tags/tag205.xml><?xml version="1.0" encoding="utf-8"?>
<p:tagLst xmlns:a="http://schemas.openxmlformats.org/drawingml/2006/main" xmlns:r="http://schemas.openxmlformats.org/officeDocument/2006/relationships" xmlns:p="http://schemas.openxmlformats.org/presentationml/2006/main">
  <p:tag name="NUM" val="4"/>
</p:tagLst>
</file>

<file path=ppt/tags/tag206.xml><?xml version="1.0" encoding="utf-8"?>
<p:tagLst xmlns:a="http://schemas.openxmlformats.org/drawingml/2006/main" xmlns:r="http://schemas.openxmlformats.org/officeDocument/2006/relationships" xmlns:p="http://schemas.openxmlformats.org/presentationml/2006/main">
  <p:tag name="NUM" val="2"/>
</p:tagLst>
</file>

<file path=ppt/tags/tag207.xml><?xml version="1.0" encoding="utf-8"?>
<p:tagLst xmlns:a="http://schemas.openxmlformats.org/drawingml/2006/main" xmlns:r="http://schemas.openxmlformats.org/officeDocument/2006/relationships" xmlns:p="http://schemas.openxmlformats.org/presentationml/2006/main">
  <p:tag name="NUM" val="1"/>
</p:tagLst>
</file>

<file path=ppt/tags/tag208.xml><?xml version="1.0" encoding="utf-8"?>
<p:tagLst xmlns:a="http://schemas.openxmlformats.org/drawingml/2006/main" xmlns:r="http://schemas.openxmlformats.org/officeDocument/2006/relationships" xmlns:p="http://schemas.openxmlformats.org/presentationml/2006/main">
  <p:tag name="NUM" val="4"/>
</p:tagLst>
</file>

<file path=ppt/tags/tag209.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10.xml><?xml version="1.0" encoding="utf-8"?>
<p:tagLst xmlns:a="http://schemas.openxmlformats.org/drawingml/2006/main" xmlns:r="http://schemas.openxmlformats.org/officeDocument/2006/relationships" xmlns:p="http://schemas.openxmlformats.org/presentationml/2006/main">
  <p:tag name="NUM" val="1"/>
</p:tagLst>
</file>

<file path=ppt/tags/tag211.xml><?xml version="1.0" encoding="utf-8"?>
<p:tagLst xmlns:a="http://schemas.openxmlformats.org/drawingml/2006/main" xmlns:r="http://schemas.openxmlformats.org/officeDocument/2006/relationships" xmlns:p="http://schemas.openxmlformats.org/presentationml/2006/main">
  <p:tag name="NUM" val="4"/>
</p:tagLst>
</file>

<file path=ppt/tags/tag212.xml><?xml version="1.0" encoding="utf-8"?>
<p:tagLst xmlns:a="http://schemas.openxmlformats.org/drawingml/2006/main" xmlns:r="http://schemas.openxmlformats.org/officeDocument/2006/relationships" xmlns:p="http://schemas.openxmlformats.org/presentationml/2006/main">
  <p:tag name="NUM" val="2"/>
</p:tagLst>
</file>

<file path=ppt/tags/tag213.xml><?xml version="1.0" encoding="utf-8"?>
<p:tagLst xmlns:a="http://schemas.openxmlformats.org/drawingml/2006/main" xmlns:r="http://schemas.openxmlformats.org/officeDocument/2006/relationships" xmlns:p="http://schemas.openxmlformats.org/presentationml/2006/main">
  <p:tag name="NUM" val="1"/>
</p:tagLst>
</file>

<file path=ppt/tags/tag214.xml><?xml version="1.0" encoding="utf-8"?>
<p:tagLst xmlns:a="http://schemas.openxmlformats.org/drawingml/2006/main" xmlns:r="http://schemas.openxmlformats.org/officeDocument/2006/relationships" xmlns:p="http://schemas.openxmlformats.org/presentationml/2006/main">
  <p:tag name="NUM" val="4"/>
</p:tagLst>
</file>

<file path=ppt/tags/tag215.xml><?xml version="1.0" encoding="utf-8"?>
<p:tagLst xmlns:a="http://schemas.openxmlformats.org/drawingml/2006/main" xmlns:r="http://schemas.openxmlformats.org/officeDocument/2006/relationships" xmlns:p="http://schemas.openxmlformats.org/presentationml/2006/main">
  <p:tag name="NUM" val="2"/>
</p:tagLst>
</file>

<file path=ppt/tags/tag216.xml><?xml version="1.0" encoding="utf-8"?>
<p:tagLst xmlns:a="http://schemas.openxmlformats.org/drawingml/2006/main" xmlns:r="http://schemas.openxmlformats.org/officeDocument/2006/relationships" xmlns:p="http://schemas.openxmlformats.org/presentationml/2006/main">
  <p:tag name="NUM" val="1"/>
</p:tagLst>
</file>

<file path=ppt/tags/tag217.xml><?xml version="1.0" encoding="utf-8"?>
<p:tagLst xmlns:a="http://schemas.openxmlformats.org/drawingml/2006/main" xmlns:r="http://schemas.openxmlformats.org/officeDocument/2006/relationships" xmlns:p="http://schemas.openxmlformats.org/presentationml/2006/main">
  <p:tag name="NUM" val="4"/>
</p:tagLst>
</file>

<file path=ppt/tags/tag218.xml><?xml version="1.0" encoding="utf-8"?>
<p:tagLst xmlns:a="http://schemas.openxmlformats.org/drawingml/2006/main" xmlns:r="http://schemas.openxmlformats.org/officeDocument/2006/relationships" xmlns:p="http://schemas.openxmlformats.org/presentationml/2006/main">
  <p:tag name="NUM" val="2"/>
</p:tagLst>
</file>

<file path=ppt/tags/tag219.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4"/>
</p:tagLst>
</file>

<file path=ppt/tags/tag220.xml><?xml version="1.0" encoding="utf-8"?>
<p:tagLst xmlns:a="http://schemas.openxmlformats.org/drawingml/2006/main" xmlns:r="http://schemas.openxmlformats.org/officeDocument/2006/relationships" xmlns:p="http://schemas.openxmlformats.org/presentationml/2006/main">
  <p:tag name="NUM" val="4"/>
</p:tagLst>
</file>

<file path=ppt/tags/tag221.xml><?xml version="1.0" encoding="utf-8"?>
<p:tagLst xmlns:a="http://schemas.openxmlformats.org/drawingml/2006/main" xmlns:r="http://schemas.openxmlformats.org/officeDocument/2006/relationships" xmlns:p="http://schemas.openxmlformats.org/presentationml/2006/main">
  <p:tag name="NUM" val="2"/>
</p:tagLst>
</file>

<file path=ppt/tags/tag222.xml><?xml version="1.0" encoding="utf-8"?>
<p:tagLst xmlns:a="http://schemas.openxmlformats.org/drawingml/2006/main" xmlns:r="http://schemas.openxmlformats.org/officeDocument/2006/relationships" xmlns:p="http://schemas.openxmlformats.org/presentationml/2006/main">
  <p:tag name="NUM" val="1"/>
</p:tagLst>
</file>

<file path=ppt/tags/tag223.xml><?xml version="1.0" encoding="utf-8"?>
<p:tagLst xmlns:a="http://schemas.openxmlformats.org/drawingml/2006/main" xmlns:r="http://schemas.openxmlformats.org/officeDocument/2006/relationships" xmlns:p="http://schemas.openxmlformats.org/presentationml/2006/main">
  <p:tag name="NUM" val="1"/>
</p:tagLst>
</file>

<file path=ppt/tags/tag224.xml><?xml version="1.0" encoding="utf-8"?>
<p:tagLst xmlns:a="http://schemas.openxmlformats.org/drawingml/2006/main" xmlns:r="http://schemas.openxmlformats.org/officeDocument/2006/relationships" xmlns:p="http://schemas.openxmlformats.org/presentationml/2006/main">
  <p:tag name="NUM" val="4"/>
</p:tagLst>
</file>

<file path=ppt/tags/tag225.xml><?xml version="1.0" encoding="utf-8"?>
<p:tagLst xmlns:a="http://schemas.openxmlformats.org/drawingml/2006/main" xmlns:r="http://schemas.openxmlformats.org/officeDocument/2006/relationships" xmlns:p="http://schemas.openxmlformats.org/presentationml/2006/main">
  <p:tag name="NUM" val="2"/>
</p:tagLst>
</file>

<file path=ppt/tags/tag226.xml><?xml version="1.0" encoding="utf-8"?>
<p:tagLst xmlns:a="http://schemas.openxmlformats.org/drawingml/2006/main" xmlns:r="http://schemas.openxmlformats.org/officeDocument/2006/relationships" xmlns:p="http://schemas.openxmlformats.org/presentationml/2006/main">
  <p:tag name="NUM" val="1"/>
</p:tagLst>
</file>

<file path=ppt/tags/tag227.xml><?xml version="1.0" encoding="utf-8"?>
<p:tagLst xmlns:a="http://schemas.openxmlformats.org/drawingml/2006/main" xmlns:r="http://schemas.openxmlformats.org/officeDocument/2006/relationships" xmlns:p="http://schemas.openxmlformats.org/presentationml/2006/main">
  <p:tag name="NUM" val="4"/>
</p:tagLst>
</file>

<file path=ppt/tags/tag228.xml><?xml version="1.0" encoding="utf-8"?>
<p:tagLst xmlns:a="http://schemas.openxmlformats.org/drawingml/2006/main" xmlns:r="http://schemas.openxmlformats.org/officeDocument/2006/relationships" xmlns:p="http://schemas.openxmlformats.org/presentationml/2006/main">
  <p:tag name="NUM" val="2"/>
</p:tagLst>
</file>

<file path=ppt/tags/tag229.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30.xml><?xml version="1.0" encoding="utf-8"?>
<p:tagLst xmlns:a="http://schemas.openxmlformats.org/drawingml/2006/main" xmlns:r="http://schemas.openxmlformats.org/officeDocument/2006/relationships" xmlns:p="http://schemas.openxmlformats.org/presentationml/2006/main">
  <p:tag name="NUM" val="4"/>
</p:tagLst>
</file>

<file path=ppt/tags/tag231.xml><?xml version="1.0" encoding="utf-8"?>
<p:tagLst xmlns:a="http://schemas.openxmlformats.org/drawingml/2006/main" xmlns:r="http://schemas.openxmlformats.org/officeDocument/2006/relationships" xmlns:p="http://schemas.openxmlformats.org/presentationml/2006/main">
  <p:tag name="NUM" val="2"/>
</p:tagLst>
</file>

<file path=ppt/tags/tag232.xml><?xml version="1.0" encoding="utf-8"?>
<p:tagLst xmlns:a="http://schemas.openxmlformats.org/drawingml/2006/main" xmlns:r="http://schemas.openxmlformats.org/officeDocument/2006/relationships" xmlns:p="http://schemas.openxmlformats.org/presentationml/2006/main">
  <p:tag name="NUM" val="1"/>
</p:tagLst>
</file>

<file path=ppt/tags/tag233.xml><?xml version="1.0" encoding="utf-8"?>
<p:tagLst xmlns:a="http://schemas.openxmlformats.org/drawingml/2006/main" xmlns:r="http://schemas.openxmlformats.org/officeDocument/2006/relationships" xmlns:p="http://schemas.openxmlformats.org/presentationml/2006/main">
  <p:tag name="NUM" val="4"/>
</p:tagLst>
</file>

<file path=ppt/tags/tag234.xml><?xml version="1.0" encoding="utf-8"?>
<p:tagLst xmlns:a="http://schemas.openxmlformats.org/drawingml/2006/main" xmlns:r="http://schemas.openxmlformats.org/officeDocument/2006/relationships" xmlns:p="http://schemas.openxmlformats.org/presentationml/2006/main">
  <p:tag name="NUM" val="2"/>
</p:tagLst>
</file>

<file path=ppt/tags/tag235.xml><?xml version="1.0" encoding="utf-8"?>
<p:tagLst xmlns:a="http://schemas.openxmlformats.org/drawingml/2006/main" xmlns:r="http://schemas.openxmlformats.org/officeDocument/2006/relationships" xmlns:p="http://schemas.openxmlformats.org/presentationml/2006/main">
  <p:tag name="NUM" val="1"/>
</p:tagLst>
</file>

<file path=ppt/tags/tag236.xml><?xml version="1.0" encoding="utf-8"?>
<p:tagLst xmlns:a="http://schemas.openxmlformats.org/drawingml/2006/main" xmlns:r="http://schemas.openxmlformats.org/officeDocument/2006/relationships" xmlns:p="http://schemas.openxmlformats.org/presentationml/2006/main">
  <p:tag name="NUM" val="4"/>
</p:tagLst>
</file>

<file path=ppt/tags/tag237.xml><?xml version="1.0" encoding="utf-8"?>
<p:tagLst xmlns:a="http://schemas.openxmlformats.org/drawingml/2006/main" xmlns:r="http://schemas.openxmlformats.org/officeDocument/2006/relationships" xmlns:p="http://schemas.openxmlformats.org/presentationml/2006/main">
  <p:tag name="NUM" val="2"/>
</p:tagLst>
</file>

<file path=ppt/tags/tag238.xml><?xml version="1.0" encoding="utf-8"?>
<p:tagLst xmlns:a="http://schemas.openxmlformats.org/drawingml/2006/main" xmlns:r="http://schemas.openxmlformats.org/officeDocument/2006/relationships" xmlns:p="http://schemas.openxmlformats.org/presentationml/2006/main">
  <p:tag name="NUM" val="1"/>
</p:tagLst>
</file>

<file path=ppt/tags/tag239.xml><?xml version="1.0" encoding="utf-8"?>
<p:tagLst xmlns:a="http://schemas.openxmlformats.org/drawingml/2006/main" xmlns:r="http://schemas.openxmlformats.org/officeDocument/2006/relationships" xmlns:p="http://schemas.openxmlformats.org/presentationml/2006/main">
  <p:tag name="NUM" val="4"/>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40.xml><?xml version="1.0" encoding="utf-8"?>
<p:tagLst xmlns:a="http://schemas.openxmlformats.org/drawingml/2006/main" xmlns:r="http://schemas.openxmlformats.org/officeDocument/2006/relationships" xmlns:p="http://schemas.openxmlformats.org/presentationml/2006/main">
  <p:tag name="NUM" val="2"/>
</p:tagLst>
</file>

<file path=ppt/tags/tag241.xml><?xml version="1.0" encoding="utf-8"?>
<p:tagLst xmlns:a="http://schemas.openxmlformats.org/drawingml/2006/main" xmlns:r="http://schemas.openxmlformats.org/officeDocument/2006/relationships" xmlns:p="http://schemas.openxmlformats.org/presentationml/2006/main">
  <p:tag name="NUM" val="1"/>
</p:tagLst>
</file>

<file path=ppt/tags/tag242.xml><?xml version="1.0" encoding="utf-8"?>
<p:tagLst xmlns:a="http://schemas.openxmlformats.org/drawingml/2006/main" xmlns:r="http://schemas.openxmlformats.org/officeDocument/2006/relationships" xmlns:p="http://schemas.openxmlformats.org/presentationml/2006/main">
  <p:tag name="NUM" val="4"/>
</p:tagLst>
</file>

<file path=ppt/tags/tag243.xml><?xml version="1.0" encoding="utf-8"?>
<p:tagLst xmlns:a="http://schemas.openxmlformats.org/drawingml/2006/main" xmlns:r="http://schemas.openxmlformats.org/officeDocument/2006/relationships" xmlns:p="http://schemas.openxmlformats.org/presentationml/2006/main">
  <p:tag name="NUM" val="2"/>
</p:tagLst>
</file>

<file path=ppt/tags/tag244.xml><?xml version="1.0" encoding="utf-8"?>
<p:tagLst xmlns:a="http://schemas.openxmlformats.org/drawingml/2006/main" xmlns:r="http://schemas.openxmlformats.org/officeDocument/2006/relationships" xmlns:p="http://schemas.openxmlformats.org/presentationml/2006/main">
  <p:tag name="NUM" val="1"/>
</p:tagLst>
</file>

<file path=ppt/tags/tag245.xml><?xml version="1.0" encoding="utf-8"?>
<p:tagLst xmlns:a="http://schemas.openxmlformats.org/drawingml/2006/main" xmlns:r="http://schemas.openxmlformats.org/officeDocument/2006/relationships" xmlns:p="http://schemas.openxmlformats.org/presentationml/2006/main">
  <p:tag name="NUM" val="4"/>
</p:tagLst>
</file>

<file path=ppt/tags/tag246.xml><?xml version="1.0" encoding="utf-8"?>
<p:tagLst xmlns:a="http://schemas.openxmlformats.org/drawingml/2006/main" xmlns:r="http://schemas.openxmlformats.org/officeDocument/2006/relationships" xmlns:p="http://schemas.openxmlformats.org/presentationml/2006/main">
  <p:tag name="NUM" val="2"/>
</p:tagLst>
</file>

<file path=ppt/tags/tag247.xml><?xml version="1.0" encoding="utf-8"?>
<p:tagLst xmlns:a="http://schemas.openxmlformats.org/drawingml/2006/main" xmlns:r="http://schemas.openxmlformats.org/officeDocument/2006/relationships" xmlns:p="http://schemas.openxmlformats.org/presentationml/2006/main">
  <p:tag name="NUM" val="1"/>
</p:tagLst>
</file>

<file path=ppt/tags/tag248.xml><?xml version="1.0" encoding="utf-8"?>
<p:tagLst xmlns:a="http://schemas.openxmlformats.org/drawingml/2006/main" xmlns:r="http://schemas.openxmlformats.org/officeDocument/2006/relationships" xmlns:p="http://schemas.openxmlformats.org/presentationml/2006/main">
  <p:tag name="NUM" val="4"/>
</p:tagLst>
</file>

<file path=ppt/tags/tag249.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50.xml><?xml version="1.0" encoding="utf-8"?>
<p:tagLst xmlns:a="http://schemas.openxmlformats.org/drawingml/2006/main" xmlns:r="http://schemas.openxmlformats.org/officeDocument/2006/relationships" xmlns:p="http://schemas.openxmlformats.org/presentationml/2006/main">
  <p:tag name="NUM" val="1"/>
</p:tagLst>
</file>

<file path=ppt/tags/tag251.xml><?xml version="1.0" encoding="utf-8"?>
<p:tagLst xmlns:a="http://schemas.openxmlformats.org/drawingml/2006/main" xmlns:r="http://schemas.openxmlformats.org/officeDocument/2006/relationships" xmlns:p="http://schemas.openxmlformats.org/presentationml/2006/main">
  <p:tag name="NUM" val="4"/>
</p:tagLst>
</file>

<file path=ppt/tags/tag252.xml><?xml version="1.0" encoding="utf-8"?>
<p:tagLst xmlns:a="http://schemas.openxmlformats.org/drawingml/2006/main" xmlns:r="http://schemas.openxmlformats.org/officeDocument/2006/relationships" xmlns:p="http://schemas.openxmlformats.org/presentationml/2006/main">
  <p:tag name="NUM" val="2"/>
</p:tagLst>
</file>

<file path=ppt/tags/tag253.xml><?xml version="1.0" encoding="utf-8"?>
<p:tagLst xmlns:a="http://schemas.openxmlformats.org/drawingml/2006/main" xmlns:r="http://schemas.openxmlformats.org/officeDocument/2006/relationships" xmlns:p="http://schemas.openxmlformats.org/presentationml/2006/main">
  <p:tag name="NUM" val="1"/>
</p:tagLst>
</file>

<file path=ppt/tags/tag254.xml><?xml version="1.0" encoding="utf-8"?>
<p:tagLst xmlns:a="http://schemas.openxmlformats.org/drawingml/2006/main" xmlns:r="http://schemas.openxmlformats.org/officeDocument/2006/relationships" xmlns:p="http://schemas.openxmlformats.org/presentationml/2006/main">
  <p:tag name="NUM" val="4"/>
</p:tagLst>
</file>

<file path=ppt/tags/tag255.xml><?xml version="1.0" encoding="utf-8"?>
<p:tagLst xmlns:a="http://schemas.openxmlformats.org/drawingml/2006/main" xmlns:r="http://schemas.openxmlformats.org/officeDocument/2006/relationships" xmlns:p="http://schemas.openxmlformats.org/presentationml/2006/main">
  <p:tag name="NUM" val="2"/>
</p:tagLst>
</file>

<file path=ppt/tags/tag256.xml><?xml version="1.0" encoding="utf-8"?>
<p:tagLst xmlns:a="http://schemas.openxmlformats.org/drawingml/2006/main" xmlns:r="http://schemas.openxmlformats.org/officeDocument/2006/relationships" xmlns:p="http://schemas.openxmlformats.org/presentationml/2006/main">
  <p:tag name="NUM" val="1"/>
</p:tagLst>
</file>

<file path=ppt/tags/tag257.xml><?xml version="1.0" encoding="utf-8"?>
<p:tagLst xmlns:a="http://schemas.openxmlformats.org/drawingml/2006/main" xmlns:r="http://schemas.openxmlformats.org/officeDocument/2006/relationships" xmlns:p="http://schemas.openxmlformats.org/presentationml/2006/main">
  <p:tag name="NUM" val="1"/>
</p:tagLst>
</file>

<file path=ppt/tags/tag258.xml><?xml version="1.0" encoding="utf-8"?>
<p:tagLst xmlns:a="http://schemas.openxmlformats.org/drawingml/2006/main" xmlns:r="http://schemas.openxmlformats.org/officeDocument/2006/relationships" xmlns:p="http://schemas.openxmlformats.org/presentationml/2006/main">
  <p:tag name="NUM" val="4"/>
</p:tagLst>
</file>

<file path=ppt/tags/tag259.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4"/>
</p:tagLst>
</file>

<file path=ppt/tags/tag260.xml><?xml version="1.0" encoding="utf-8"?>
<p:tagLst xmlns:a="http://schemas.openxmlformats.org/drawingml/2006/main" xmlns:r="http://schemas.openxmlformats.org/officeDocument/2006/relationships" xmlns:p="http://schemas.openxmlformats.org/presentationml/2006/main">
  <p:tag name="NUM" val="1"/>
</p:tagLst>
</file>

<file path=ppt/tags/tag261.xml><?xml version="1.0" encoding="utf-8"?>
<p:tagLst xmlns:a="http://schemas.openxmlformats.org/drawingml/2006/main" xmlns:r="http://schemas.openxmlformats.org/officeDocument/2006/relationships" xmlns:p="http://schemas.openxmlformats.org/presentationml/2006/main">
  <p:tag name="NUM" val="4"/>
</p:tagLst>
</file>

<file path=ppt/tags/tag262.xml><?xml version="1.0" encoding="utf-8"?>
<p:tagLst xmlns:a="http://schemas.openxmlformats.org/drawingml/2006/main" xmlns:r="http://schemas.openxmlformats.org/officeDocument/2006/relationships" xmlns:p="http://schemas.openxmlformats.org/presentationml/2006/main">
  <p:tag name="NUM" val="2"/>
</p:tagLst>
</file>

<file path=ppt/tags/tag263.xml><?xml version="1.0" encoding="utf-8"?>
<p:tagLst xmlns:a="http://schemas.openxmlformats.org/drawingml/2006/main" xmlns:r="http://schemas.openxmlformats.org/officeDocument/2006/relationships" xmlns:p="http://schemas.openxmlformats.org/presentationml/2006/main">
  <p:tag name="NUM" val="1"/>
</p:tagLst>
</file>

<file path=ppt/tags/tag264.xml><?xml version="1.0" encoding="utf-8"?>
<p:tagLst xmlns:a="http://schemas.openxmlformats.org/drawingml/2006/main" xmlns:r="http://schemas.openxmlformats.org/officeDocument/2006/relationships" xmlns:p="http://schemas.openxmlformats.org/presentationml/2006/main">
  <p:tag name="NUM" val="4"/>
</p:tagLst>
</file>

<file path=ppt/tags/tag265.xml><?xml version="1.0" encoding="utf-8"?>
<p:tagLst xmlns:a="http://schemas.openxmlformats.org/drawingml/2006/main" xmlns:r="http://schemas.openxmlformats.org/officeDocument/2006/relationships" xmlns:p="http://schemas.openxmlformats.org/presentationml/2006/main">
  <p:tag name="NUM" val="2"/>
</p:tagLst>
</file>

<file path=ppt/tags/tag266.xml><?xml version="1.0" encoding="utf-8"?>
<p:tagLst xmlns:a="http://schemas.openxmlformats.org/drawingml/2006/main" xmlns:r="http://schemas.openxmlformats.org/officeDocument/2006/relationships" xmlns:p="http://schemas.openxmlformats.org/presentationml/2006/main">
  <p:tag name="NUM" val="1"/>
</p:tagLst>
</file>

<file path=ppt/tags/tag267.xml><?xml version="1.0" encoding="utf-8"?>
<p:tagLst xmlns:a="http://schemas.openxmlformats.org/drawingml/2006/main" xmlns:r="http://schemas.openxmlformats.org/officeDocument/2006/relationships" xmlns:p="http://schemas.openxmlformats.org/presentationml/2006/main">
  <p:tag name="NUM" val="4"/>
</p:tagLst>
</file>

<file path=ppt/tags/tag268.xml><?xml version="1.0" encoding="utf-8"?>
<p:tagLst xmlns:a="http://schemas.openxmlformats.org/drawingml/2006/main" xmlns:r="http://schemas.openxmlformats.org/officeDocument/2006/relationships" xmlns:p="http://schemas.openxmlformats.org/presentationml/2006/main">
  <p:tag name="NUM" val="2"/>
</p:tagLst>
</file>

<file path=ppt/tags/tag269.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70.xml><?xml version="1.0" encoding="utf-8"?>
<p:tagLst xmlns:a="http://schemas.openxmlformats.org/drawingml/2006/main" xmlns:r="http://schemas.openxmlformats.org/officeDocument/2006/relationships" xmlns:p="http://schemas.openxmlformats.org/presentationml/2006/main">
  <p:tag name="NUM" val="4"/>
</p:tagLst>
</file>

<file path=ppt/tags/tag271.xml><?xml version="1.0" encoding="utf-8"?>
<p:tagLst xmlns:a="http://schemas.openxmlformats.org/drawingml/2006/main" xmlns:r="http://schemas.openxmlformats.org/officeDocument/2006/relationships" xmlns:p="http://schemas.openxmlformats.org/presentationml/2006/main">
  <p:tag name="NUM" val="2"/>
</p:tagLst>
</file>

<file path=ppt/tags/tag272.xml><?xml version="1.0" encoding="utf-8"?>
<p:tagLst xmlns:a="http://schemas.openxmlformats.org/drawingml/2006/main" xmlns:r="http://schemas.openxmlformats.org/officeDocument/2006/relationships" xmlns:p="http://schemas.openxmlformats.org/presentationml/2006/main">
  <p:tag name="NUM" val="1"/>
</p:tagLst>
</file>

<file path=ppt/tags/tag273.xml><?xml version="1.0" encoding="utf-8"?>
<p:tagLst xmlns:a="http://schemas.openxmlformats.org/drawingml/2006/main" xmlns:r="http://schemas.openxmlformats.org/officeDocument/2006/relationships" xmlns:p="http://schemas.openxmlformats.org/presentationml/2006/main">
  <p:tag name="NUM" val="4"/>
</p:tagLst>
</file>

<file path=ppt/tags/tag274.xml><?xml version="1.0" encoding="utf-8"?>
<p:tagLst xmlns:a="http://schemas.openxmlformats.org/drawingml/2006/main" xmlns:r="http://schemas.openxmlformats.org/officeDocument/2006/relationships" xmlns:p="http://schemas.openxmlformats.org/presentationml/2006/main">
  <p:tag name="NUM" val="2"/>
</p:tagLst>
</file>

<file path=ppt/tags/tag275.xml><?xml version="1.0" encoding="utf-8"?>
<p:tagLst xmlns:a="http://schemas.openxmlformats.org/drawingml/2006/main" xmlns:r="http://schemas.openxmlformats.org/officeDocument/2006/relationships" xmlns:p="http://schemas.openxmlformats.org/presentationml/2006/main">
  <p:tag name="NUM" val="1"/>
</p:tagLst>
</file>

<file path=ppt/tags/tag276.xml><?xml version="1.0" encoding="utf-8"?>
<p:tagLst xmlns:a="http://schemas.openxmlformats.org/drawingml/2006/main" xmlns:r="http://schemas.openxmlformats.org/officeDocument/2006/relationships" xmlns:p="http://schemas.openxmlformats.org/presentationml/2006/main">
  <p:tag name="NUM" val="4"/>
</p:tagLst>
</file>

<file path=ppt/tags/tag277.xml><?xml version="1.0" encoding="utf-8"?>
<p:tagLst xmlns:a="http://schemas.openxmlformats.org/drawingml/2006/main" xmlns:r="http://schemas.openxmlformats.org/officeDocument/2006/relationships" xmlns:p="http://schemas.openxmlformats.org/presentationml/2006/main">
  <p:tag name="NUM" val="2"/>
</p:tagLst>
</file>

<file path=ppt/tags/tag278.xml><?xml version="1.0" encoding="utf-8"?>
<p:tagLst xmlns:a="http://schemas.openxmlformats.org/drawingml/2006/main" xmlns:r="http://schemas.openxmlformats.org/officeDocument/2006/relationships" xmlns:p="http://schemas.openxmlformats.org/presentationml/2006/main">
  <p:tag name="NUM" val="1"/>
</p:tagLst>
</file>

<file path=ppt/tags/tag279.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80.xml><?xml version="1.0" encoding="utf-8"?>
<p:tagLst xmlns:a="http://schemas.openxmlformats.org/drawingml/2006/main" xmlns:r="http://schemas.openxmlformats.org/officeDocument/2006/relationships" xmlns:p="http://schemas.openxmlformats.org/presentationml/2006/main">
  <p:tag name="NUM" val="2"/>
</p:tagLst>
</file>

<file path=ppt/tags/tag281.xml><?xml version="1.0" encoding="utf-8"?>
<p:tagLst xmlns:a="http://schemas.openxmlformats.org/drawingml/2006/main" xmlns:r="http://schemas.openxmlformats.org/officeDocument/2006/relationships" xmlns:p="http://schemas.openxmlformats.org/presentationml/2006/main">
  <p:tag name="NUM" val="1"/>
</p:tagLst>
</file>

<file path=ppt/tags/tag282.xml><?xml version="1.0" encoding="utf-8"?>
<p:tagLst xmlns:a="http://schemas.openxmlformats.org/drawingml/2006/main" xmlns:r="http://schemas.openxmlformats.org/officeDocument/2006/relationships" xmlns:p="http://schemas.openxmlformats.org/presentationml/2006/main">
  <p:tag name="NUM" val="4"/>
</p:tagLst>
</file>

<file path=ppt/tags/tag283.xml><?xml version="1.0" encoding="utf-8"?>
<p:tagLst xmlns:a="http://schemas.openxmlformats.org/drawingml/2006/main" xmlns:r="http://schemas.openxmlformats.org/officeDocument/2006/relationships" xmlns:p="http://schemas.openxmlformats.org/presentationml/2006/main">
  <p:tag name="NUM" val="2"/>
</p:tagLst>
</file>

<file path=ppt/tags/tag284.xml><?xml version="1.0" encoding="utf-8"?>
<p:tagLst xmlns:a="http://schemas.openxmlformats.org/drawingml/2006/main" xmlns:r="http://schemas.openxmlformats.org/officeDocument/2006/relationships" xmlns:p="http://schemas.openxmlformats.org/presentationml/2006/main">
  <p:tag name="NUM" val="1"/>
</p:tagLst>
</file>

<file path=ppt/tags/tag285.xml><?xml version="1.0" encoding="utf-8"?>
<p:tagLst xmlns:a="http://schemas.openxmlformats.org/drawingml/2006/main" xmlns:r="http://schemas.openxmlformats.org/officeDocument/2006/relationships" xmlns:p="http://schemas.openxmlformats.org/presentationml/2006/main">
  <p:tag name="NUM" val="4"/>
</p:tagLst>
</file>

<file path=ppt/tags/tag286.xml><?xml version="1.0" encoding="utf-8"?>
<p:tagLst xmlns:a="http://schemas.openxmlformats.org/drawingml/2006/main" xmlns:r="http://schemas.openxmlformats.org/officeDocument/2006/relationships" xmlns:p="http://schemas.openxmlformats.org/presentationml/2006/main">
  <p:tag name="NUM" val="2"/>
</p:tagLst>
</file>

<file path=ppt/tags/tag287.xml><?xml version="1.0" encoding="utf-8"?>
<p:tagLst xmlns:a="http://schemas.openxmlformats.org/drawingml/2006/main" xmlns:r="http://schemas.openxmlformats.org/officeDocument/2006/relationships" xmlns:p="http://schemas.openxmlformats.org/presentationml/2006/main">
  <p:tag name="NUM" val="1"/>
</p:tagLst>
</file>

<file path=ppt/tags/tag288.xml><?xml version="1.0" encoding="utf-8"?>
<p:tagLst xmlns:a="http://schemas.openxmlformats.org/drawingml/2006/main" xmlns:r="http://schemas.openxmlformats.org/officeDocument/2006/relationships" xmlns:p="http://schemas.openxmlformats.org/presentationml/2006/main">
  <p:tag name="NUM" val="4"/>
</p:tagLst>
</file>

<file path=ppt/tags/tag289.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290.xml><?xml version="1.0" encoding="utf-8"?>
<p:tagLst xmlns:a="http://schemas.openxmlformats.org/drawingml/2006/main" xmlns:r="http://schemas.openxmlformats.org/officeDocument/2006/relationships" xmlns:p="http://schemas.openxmlformats.org/presentationml/2006/main">
  <p:tag name="NUM" val="1"/>
</p:tagLst>
</file>

<file path=ppt/tags/tag291.xml><?xml version="1.0" encoding="utf-8"?>
<p:tagLst xmlns:a="http://schemas.openxmlformats.org/drawingml/2006/main" xmlns:r="http://schemas.openxmlformats.org/officeDocument/2006/relationships" xmlns:p="http://schemas.openxmlformats.org/presentationml/2006/main">
  <p:tag name="NUM" val="4"/>
</p:tagLst>
</file>

<file path=ppt/tags/tag292.xml><?xml version="1.0" encoding="utf-8"?>
<p:tagLst xmlns:a="http://schemas.openxmlformats.org/drawingml/2006/main" xmlns:r="http://schemas.openxmlformats.org/officeDocument/2006/relationships" xmlns:p="http://schemas.openxmlformats.org/presentationml/2006/main">
  <p:tag name="NUM" val="2"/>
</p:tagLst>
</file>

<file path=ppt/tags/tag293.xml><?xml version="1.0" encoding="utf-8"?>
<p:tagLst xmlns:a="http://schemas.openxmlformats.org/drawingml/2006/main" xmlns:r="http://schemas.openxmlformats.org/officeDocument/2006/relationships" xmlns:p="http://schemas.openxmlformats.org/presentationml/2006/main">
  <p:tag name="NUM" val="1"/>
</p:tagLst>
</file>

<file path=ppt/tags/tag294.xml><?xml version="1.0" encoding="utf-8"?>
<p:tagLst xmlns:a="http://schemas.openxmlformats.org/drawingml/2006/main" xmlns:r="http://schemas.openxmlformats.org/officeDocument/2006/relationships" xmlns:p="http://schemas.openxmlformats.org/presentationml/2006/main">
  <p:tag name="NUM" val="4"/>
</p:tagLst>
</file>

<file path=ppt/tags/tag295.xml><?xml version="1.0" encoding="utf-8"?>
<p:tagLst xmlns:a="http://schemas.openxmlformats.org/drawingml/2006/main" xmlns:r="http://schemas.openxmlformats.org/officeDocument/2006/relationships" xmlns:p="http://schemas.openxmlformats.org/presentationml/2006/main">
  <p:tag name="NUM" val="2"/>
</p:tagLst>
</file>

<file path=ppt/tags/tag296.xml><?xml version="1.0" encoding="utf-8"?>
<p:tagLst xmlns:a="http://schemas.openxmlformats.org/drawingml/2006/main" xmlns:r="http://schemas.openxmlformats.org/officeDocument/2006/relationships" xmlns:p="http://schemas.openxmlformats.org/presentationml/2006/main">
  <p:tag name="NUM" val="1"/>
</p:tagLst>
</file>

<file path=ppt/tags/tag297.xml><?xml version="1.0" encoding="utf-8"?>
<p:tagLst xmlns:a="http://schemas.openxmlformats.org/drawingml/2006/main" xmlns:r="http://schemas.openxmlformats.org/officeDocument/2006/relationships" xmlns:p="http://schemas.openxmlformats.org/presentationml/2006/main">
  <p:tag name="NUM" val="4"/>
</p:tagLst>
</file>

<file path=ppt/tags/tag298.xml><?xml version="1.0" encoding="utf-8"?>
<p:tagLst xmlns:a="http://schemas.openxmlformats.org/drawingml/2006/main" xmlns:r="http://schemas.openxmlformats.org/officeDocument/2006/relationships" xmlns:p="http://schemas.openxmlformats.org/presentationml/2006/main">
  <p:tag name="NUM" val="2"/>
</p:tagLst>
</file>

<file path=ppt/tags/tag29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4"/>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00.xml><?xml version="1.0" encoding="utf-8"?>
<p:tagLst xmlns:a="http://schemas.openxmlformats.org/drawingml/2006/main" xmlns:r="http://schemas.openxmlformats.org/officeDocument/2006/relationships" xmlns:p="http://schemas.openxmlformats.org/presentationml/2006/main">
  <p:tag name="NUM" val="4"/>
</p:tagLst>
</file>

<file path=ppt/tags/tag301.xml><?xml version="1.0" encoding="utf-8"?>
<p:tagLst xmlns:a="http://schemas.openxmlformats.org/drawingml/2006/main" xmlns:r="http://schemas.openxmlformats.org/officeDocument/2006/relationships" xmlns:p="http://schemas.openxmlformats.org/presentationml/2006/main">
  <p:tag name="NUM" val="2"/>
</p:tagLst>
</file>

<file path=ppt/tags/tag302.xml><?xml version="1.0" encoding="utf-8"?>
<p:tagLst xmlns:a="http://schemas.openxmlformats.org/drawingml/2006/main" xmlns:r="http://schemas.openxmlformats.org/officeDocument/2006/relationships" xmlns:p="http://schemas.openxmlformats.org/presentationml/2006/main">
  <p:tag name="NUM" val="1"/>
</p:tagLst>
</file>

<file path=ppt/tags/tag303.xml><?xml version="1.0" encoding="utf-8"?>
<p:tagLst xmlns:a="http://schemas.openxmlformats.org/drawingml/2006/main" xmlns:r="http://schemas.openxmlformats.org/officeDocument/2006/relationships" xmlns:p="http://schemas.openxmlformats.org/presentationml/2006/main">
  <p:tag name="NUM" val="4"/>
</p:tagLst>
</file>

<file path=ppt/tags/tag304.xml><?xml version="1.0" encoding="utf-8"?>
<p:tagLst xmlns:a="http://schemas.openxmlformats.org/drawingml/2006/main" xmlns:r="http://schemas.openxmlformats.org/officeDocument/2006/relationships" xmlns:p="http://schemas.openxmlformats.org/presentationml/2006/main">
  <p:tag name="NUM" val="2"/>
</p:tagLst>
</file>

<file path=ppt/tags/tag305.xml><?xml version="1.0" encoding="utf-8"?>
<p:tagLst xmlns:a="http://schemas.openxmlformats.org/drawingml/2006/main" xmlns:r="http://schemas.openxmlformats.org/officeDocument/2006/relationships" xmlns:p="http://schemas.openxmlformats.org/presentationml/2006/main">
  <p:tag name="NUM" val="1"/>
</p:tagLst>
</file>

<file path=ppt/tags/tag306.xml><?xml version="1.0" encoding="utf-8"?>
<p:tagLst xmlns:a="http://schemas.openxmlformats.org/drawingml/2006/main" xmlns:r="http://schemas.openxmlformats.org/officeDocument/2006/relationships" xmlns:p="http://schemas.openxmlformats.org/presentationml/2006/main">
  <p:tag name="NUM" val="4"/>
</p:tagLst>
</file>

<file path=ppt/tags/tag307.xml><?xml version="1.0" encoding="utf-8"?>
<p:tagLst xmlns:a="http://schemas.openxmlformats.org/drawingml/2006/main" xmlns:r="http://schemas.openxmlformats.org/officeDocument/2006/relationships" xmlns:p="http://schemas.openxmlformats.org/presentationml/2006/main">
  <p:tag name="NUM" val="2"/>
</p:tagLst>
</file>

<file path=ppt/tags/tag308.xml><?xml version="1.0" encoding="utf-8"?>
<p:tagLst xmlns:a="http://schemas.openxmlformats.org/drawingml/2006/main" xmlns:r="http://schemas.openxmlformats.org/officeDocument/2006/relationships" xmlns:p="http://schemas.openxmlformats.org/presentationml/2006/main">
  <p:tag name="NUM" val="1"/>
</p:tagLst>
</file>

<file path=ppt/tags/tag309.xml><?xml version="1.0" encoding="utf-8"?>
<p:tagLst xmlns:a="http://schemas.openxmlformats.org/drawingml/2006/main" xmlns:r="http://schemas.openxmlformats.org/officeDocument/2006/relationships" xmlns:p="http://schemas.openxmlformats.org/presentationml/2006/main">
  <p:tag name="NUM" val="4"/>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10.xml><?xml version="1.0" encoding="utf-8"?>
<p:tagLst xmlns:a="http://schemas.openxmlformats.org/drawingml/2006/main" xmlns:r="http://schemas.openxmlformats.org/officeDocument/2006/relationships" xmlns:p="http://schemas.openxmlformats.org/presentationml/2006/main">
  <p:tag name="NUM" val="2"/>
</p:tagLst>
</file>

<file path=ppt/tags/tag311.xml><?xml version="1.0" encoding="utf-8"?>
<p:tagLst xmlns:a="http://schemas.openxmlformats.org/drawingml/2006/main" xmlns:r="http://schemas.openxmlformats.org/officeDocument/2006/relationships" xmlns:p="http://schemas.openxmlformats.org/presentationml/2006/main">
  <p:tag name="NUM" val="1"/>
</p:tagLst>
</file>

<file path=ppt/tags/tag312.xml><?xml version="1.0" encoding="utf-8"?>
<p:tagLst xmlns:a="http://schemas.openxmlformats.org/drawingml/2006/main" xmlns:r="http://schemas.openxmlformats.org/officeDocument/2006/relationships" xmlns:p="http://schemas.openxmlformats.org/presentationml/2006/main">
  <p:tag name="NUM" val="4"/>
</p:tagLst>
</file>

<file path=ppt/tags/tag313.xml><?xml version="1.0" encoding="utf-8"?>
<p:tagLst xmlns:a="http://schemas.openxmlformats.org/drawingml/2006/main" xmlns:r="http://schemas.openxmlformats.org/officeDocument/2006/relationships" xmlns:p="http://schemas.openxmlformats.org/presentationml/2006/main">
  <p:tag name="NUM" val="2"/>
</p:tagLst>
</file>

<file path=ppt/tags/tag314.xml><?xml version="1.0" encoding="utf-8"?>
<p:tagLst xmlns:a="http://schemas.openxmlformats.org/drawingml/2006/main" xmlns:r="http://schemas.openxmlformats.org/officeDocument/2006/relationships" xmlns:p="http://schemas.openxmlformats.org/presentationml/2006/main">
  <p:tag name="NUM" val="1"/>
</p:tagLst>
</file>

<file path=ppt/tags/tag315.xml><?xml version="1.0" encoding="utf-8"?>
<p:tagLst xmlns:a="http://schemas.openxmlformats.org/drawingml/2006/main" xmlns:r="http://schemas.openxmlformats.org/officeDocument/2006/relationships" xmlns:p="http://schemas.openxmlformats.org/presentationml/2006/main">
  <p:tag name="NUM" val="4"/>
</p:tagLst>
</file>

<file path=ppt/tags/tag316.xml><?xml version="1.0" encoding="utf-8"?>
<p:tagLst xmlns:a="http://schemas.openxmlformats.org/drawingml/2006/main" xmlns:r="http://schemas.openxmlformats.org/officeDocument/2006/relationships" xmlns:p="http://schemas.openxmlformats.org/presentationml/2006/main">
  <p:tag name="NUM" val="2"/>
</p:tagLst>
</file>

<file path=ppt/tags/tag317.xml><?xml version="1.0" encoding="utf-8"?>
<p:tagLst xmlns:a="http://schemas.openxmlformats.org/drawingml/2006/main" xmlns:r="http://schemas.openxmlformats.org/officeDocument/2006/relationships" xmlns:p="http://schemas.openxmlformats.org/presentationml/2006/main">
  <p:tag name="NUM" val="1"/>
</p:tagLst>
</file>

<file path=ppt/tags/tag318.xml><?xml version="1.0" encoding="utf-8"?>
<p:tagLst xmlns:a="http://schemas.openxmlformats.org/drawingml/2006/main" xmlns:r="http://schemas.openxmlformats.org/officeDocument/2006/relationships" xmlns:p="http://schemas.openxmlformats.org/presentationml/2006/main">
  <p:tag name="NUM" val="4"/>
</p:tagLst>
</file>

<file path=ppt/tags/tag319.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20.xml><?xml version="1.0" encoding="utf-8"?>
<p:tagLst xmlns:a="http://schemas.openxmlformats.org/drawingml/2006/main" xmlns:r="http://schemas.openxmlformats.org/officeDocument/2006/relationships" xmlns:p="http://schemas.openxmlformats.org/presentationml/2006/main">
  <p:tag name="NUM" val="1"/>
</p:tagLst>
</file>

<file path=ppt/tags/tag321.xml><?xml version="1.0" encoding="utf-8"?>
<p:tagLst xmlns:a="http://schemas.openxmlformats.org/drawingml/2006/main" xmlns:r="http://schemas.openxmlformats.org/officeDocument/2006/relationships" xmlns:p="http://schemas.openxmlformats.org/presentationml/2006/main">
  <p:tag name="NUM" val="4"/>
</p:tagLst>
</file>

<file path=ppt/tags/tag322.xml><?xml version="1.0" encoding="utf-8"?>
<p:tagLst xmlns:a="http://schemas.openxmlformats.org/drawingml/2006/main" xmlns:r="http://schemas.openxmlformats.org/officeDocument/2006/relationships" xmlns:p="http://schemas.openxmlformats.org/presentationml/2006/main">
  <p:tag name="NUM" val="2"/>
</p:tagLst>
</file>

<file path=ppt/tags/tag323.xml><?xml version="1.0" encoding="utf-8"?>
<p:tagLst xmlns:a="http://schemas.openxmlformats.org/drawingml/2006/main" xmlns:r="http://schemas.openxmlformats.org/officeDocument/2006/relationships" xmlns:p="http://schemas.openxmlformats.org/presentationml/2006/main">
  <p:tag name="NUM" val="1"/>
</p:tagLst>
</file>

<file path=ppt/tags/tag324.xml><?xml version="1.0" encoding="utf-8"?>
<p:tagLst xmlns:a="http://schemas.openxmlformats.org/drawingml/2006/main" xmlns:r="http://schemas.openxmlformats.org/officeDocument/2006/relationships" xmlns:p="http://schemas.openxmlformats.org/presentationml/2006/main">
  <p:tag name="NUM" val="4"/>
</p:tagLst>
</file>

<file path=ppt/tags/tag325.xml><?xml version="1.0" encoding="utf-8"?>
<p:tagLst xmlns:a="http://schemas.openxmlformats.org/drawingml/2006/main" xmlns:r="http://schemas.openxmlformats.org/officeDocument/2006/relationships" xmlns:p="http://schemas.openxmlformats.org/presentationml/2006/main">
  <p:tag name="NUM" val="2"/>
</p:tagLst>
</file>

<file path=ppt/tags/tag326.xml><?xml version="1.0" encoding="utf-8"?>
<p:tagLst xmlns:a="http://schemas.openxmlformats.org/drawingml/2006/main" xmlns:r="http://schemas.openxmlformats.org/officeDocument/2006/relationships" xmlns:p="http://schemas.openxmlformats.org/presentationml/2006/main">
  <p:tag name="NUM" val="1"/>
</p:tagLst>
</file>

<file path=ppt/tags/tag327.xml><?xml version="1.0" encoding="utf-8"?>
<p:tagLst xmlns:a="http://schemas.openxmlformats.org/drawingml/2006/main" xmlns:r="http://schemas.openxmlformats.org/officeDocument/2006/relationships" xmlns:p="http://schemas.openxmlformats.org/presentationml/2006/main">
  <p:tag name="NUM" val="4"/>
</p:tagLst>
</file>

<file path=ppt/tags/tag328.xml><?xml version="1.0" encoding="utf-8"?>
<p:tagLst xmlns:a="http://schemas.openxmlformats.org/drawingml/2006/main" xmlns:r="http://schemas.openxmlformats.org/officeDocument/2006/relationships" xmlns:p="http://schemas.openxmlformats.org/presentationml/2006/main">
  <p:tag name="NUM" val="2"/>
</p:tagLst>
</file>

<file path=ppt/tags/tag329.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4"/>
</p:tagLst>
</file>

<file path=ppt/tags/tag330.xml><?xml version="1.0" encoding="utf-8"?>
<p:tagLst xmlns:a="http://schemas.openxmlformats.org/drawingml/2006/main" xmlns:r="http://schemas.openxmlformats.org/officeDocument/2006/relationships" xmlns:p="http://schemas.openxmlformats.org/presentationml/2006/main">
  <p:tag name="NUM" val="4"/>
</p:tagLst>
</file>

<file path=ppt/tags/tag331.xml><?xml version="1.0" encoding="utf-8"?>
<p:tagLst xmlns:a="http://schemas.openxmlformats.org/drawingml/2006/main" xmlns:r="http://schemas.openxmlformats.org/officeDocument/2006/relationships" xmlns:p="http://schemas.openxmlformats.org/presentationml/2006/main">
  <p:tag name="NUM" val="2"/>
</p:tagLst>
</file>

<file path=ppt/tags/tag332.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4"/>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4"/>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50.xml><?xml version="1.0" encoding="utf-8"?>
<p:tagLst xmlns:a="http://schemas.openxmlformats.org/drawingml/2006/main" xmlns:r="http://schemas.openxmlformats.org/officeDocument/2006/relationships" xmlns:p="http://schemas.openxmlformats.org/presentationml/2006/main">
  <p:tag name="NUM" val="4"/>
</p:tagLst>
</file>

<file path=ppt/tags/tag51.xml><?xml version="1.0" encoding="utf-8"?>
<p:tagLst xmlns:a="http://schemas.openxmlformats.org/drawingml/2006/main" xmlns:r="http://schemas.openxmlformats.org/officeDocument/2006/relationships" xmlns:p="http://schemas.openxmlformats.org/presentationml/2006/main">
  <p:tag name="NUM" val="3"/>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4"/>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4"/>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3"/>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1"/>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3"/>
</p:tagLst>
</file>

<file path=ppt/tags/tag71.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4"/>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4"/>
</p:tagLst>
</file>

<file path=ppt/tags/tag78.xml><?xml version="1.0" encoding="utf-8"?>
<p:tagLst xmlns:a="http://schemas.openxmlformats.org/drawingml/2006/main" xmlns:r="http://schemas.openxmlformats.org/officeDocument/2006/relationships" xmlns:p="http://schemas.openxmlformats.org/presentationml/2006/main">
  <p:tag name="NUM" val="3"/>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4"/>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4"/>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4"/>
</p:tagLst>
</file>

<file path=ppt/tags/tag94.xml><?xml version="1.0" encoding="utf-8"?>
<p:tagLst xmlns:a="http://schemas.openxmlformats.org/drawingml/2006/main" xmlns:r="http://schemas.openxmlformats.org/officeDocument/2006/relationships" xmlns:p="http://schemas.openxmlformats.org/presentationml/2006/main">
  <p:tag name="NUM" val="3"/>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Thes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ormAutofit/>
      </a:bodyPr>
      <a:lstStyle>
        <a:defPPr>
          <a:defRPr dirty="0" smtClean="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themeOverride>
</file>

<file path=ppt/theme/themeOverride2.xml><?xml version="1.0" encoding="utf-8"?>
<a:themeOverride xmlns:a="http://schemas.openxmlformats.org/drawingml/2006/main">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themeOverride>
</file>

<file path=docProps/app.xml><?xml version="1.0" encoding="utf-8"?>
<Properties xmlns="http://schemas.openxmlformats.org/officeDocument/2006/extended-properties" xmlns:vt="http://schemas.openxmlformats.org/officeDocument/2006/docPropsVTypes">
  <Template/>
  <TotalTime>6415</TotalTime>
  <Words>7421</Words>
  <Application>Microsoft Office PowerPoint</Application>
  <PresentationFormat>Affichage à l'écran (4:3)</PresentationFormat>
  <Paragraphs>1625</Paragraphs>
  <Slides>110</Slides>
  <Notes>110</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0</vt:i4>
      </vt:variant>
      <vt:variant>
        <vt:lpstr>Titres des diapositives</vt:lpstr>
      </vt:variant>
      <vt:variant>
        <vt:i4>110</vt:i4>
      </vt:variant>
    </vt:vector>
  </HeadingPairs>
  <TitlesOfParts>
    <vt:vector size="118" baseType="lpstr">
      <vt:lpstr>Arial</vt:lpstr>
      <vt:lpstr>Calibri</vt:lpstr>
      <vt:lpstr>Courier New</vt:lpstr>
      <vt:lpstr>Courier-BoldOblique</vt:lpstr>
      <vt:lpstr>Exotc350 DmBd BT</vt:lpstr>
      <vt:lpstr>Georgia</vt:lpstr>
      <vt:lpstr>Times New Roman</vt:lpstr>
      <vt:lpstr>These</vt:lpstr>
      <vt:lpstr>INTRODUCTION</vt:lpstr>
      <vt:lpstr>Présentation PowerPoint</vt:lpstr>
      <vt:lpstr>Historique</vt:lpstr>
      <vt:lpstr>Domaines de description</vt:lpstr>
      <vt:lpstr>Niveaux d’abstraction</vt:lpstr>
      <vt:lpstr>Structure du VHDL</vt:lpstr>
      <vt:lpstr>Introduction</vt:lpstr>
      <vt:lpstr>Introduction</vt:lpstr>
      <vt:lpstr>Domaine concurrent et séquentiel</vt:lpstr>
      <vt:lpstr>Types d’objets</vt:lpstr>
      <vt:lpstr>Les opérateurs</vt:lpstr>
      <vt:lpstr>Programmer en VHDL</vt:lpstr>
      <vt:lpstr>Exemple de Code</vt:lpstr>
      <vt:lpstr>Exemple de Code</vt:lpstr>
      <vt:lpstr>Exemple de Code</vt:lpstr>
      <vt:lpstr>Entité</vt:lpstr>
      <vt:lpstr>Entité</vt:lpstr>
      <vt:lpstr>Architecture</vt:lpstr>
      <vt:lpstr>Architecture</vt:lpstr>
      <vt:lpstr>Types en VHDL</vt:lpstr>
      <vt:lpstr>Déclaration de Types</vt:lpstr>
      <vt:lpstr>Type Scalaire</vt:lpstr>
      <vt:lpstr>Type Scalaire énuméré</vt:lpstr>
      <vt:lpstr>Type Scalaire entier</vt:lpstr>
      <vt:lpstr>Type Scalaire Logique à valeurs multiples</vt:lpstr>
      <vt:lpstr>Type Scalaire Logique à valeurs multiples</vt:lpstr>
      <vt:lpstr>Type Composite</vt:lpstr>
      <vt:lpstr>Type Composite</vt:lpstr>
      <vt:lpstr>Accès aux éléments</vt:lpstr>
      <vt:lpstr>Accès aux éléments</vt:lpstr>
      <vt:lpstr>Accès aux éléments Exemples</vt:lpstr>
      <vt:lpstr>Accès aux éléments Exemples</vt:lpstr>
      <vt:lpstr>Accès aux éléments Exemples</vt:lpstr>
      <vt:lpstr>Présentation PowerPoint</vt:lpstr>
      <vt:lpstr>Zone Concurrente</vt:lpstr>
      <vt:lpstr>Présentation PowerPoint</vt:lpstr>
      <vt:lpstr>Affectation Conditionnelle: Instruction When</vt:lpstr>
      <vt:lpstr>Affectation Selective: Instruction With</vt:lpstr>
      <vt:lpstr>Affectation Selective: Instruction With</vt:lpstr>
      <vt:lpstr>Exemple</vt:lpstr>
      <vt:lpstr>Zone Séquentielle</vt:lpstr>
      <vt:lpstr>Présentation PowerPoint</vt:lpstr>
      <vt:lpstr>Process</vt:lpstr>
      <vt:lpstr>Instructions Conditionnelles</vt:lpstr>
      <vt:lpstr>Instructions Conditionnelles</vt:lpstr>
      <vt:lpstr>Instructions de Bouclage</vt:lpstr>
      <vt:lpstr>Instructions de Bouclage</vt:lpstr>
      <vt:lpstr>Instructions d’attente</vt:lpstr>
      <vt:lpstr>Exemples d’application</vt:lpstr>
      <vt:lpstr>Exemples d’application</vt:lpstr>
      <vt:lpstr>Affectation des signaux</vt:lpstr>
      <vt:lpstr>Affectation des signaux</vt:lpstr>
      <vt:lpstr>Affectation des signaux</vt:lpstr>
      <vt:lpstr>Affectation des signaux</vt:lpstr>
      <vt:lpstr>Les variables</vt:lpstr>
      <vt:lpstr>Hiérarchisation</vt:lpstr>
      <vt:lpstr>Présentation PowerPoint</vt:lpstr>
      <vt:lpstr>Déclaration du Component</vt:lpstr>
      <vt:lpstr>Instantiation du component</vt:lpstr>
      <vt:lpstr>Exemple : Additionneur</vt:lpstr>
      <vt:lpstr>Exemple : Additionneur</vt:lpstr>
      <vt:lpstr>Exemple : Additionneur</vt:lpstr>
      <vt:lpstr>Description de Circuits Combinatoires</vt:lpstr>
      <vt:lpstr>Restrictions dans la description</vt:lpstr>
      <vt:lpstr>Equation logique</vt:lpstr>
      <vt:lpstr>Transcription d’une table de vérité</vt:lpstr>
      <vt:lpstr>Transcription d’une table de vérité</vt:lpstr>
      <vt:lpstr>Transcription d’une table de vérité</vt:lpstr>
      <vt:lpstr>Transcription d’une table de vérité</vt:lpstr>
      <vt:lpstr>Transcription d’une table de vérité</vt:lpstr>
      <vt:lpstr>Exercice : multiplieur 4*4</vt:lpstr>
      <vt:lpstr>Exemple : multiplieur 4*4</vt:lpstr>
      <vt:lpstr>Description de Circuits Séquentiels</vt:lpstr>
      <vt:lpstr>Restrictions dans la description</vt:lpstr>
      <vt:lpstr>Bascule à verrouillage (latch)</vt:lpstr>
      <vt:lpstr>Bascule synchrone</vt:lpstr>
      <vt:lpstr>Bascule synchrone avec Set/Reset asynchrone</vt:lpstr>
      <vt:lpstr>Bascule synchrone avec Set/Reset synchrone</vt:lpstr>
      <vt:lpstr>Exemple : Registre tampon 3 bits</vt:lpstr>
      <vt:lpstr>Exemple : Registre tampon 3 bits</vt:lpstr>
      <vt:lpstr>Exercices</vt:lpstr>
      <vt:lpstr>Exercices</vt:lpstr>
      <vt:lpstr>Remarques </vt:lpstr>
      <vt:lpstr>Remarques </vt:lpstr>
      <vt:lpstr>Machine à états finis</vt:lpstr>
      <vt:lpstr>Concepts de FSM (Finite State Machine)</vt:lpstr>
      <vt:lpstr>Concepts de FSM (Finite State Machine)</vt:lpstr>
      <vt:lpstr>Structure d'une FSM - Sorties combinatoires</vt:lpstr>
      <vt:lpstr>Structure d'une FSM - Sorties combinatoires</vt:lpstr>
      <vt:lpstr>Structure d'une FSM - Sorties synchronisées</vt:lpstr>
      <vt:lpstr>Structure d'une FSM - Sorties prises directement dans l’état interne</vt:lpstr>
      <vt:lpstr>Codage des états internes</vt:lpstr>
      <vt:lpstr>Description des FSM synchrone en VHDL - Nœuds d’un graphe d’états</vt:lpstr>
      <vt:lpstr>Description des FSM synchrone en VHDL - La dynamique d’un graphe</vt:lpstr>
      <vt:lpstr>Description des FSM synchrone en VHDL - La dynamique d’un graphe</vt:lpstr>
      <vt:lpstr>Description des FSM synchrone en VHDL - La dynamique d’un graphe</vt:lpstr>
      <vt:lpstr>Description des FSM synchrone en VHDL - La dynamique d’un graphe</vt:lpstr>
      <vt:lpstr>Description des FSM synchrone en VHDL - La dynamique d’un graphe</vt:lpstr>
      <vt:lpstr>Description des FSM synchrone en VHDL - Codage des états internes d’un graphe</vt:lpstr>
      <vt:lpstr>Description des FSM synchrone en VHDL - Initialisation d’un graphe</vt:lpstr>
      <vt:lpstr>Description des FSM synchrone en VHDL - Les actions d’état / de transition</vt:lpstr>
      <vt:lpstr>Description des FSM synchrone en VHDL - Les actions d’état</vt:lpstr>
      <vt:lpstr>Description des FSM synchrone en VHDL - Les actions d’état</vt:lpstr>
      <vt:lpstr>Description des FSM synchrone en VHDL - Les actions d’état</vt:lpstr>
      <vt:lpstr>Description des FSM synchrone en VHDL - Les actions d’état</vt:lpstr>
      <vt:lpstr>Description des FSM synchrone en VHDL - Les actions de transition</vt:lpstr>
      <vt:lpstr>Description des FSM synchrone en VHDL - Les actions de transition</vt:lpstr>
      <vt:lpstr>Description des FSM synchrone en VHDL - Les actions de transition</vt:lpstr>
      <vt:lpstr>Exercices</vt:lpstr>
      <vt:lpstr>Exercices</vt:lpstr>
    </vt:vector>
  </TitlesOfParts>
  <Company>LECAP-EPT // INSAT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CLP : Circuits Logiques Programmables</dc:title>
  <dc:creator>BEN OTHMAN Slim</dc:creator>
  <cp:lastModifiedBy>fas</cp:lastModifiedBy>
  <cp:revision>344</cp:revision>
  <dcterms:created xsi:type="dcterms:W3CDTF">2011-10-24T11:59:56Z</dcterms:created>
  <dcterms:modified xsi:type="dcterms:W3CDTF">2017-11-23T07:45:41Z</dcterms:modified>
</cp:coreProperties>
</file>