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6896D4C-5F6D-40AF-A569-2DAC3407542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344BB91-FE31-4733-AA3E-84BE546A4A63}" type="slidenum">
              <a:rPr lang="fr-FR" smtClean="0"/>
              <a:t>‹N°›</a:t>
            </a:fld>
            <a:endParaRPr lang="fr-FR"/>
          </a:p>
        </p:txBody>
      </p:sp>
    </p:spTree>
    <p:extLst>
      <p:ext uri="{BB962C8B-B14F-4D97-AF65-F5344CB8AC3E}">
        <p14:creationId xmlns:p14="http://schemas.microsoft.com/office/powerpoint/2010/main" val="355722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6896D4C-5F6D-40AF-A569-2DAC3407542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199980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6896D4C-5F6D-40AF-A569-2DAC3407542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201039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6896D4C-5F6D-40AF-A569-2DAC34075421}" type="datetimeFigureOut">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218727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16896D4C-5F6D-40AF-A569-2DAC34075421}" type="datetimeFigureOut">
              <a:rPr lang="fr-FR" smtClean="0"/>
              <a:t>29/11/2022</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344BB91-FE31-4733-AA3E-84BE546A4A63}" type="slidenum">
              <a:rPr lang="fr-FR" smtClean="0"/>
              <a:t>‹N°›</a:t>
            </a:fld>
            <a:endParaRPr lang="fr-FR"/>
          </a:p>
        </p:txBody>
      </p:sp>
    </p:spTree>
    <p:extLst>
      <p:ext uri="{BB962C8B-B14F-4D97-AF65-F5344CB8AC3E}">
        <p14:creationId xmlns:p14="http://schemas.microsoft.com/office/powerpoint/2010/main" val="293557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6896D4C-5F6D-40AF-A569-2DAC3407542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176499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6896D4C-5F6D-40AF-A569-2DAC34075421}" type="datetimeFigureOut">
              <a:rPr lang="fr-FR" smtClean="0"/>
              <a:t>29/11/2022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253061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6896D4C-5F6D-40AF-A569-2DAC34075421}" type="datetimeFigureOut">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192139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96D4C-5F6D-40AF-A569-2DAC34075421}" type="datetimeFigureOut">
              <a:rPr lang="fr-FR" smtClean="0"/>
              <a:t>29/11/2022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273174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6896D4C-5F6D-40AF-A569-2DAC34075421}" type="datetimeFigureOut">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31528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6896D4C-5F6D-40AF-A569-2DAC34075421}" type="datetimeFigureOut">
              <a:rPr lang="fr-FR" smtClean="0"/>
              <a:t>29/11/2022</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344BB91-FE31-4733-AA3E-84BE546A4A63}" type="slidenum">
              <a:rPr lang="fr-FR" smtClean="0"/>
              <a:t>‹N°›</a:t>
            </a:fld>
            <a:endParaRPr lang="fr-FR"/>
          </a:p>
        </p:txBody>
      </p:sp>
    </p:spTree>
    <p:extLst>
      <p:ext uri="{BB962C8B-B14F-4D97-AF65-F5344CB8AC3E}">
        <p14:creationId xmlns:p14="http://schemas.microsoft.com/office/powerpoint/2010/main" val="288065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6896D4C-5F6D-40AF-A569-2DAC34075421}" type="datetimeFigureOut">
              <a:rPr lang="fr-FR" smtClean="0"/>
              <a:t>29/11/2022</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344BB91-FE31-4733-AA3E-84BE546A4A63}" type="slidenum">
              <a:rPr lang="fr-FR" smtClean="0"/>
              <a:t>‹N°›</a:t>
            </a:fld>
            <a:endParaRPr lang="fr-FR"/>
          </a:p>
        </p:txBody>
      </p:sp>
    </p:spTree>
    <p:extLst>
      <p:ext uri="{BB962C8B-B14F-4D97-AF65-F5344CB8AC3E}">
        <p14:creationId xmlns:p14="http://schemas.microsoft.com/office/powerpoint/2010/main" val="4098950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6C4F42-CC22-433B-8096-C71C9756E4E7}"/>
              </a:ext>
            </a:extLst>
          </p:cNvPr>
          <p:cNvSpPr/>
          <p:nvPr/>
        </p:nvSpPr>
        <p:spPr>
          <a:xfrm>
            <a:off x="1857474" y="2515461"/>
            <a:ext cx="8437310" cy="646331"/>
          </a:xfrm>
          <a:prstGeom prst="rect">
            <a:avLst/>
          </a:prstGeom>
        </p:spPr>
        <p:txBody>
          <a:bodyPr wrap="none">
            <a:spAutoFit/>
          </a:bodyPr>
          <a:lstStyle/>
          <a:p>
            <a:r>
              <a:rPr lang="fr-FR" sz="3600" dirty="0"/>
              <a:t>Web Fundamentals Project Checkpoint</a:t>
            </a:r>
          </a:p>
        </p:txBody>
      </p:sp>
    </p:spTree>
    <p:extLst>
      <p:ext uri="{BB962C8B-B14F-4D97-AF65-F5344CB8AC3E}">
        <p14:creationId xmlns:p14="http://schemas.microsoft.com/office/powerpoint/2010/main" val="51050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ADB4A-7598-4F3F-A1E3-66EA797D7ED8}"/>
              </a:ext>
            </a:extLst>
          </p:cNvPr>
          <p:cNvSpPr>
            <a:spLocks noGrp="1"/>
          </p:cNvSpPr>
          <p:nvPr>
            <p:ph type="title"/>
          </p:nvPr>
        </p:nvSpPr>
        <p:spPr/>
        <p:txBody>
          <a:bodyPr/>
          <a:lstStyle/>
          <a:p>
            <a:r>
              <a:rPr lang="fr-FR" dirty="0"/>
              <a:t>How </a:t>
            </a:r>
            <a:r>
              <a:rPr lang="fr-FR" dirty="0" err="1"/>
              <a:t>Does</a:t>
            </a:r>
            <a:r>
              <a:rPr lang="fr-FR" dirty="0"/>
              <a:t> the web </a:t>
            </a:r>
            <a:r>
              <a:rPr lang="fr-FR" dirty="0" err="1"/>
              <a:t>work</a:t>
            </a:r>
            <a:r>
              <a:rPr lang="fr-FR" dirty="0"/>
              <a:t>?</a:t>
            </a:r>
          </a:p>
        </p:txBody>
      </p:sp>
      <p:sp>
        <p:nvSpPr>
          <p:cNvPr id="3" name="Espace réservé du contenu 2">
            <a:extLst>
              <a:ext uri="{FF2B5EF4-FFF2-40B4-BE49-F238E27FC236}">
                <a16:creationId xmlns:a16="http://schemas.microsoft.com/office/drawing/2014/main" id="{AF7318B3-6DCB-485B-BD60-9146A6B52981}"/>
              </a:ext>
            </a:extLst>
          </p:cNvPr>
          <p:cNvSpPr>
            <a:spLocks noGrp="1"/>
          </p:cNvSpPr>
          <p:nvPr>
            <p:ph idx="1"/>
          </p:nvPr>
        </p:nvSpPr>
        <p:spPr>
          <a:xfrm>
            <a:off x="1069848" y="1909375"/>
            <a:ext cx="10058400" cy="1609344"/>
          </a:xfrm>
        </p:spPr>
        <p:txBody>
          <a:bodyPr>
            <a:noAutofit/>
          </a:bodyPr>
          <a:lstStyle/>
          <a:p>
            <a:pPr>
              <a:lnSpc>
                <a:spcPct val="150000"/>
              </a:lnSpc>
            </a:pPr>
            <a:r>
              <a:rPr lang="en-US" sz="1600" dirty="0"/>
              <a:t>This question can be put in a simpler way, what happens when you view a webpage in a web browser? Knowing the answer is not essential to writing web code in the short term, but before long you'll really start to benefit from understanding what's happening in the background.</a:t>
            </a:r>
          </a:p>
          <a:p>
            <a:pPr>
              <a:lnSpc>
                <a:spcPct val="150000"/>
              </a:lnSpc>
            </a:pPr>
            <a:r>
              <a:rPr lang="en-US" sz="1600" dirty="0"/>
              <a:t>There is interactions between the user of web browser (Client) and the computer that store the data : webpages, sites… (Server). When a client device wants to access a webpage, a copy of the webpage is downloaded from the server onto the client machine to be displayed in the user's web browser.</a:t>
            </a:r>
          </a:p>
          <a:p>
            <a:pPr>
              <a:lnSpc>
                <a:spcPct val="150000"/>
              </a:lnSpc>
            </a:pPr>
            <a:endParaRPr lang="en-US" sz="1600" dirty="0"/>
          </a:p>
          <a:p>
            <a:pPr>
              <a:lnSpc>
                <a:spcPct val="150000"/>
              </a:lnSpc>
            </a:pPr>
            <a:endParaRPr lang="fr-FR" sz="1600" dirty="0"/>
          </a:p>
        </p:txBody>
      </p:sp>
      <p:pic>
        <p:nvPicPr>
          <p:cNvPr id="1026" name="Picture 2" descr="Two circles representing client and server. An arrow labelled request is going from client to server, and an arrow labelled responses is going from server to client">
            <a:extLst>
              <a:ext uri="{FF2B5EF4-FFF2-40B4-BE49-F238E27FC236}">
                <a16:creationId xmlns:a16="http://schemas.microsoft.com/office/drawing/2014/main" id="{1745F346-9B56-49C1-8564-584F5AA61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3483" y="4870440"/>
            <a:ext cx="5093553" cy="158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0575F06-3278-4569-9045-C0B7A4F86F66}"/>
              </a:ext>
            </a:extLst>
          </p:cNvPr>
          <p:cNvSpPr/>
          <p:nvPr/>
        </p:nvSpPr>
        <p:spPr>
          <a:xfrm>
            <a:off x="8825947" y="5340628"/>
            <a:ext cx="636104" cy="569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API</a:t>
            </a:r>
          </a:p>
        </p:txBody>
      </p:sp>
      <p:sp>
        <p:nvSpPr>
          <p:cNvPr id="6" name="Rectangle 5">
            <a:extLst>
              <a:ext uri="{FF2B5EF4-FFF2-40B4-BE49-F238E27FC236}">
                <a16:creationId xmlns:a16="http://schemas.microsoft.com/office/drawing/2014/main" id="{3343E8F7-7400-4521-9EB3-7FF1CC4E1D66}"/>
              </a:ext>
            </a:extLst>
          </p:cNvPr>
          <p:cNvSpPr/>
          <p:nvPr/>
        </p:nvSpPr>
        <p:spPr>
          <a:xfrm>
            <a:off x="1069848" y="4334564"/>
            <a:ext cx="5461114" cy="1894558"/>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t>An </a:t>
            </a:r>
            <a:r>
              <a:rPr lang="en-US" sz="1600" b="1" dirty="0"/>
              <a:t>API </a:t>
            </a:r>
            <a:r>
              <a:rPr lang="en-US" sz="1600" dirty="0"/>
              <a:t>is a set of programming code that enables data transmission between one software product and another. It also contains the terms of this data exchange. It’s responsible for the exchange between the client and the server.</a:t>
            </a:r>
          </a:p>
        </p:txBody>
      </p:sp>
    </p:spTree>
    <p:extLst>
      <p:ext uri="{BB962C8B-B14F-4D97-AF65-F5344CB8AC3E}">
        <p14:creationId xmlns:p14="http://schemas.microsoft.com/office/powerpoint/2010/main" val="122782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C239039-359E-4DB5-BBEE-DC861DFC17E8}"/>
              </a:ext>
            </a:extLst>
          </p:cNvPr>
          <p:cNvSpPr>
            <a:spLocks noGrp="1"/>
          </p:cNvSpPr>
          <p:nvPr>
            <p:ph idx="1"/>
          </p:nvPr>
        </p:nvSpPr>
        <p:spPr>
          <a:xfrm>
            <a:off x="1069848" y="769686"/>
            <a:ext cx="10058400" cy="436262"/>
          </a:xfrm>
        </p:spPr>
        <p:txBody>
          <a:bodyPr/>
          <a:lstStyle/>
          <a:p>
            <a:r>
              <a:rPr lang="en-US" dirty="0"/>
              <a:t>When you type a web address into your browser :</a:t>
            </a:r>
            <a:endParaRPr lang="fr-FR" dirty="0"/>
          </a:p>
        </p:txBody>
      </p:sp>
      <p:sp>
        <p:nvSpPr>
          <p:cNvPr id="4" name="Espace réservé du contenu 2">
            <a:extLst>
              <a:ext uri="{FF2B5EF4-FFF2-40B4-BE49-F238E27FC236}">
                <a16:creationId xmlns:a16="http://schemas.microsoft.com/office/drawing/2014/main" id="{DEADAB42-CB63-430C-BBDB-7BCCC44F3576}"/>
              </a:ext>
            </a:extLst>
          </p:cNvPr>
          <p:cNvSpPr txBox="1">
            <a:spLocks/>
          </p:cNvSpPr>
          <p:nvPr/>
        </p:nvSpPr>
        <p:spPr>
          <a:xfrm>
            <a:off x="1076476" y="1319654"/>
            <a:ext cx="10058400" cy="43626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457200" indent="-457200">
              <a:lnSpc>
                <a:spcPct val="150000"/>
              </a:lnSpc>
              <a:buFont typeface="+mj-lt"/>
              <a:buAutoNum type="arabicPeriod"/>
            </a:pPr>
            <a:r>
              <a:rPr lang="en-US" sz="1600" dirty="0"/>
              <a:t>The browser goes to the </a:t>
            </a:r>
            <a:r>
              <a:rPr lang="en-US" sz="1600" b="1" dirty="0"/>
              <a:t>DNS</a:t>
            </a:r>
            <a:r>
              <a:rPr lang="en-US" sz="1600" dirty="0"/>
              <a:t> </a:t>
            </a:r>
            <a:r>
              <a:rPr lang="en-US" sz="1600" b="1" dirty="0"/>
              <a:t>(Domain Name System is like an address book for websites) </a:t>
            </a:r>
            <a:r>
              <a:rPr lang="en-US" sz="1600" dirty="0"/>
              <a:t>server, and finds the real address of the server that the website lives on.</a:t>
            </a:r>
            <a:endParaRPr lang="fr-FR" sz="1600" dirty="0"/>
          </a:p>
        </p:txBody>
      </p:sp>
      <p:sp>
        <p:nvSpPr>
          <p:cNvPr id="5" name="Rectangle 4">
            <a:extLst>
              <a:ext uri="{FF2B5EF4-FFF2-40B4-BE49-F238E27FC236}">
                <a16:creationId xmlns:a16="http://schemas.microsoft.com/office/drawing/2014/main" id="{A7D56CA1-B54D-40A0-A0F5-351327C2A41F}"/>
              </a:ext>
            </a:extLst>
          </p:cNvPr>
          <p:cNvSpPr/>
          <p:nvPr/>
        </p:nvSpPr>
        <p:spPr>
          <a:xfrm>
            <a:off x="1076475" y="1981199"/>
            <a:ext cx="10058401" cy="4101548"/>
          </a:xfrm>
          <a:prstGeom prst="rect">
            <a:avLst/>
          </a:prstGeom>
        </p:spPr>
        <p:txBody>
          <a:bodyPr vert="horz" lIns="91440" tIns="45720" rIns="91440" bIns="45720" rtlCol="0">
            <a:normAutofit/>
          </a:bodyPr>
          <a:lstStyle/>
          <a:p>
            <a:pPr marL="457200" indent="-457200" defTabSz="914400">
              <a:lnSpc>
                <a:spcPct val="170000"/>
              </a:lnSpc>
              <a:spcBef>
                <a:spcPts val="1200"/>
              </a:spcBef>
              <a:buClr>
                <a:schemeClr val="accent1">
                  <a:lumMod val="75000"/>
                </a:schemeClr>
              </a:buClr>
              <a:buSzPct val="85000"/>
              <a:buFont typeface="+mj-lt"/>
              <a:buAutoNum type="arabicPeriod" startAt="2"/>
            </a:pPr>
            <a:r>
              <a:rPr lang="en-US" sz="1600" dirty="0"/>
              <a:t>The browser sends an </a:t>
            </a:r>
            <a:r>
              <a:rPr lang="en-US" sz="1600" b="1" dirty="0"/>
              <a:t>HTTP</a:t>
            </a:r>
            <a:r>
              <a:rPr lang="en-US" sz="1600" dirty="0"/>
              <a:t> </a:t>
            </a:r>
            <a:r>
              <a:rPr lang="en-US" sz="1600" b="1" dirty="0"/>
              <a:t>(Hypertext Transfer Protocol is an application protocol that defines a language for clients and servers to speak to each other) </a:t>
            </a:r>
            <a:r>
              <a:rPr lang="en-US" sz="1600" dirty="0"/>
              <a:t>request message to the server, asking it to send a copy of the website to the client. This message, and all other data sent between the client and the server, is sent across your internet connection using </a:t>
            </a:r>
            <a:r>
              <a:rPr lang="en-US" sz="1600" b="1" dirty="0"/>
              <a:t>TCP/IP (Transmission Control Protocol and Internet Protocol are communication protocols that define how data should travel across the internet).</a:t>
            </a:r>
          </a:p>
          <a:p>
            <a:pPr marL="457200" indent="-457200" defTabSz="914400">
              <a:lnSpc>
                <a:spcPct val="170000"/>
              </a:lnSpc>
              <a:spcBef>
                <a:spcPts val="1200"/>
              </a:spcBef>
              <a:buClr>
                <a:schemeClr val="accent1">
                  <a:lumMod val="75000"/>
                </a:schemeClr>
              </a:buClr>
              <a:buSzPct val="85000"/>
              <a:buFont typeface="+mj-lt"/>
              <a:buAutoNum type="arabicPeriod" startAt="2"/>
            </a:pPr>
            <a:r>
              <a:rPr lang="en-US" sz="1600" dirty="0"/>
              <a:t> If the server approves the client's request, the server sends the client a message, and then starts sending the    website's files to the browser as a series of small chunks called </a:t>
            </a:r>
            <a:r>
              <a:rPr lang="en-US" sz="1600" b="1" dirty="0"/>
              <a:t>data packets</a:t>
            </a:r>
            <a:r>
              <a:rPr lang="en-US" sz="1600" dirty="0"/>
              <a:t>.</a:t>
            </a:r>
          </a:p>
          <a:p>
            <a:pPr marL="457200" indent="-457200" defTabSz="914400">
              <a:lnSpc>
                <a:spcPct val="170000"/>
              </a:lnSpc>
              <a:spcBef>
                <a:spcPts val="1200"/>
              </a:spcBef>
              <a:buClr>
                <a:schemeClr val="accent1">
                  <a:lumMod val="75000"/>
                </a:schemeClr>
              </a:buClr>
              <a:buSzPct val="85000"/>
              <a:buFont typeface="+mj-lt"/>
              <a:buAutoNum type="arabicPeriod" startAt="2"/>
            </a:pPr>
            <a:r>
              <a:rPr lang="en-US" sz="1600" dirty="0"/>
              <a:t>The browser assembles the small chunks into a complete web page and displays it to you</a:t>
            </a:r>
            <a:endParaRPr lang="en-US" sz="1600" b="1" dirty="0"/>
          </a:p>
        </p:txBody>
      </p:sp>
    </p:spTree>
    <p:extLst>
      <p:ext uri="{BB962C8B-B14F-4D97-AF65-F5344CB8AC3E}">
        <p14:creationId xmlns:p14="http://schemas.microsoft.com/office/powerpoint/2010/main" val="410433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6D0F7-CEA4-46FF-93DB-E25CF1DB4576}"/>
              </a:ext>
            </a:extLst>
          </p:cNvPr>
          <p:cNvSpPr>
            <a:spLocks noGrp="1"/>
          </p:cNvSpPr>
          <p:nvPr>
            <p:ph type="title"/>
          </p:nvPr>
        </p:nvSpPr>
        <p:spPr/>
        <p:txBody>
          <a:bodyPr/>
          <a:lstStyle/>
          <a:p>
            <a:r>
              <a:rPr lang="fr-FR" dirty="0" err="1"/>
              <a:t>What</a:t>
            </a:r>
            <a:r>
              <a:rPr lang="fr-FR" dirty="0"/>
              <a:t> do </a:t>
            </a:r>
            <a:r>
              <a:rPr lang="fr-FR" dirty="0" err="1"/>
              <a:t>you</a:t>
            </a:r>
            <a:r>
              <a:rPr lang="fr-FR" dirty="0"/>
              <a:t> </a:t>
            </a:r>
            <a:r>
              <a:rPr lang="fr-FR" dirty="0" err="1"/>
              <a:t>need</a:t>
            </a:r>
            <a:r>
              <a:rPr lang="fr-FR" dirty="0"/>
              <a:t> to </a:t>
            </a:r>
            <a:r>
              <a:rPr lang="fr-FR" dirty="0" err="1"/>
              <a:t>be</a:t>
            </a:r>
            <a:r>
              <a:rPr lang="fr-FR" dirty="0"/>
              <a:t> a web </a:t>
            </a:r>
            <a:r>
              <a:rPr lang="fr-FR" dirty="0" err="1"/>
              <a:t>developer</a:t>
            </a:r>
            <a:r>
              <a:rPr lang="fr-FR" dirty="0"/>
              <a:t>?</a:t>
            </a:r>
          </a:p>
        </p:txBody>
      </p:sp>
      <p:sp>
        <p:nvSpPr>
          <p:cNvPr id="3" name="Espace réservé du contenu 2">
            <a:extLst>
              <a:ext uri="{FF2B5EF4-FFF2-40B4-BE49-F238E27FC236}">
                <a16:creationId xmlns:a16="http://schemas.microsoft.com/office/drawing/2014/main" id="{173A63BF-8ABB-4452-B283-1D1C1D82F91D}"/>
              </a:ext>
            </a:extLst>
          </p:cNvPr>
          <p:cNvSpPr>
            <a:spLocks noGrp="1"/>
          </p:cNvSpPr>
          <p:nvPr>
            <p:ph idx="1"/>
          </p:nvPr>
        </p:nvSpPr>
        <p:spPr/>
        <p:txBody>
          <a:bodyPr>
            <a:normAutofit/>
          </a:bodyPr>
          <a:lstStyle/>
          <a:p>
            <a:pPr>
              <a:lnSpc>
                <a:spcPct val="150000"/>
              </a:lnSpc>
            </a:pPr>
            <a:r>
              <a:rPr lang="en-US" sz="1600" dirty="0"/>
              <a:t>Web development is the process of building websites and applications for the Internet or for a private network known as an Intranet.</a:t>
            </a:r>
          </a:p>
          <a:p>
            <a:pPr>
              <a:lnSpc>
                <a:spcPct val="150000"/>
              </a:lnSpc>
            </a:pPr>
            <a:r>
              <a:rPr lang="en-US" sz="1600" dirty="0"/>
              <a:t>A web developer is by nature an interactive and creative artist. She/he is someone that is driven by a deep desire to create things. A web developer’s canvas is a user’s web browser. As long as you’re passionate about the field and willing to learn, a career in web development is well within your reach.</a:t>
            </a:r>
          </a:p>
          <a:p>
            <a:pPr>
              <a:lnSpc>
                <a:spcPct val="150000"/>
              </a:lnSpc>
            </a:pPr>
            <a:r>
              <a:rPr lang="en-US" sz="1600" dirty="0"/>
              <a:t> That isn’t to say that forging a successful career in web development is easy. Learning the necessary skills takes time and dedication, and there’ll be times when your brain will hurt. Learning Frontend and Backend language is key.</a:t>
            </a:r>
            <a:endParaRPr lang="fr-FR" sz="1600" dirty="0"/>
          </a:p>
        </p:txBody>
      </p:sp>
    </p:spTree>
    <p:extLst>
      <p:ext uri="{BB962C8B-B14F-4D97-AF65-F5344CB8AC3E}">
        <p14:creationId xmlns:p14="http://schemas.microsoft.com/office/powerpoint/2010/main" val="396144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F8FDC-70BF-4CC6-BD29-3651CC661F44}"/>
              </a:ext>
            </a:extLst>
          </p:cNvPr>
          <p:cNvSpPr>
            <a:spLocks noGrp="1"/>
          </p:cNvSpPr>
          <p:nvPr>
            <p:ph type="title"/>
          </p:nvPr>
        </p:nvSpPr>
        <p:spPr/>
        <p:txBody>
          <a:bodyPr/>
          <a:lstStyle/>
          <a:p>
            <a:r>
              <a:rPr lang="fr-FR" dirty="0" err="1"/>
              <a:t>Why</a:t>
            </a:r>
            <a:r>
              <a:rPr lang="fr-FR" dirty="0"/>
              <a:t> do </a:t>
            </a:r>
            <a:r>
              <a:rPr lang="fr-FR" dirty="0" err="1"/>
              <a:t>you</a:t>
            </a:r>
            <a:r>
              <a:rPr lang="fr-FR" dirty="0"/>
              <a:t> </a:t>
            </a:r>
            <a:r>
              <a:rPr lang="fr-FR" dirty="0" err="1"/>
              <a:t>choose</a:t>
            </a:r>
            <a:r>
              <a:rPr lang="fr-FR" dirty="0"/>
              <a:t> to </a:t>
            </a:r>
            <a:r>
              <a:rPr lang="fr-FR" dirty="0" err="1"/>
              <a:t>learn</a:t>
            </a:r>
            <a:r>
              <a:rPr lang="fr-FR" dirty="0"/>
              <a:t> web </a:t>
            </a:r>
            <a:r>
              <a:rPr lang="fr-FR" dirty="0" err="1"/>
              <a:t>develpoment</a:t>
            </a:r>
            <a:r>
              <a:rPr lang="fr-FR" dirty="0"/>
              <a:t>?</a:t>
            </a:r>
          </a:p>
        </p:txBody>
      </p:sp>
      <p:sp>
        <p:nvSpPr>
          <p:cNvPr id="3" name="Espace réservé du contenu 2">
            <a:extLst>
              <a:ext uri="{FF2B5EF4-FFF2-40B4-BE49-F238E27FC236}">
                <a16:creationId xmlns:a16="http://schemas.microsoft.com/office/drawing/2014/main" id="{FCB18FE6-185E-4981-A03D-6D770433E67C}"/>
              </a:ext>
            </a:extLst>
          </p:cNvPr>
          <p:cNvSpPr>
            <a:spLocks noGrp="1"/>
          </p:cNvSpPr>
          <p:nvPr>
            <p:ph idx="1"/>
          </p:nvPr>
        </p:nvSpPr>
        <p:spPr/>
        <p:txBody>
          <a:bodyPr/>
          <a:lstStyle/>
          <a:p>
            <a:r>
              <a:rPr lang="fr-FR" dirty="0" err="1"/>
              <a:t>Going</a:t>
            </a:r>
            <a:r>
              <a:rPr lang="fr-FR" dirty="0"/>
              <a:t> </a:t>
            </a:r>
            <a:r>
              <a:rPr lang="fr-FR" dirty="0" err="1"/>
              <a:t>abroad</a:t>
            </a:r>
            <a:r>
              <a:rPr lang="fr-FR" dirty="0"/>
              <a:t> </a:t>
            </a:r>
            <a:r>
              <a:rPr lang="fr-FR" dirty="0" err="1"/>
              <a:t>was</a:t>
            </a:r>
            <a:r>
              <a:rPr lang="fr-FR" dirty="0"/>
              <a:t> and </a:t>
            </a:r>
            <a:r>
              <a:rPr lang="fr-FR" dirty="0" err="1"/>
              <a:t>still</a:t>
            </a:r>
            <a:r>
              <a:rPr lang="fr-FR" dirty="0"/>
              <a:t> a </a:t>
            </a:r>
            <a:r>
              <a:rPr lang="fr-FR" dirty="0" err="1"/>
              <a:t>dream</a:t>
            </a:r>
            <a:r>
              <a:rPr lang="fr-FR" dirty="0"/>
              <a:t> for me. I </a:t>
            </a:r>
            <a:r>
              <a:rPr lang="fr-FR" dirty="0" err="1"/>
              <a:t>often</a:t>
            </a:r>
            <a:r>
              <a:rPr lang="fr-FR" dirty="0"/>
              <a:t> </a:t>
            </a:r>
            <a:r>
              <a:rPr lang="fr-FR" dirty="0" err="1"/>
              <a:t>hear</a:t>
            </a:r>
            <a:r>
              <a:rPr lang="fr-FR" dirty="0"/>
              <a:t> about lots of web </a:t>
            </a:r>
            <a:r>
              <a:rPr lang="fr-FR" dirty="0" err="1"/>
              <a:t>developers</a:t>
            </a:r>
            <a:r>
              <a:rPr lang="fr-FR" dirty="0"/>
              <a:t> </a:t>
            </a:r>
            <a:r>
              <a:rPr lang="fr-FR" dirty="0" err="1"/>
              <a:t>going</a:t>
            </a:r>
            <a:r>
              <a:rPr lang="fr-FR" dirty="0"/>
              <a:t> </a:t>
            </a:r>
            <a:r>
              <a:rPr lang="fr-FR" dirty="0" err="1"/>
              <a:t>overseas</a:t>
            </a:r>
            <a:r>
              <a:rPr lang="fr-FR" dirty="0"/>
              <a:t> and </a:t>
            </a:r>
            <a:r>
              <a:rPr lang="fr-FR" dirty="0" err="1"/>
              <a:t>that’s</a:t>
            </a:r>
            <a:r>
              <a:rPr lang="fr-FR" dirty="0"/>
              <a:t> an </a:t>
            </a:r>
            <a:r>
              <a:rPr lang="fr-FR" dirty="0" err="1"/>
              <a:t>experience</a:t>
            </a:r>
            <a:r>
              <a:rPr lang="fr-FR" dirty="0"/>
              <a:t> i </a:t>
            </a:r>
            <a:r>
              <a:rPr lang="fr-FR" dirty="0" err="1"/>
              <a:t>want</a:t>
            </a:r>
            <a:r>
              <a:rPr lang="fr-FR" dirty="0"/>
              <a:t> to live once in </a:t>
            </a:r>
            <a:r>
              <a:rPr lang="fr-FR" dirty="0" err="1"/>
              <a:t>my</a:t>
            </a:r>
            <a:r>
              <a:rPr lang="fr-FR" dirty="0"/>
              <a:t> </a:t>
            </a:r>
            <a:r>
              <a:rPr lang="fr-FR" dirty="0" err="1"/>
              <a:t>lifetime</a:t>
            </a:r>
            <a:r>
              <a:rPr lang="fr-FR" dirty="0"/>
              <a:t>.</a:t>
            </a:r>
          </a:p>
          <a:p>
            <a:r>
              <a:rPr lang="fr-FR" dirty="0" err="1"/>
              <a:t>After</a:t>
            </a:r>
            <a:r>
              <a:rPr lang="fr-FR" dirty="0"/>
              <a:t> </a:t>
            </a:r>
            <a:r>
              <a:rPr lang="fr-FR" dirty="0" err="1"/>
              <a:t>quitting</a:t>
            </a:r>
            <a:r>
              <a:rPr lang="fr-FR" dirty="0"/>
              <a:t> </a:t>
            </a:r>
            <a:r>
              <a:rPr lang="fr-FR" dirty="0" err="1"/>
              <a:t>my</a:t>
            </a:r>
            <a:r>
              <a:rPr lang="fr-FR" dirty="0"/>
              <a:t> job as a civil </a:t>
            </a:r>
            <a:r>
              <a:rPr lang="fr-FR" dirty="0" err="1"/>
              <a:t>engineer</a:t>
            </a:r>
            <a:r>
              <a:rPr lang="fr-FR" dirty="0"/>
              <a:t> on site, </a:t>
            </a:r>
            <a:r>
              <a:rPr lang="fr-FR" dirty="0" err="1"/>
              <a:t>which</a:t>
            </a:r>
            <a:r>
              <a:rPr lang="fr-FR" dirty="0"/>
              <a:t> </a:t>
            </a:r>
            <a:r>
              <a:rPr lang="fr-FR" dirty="0" err="1"/>
              <a:t>it</a:t>
            </a:r>
            <a:r>
              <a:rPr lang="fr-FR" dirty="0"/>
              <a:t> </a:t>
            </a:r>
            <a:r>
              <a:rPr lang="fr-FR" dirty="0" err="1"/>
              <a:t>didn’t</a:t>
            </a:r>
            <a:r>
              <a:rPr lang="fr-FR" dirty="0"/>
              <a:t> </a:t>
            </a:r>
            <a:r>
              <a:rPr lang="fr-FR" dirty="0" err="1"/>
              <a:t>happen</a:t>
            </a:r>
            <a:r>
              <a:rPr lang="fr-FR" dirty="0"/>
              <a:t> in a good </a:t>
            </a:r>
            <a:r>
              <a:rPr lang="fr-FR" dirty="0" err="1"/>
              <a:t>way</a:t>
            </a:r>
            <a:r>
              <a:rPr lang="fr-FR" dirty="0"/>
              <a:t>, i </a:t>
            </a:r>
            <a:r>
              <a:rPr lang="fr-FR" dirty="0" err="1"/>
              <a:t>decided</a:t>
            </a:r>
            <a:r>
              <a:rPr lang="fr-FR" dirty="0"/>
              <a:t> to not </a:t>
            </a:r>
            <a:r>
              <a:rPr lang="fr-FR" dirty="0" err="1"/>
              <a:t>work</a:t>
            </a:r>
            <a:r>
              <a:rPr lang="fr-FR" dirty="0"/>
              <a:t> on site </a:t>
            </a:r>
            <a:r>
              <a:rPr lang="fr-FR" dirty="0" err="1"/>
              <a:t>again</a:t>
            </a:r>
            <a:r>
              <a:rPr lang="fr-FR" dirty="0"/>
              <a:t>. I have </a:t>
            </a:r>
            <a:r>
              <a:rPr lang="fr-FR" dirty="0" err="1"/>
              <a:t>some</a:t>
            </a:r>
            <a:r>
              <a:rPr lang="fr-FR" dirty="0"/>
              <a:t> job interviews to </a:t>
            </a:r>
            <a:r>
              <a:rPr lang="fr-FR" dirty="0" err="1"/>
              <a:t>work</a:t>
            </a:r>
            <a:r>
              <a:rPr lang="fr-FR" dirty="0"/>
              <a:t> as a structure </a:t>
            </a:r>
            <a:r>
              <a:rPr lang="fr-FR" dirty="0" err="1"/>
              <a:t>engineer</a:t>
            </a:r>
            <a:r>
              <a:rPr lang="fr-FR" dirty="0"/>
              <a:t> but </a:t>
            </a:r>
            <a:r>
              <a:rPr lang="fr-FR" dirty="0" err="1"/>
              <a:t>it</a:t>
            </a:r>
            <a:r>
              <a:rPr lang="fr-FR" dirty="0"/>
              <a:t> </a:t>
            </a:r>
            <a:r>
              <a:rPr lang="fr-FR" dirty="0" err="1"/>
              <a:t>didn’t</a:t>
            </a:r>
            <a:r>
              <a:rPr lang="fr-FR" dirty="0"/>
              <a:t> </a:t>
            </a:r>
            <a:r>
              <a:rPr lang="fr-FR" dirty="0" err="1"/>
              <a:t>work</a:t>
            </a:r>
            <a:r>
              <a:rPr lang="fr-FR" dirty="0"/>
              <a:t> out. I </a:t>
            </a:r>
            <a:r>
              <a:rPr lang="fr-FR" dirty="0" err="1"/>
              <a:t>thought</a:t>
            </a:r>
            <a:r>
              <a:rPr lang="fr-FR" dirty="0"/>
              <a:t> about </a:t>
            </a:r>
            <a:r>
              <a:rPr lang="fr-FR" dirty="0" err="1"/>
              <a:t>learning</a:t>
            </a:r>
            <a:r>
              <a:rPr lang="fr-FR" dirty="0"/>
              <a:t> web </a:t>
            </a:r>
            <a:r>
              <a:rPr lang="fr-FR" dirty="0" err="1"/>
              <a:t>develpment</a:t>
            </a:r>
            <a:r>
              <a:rPr lang="fr-FR" dirty="0"/>
              <a:t> long time </a:t>
            </a:r>
            <a:r>
              <a:rPr lang="fr-FR" dirty="0" err="1"/>
              <a:t>ago</a:t>
            </a:r>
            <a:r>
              <a:rPr lang="fr-FR" dirty="0"/>
              <a:t> but </a:t>
            </a:r>
            <a:r>
              <a:rPr lang="fr-FR" dirty="0" err="1"/>
              <a:t>when</a:t>
            </a:r>
            <a:r>
              <a:rPr lang="fr-FR" dirty="0"/>
              <a:t> i </a:t>
            </a:r>
            <a:r>
              <a:rPr lang="fr-FR" dirty="0" err="1"/>
              <a:t>asked</a:t>
            </a:r>
            <a:r>
              <a:rPr lang="fr-FR" dirty="0"/>
              <a:t> </a:t>
            </a:r>
            <a:r>
              <a:rPr lang="fr-FR" dirty="0" err="1"/>
              <a:t>my</a:t>
            </a:r>
            <a:r>
              <a:rPr lang="fr-FR" dirty="0"/>
              <a:t> </a:t>
            </a:r>
            <a:r>
              <a:rPr lang="fr-FR" dirty="0" err="1"/>
              <a:t>friends</a:t>
            </a:r>
            <a:r>
              <a:rPr lang="fr-FR" dirty="0"/>
              <a:t> </a:t>
            </a:r>
            <a:r>
              <a:rPr lang="fr-FR" dirty="0" err="1"/>
              <a:t>they</a:t>
            </a:r>
            <a:r>
              <a:rPr lang="fr-FR" dirty="0"/>
              <a:t> </a:t>
            </a:r>
            <a:r>
              <a:rPr lang="fr-FR" dirty="0" err="1"/>
              <a:t>did</a:t>
            </a:r>
            <a:r>
              <a:rPr lang="fr-FR" dirty="0"/>
              <a:t> not encourage me to </a:t>
            </a:r>
            <a:r>
              <a:rPr lang="fr-FR" dirty="0" err="1"/>
              <a:t>take</a:t>
            </a:r>
            <a:r>
              <a:rPr lang="fr-FR" dirty="0"/>
              <a:t> the jump.</a:t>
            </a:r>
          </a:p>
          <a:p>
            <a:r>
              <a:rPr lang="fr-FR" dirty="0" err="1"/>
              <a:t>Some</a:t>
            </a:r>
            <a:r>
              <a:rPr lang="fr-FR" dirty="0"/>
              <a:t> </a:t>
            </a:r>
            <a:r>
              <a:rPr lang="fr-FR" dirty="0" err="1"/>
              <a:t>other</a:t>
            </a:r>
            <a:r>
              <a:rPr lang="fr-FR" dirty="0"/>
              <a:t> </a:t>
            </a:r>
            <a:r>
              <a:rPr lang="fr-FR" dirty="0" err="1"/>
              <a:t>friends</a:t>
            </a:r>
            <a:r>
              <a:rPr lang="fr-FR" dirty="0"/>
              <a:t> </a:t>
            </a:r>
            <a:r>
              <a:rPr lang="fr-FR" dirty="0" err="1"/>
              <a:t>adviced</a:t>
            </a:r>
            <a:r>
              <a:rPr lang="fr-FR" dirty="0"/>
              <a:t> to me to </a:t>
            </a:r>
            <a:r>
              <a:rPr lang="fr-FR" dirty="0" err="1"/>
              <a:t>take</a:t>
            </a:r>
            <a:r>
              <a:rPr lang="fr-FR" dirty="0"/>
              <a:t> </a:t>
            </a:r>
            <a:r>
              <a:rPr lang="fr-FR" dirty="0" err="1"/>
              <a:t>my</a:t>
            </a:r>
            <a:r>
              <a:rPr lang="fr-FR" dirty="0"/>
              <a:t> chance, and </a:t>
            </a:r>
            <a:r>
              <a:rPr lang="fr-FR" dirty="0" err="1"/>
              <a:t>when</a:t>
            </a:r>
            <a:r>
              <a:rPr lang="fr-FR" dirty="0"/>
              <a:t> i </a:t>
            </a:r>
            <a:r>
              <a:rPr lang="fr-FR" dirty="0" err="1"/>
              <a:t>knew</a:t>
            </a:r>
            <a:r>
              <a:rPr lang="fr-FR" dirty="0"/>
              <a:t> about </a:t>
            </a:r>
            <a:r>
              <a:rPr lang="fr-FR" dirty="0" err="1"/>
              <a:t>this</a:t>
            </a:r>
            <a:r>
              <a:rPr lang="fr-FR" dirty="0"/>
              <a:t> </a:t>
            </a:r>
            <a:r>
              <a:rPr lang="fr-FR" dirty="0" err="1"/>
              <a:t>opportunity</a:t>
            </a:r>
            <a:r>
              <a:rPr lang="fr-FR" dirty="0"/>
              <a:t> i </a:t>
            </a:r>
            <a:r>
              <a:rPr lang="fr-FR" dirty="0" err="1"/>
              <a:t>saw</a:t>
            </a:r>
            <a:r>
              <a:rPr lang="fr-FR" dirty="0"/>
              <a:t> </a:t>
            </a:r>
            <a:r>
              <a:rPr lang="fr-FR" dirty="0" err="1"/>
              <a:t>it</a:t>
            </a:r>
            <a:r>
              <a:rPr lang="fr-FR" dirty="0"/>
              <a:t> as </a:t>
            </a:r>
            <a:r>
              <a:rPr lang="fr-FR" dirty="0" err="1"/>
              <a:t>my</a:t>
            </a:r>
            <a:r>
              <a:rPr lang="fr-FR" dirty="0"/>
              <a:t> second chance to </a:t>
            </a:r>
            <a:r>
              <a:rPr lang="fr-FR" dirty="0" err="1"/>
              <a:t>make</a:t>
            </a:r>
            <a:r>
              <a:rPr lang="fr-FR" dirty="0"/>
              <a:t> </a:t>
            </a:r>
            <a:r>
              <a:rPr lang="fr-FR" dirty="0" err="1"/>
              <a:t>it</a:t>
            </a:r>
            <a:r>
              <a:rPr lang="fr-FR" dirty="0"/>
              <a:t> and have a good </a:t>
            </a:r>
            <a:r>
              <a:rPr lang="fr-FR" dirty="0" err="1"/>
              <a:t>career</a:t>
            </a:r>
            <a:r>
              <a:rPr lang="fr-FR" dirty="0"/>
              <a:t>,</a:t>
            </a:r>
          </a:p>
        </p:txBody>
      </p:sp>
    </p:spTree>
    <p:extLst>
      <p:ext uri="{BB962C8B-B14F-4D97-AF65-F5344CB8AC3E}">
        <p14:creationId xmlns:p14="http://schemas.microsoft.com/office/powerpoint/2010/main" val="3597977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de bois]]</Template>
  <TotalTime>113</TotalTime>
  <Words>467</Words>
  <Application>Microsoft Office PowerPoint</Application>
  <PresentationFormat>Grand écran</PresentationFormat>
  <Paragraphs>19</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Rockwell</vt:lpstr>
      <vt:lpstr>Rockwell Condensed</vt:lpstr>
      <vt:lpstr>Wingdings</vt:lpstr>
      <vt:lpstr>Type de bois</vt:lpstr>
      <vt:lpstr>Présentation PowerPoint</vt:lpstr>
      <vt:lpstr>How Does the web work?</vt:lpstr>
      <vt:lpstr>Présentation PowerPoint</vt:lpstr>
      <vt:lpstr>What do you need to be a web developer?</vt:lpstr>
      <vt:lpstr>Why do you choose to learn web develpoment?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Med Mokhtar Moalla</dc:creator>
  <cp:lastModifiedBy>Med Mokhtar Moalla</cp:lastModifiedBy>
  <cp:revision>14</cp:revision>
  <dcterms:created xsi:type="dcterms:W3CDTF">2022-11-29T08:51:24Z</dcterms:created>
  <dcterms:modified xsi:type="dcterms:W3CDTF">2022-11-29T10:45:06Z</dcterms:modified>
</cp:coreProperties>
</file>