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6" r:id="rId2"/>
    <p:sldId id="317" r:id="rId3"/>
    <p:sldId id="334" r:id="rId4"/>
    <p:sldId id="337" r:id="rId5"/>
    <p:sldId id="33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33" r:id="rId14"/>
    <p:sldId id="335" r:id="rId15"/>
    <p:sldId id="336" r:id="rId16"/>
    <p:sldId id="318" r:id="rId17"/>
    <p:sldId id="320" r:id="rId18"/>
    <p:sldId id="321" r:id="rId19"/>
    <p:sldId id="322" r:id="rId20"/>
    <p:sldId id="323" r:id="rId21"/>
    <p:sldId id="324" r:id="rId22"/>
    <p:sldId id="325" r:id="rId23"/>
    <p:sldId id="326" r:id="rId24"/>
    <p:sldId id="327" r:id="rId25"/>
    <p:sldId id="328" r:id="rId26"/>
    <p:sldId id="329" r:id="rId27"/>
    <p:sldId id="330" r:id="rId28"/>
    <p:sldId id="331" r:id="rId29"/>
    <p:sldId id="332" r:id="rId30"/>
    <p:sldId id="31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3460F-0C7D-4111-85EF-A780C8DD4BD3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400C-63F1-4D5F-B251-3853177A6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4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C648-9B19-5B72-C43A-E5E2C90BC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7C77-4BD2-CCF6-9D36-40632B756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076A-8562-F597-9200-59E1406E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BF45-DB31-38BE-9EA8-31B4BC40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C1F5-C57D-CDB2-857E-16646791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65A0-BA35-295D-75E7-1D168F25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9088-B42F-4AFC-A7D6-9C61BAF3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ECBC-08E1-9E77-8284-E9B67185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F067-9571-AF25-4EEC-1C68E97F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39DD-7DBE-021C-B520-91A78618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6191C-2E94-4FCD-EEAF-6724063A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788B2-7D18-78C0-8509-C9714CF9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C7FE-CE80-24E0-B639-117C354F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1881-0DD7-DC70-4CEE-7C2383A9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048C-F39A-620A-7C63-0A28E0C2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6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2F5F-940A-DB5A-A74D-53AE6CD6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545" y="14955"/>
            <a:ext cx="10021455" cy="806749"/>
          </a:xfrm>
          <a:solidFill>
            <a:srgbClr val="194E9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6F32-8593-328C-BE6A-DC940AC6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997527"/>
            <a:ext cx="11748655" cy="5179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6355-5274-8737-4442-165030C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00B6-5492-F6FE-3D79-4E143BB2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334E-A36D-928D-DC44-82D24BE8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WhatsApp Image 2024-08-23 at 15.43.17">
            <a:extLst>
              <a:ext uri="{FF2B5EF4-FFF2-40B4-BE49-F238E27FC236}">
                <a16:creationId xmlns:a16="http://schemas.microsoft.com/office/drawing/2014/main" id="{A2A2EDB9-93B3-0D9F-46B7-C147D799E4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B284-1950-C188-87C9-66535484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9A-A9EB-9CB5-D587-636D4603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46B1-75D8-EBE4-583B-8EEF6E0C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E5EE-533C-8F1F-F0BA-E2FCC7A1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E464-B782-9A88-C86A-E1A6D816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2207-9668-7A41-376E-2F96636C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2357-F42A-76E6-F33F-1B949D2F5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80EA8-26B3-B1E1-9C94-54D3AC26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C8DE-0741-7FA2-CFB7-E671A7F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F8EFF-A608-FC07-F358-B9D18604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36F5-BE4C-9E8B-176F-821218E9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9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B991-A2B8-E597-687A-DD533F0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D0E6-C801-0499-7452-CCB357C7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B3B35-4D9B-BBB2-7265-6AAF9F3B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906F1-798E-BF15-2C16-8DBFA153D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FB452-274E-720B-4CC0-C6332DC2C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1A2BE-DF12-4672-2F61-BF26A9C6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ED40-F13A-79EF-AC6D-520098CD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BE5AA-E2E8-6A12-C649-8F48560E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0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8D8F-9111-81FC-64D9-7F843A0F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107B-D213-6C1C-8740-B5FF568B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FF51-A9B2-D3D7-C8E0-B0AD298E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3EF63-F402-9F7B-F409-803F3877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5595E-9A6D-D4D5-6BCE-659045F2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9554B-CDF1-5E15-D4F9-C2DC5CF0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5E006-8FD2-ACB3-9224-CEB0E86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B608-213B-3DE0-3F49-931EF644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5A54-EE52-E35C-66F9-C6A29A11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478BF-DF20-E8EE-B57B-31201D7F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0E903-CEE0-ABEB-44CE-7968182D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9E99-3BD2-6CD4-BC32-A79171DF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94FD-8186-C579-CD7F-2C34B3BA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63E3-B253-1A6D-D7E5-1A1C5BD2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11F0-EA15-1B8D-9215-FE5AA7CEE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FEFF-BE4B-1246-B09F-131E5B12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5471B-CC4D-9E68-CE64-E22F4BCB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D20D-5010-113C-DFCF-432FAB00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B7F1-5A5E-DCAE-682F-3114F5AF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8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E8ED5-A079-B493-46CC-FBCFFAE2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FD7BA-FED4-D7F5-0EA5-BA5A6CF7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DD78-168C-D50A-A41B-63743ADE6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E0023-ED5E-43E7-AFB2-BC3351E8620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965C-B904-F6E7-D3E3-AD1F3B66C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9F97-F367-6B19-FAF1-752B15C75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96FE-0C88-4477-8CA6-DFFA80F6EC4B}" type="datetime1">
              <a:rPr lang="en-US" smtClean="0"/>
              <a:t>8/17/2025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336800" y="131258"/>
            <a:ext cx="9745291" cy="680551"/>
            <a:chOff x="2336800" y="131258"/>
            <a:chExt cx="9745291" cy="680551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131258"/>
              <a:ext cx="968756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School of CS &amp; AI, SR University</a:t>
              </a:r>
              <a:endParaRPr lang="en-US" sz="3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216310" y="4630392"/>
            <a:ext cx="558136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164F8F"/>
                </a:solidFill>
              </a:rPr>
              <a:t>Prepared by</a:t>
            </a:r>
          </a:p>
          <a:p>
            <a:pPr algn="ctr"/>
            <a:r>
              <a:rPr lang="en-US" sz="2000" b="1" dirty="0">
                <a:solidFill>
                  <a:srgbClr val="164F8F"/>
                </a:solidFill>
              </a:rPr>
              <a:t>Dr. K. Rajchandar </a:t>
            </a:r>
          </a:p>
          <a:p>
            <a:pPr algn="ctr"/>
            <a:r>
              <a:rPr lang="en-US" sz="1600" b="1" dirty="0">
                <a:solidFill>
                  <a:srgbClr val="164F8F"/>
                </a:solidFill>
              </a:rPr>
              <a:t>Assistant Professor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/>
        </p:nvGraphicFramePr>
        <p:xfrm>
          <a:off x="109910" y="1273306"/>
          <a:ext cx="5949362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913">
                  <a:extLst>
                    <a:ext uri="{9D8B030D-6E8A-4147-A177-3AD203B41FA5}">
                      <a16:colId xmlns:a16="http://schemas.microsoft.com/office/drawing/2014/main" val="1381312057"/>
                    </a:ext>
                  </a:extLst>
                </a:gridCol>
                <a:gridCol w="2810437">
                  <a:extLst>
                    <a:ext uri="{9D8B030D-6E8A-4147-A177-3AD203B41FA5}">
                      <a16:colId xmlns:a16="http://schemas.microsoft.com/office/drawing/2014/main" val="242157776"/>
                    </a:ext>
                  </a:extLst>
                </a:gridCol>
                <a:gridCol w="260832">
                  <a:extLst>
                    <a:ext uri="{9D8B030D-6E8A-4147-A177-3AD203B41FA5}">
                      <a16:colId xmlns:a16="http://schemas.microsoft.com/office/drawing/2014/main" val="446022343"/>
                    </a:ext>
                  </a:extLst>
                </a:gridCol>
                <a:gridCol w="568000">
                  <a:extLst>
                    <a:ext uri="{9D8B030D-6E8A-4147-A177-3AD203B41FA5}">
                      <a16:colId xmlns:a16="http://schemas.microsoft.com/office/drawing/2014/main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5650034"/>
                    </a:ext>
                  </a:extLst>
                </a:gridCol>
                <a:gridCol w="529900">
                  <a:extLst>
                    <a:ext uri="{9D8B030D-6E8A-4147-A177-3AD203B41FA5}">
                      <a16:colId xmlns:a16="http://schemas.microsoft.com/office/drawing/2014/main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164F8F"/>
                          </a:solidFill>
                        </a:rPr>
                        <a:t>23CS201PC302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64F8F"/>
                          </a:solidFill>
                        </a:rPr>
                        <a:t>Software Engineering and System Design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518696"/>
              </p:ext>
            </p:extLst>
          </p:nvPr>
        </p:nvGraphicFramePr>
        <p:xfrm>
          <a:off x="6130213" y="1273306"/>
          <a:ext cx="2876135" cy="5401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135">
                  <a:extLst>
                    <a:ext uri="{9D8B030D-6E8A-4147-A177-3AD203B41FA5}">
                      <a16:colId xmlns:a16="http://schemas.microsoft.com/office/drawing/2014/main" val="2443765172"/>
                    </a:ext>
                  </a:extLst>
                </a:gridCol>
              </a:tblGrid>
              <a:tr h="384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 Experiments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4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255752"/>
                  </a:ext>
                </a:extLst>
              </a:tr>
              <a:tr h="5016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1. Requirements and User Stories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2. UML Modeling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3. Git Basics and Individual Workflow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4. Git Collaboration: Branching and Merging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5. Agile/Scrum Simulation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6. Implementing Design Patterns I -Creational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7. Implementing Design Patterns II -Behavioral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8. UNIT Testing with JUNIT/</a:t>
                      </a:r>
                      <a:r>
                        <a:rPr lang="en-US" sz="1200" b="1" dirty="0" err="1"/>
                        <a:t>pytest</a:t>
                      </a:r>
                      <a:endParaRPr 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9. CI/CD Pipeline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10. API Interaction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11. System Design Diagramming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12. Exploring Scalability Components -Conceptual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599228"/>
              </p:ext>
            </p:extLst>
          </p:nvPr>
        </p:nvGraphicFramePr>
        <p:xfrm>
          <a:off x="9205955" y="1275647"/>
          <a:ext cx="2876135" cy="52486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135">
                  <a:extLst>
                    <a:ext uri="{9D8B030D-6E8A-4147-A177-3AD203B41FA5}">
                      <a16:colId xmlns:a16="http://schemas.microsoft.com/office/drawing/2014/main" val="1059976695"/>
                    </a:ext>
                  </a:extLst>
                </a:gridCol>
              </a:tblGrid>
              <a:tr h="338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Lab- 3 (week 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58912"/>
                  </a:ext>
                </a:extLst>
              </a:tr>
              <a:tr h="1745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400" b="1" dirty="0"/>
                        <a:t>Git Collaboration: </a:t>
                      </a:r>
                      <a:r>
                        <a:rPr lang="en-US" sz="2800" b="1" dirty="0"/>
                        <a:t>Branching and Merging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7406387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850909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4249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777176"/>
                  </a:ext>
                </a:extLst>
              </a:tr>
              <a:tr h="499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986810"/>
                  </a:ext>
                </a:extLst>
              </a:tr>
              <a:tr h="92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164F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2172010"/>
                  </a:ext>
                </a:extLst>
              </a:tr>
              <a:tr h="499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164F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646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7604-88C1-4045-271A-7AABA622D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9ED4FB-3BD1-EEBC-555F-C282A3A5A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18" y="1081837"/>
            <a:ext cx="4598251" cy="34292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53D04F-69D2-C7C9-D7D7-7A107F285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18" y="4511040"/>
            <a:ext cx="6536077" cy="22175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C4E7AC-E268-BFDB-0E54-7B0638B1D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515" y="1113681"/>
            <a:ext cx="4380095" cy="283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6182AE-51B9-5153-701E-0BE13477A1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4354" y="4777756"/>
            <a:ext cx="4473328" cy="1684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BDB9D-49CD-6B24-9FF8-05A598275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6BD79-62E1-B50F-C57D-CEC13D24A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993" y="989035"/>
            <a:ext cx="11749087" cy="35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01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347E-CD69-5493-7F97-DEC49B7FF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545" y="14955"/>
            <a:ext cx="10021455" cy="806749"/>
          </a:xfrm>
        </p:spPr>
        <p:txBody>
          <a:bodyPr anchor="ctr">
            <a:normAutofit/>
          </a:bodyPr>
          <a:lstStyle/>
          <a:p>
            <a:r>
              <a:rPr lang="en-IN" dirty="0"/>
              <a:t>End of Assignment 4</a:t>
            </a:r>
          </a:p>
        </p:txBody>
      </p:sp>
      <p:pic>
        <p:nvPicPr>
          <p:cNvPr id="5" name="Picture 4" descr="A question mark of a typewriter type bar">
            <a:extLst>
              <a:ext uri="{FF2B5EF4-FFF2-40B4-BE49-F238E27FC236}">
                <a16:creationId xmlns:a16="http://schemas.microsoft.com/office/drawing/2014/main" id="{E59EA025-053C-F834-A00C-A38C8A0660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940" r="1" b="11015"/>
          <a:stretch>
            <a:fillRect/>
          </a:stretch>
        </p:blipFill>
        <p:spPr>
          <a:xfrm>
            <a:off x="240145" y="997527"/>
            <a:ext cx="11748655" cy="51794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31090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0F6F-4576-EDD4-28FC-1CF217F3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6C5D-B627-0471-AADE-D1525152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🏗️  Git is Essential For:</a:t>
            </a:r>
          </a:p>
          <a:p>
            <a:r>
              <a:rPr lang="en-US" dirty="0"/>
              <a:t>Managing </a:t>
            </a:r>
            <a:r>
              <a:rPr lang="en-US" b="1" dirty="0"/>
              <a:t>team collaboration</a:t>
            </a:r>
            <a:endParaRPr lang="en-US" dirty="0"/>
          </a:p>
          <a:p>
            <a:r>
              <a:rPr lang="en-US" dirty="0"/>
              <a:t>Applying </a:t>
            </a:r>
            <a:r>
              <a:rPr lang="en-US" b="1" dirty="0"/>
              <a:t>Agile and DevOps</a:t>
            </a:r>
            <a:r>
              <a:rPr lang="en-US" dirty="0"/>
              <a:t> practices</a:t>
            </a:r>
          </a:p>
          <a:p>
            <a:r>
              <a:rPr lang="en-US" dirty="0"/>
              <a:t>Tracking </a:t>
            </a:r>
            <a:r>
              <a:rPr lang="en-US" b="1" dirty="0"/>
              <a:t>requirements and features</a:t>
            </a:r>
            <a:endParaRPr lang="en-US" dirty="0"/>
          </a:p>
          <a:p>
            <a:r>
              <a:rPr lang="en-US" dirty="0"/>
              <a:t>Ensuring </a:t>
            </a:r>
            <a:r>
              <a:rPr lang="en-US" b="1" dirty="0"/>
              <a:t>quality, reproducibility, and auditability</a:t>
            </a:r>
          </a:p>
          <a:p>
            <a:endParaRPr lang="en-US" b="1" dirty="0"/>
          </a:p>
          <a:p>
            <a:r>
              <a:rPr lang="en-US" dirty="0"/>
              <a:t>🚀 </a:t>
            </a:r>
            <a:r>
              <a:rPr lang="en-US" b="1" dirty="0"/>
              <a:t>Real-World 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When working on a project like a mobile app, Git lets each developer contribute code without disrupting others. One can add a new login feature while another fixes a bug, all without conflict — thanks to Git's branching and merging.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673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E4E7-E662-1A90-8DD0-20361A83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Basics &amp; Individual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42FF26-5133-FD8C-A342-F555E11B4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020939"/>
              </p:ext>
            </p:extLst>
          </p:nvPr>
        </p:nvGraphicFramePr>
        <p:xfrm>
          <a:off x="1053101" y="1325880"/>
          <a:ext cx="10515600" cy="210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44576">
                  <a:extLst>
                    <a:ext uri="{9D8B030D-6E8A-4147-A177-3AD203B41FA5}">
                      <a16:colId xmlns:a16="http://schemas.microsoft.com/office/drawing/2014/main" val="2849076030"/>
                    </a:ext>
                  </a:extLst>
                </a:gridCol>
                <a:gridCol w="5571024">
                  <a:extLst>
                    <a:ext uri="{9D8B030D-6E8A-4147-A177-3AD203B41FA5}">
                      <a16:colId xmlns:a16="http://schemas.microsoft.com/office/drawing/2014/main" val="3742489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Git Basics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Individual Workflow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12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Git tracks code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You’re the sole contributor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67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 commands: init, commit, push, pull, 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merge conflicts, minimal branching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53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Repos: Local &amp; 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in personal portfolios, labs, or solo 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927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Track project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Helps learn Git before moving to team-based (collaborative) Git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28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801361-E570-1F9B-F80D-2E635CA902D8}"/>
              </a:ext>
            </a:extLst>
          </p:cNvPr>
          <p:cNvSpPr txBox="1"/>
          <p:nvPr/>
        </p:nvSpPr>
        <p:spPr>
          <a:xfrm>
            <a:off x="1053101" y="3632451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👤 What is Individual Workflow in Git?</a:t>
            </a:r>
          </a:p>
          <a:p>
            <a:pPr>
              <a:buNone/>
            </a:pPr>
            <a:r>
              <a:rPr lang="en-US" sz="2400" b="1" dirty="0"/>
              <a:t>Individual workflow</a:t>
            </a:r>
            <a:r>
              <a:rPr lang="en-US" sz="2400" dirty="0"/>
              <a:t> means you're working </a:t>
            </a:r>
            <a:r>
              <a:rPr lang="en-US" sz="2400" b="1" dirty="0"/>
              <a:t>alone</a:t>
            </a:r>
            <a:r>
              <a:rPr lang="en-US" sz="2400" dirty="0"/>
              <a:t> on a Git project without collaborating with a team.</a:t>
            </a:r>
          </a:p>
          <a:p>
            <a:pPr>
              <a:buNone/>
            </a:pPr>
            <a:r>
              <a:rPr lang="en-US" sz="2400" b="1" dirty="0"/>
              <a:t>🧩 Features of Individual Workflow: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work </a:t>
            </a:r>
            <a:r>
              <a:rPr lang="en-US" sz="2400" b="1" dirty="0"/>
              <a:t>independently</a:t>
            </a:r>
            <a:r>
              <a:rPr lang="en-US" sz="2400" dirty="0"/>
              <a:t> on a </a:t>
            </a:r>
            <a:r>
              <a:rPr lang="en-US" sz="2400" b="1" dirty="0"/>
              <a:t>single repo</a:t>
            </a:r>
            <a:r>
              <a:rPr lang="en-US" sz="2400" dirty="0"/>
              <a:t> (typically on GitHub).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are the only one </a:t>
            </a:r>
            <a:r>
              <a:rPr lang="en-US" sz="2400" b="1" dirty="0"/>
              <a:t>pushing</a:t>
            </a:r>
            <a:r>
              <a:rPr lang="en-US" sz="2400" dirty="0"/>
              <a:t>, </a:t>
            </a:r>
            <a:r>
              <a:rPr lang="en-US" sz="2400" b="1" dirty="0"/>
              <a:t>committing</a:t>
            </a:r>
            <a:r>
              <a:rPr lang="en-US" sz="2400" dirty="0"/>
              <a:t>, and </a:t>
            </a:r>
            <a:r>
              <a:rPr lang="en-US" sz="2400" b="1" dirty="0"/>
              <a:t>merging</a:t>
            </a:r>
            <a:r>
              <a:rPr lang="en-US" sz="2400" dirty="0"/>
              <a:t>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Useful for </a:t>
            </a:r>
            <a:r>
              <a:rPr lang="en-US" sz="2400" b="1" dirty="0"/>
              <a:t>personal projects</a:t>
            </a:r>
            <a:r>
              <a:rPr lang="en-US" sz="2400" dirty="0"/>
              <a:t>, </a:t>
            </a:r>
            <a:r>
              <a:rPr lang="en-US" sz="2400" b="1" dirty="0"/>
              <a:t>assignments</a:t>
            </a:r>
            <a:r>
              <a:rPr lang="en-US" sz="2400" dirty="0"/>
              <a:t>, or </a:t>
            </a:r>
            <a:r>
              <a:rPr lang="en-US" sz="2400" b="1" dirty="0"/>
              <a:t>learning Git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08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D0C2-49E3-5F62-766F-ACF7EF8D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✅ Basics of Git: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4AC1DC5-5040-52F7-45CD-BEF22D003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34518"/>
              </p:ext>
            </p:extLst>
          </p:nvPr>
        </p:nvGraphicFramePr>
        <p:xfrm>
          <a:off x="2507226" y="1897136"/>
          <a:ext cx="7632216" cy="48556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9639">
                  <a:extLst>
                    <a:ext uri="{9D8B030D-6E8A-4147-A177-3AD203B41FA5}">
                      <a16:colId xmlns:a16="http://schemas.microsoft.com/office/drawing/2014/main" val="2089563263"/>
                    </a:ext>
                  </a:extLst>
                </a:gridCol>
                <a:gridCol w="5852577">
                  <a:extLst>
                    <a:ext uri="{9D8B030D-6E8A-4147-A177-3AD203B41FA5}">
                      <a16:colId xmlns:a16="http://schemas.microsoft.com/office/drawing/2014/main" val="2555556914"/>
                    </a:ext>
                  </a:extLst>
                </a:gridCol>
              </a:tblGrid>
              <a:tr h="269961">
                <a:tc>
                  <a:txBody>
                    <a:bodyPr/>
                    <a:lstStyle/>
                    <a:p>
                      <a:r>
                        <a:rPr lang="en-IN" sz="1500" b="1"/>
                        <a:t>Concept</a:t>
                      </a:r>
                      <a:endParaRPr lang="en-IN" sz="1500"/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Description</a:t>
                      </a:r>
                      <a:endParaRPr lang="en-IN" sz="1500"/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46152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Repository (repo)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folder that Git tracks (local or remote).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55000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r>
                        <a:rPr lang="en-IN" sz="1500"/>
                        <a:t>Commit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snapshot of your project at a particular point in time.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23641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Branch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separate line of development; commonly used for features or experiments.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209897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Merge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Combines changes from one branch into another (e.g., from feature to main).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38517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Clone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Downloading a remote repo to your local machine.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88495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Pull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Fetching changes from the remote repository to your local one.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04137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Push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Sending your committed changes from your local repo to a remote repo.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684640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Status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Shows the current state of your working directory.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60051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Diff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Shows differences between versions of files.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42651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Log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Displays the commit history.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55614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Init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Initializes a new Git repository.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039098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.gitignore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file that tells Git which files/folders to ignore.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41964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4CD72A60-3C8A-9D89-2220-6B20E426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" y="1098702"/>
            <a:ext cx="11940950" cy="64633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 is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distributed version control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used to manage and track changes in code collaboratively or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44524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BC54-613C-E26E-8A5D-AD846D05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16C7-5E30-43CB-C253-6759B06E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35" y="973394"/>
            <a:ext cx="11748655" cy="5400214"/>
          </a:xfrm>
        </p:spPr>
        <p:txBody>
          <a:bodyPr>
            <a:normAutofit/>
          </a:bodyPr>
          <a:lstStyle/>
          <a:p>
            <a:r>
              <a:rPr lang="en-US" b="1" dirty="0"/>
              <a:t>📚 Pre-requisites for Students:</a:t>
            </a:r>
          </a:p>
          <a:p>
            <a:r>
              <a:rPr lang="en-US" sz="3600" dirty="0"/>
              <a:t>Install </a:t>
            </a:r>
            <a:r>
              <a:rPr lang="en-US" sz="3600" b="1" dirty="0"/>
              <a:t>Git</a:t>
            </a:r>
            <a:r>
              <a:rPr lang="en-US" sz="3600" dirty="0"/>
              <a:t> and basic text editor (VS Code or Notepad++).</a:t>
            </a:r>
          </a:p>
          <a:p>
            <a:r>
              <a:rPr lang="en-US" sz="3600" dirty="0"/>
              <a:t>GitHub account created and accessible.</a:t>
            </a:r>
          </a:p>
          <a:p>
            <a:r>
              <a:rPr lang="en-US" sz="3600" dirty="0"/>
              <a:t>Basic understanding of command line/terminal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AE0109-EA4E-E080-B980-320DBF74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0519"/>
              </p:ext>
            </p:extLst>
          </p:nvPr>
        </p:nvGraphicFramePr>
        <p:xfrm>
          <a:off x="838200" y="4095683"/>
          <a:ext cx="10515600" cy="14630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87693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63597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35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Software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(installed locally), VS Code (optional)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93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(online) or GitLab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022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34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85C7EEE-CD82-A0C1-3F59-181E0C32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Lab Setup: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67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FD7-CDE9-EBC8-C3B5-44011E6D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✅ What is Git?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A64E-48B0-E276-ACD0-4DB11F52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</a:t>
            </a:r>
            <a:r>
              <a:rPr lang="en-US" dirty="0"/>
              <a:t> is a </a:t>
            </a:r>
            <a:r>
              <a:rPr lang="en-US" b="1" dirty="0"/>
              <a:t>distributed version control system</a:t>
            </a:r>
            <a:r>
              <a:rPr lang="en-US" dirty="0"/>
              <a:t> used to track changes in source code during software development. It allows multiple developers to collaborate efficiently while maintaining the integrity and history of the project.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A24995-688D-8F95-3CD6-F357E15E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22263"/>
              </p:ext>
            </p:extLst>
          </p:nvPr>
        </p:nvGraphicFramePr>
        <p:xfrm>
          <a:off x="2008990" y="2289471"/>
          <a:ext cx="9098252" cy="43968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261100">
                  <a:extLst>
                    <a:ext uri="{9D8B030D-6E8A-4147-A177-3AD203B41FA5}">
                      <a16:colId xmlns:a16="http://schemas.microsoft.com/office/drawing/2014/main" val="1710279650"/>
                    </a:ext>
                  </a:extLst>
                </a:gridCol>
                <a:gridCol w="5837152">
                  <a:extLst>
                    <a:ext uri="{9D8B030D-6E8A-4147-A177-3AD203B41FA5}">
                      <a16:colId xmlns:a16="http://schemas.microsoft.com/office/drawing/2014/main" val="731162215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r>
                        <a:rPr lang="en-IN" sz="1600"/>
                        <a:t>🔑 Feature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💡 Explanation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95549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 b="1"/>
                        <a:t>Version Control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keeps track of every change made to code. You can revert to previous versions easily.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99346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IN" sz="1600" b="1" dirty="0"/>
                        <a:t>Collaboration</a:t>
                      </a:r>
                      <a:endParaRPr lang="en-I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Multiple developers can work on the same project simultaneously without overwriting each other’s work.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20485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IN" sz="1600" b="1"/>
                        <a:t>Branching &amp; Merging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Developers can create </a:t>
                      </a:r>
                      <a:r>
                        <a:rPr lang="en-US" sz="1600" b="1"/>
                        <a:t>branches</a:t>
                      </a:r>
                      <a:r>
                        <a:rPr lang="en-US" sz="1600"/>
                        <a:t> to work on features or fixes independently and merge them back once tested.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7830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 b="1"/>
                        <a:t>Backup &amp; Recovery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Code is backed up in </a:t>
                      </a:r>
                      <a:r>
                        <a:rPr lang="en-US" sz="1600" b="1"/>
                        <a:t>remote repositories</a:t>
                      </a:r>
                      <a:r>
                        <a:rPr lang="en-US" sz="1600"/>
                        <a:t> like GitHub/GitLab, making it safe and recoverable.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831158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IN" sz="1600" b="1"/>
                        <a:t>Traceability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Every change is recorded with a message and timestamp. You can see who made what change and why.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504908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 b="1"/>
                        <a:t>Open Source &amp; Widely Used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is free, open source, and the standard tool in the software industry.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6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662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4108-F54C-D0CF-D687-325386AB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🏗️ In Software Engineering, Git is Essential For: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C180-F488-E02B-4819-994F6396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b="1" dirty="0"/>
              <a:t>team collaboration</a:t>
            </a:r>
            <a:endParaRPr lang="en-US" dirty="0"/>
          </a:p>
          <a:p>
            <a:r>
              <a:rPr lang="en-US" dirty="0"/>
              <a:t>Applying </a:t>
            </a:r>
            <a:r>
              <a:rPr lang="en-US" b="1" dirty="0"/>
              <a:t>Agile and DevOps</a:t>
            </a:r>
            <a:r>
              <a:rPr lang="en-US" dirty="0"/>
              <a:t> practices</a:t>
            </a:r>
          </a:p>
          <a:p>
            <a:r>
              <a:rPr lang="en-US" dirty="0"/>
              <a:t>Tracking </a:t>
            </a:r>
            <a:r>
              <a:rPr lang="en-US" b="1" dirty="0"/>
              <a:t>requirements and features</a:t>
            </a:r>
            <a:endParaRPr lang="en-US" dirty="0"/>
          </a:p>
          <a:p>
            <a:r>
              <a:rPr lang="en-US" dirty="0"/>
              <a:t>Ensuring </a:t>
            </a:r>
            <a:r>
              <a:rPr lang="en-US" b="1" dirty="0"/>
              <a:t>quality, reproducibility, and auditability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78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CF54-35B7-0DF6-9B06-14D99F71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🧪 Git Activity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42C1-6DC1-8EBE-FF50-B49197EB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🎯 </a:t>
            </a:r>
            <a:r>
              <a:rPr lang="en-IN" b="1" dirty="0"/>
              <a:t>Case Study Title:</a:t>
            </a:r>
            <a:r>
              <a:rPr lang="en-IN" dirty="0"/>
              <a:t> </a:t>
            </a:r>
            <a:r>
              <a:rPr lang="en-IN" i="1" dirty="0"/>
              <a:t>"</a:t>
            </a:r>
            <a:r>
              <a:rPr lang="en-IN" i="1" dirty="0" err="1"/>
              <a:t>MyPortfolio</a:t>
            </a:r>
            <a:r>
              <a:rPr lang="en-IN" i="1" dirty="0"/>
              <a:t> Web Page“</a:t>
            </a:r>
          </a:p>
          <a:p>
            <a:br>
              <a:rPr lang="en-IN" dirty="0"/>
            </a:br>
            <a:r>
              <a:rPr lang="en-IN" dirty="0"/>
              <a:t>🧑‍🎓 </a:t>
            </a:r>
            <a:r>
              <a:rPr lang="en-IN" b="1" dirty="0"/>
              <a:t>Objective:</a:t>
            </a:r>
            <a:r>
              <a:rPr lang="en-IN" dirty="0"/>
              <a:t> Learn Git basics by creating and tracking a personal web portfolio (single HTML file) using Git and GitHub.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48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9FF3-68E3-4EBF-C690-635C7E49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33CD99-DD25-CEAC-A229-F3F6629DE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94ABFB-B856-3BB3-0723-FA9EB765AC69}"/>
              </a:ext>
            </a:extLst>
          </p:cNvPr>
          <p:cNvSpPr txBox="1"/>
          <p:nvPr/>
        </p:nvSpPr>
        <p:spPr>
          <a:xfrm>
            <a:off x="550606" y="1171199"/>
            <a:ext cx="1091380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S Learning Objectives – Branching 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🌿 </a:t>
            </a:r>
            <a:r>
              <a:rPr lang="en-US" sz="2800" b="1" dirty="0"/>
              <a:t>Understand Branching</a:t>
            </a:r>
            <a:r>
              <a:rPr lang="en-US" sz="2800" dirty="0"/>
              <a:t> – Create and manage multiple branches for parallel development.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🔀 </a:t>
            </a:r>
            <a:r>
              <a:rPr lang="en-US" sz="2800" b="1" dirty="0"/>
              <a:t>Learn Merging</a:t>
            </a:r>
            <a:r>
              <a:rPr lang="en-US" sz="2800" dirty="0"/>
              <a:t> – Combine changes from different branches into a main codebase.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🛠 </a:t>
            </a:r>
            <a:r>
              <a:rPr lang="en-US" sz="2800" b="1" dirty="0"/>
              <a:t>Simulate Team Collaboration</a:t>
            </a:r>
            <a:r>
              <a:rPr lang="en-US" sz="2800" dirty="0"/>
              <a:t> – Work on features independently without affecting main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🧑‍💻 </a:t>
            </a:r>
            <a:r>
              <a:rPr lang="en-US" sz="2800" b="1" dirty="0"/>
              <a:t>Resolve Conflicts</a:t>
            </a:r>
            <a:r>
              <a:rPr lang="en-US" sz="2800" dirty="0"/>
              <a:t> – Gain skills in handling merge conflicts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🚀 </a:t>
            </a:r>
            <a:r>
              <a:rPr lang="en-US" sz="2800" b="1" dirty="0"/>
              <a:t>Hands-on Practice</a:t>
            </a:r>
            <a:r>
              <a:rPr lang="en-US" sz="2800" dirty="0"/>
              <a:t> – Apply Git commands and GitHub workflow for real projects.</a:t>
            </a:r>
          </a:p>
        </p:txBody>
      </p:sp>
    </p:spTree>
    <p:extLst>
      <p:ext uri="{BB962C8B-B14F-4D97-AF65-F5344CB8AC3E}">
        <p14:creationId xmlns:p14="http://schemas.microsoft.com/office/powerpoint/2010/main" val="77797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C53E-F88F-644F-0740-025EDCF3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🪜 Step-by-Step Procedure (Git + GitHub)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B1AC-7A35-81E0-0958-586B7024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📍STEP 1: Install Git (One-time setup)</a:t>
            </a:r>
          </a:p>
          <a:p>
            <a:r>
              <a:rPr lang="en-US" dirty="0"/>
              <a:t>Download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Install with default settings.</a:t>
            </a:r>
          </a:p>
          <a:p>
            <a:endParaRPr lang="en-IN" dirty="0"/>
          </a:p>
          <a:p>
            <a:r>
              <a:rPr lang="en-IN" b="1" dirty="0"/>
              <a:t>📍STEP 2: Configure Git</a:t>
            </a:r>
          </a:p>
          <a:p>
            <a:r>
              <a:rPr lang="en-US" dirty="0"/>
              <a:t>git config --global user.name "Your Name"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"you@example.com"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47A8E-BD95-006C-229D-62F1FEFD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96" y="4906297"/>
            <a:ext cx="8773008" cy="17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202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3BB-BBFE-8523-F1B7-FC0013F0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folder in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DDE98-0DFA-9D04-8F13-5EA357E07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62" y="4227367"/>
            <a:ext cx="8930072" cy="1649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2B2F-B89A-799A-58C3-387E14DF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42" y="821704"/>
            <a:ext cx="5415842" cy="29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1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C870-6A0C-ADFD-2474-43293E9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9EA47-19FC-25C3-88A9-A75CA031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4" y="1211458"/>
            <a:ext cx="4853626" cy="36994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719B1-EB0E-7B23-5E8B-53B43B41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80" y="1306408"/>
            <a:ext cx="3731526" cy="3777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C7806-3D36-3AFE-1555-915BD394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959" y="1348575"/>
            <a:ext cx="3457067" cy="34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60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7F42-104D-2D8B-CA63-27CCFC2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331F5-15A4-6036-B136-FDA58B39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82" y="1457830"/>
            <a:ext cx="6081287" cy="29872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102D-4FD9-8DC9-BA85-FB6257ED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46" y="1893545"/>
            <a:ext cx="4701947" cy="5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19E81-D5A2-896E-DED3-1ED18BE4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68" y="3429000"/>
            <a:ext cx="5464019" cy="5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A9E5F-FD74-14B2-D415-1F283D895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60" y="4823490"/>
            <a:ext cx="6302286" cy="1386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71592-BE78-FC9A-184A-7341538F6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746" y="5143557"/>
            <a:ext cx="4686706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96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47C2-EE61-DFC3-C122-E4AEAA8D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Repository in GIT-HUB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CAA21-AC68-B7BA-67AE-2FD114B6E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69" y="1924450"/>
            <a:ext cx="5474121" cy="28609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6D755-8C48-33D4-BBAA-A8BEE1ED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41" y="2559478"/>
            <a:ext cx="6767600" cy="13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2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601-8E46-1AF4-5FC1-AC0C6C3B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remote and Push code to GIT-HUB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6E43B-8951-2079-B868-DFDA2428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33" y="1232320"/>
            <a:ext cx="6066046" cy="1295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6FA9C-D8D4-E495-8DC2-D9A680A4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29" y="2535073"/>
            <a:ext cx="9358281" cy="806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D00C4-3D9B-245A-AE62-66DB91170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6" y="3516179"/>
            <a:ext cx="6530906" cy="1470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226F4-8C31-33CD-5923-3E63B9B85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43" y="3731527"/>
            <a:ext cx="5413182" cy="251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53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BF21-3491-E904-E6D7-FDE6D213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repository page at GIT-HUB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5503-3D8D-7F0D-05C0-D304DA8C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64" y="996950"/>
            <a:ext cx="11523385" cy="5180013"/>
          </a:xfrm>
        </p:spPr>
      </p:pic>
    </p:spTree>
    <p:extLst>
      <p:ext uri="{BB962C8B-B14F-4D97-AF65-F5344CB8AC3E}">
        <p14:creationId xmlns:p14="http://schemas.microsoft.com/office/powerpoint/2010/main" val="7494933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3D56-5481-0AEE-DDE4-D49A8A83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Your Repository Page with Deployment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2650F-5FEF-4221-2BA5-B0C07933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87" y="1017270"/>
            <a:ext cx="11558538" cy="5180013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7F0B10F-EA05-D240-A1D3-DED75AF804A5}"/>
              </a:ext>
            </a:extLst>
          </p:cNvPr>
          <p:cNvSpPr/>
          <p:nvPr/>
        </p:nvSpPr>
        <p:spPr>
          <a:xfrm rot="18378641">
            <a:off x="9466825" y="3892122"/>
            <a:ext cx="1056640" cy="6908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33BF6-2195-AEE9-B115-76AD1A4E1283}"/>
              </a:ext>
            </a:extLst>
          </p:cNvPr>
          <p:cNvSpPr txBox="1"/>
          <p:nvPr/>
        </p:nvSpPr>
        <p:spPr>
          <a:xfrm>
            <a:off x="9379458" y="3237943"/>
            <a:ext cx="24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Link Deployment</a:t>
            </a:r>
          </a:p>
        </p:txBody>
      </p:sp>
    </p:spTree>
    <p:extLst>
      <p:ext uri="{BB962C8B-B14F-4D97-AF65-F5344CB8AC3E}">
        <p14:creationId xmlns:p14="http://schemas.microsoft.com/office/powerpoint/2010/main" val="2861468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329-C8D3-327B-8D49-EAC6AB63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page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7A2B-9F97-9BFB-BA0F-47F4C4C0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73F2A-E149-06E6-406E-15E5F816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675"/>
            <a:ext cx="12192000" cy="480664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461A05D-3684-A92E-ACE3-F0C01F786EBC}"/>
              </a:ext>
            </a:extLst>
          </p:cNvPr>
          <p:cNvSpPr/>
          <p:nvPr/>
        </p:nvSpPr>
        <p:spPr>
          <a:xfrm rot="18378641">
            <a:off x="5138665" y="2453273"/>
            <a:ext cx="1056640" cy="6908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23196-952B-0740-D304-813C7A1D8AA9}"/>
              </a:ext>
            </a:extLst>
          </p:cNvPr>
          <p:cNvSpPr txBox="1"/>
          <p:nvPr/>
        </p:nvSpPr>
        <p:spPr>
          <a:xfrm>
            <a:off x="5051298" y="1799094"/>
            <a:ext cx="391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the Link in the Deployment page</a:t>
            </a:r>
          </a:p>
        </p:txBody>
      </p:sp>
    </p:spTree>
    <p:extLst>
      <p:ext uri="{BB962C8B-B14F-4D97-AF65-F5344CB8AC3E}">
        <p14:creationId xmlns:p14="http://schemas.microsoft.com/office/powerpoint/2010/main" val="1043065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417F-6733-39D6-D4C3-BFF7633D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is Launched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B5ECE-3707-8C3C-5D13-6729B6EF1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08" y="1662740"/>
            <a:ext cx="11027096" cy="3848433"/>
          </a:xfrm>
        </p:spPr>
      </p:pic>
    </p:spTree>
    <p:extLst>
      <p:ext uri="{BB962C8B-B14F-4D97-AF65-F5344CB8AC3E}">
        <p14:creationId xmlns:p14="http://schemas.microsoft.com/office/powerpoint/2010/main" val="177939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B0A5-8FAE-EAA0-E219-7EDD10AE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🧠 Learning Outcomes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A9D3-6CE2-2B32-9D6C-EFFDDBB1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55249-5A76-CE22-FFA0-06D57E4C58A6}"/>
              </a:ext>
            </a:extLst>
          </p:cNvPr>
          <p:cNvSpPr txBox="1"/>
          <p:nvPr/>
        </p:nvSpPr>
        <p:spPr>
          <a:xfrm>
            <a:off x="668593" y="1091382"/>
            <a:ext cx="1109078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 Learning Outcomes – Branching &amp; Merging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Ability to </a:t>
            </a:r>
            <a:r>
              <a:rPr lang="en-US" sz="3200" b="1" dirty="0"/>
              <a:t>create, switch, and delete branches</a:t>
            </a:r>
            <a:r>
              <a:rPr lang="en-US" sz="3200" dirty="0"/>
              <a:t> in Git &amp; GitHub.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Successfully </a:t>
            </a:r>
            <a:r>
              <a:rPr lang="en-US" sz="3200" b="1" dirty="0"/>
              <a:t>merge feature branches</a:t>
            </a:r>
            <a:r>
              <a:rPr lang="en-US" sz="3200" dirty="0"/>
              <a:t> into main/master.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Experience in </a:t>
            </a:r>
            <a:r>
              <a:rPr lang="en-US" sz="3200" b="1" dirty="0"/>
              <a:t>resolving merge conflicts</a:t>
            </a:r>
            <a:r>
              <a:rPr lang="en-US" sz="3200" dirty="0"/>
              <a:t> and ensuring smooth integration.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Confidence in using </a:t>
            </a:r>
            <a:r>
              <a:rPr lang="en-US" sz="3200" b="1" dirty="0"/>
              <a:t>GitHub as a collaborative platform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✅ Preparedness for </a:t>
            </a:r>
            <a:r>
              <a:rPr lang="en-US" sz="3200" b="1" dirty="0"/>
              <a:t>real-world software engineering practices</a:t>
            </a:r>
            <a:r>
              <a:rPr lang="en-US" sz="3200" dirty="0"/>
              <a:t> in teamwork.</a:t>
            </a:r>
          </a:p>
        </p:txBody>
      </p:sp>
    </p:spTree>
    <p:extLst>
      <p:ext uri="{BB962C8B-B14F-4D97-AF65-F5344CB8AC3E}">
        <p14:creationId xmlns:p14="http://schemas.microsoft.com/office/powerpoint/2010/main" val="30786202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47E4-94C3-CCBB-DDDF-DD9E102B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Hands-on Activities (Step-by-Step)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4C44F7-4763-FEB2-6B9F-BB5FEFD6E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62072"/>
              </p:ext>
            </p:extLst>
          </p:nvPr>
        </p:nvGraphicFramePr>
        <p:xfrm>
          <a:off x="1105143" y="1242757"/>
          <a:ext cx="10457592" cy="4575802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809043">
                  <a:extLst>
                    <a:ext uri="{9D8B030D-6E8A-4147-A177-3AD203B41FA5}">
                      <a16:colId xmlns:a16="http://schemas.microsoft.com/office/drawing/2014/main" val="3772884937"/>
                    </a:ext>
                  </a:extLst>
                </a:gridCol>
                <a:gridCol w="4555440">
                  <a:extLst>
                    <a:ext uri="{9D8B030D-6E8A-4147-A177-3AD203B41FA5}">
                      <a16:colId xmlns:a16="http://schemas.microsoft.com/office/drawing/2014/main" val="4186820347"/>
                    </a:ext>
                  </a:extLst>
                </a:gridCol>
                <a:gridCol w="5093109">
                  <a:extLst>
                    <a:ext uri="{9D8B030D-6E8A-4147-A177-3AD203B41FA5}">
                      <a16:colId xmlns:a16="http://schemas.microsoft.com/office/drawing/2014/main" val="1639217682"/>
                    </a:ext>
                  </a:extLst>
                </a:gridCol>
              </a:tblGrid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Step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Activity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Command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31205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Initialize a Git Repository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init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98974"/>
                  </a:ext>
                </a:extLst>
              </a:tr>
              <a:tr h="714366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Configure user details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config --global user.name "Your Name"</a:t>
                      </a:r>
                      <a:br>
                        <a:rPr lang="en-US" sz="1600"/>
                      </a:br>
                      <a:r>
                        <a:rPr lang="en-US" sz="1600"/>
                        <a:t>git config --global user.email "you@example.com"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94147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 a file (e.g., hello.txt) and write content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 VS Code or Notepad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12271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 file to staging area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add hello.txt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579086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Commit the file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commit -m "Initial commit"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12540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Check status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status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218665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7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View commit log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log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644713"/>
                  </a:ext>
                </a:extLst>
              </a:tr>
              <a:tr h="584580">
                <a:tc>
                  <a:txBody>
                    <a:bodyPr/>
                    <a:lstStyle/>
                    <a:p>
                      <a:r>
                        <a:rPr lang="en-IN" sz="1600"/>
                        <a:t>8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Modify file and commit again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 a line → git add . → git commit -m "Updated file"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6652"/>
                  </a:ext>
                </a:extLst>
              </a:tr>
              <a:tr h="584580">
                <a:tc>
                  <a:txBody>
                    <a:bodyPr/>
                    <a:lstStyle/>
                    <a:p>
                      <a:r>
                        <a:rPr lang="en-IN" sz="1600"/>
                        <a:t>9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 GitHub repo and connect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remote add origin https://github.com/user/repo.git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426250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10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Push to GitHub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git push -u origin master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53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48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892EE-830F-4681-4EDE-A8D7F59D6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Branching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733A5B-EDDD-341D-C845-B13426BA9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3195" y="1130139"/>
            <a:ext cx="1114560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1.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branch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is like creating a separate workspace where you can make changes without affecting the live 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Your current branch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(the default where your live GitHub Pages site runs from).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you make changes directly on master, they go live immediately after pushing.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If you create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new branch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(say, add-profile-image), you can add the image and test it before merging to master.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23228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A57DA-CCA1-3B96-0682-3843E817B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7441-339D-C6BE-081D-78D18945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Branching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EC9DB94-F3E0-35CF-2291-5950F1F59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dirty="0"/>
              <a:t>Branching in Git &amp; GitHub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📌 Definition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A branch is like a separate workspace in your project.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It allows you to develop features, fix bugs, or experiment without affecting the main code.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📌 Why Branching?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Work independently on new ideas.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Keep main (or master) branch stable.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Multiple team members can work in parallel.</a:t>
            </a:r>
          </a:p>
          <a:p>
            <a:pPr>
              <a:lnSpc>
                <a:spcPct val="110000"/>
              </a:lnSpc>
            </a:pPr>
            <a:r>
              <a:rPr lang="en-US" sz="2000" b="1" dirty="0"/>
              <a:t>📌 Example: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main branch → stable website.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feature/about branch → adding "About Me" section.</a:t>
            </a:r>
          </a:p>
          <a:p>
            <a:pPr>
              <a:lnSpc>
                <a:spcPct val="110000"/>
              </a:lnSpc>
            </a:pPr>
            <a:r>
              <a:rPr lang="en-US" sz="2000" dirty="0"/>
              <a:t>feature/projects branch → adding "Projects" section.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563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3E9A2-A066-93DA-6BF4-173BF46F5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B0AC-6315-42C3-E60A-33E4DBD9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 </a:t>
            </a:r>
            <a:r>
              <a:rPr lang="en-US" dirty="0"/>
              <a:t>Merging in Git &amp; GitHub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475CD8A-DFD1-F021-5891-2CC0A2232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📌 </a:t>
            </a:r>
            <a:r>
              <a:rPr lang="en-US" sz="2000" b="1" dirty="0"/>
              <a:t>Definition</a:t>
            </a:r>
            <a:endParaRPr lang="en-US" sz="2000" dirty="0"/>
          </a:p>
          <a:p>
            <a:r>
              <a:rPr lang="en-US" sz="2000" b="1" dirty="0"/>
              <a:t>Merging</a:t>
            </a:r>
            <a:r>
              <a:rPr lang="en-US" sz="2000" dirty="0"/>
              <a:t> combines the changes from one branch into another (e.g., feature → main).</a:t>
            </a:r>
          </a:p>
          <a:p>
            <a:r>
              <a:rPr lang="en-US" sz="2000" dirty="0"/>
              <a:t>Ensures all updates are brought together.</a:t>
            </a:r>
          </a:p>
          <a:p>
            <a:endParaRPr lang="en-US" sz="2000" dirty="0"/>
          </a:p>
          <a:p>
            <a:r>
              <a:rPr lang="en-US" sz="2000" dirty="0"/>
              <a:t>📌 </a:t>
            </a:r>
            <a:r>
              <a:rPr lang="en-US" sz="2000" b="1" dirty="0"/>
              <a:t>Types of Merge:</a:t>
            </a:r>
            <a:endParaRPr lang="en-US" sz="2000" dirty="0"/>
          </a:p>
          <a:p>
            <a:r>
              <a:rPr lang="en-US" sz="2000" b="1" dirty="0"/>
              <a:t>Fast-forward merge</a:t>
            </a:r>
            <a:r>
              <a:rPr lang="en-US" sz="2000" dirty="0"/>
              <a:t> → if no conflict.</a:t>
            </a:r>
          </a:p>
          <a:p>
            <a:r>
              <a:rPr lang="en-US" sz="2000" b="1" dirty="0"/>
              <a:t>Merge commit</a:t>
            </a:r>
            <a:r>
              <a:rPr lang="en-US" sz="2000" dirty="0"/>
              <a:t> → if multiple changes exist.</a:t>
            </a:r>
          </a:p>
        </p:txBody>
      </p:sp>
    </p:spTree>
    <p:extLst>
      <p:ext uri="{BB962C8B-B14F-4D97-AF65-F5344CB8AC3E}">
        <p14:creationId xmlns:p14="http://schemas.microsoft.com/office/powerpoint/2010/main" val="1771755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33F9-262D-AF98-7F12-F45EB4CA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A74F2E-4FD3-4094-9418-882B3ACB79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031" y="1377024"/>
            <a:ext cx="11790417" cy="35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7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624F-90F7-6B30-1A6D-69D11965A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ED2E80-C024-D8A1-6B95-64A0FC38FD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69837"/>
            <a:ext cx="12167572" cy="24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2876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895F-49D6-E85B-89F5-FF9C9753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new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4DE21-6D97-FFF8-3BF8-5DE5C3DD3A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213" y="1319958"/>
            <a:ext cx="8855207" cy="1120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307EF3-9A04-F47B-9C8D-6BAB47AFA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225" y="2938449"/>
            <a:ext cx="6485182" cy="35436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720BF-6905-6F89-3748-B6436AAF9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43" y="2520529"/>
            <a:ext cx="4297958" cy="418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1181</TotalTime>
  <Words>1450</Words>
  <Application>Microsoft Office PowerPoint</Application>
  <PresentationFormat>Widescreen</PresentationFormat>
  <Paragraphs>227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Aptos Display</vt:lpstr>
      <vt:lpstr>Arial</vt:lpstr>
      <vt:lpstr>Office Theme</vt:lpstr>
      <vt:lpstr>PowerPoint Presentation</vt:lpstr>
      <vt:lpstr>Lab Objectives</vt:lpstr>
      <vt:lpstr>🧠 Learning Outcomes </vt:lpstr>
      <vt:lpstr> Branching</vt:lpstr>
      <vt:lpstr> Branching</vt:lpstr>
      <vt:lpstr> Merging in Git &amp; GitHub</vt:lpstr>
      <vt:lpstr>Step 1</vt:lpstr>
      <vt:lpstr>Step 2</vt:lpstr>
      <vt:lpstr>Add new HTML file</vt:lpstr>
      <vt:lpstr>Steps</vt:lpstr>
      <vt:lpstr>PowerPoint Presentation</vt:lpstr>
      <vt:lpstr>End of Assignment 4</vt:lpstr>
      <vt:lpstr>Software Engineering</vt:lpstr>
      <vt:lpstr>Git Basics &amp; Individual Workflow</vt:lpstr>
      <vt:lpstr>✅ Basics of Git:</vt:lpstr>
      <vt:lpstr>Assignment 4</vt:lpstr>
      <vt:lpstr>✅ What is Git?</vt:lpstr>
      <vt:lpstr>🏗️ In Software Engineering, Git is Essential For:</vt:lpstr>
      <vt:lpstr>🧪 Git Activity Case Study</vt:lpstr>
      <vt:lpstr>🪜 Step-by-Step Procedure (Git + GitHub)</vt:lpstr>
      <vt:lpstr>Create folder in GIT</vt:lpstr>
      <vt:lpstr>Create HTML file</vt:lpstr>
      <vt:lpstr>GIT – Commands</vt:lpstr>
      <vt:lpstr>Create a Repository in GIT-HUB</vt:lpstr>
      <vt:lpstr>Link remote and Push code to GIT-HUB</vt:lpstr>
      <vt:lpstr>Your repository page at GIT-HUB</vt:lpstr>
      <vt:lpstr>Your Repository Page with Deployment Link</vt:lpstr>
      <vt:lpstr>Web page Link</vt:lpstr>
      <vt:lpstr>Website is Launched</vt:lpstr>
      <vt:lpstr>Hands-on Activities (Step-by-Step)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Rajchandar K</dc:creator>
  <cp:lastModifiedBy>Dr. Rajchandar K</cp:lastModifiedBy>
  <cp:revision>53</cp:revision>
  <dcterms:created xsi:type="dcterms:W3CDTF">2025-07-15T07:11:10Z</dcterms:created>
  <dcterms:modified xsi:type="dcterms:W3CDTF">2025-08-17T16:17:36Z</dcterms:modified>
</cp:coreProperties>
</file>