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23" r:id="rId6"/>
    <p:sldId id="331" r:id="rId7"/>
    <p:sldId id="324" r:id="rId8"/>
    <p:sldId id="332" r:id="rId9"/>
    <p:sldId id="333" r:id="rId10"/>
    <p:sldId id="334" r:id="rId11"/>
    <p:sldId id="297" r:id="rId12"/>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44" autoAdjust="0"/>
  </p:normalViewPr>
  <p:slideViewPr>
    <p:cSldViewPr snapToGrid="0" snapToObjects="1">
      <p:cViewPr varScale="1">
        <p:scale>
          <a:sx n="106" d="100"/>
          <a:sy n="106" d="100"/>
        </p:scale>
        <p:origin x="792"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1" d="100"/>
          <a:sy n="31" d="100"/>
        </p:scale>
        <p:origin x="439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fr-FR" sz="1200"/>
            </a:lvl1pPr>
          </a:lstStyle>
          <a:p>
            <a:pPr rtl="0"/>
            <a:fld id="{A7C9947C-0B99-4CC9-AA3C-4A4AC8D4662C}" type="datetimeyyyy">
              <a:rPr lang="fr-FR" smtClean="0"/>
              <a:t>2025</a:t>
            </a:fld>
            <a:endParaRPr lang="fr-FR" dirty="0"/>
          </a:p>
        </p:txBody>
      </p:sp>
      <p:sp>
        <p:nvSpPr>
          <p:cNvPr id="4" name="Espace réservé du pied de page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fr-FR" sz="1200"/>
            </a:lvl1pPr>
          </a:lstStyle>
          <a:p>
            <a:pPr rtl="0"/>
            <a:fld id="{420BD0AB-C59E-4A46-83D3-F07787446BA0}" type="slidenum">
              <a:rPr lang="fr-FR" smtClean="0"/>
              <a:t>‹N°›</a:t>
            </a:fld>
            <a:endParaRPr lang="fr-FR"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463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196A2-74FE-0F32-A04B-B6B8013DC25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0B698C0-586D-5833-CE90-FDF2EEDC41C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DA52DA47-0A9A-FBC7-A5CD-296449F753F1}"/>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97708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Même si peu de jeux de données spécialisés comme celui-ci sont disponibles, il a l’air de convenir à la tâche. </a:t>
            </a:r>
          </a:p>
        </p:txBody>
      </p:sp>
    </p:spTree>
    <p:extLst>
      <p:ext uri="{BB962C8B-B14F-4D97-AF65-F5344CB8AC3E}">
        <p14:creationId xmlns:p14="http://schemas.microsoft.com/office/powerpoint/2010/main" val="202541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CD2CE-288B-DF05-1AFA-E1C14738B31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86E52B-CC65-9A1A-6746-3F7931664FB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E5F2D7D3-2C62-3F76-12A6-AE1A95057E1A}"/>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La relation N-S étant, d’après les auteurs, facilement solvable par des règles manuelles qui encadrent la phrase même et/ou celles adjacentes. </a:t>
            </a:r>
          </a:p>
        </p:txBody>
      </p:sp>
    </p:spTree>
    <p:extLst>
      <p:ext uri="{BB962C8B-B14F-4D97-AF65-F5344CB8AC3E}">
        <p14:creationId xmlns:p14="http://schemas.microsoft.com/office/powerpoint/2010/main" val="350320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6B32-EB6B-17E4-2427-1A4846BA10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6D1159-8435-FCCF-A284-DB855C75EB1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5692942E-AF56-E7C3-49C1-A1BD0351B903}"/>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a:p>
        </p:txBody>
      </p:sp>
    </p:spTree>
    <p:extLst>
      <p:ext uri="{BB962C8B-B14F-4D97-AF65-F5344CB8AC3E}">
        <p14:creationId xmlns:p14="http://schemas.microsoft.com/office/powerpoint/2010/main" val="292269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BFC3E-F267-AEE7-9D8A-04427B7AD5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E1863B1-DD7F-D83D-1BFC-5DD0438400A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E0FFF178-C64C-5894-CC30-9785B4A46867}"/>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15458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reeform: Form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reeform: Form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fr-FR" sz="3600"/>
            </a:lvl1pPr>
          </a:lstStyle>
          <a:p>
            <a:pPr rtl="0"/>
            <a:r>
              <a:rPr lang="fr-FR"/>
              <a:t>Cliquez pour ajouter un titre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3">
    <p:spTree>
      <p:nvGrpSpPr>
        <p:cNvPr id="1" name=""/>
        <p:cNvGrpSpPr/>
        <p:nvPr/>
      </p:nvGrpSpPr>
      <p:grpSpPr>
        <a:xfrm>
          <a:off x="0" y="0"/>
          <a:ext cx="0" cy="0"/>
          <a:chOff x="0" y="0"/>
          <a:chExt cx="0" cy="0"/>
        </a:xfrm>
      </p:grpSpPr>
      <p:sp>
        <p:nvSpPr>
          <p:cNvPr id="12" name="Forme libre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0" name="Forme libre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6" name="Titr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4" name="Espace réservé du texte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fr-FR" sz="1800"/>
            </a:lvl1pPr>
          </a:lstStyle>
          <a:p>
            <a:pPr rtl="0"/>
            <a:r>
              <a:rPr lang="fr-FR"/>
              <a:t>Cliquez pour ajouter un sous-titre</a:t>
            </a:r>
          </a:p>
        </p:txBody>
      </p:sp>
      <p:sp>
        <p:nvSpPr>
          <p:cNvPr id="9" name="Espace réservé du contenu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fr-FR" sz="1800"/>
            </a:lvl1pPr>
            <a:lvl2pPr>
              <a:defRPr lang="fr-FR" sz="1800"/>
            </a:lvl2pPr>
            <a:lvl3pPr>
              <a:defRPr lang="fr-FR" sz="1800"/>
            </a:lvl3pPr>
            <a:lvl4pPr>
              <a:defRPr lang="fr-FR" sz="1800"/>
            </a:lvl4pPr>
            <a:lvl5pPr>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numéro de diapositive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sumé 3">
    <p:spTree>
      <p:nvGrpSpPr>
        <p:cNvPr id="1" name=""/>
        <p:cNvGrpSpPr/>
        <p:nvPr/>
      </p:nvGrpSpPr>
      <p:grpSpPr>
        <a:xfrm>
          <a:off x="0" y="0"/>
          <a:ext cx="0" cy="0"/>
          <a:chOff x="0" y="0"/>
          <a:chExt cx="0" cy="0"/>
        </a:xfrm>
      </p:grpSpPr>
      <p:pic>
        <p:nvPicPr>
          <p:cNvPr id="29" name="Graphisme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re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fr-FR" sz="3600" b="1"/>
            </a:lvl1pPr>
          </a:lstStyle>
          <a:p>
            <a:pPr rtl="0"/>
            <a:r>
              <a:rPr lang="fr-FR"/>
              <a:t>Cliquez pour ajouter un titre</a:t>
            </a:r>
          </a:p>
        </p:txBody>
      </p:sp>
      <p:sp>
        <p:nvSpPr>
          <p:cNvPr id="49" name="Forme libre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fr-FR"/>
            </a:defPPr>
          </a:lstStyle>
          <a:p>
            <a:pPr rtl="0"/>
            <a:endParaRPr lang="fr-FR" dirty="0"/>
          </a:p>
        </p:txBody>
      </p:sp>
      <p:sp>
        <p:nvSpPr>
          <p:cNvPr id="16" name="Espace réservé du contenu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contenu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7" name="Espace réservé du numéro de diapositive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pic>
        <p:nvPicPr>
          <p:cNvPr id="43" name="Graphisme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sme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fr-FR" sz="3600">
                <a:solidFill>
                  <a:schemeClr val="accent6"/>
                </a:solidFill>
              </a:defRPr>
            </a:lvl1pPr>
          </a:lstStyle>
          <a:p>
            <a:pPr rtl="0"/>
            <a:r>
              <a:rPr lang="fr-FR"/>
              <a:t>Cliquez pour ajouter un titre</a:t>
            </a:r>
          </a:p>
        </p:txBody>
      </p:sp>
      <p:sp>
        <p:nvSpPr>
          <p:cNvPr id="14" name="Espace réservé du contenu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du numéro de diapositive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ôture">
    <p:bg>
      <p:bgPr>
        <a:solidFill>
          <a:schemeClr val="accent6"/>
        </a:solidFill>
        <a:effectLst/>
      </p:bgPr>
    </p:bg>
    <p:spTree>
      <p:nvGrpSpPr>
        <p:cNvPr id="1" name=""/>
        <p:cNvGrpSpPr/>
        <p:nvPr/>
      </p:nvGrpSpPr>
      <p:grpSpPr>
        <a:xfrm>
          <a:off x="0" y="0"/>
          <a:ext cx="0" cy="0"/>
          <a:chOff x="0" y="0"/>
          <a:chExt cx="0" cy="0"/>
        </a:xfrm>
      </p:grpSpPr>
      <p:sp>
        <p:nvSpPr>
          <p:cNvPr id="13" name="Freeform: Form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re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fr-FR" sz="3600"/>
            </a:lvl1pPr>
          </a:lstStyle>
          <a:p>
            <a:pPr rtl="0"/>
            <a:r>
              <a:rPr lang="fr-FR"/>
              <a:t>Cliquez pour ajouter un titre</a:t>
            </a:r>
          </a:p>
        </p:txBody>
      </p:sp>
      <p:sp>
        <p:nvSpPr>
          <p:cNvPr id="6" name="Sous-titr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p:txBody>
          <a:bodyPr rtlCol="0" anchor="ctr" anchorCtr="0"/>
          <a:lstStyle>
            <a:defPPr>
              <a:defRPr lang="fr-FR"/>
            </a:defPPr>
          </a:lstStyle>
          <a:p>
            <a:pPr rtl="0"/>
            <a:r>
              <a:rPr lang="fr-FR"/>
              <a:t>Cliquez pour ajouter un titre</a:t>
            </a:r>
          </a:p>
        </p:txBody>
      </p:sp>
      <p:sp>
        <p:nvSpPr>
          <p:cNvPr id="5" name="Espace réservé du numéro de diapositive 4"/>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numéro de diapositive 3"/>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58952" y="758952"/>
            <a:ext cx="3932237" cy="1524662"/>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58952" y="2286000"/>
            <a:ext cx="3932237" cy="3567086"/>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u contenu 2"/>
          <p:cNvSpPr>
            <a:spLocks noGrp="1"/>
          </p:cNvSpPr>
          <p:nvPr>
            <p:ph idx="1" hasCustomPrompt="1"/>
          </p:nvPr>
        </p:nvSpPr>
        <p:spPr>
          <a:xfrm>
            <a:off x="5183187" y="741459"/>
            <a:ext cx="6242839" cy="5119592"/>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60938" y="755372"/>
            <a:ext cx="3931920" cy="1527048"/>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60938" y="2286001"/>
            <a:ext cx="3931920"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image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fr-FR" sz="2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ici pour ajouter une image.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fr-FR" sz="3600"/>
            </a:lvl1pPr>
          </a:lstStyle>
          <a:p>
            <a:pPr rtl="0"/>
            <a:r>
              <a:rPr lang="fr-FR"/>
              <a:t>Cliquez pour ajouter un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Cliquer pour ajouter du texte</a:t>
            </a:r>
          </a:p>
          <a:p>
            <a:pPr lvl="1" rtl="0"/>
            <a:r>
              <a:rPr lang="fr-FR"/>
              <a:t>Deuxième niveau</a:t>
            </a:r>
          </a:p>
          <a:p>
            <a:pPr lvl="2" rtl="0"/>
            <a:r>
              <a:rPr lang="fr-FR"/>
              <a:t>Troisième niveau</a:t>
            </a:r>
          </a:p>
        </p:txBody>
      </p:sp>
      <p:sp>
        <p:nvSpPr>
          <p:cNvPr id="3" name="Espace réservé du numéro de diapositive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grpSp>
        <p:nvGrpSpPr>
          <p:cNvPr id="18" name="Groupe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Form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5" name="Freeform: Form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2" name="Titre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fr-FR" sz="3600" b="1"/>
            </a:lvl1pPr>
          </a:lstStyle>
          <a:p>
            <a:pPr rtl="0"/>
            <a:r>
              <a:rPr lang="fr-FR"/>
              <a:t>Cliquez pour ajouter un titre</a:t>
            </a:r>
          </a:p>
        </p:txBody>
      </p:sp>
      <p:sp>
        <p:nvSpPr>
          <p:cNvPr id="8" name="Espace réservé d’image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36" name="Forme libre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3" name="Forme libre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4" name="Titr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fr-FR" sz="3600"/>
            </a:lvl1pPr>
          </a:lstStyle>
          <a:p>
            <a:pPr rtl="0"/>
            <a:r>
              <a:rPr lang="fr-FR"/>
              <a:t>Cliquer pour ajouter du texte</a:t>
            </a:r>
          </a:p>
        </p:txBody>
      </p:sp>
      <p:sp>
        <p:nvSpPr>
          <p:cNvPr id="5" name="Espace réservé du contenu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52" name="Espace réservé d’image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reeform: Form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fr-FR"/>
            </a:defPPr>
          </a:lstStyle>
          <a:p>
            <a:pPr rtl="0"/>
            <a:endParaRPr lang="fr-FR" dirty="0"/>
          </a:p>
        </p:txBody>
      </p:sp>
      <p:sp>
        <p:nvSpPr>
          <p:cNvPr id="2" name="Titre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fr-FR" sz="3600" b="1">
                <a:latin typeface="+mj-lt"/>
                <a:cs typeface="Arial" panose="020B0604020202020204" pitchFamily="34" charset="0"/>
              </a:defRPr>
            </a:lvl1pPr>
          </a:lstStyle>
          <a:p>
            <a:pPr rtl="0"/>
            <a:r>
              <a:rPr lang="fr-FR"/>
              <a:t>Cliquez pour ajouter un titre</a:t>
            </a:r>
          </a:p>
        </p:txBody>
      </p:sp>
      <p:sp>
        <p:nvSpPr>
          <p:cNvPr id="13" name="Espace réservé du contenu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numéro de diapositive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aison 1">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fr-FR" sz="3600"/>
            </a:lvl1pPr>
          </a:lstStyle>
          <a:p>
            <a:pPr rtl="0"/>
            <a:r>
              <a:rPr lang="fr-FR"/>
              <a:t>Cliquez pour ajouter un titre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Form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Espace réservé du numéro de diapositive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 name="Espace réservé du contenu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4">
    <p:spTree>
      <p:nvGrpSpPr>
        <p:cNvPr id="1" name=""/>
        <p:cNvGrpSpPr/>
        <p:nvPr/>
      </p:nvGrpSpPr>
      <p:grpSpPr>
        <a:xfrm>
          <a:off x="0" y="0"/>
          <a:ext cx="0" cy="0"/>
          <a:chOff x="0" y="0"/>
          <a:chExt cx="0" cy="0"/>
        </a:xfrm>
      </p:grpSpPr>
      <p:sp>
        <p:nvSpPr>
          <p:cNvPr id="27" name="Forme libre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fr-FR" sz="3600"/>
            </a:lvl1pPr>
          </a:lstStyle>
          <a:p>
            <a:pPr rtl="0"/>
            <a:r>
              <a:rPr lang="fr-FR"/>
              <a:t>Cliquez pour ajouter un titre</a:t>
            </a:r>
          </a:p>
        </p:txBody>
      </p:sp>
      <p:sp>
        <p:nvSpPr>
          <p:cNvPr id="19" name="Espace réservé du numéro de diapositive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3" name="Espace réservé du contenu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Espace réservé du contenu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ronologi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5" name="Espace réservé du contenu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fr-FR" sz="1800"/>
            </a:lvl1pPr>
            <a:lvl2pPr marL="745236" indent="-342900">
              <a:spcBef>
                <a:spcPts val="1000"/>
              </a:spcBef>
              <a:buFont typeface="+mj-lt"/>
              <a:buAutoNum type="alphaLcPeriod"/>
              <a:defRPr lang="fr-FR" sz="1800"/>
            </a:lvl2pPr>
            <a:lvl3pPr marL="1202436" indent="-342900">
              <a:spcBef>
                <a:spcPts val="1000"/>
              </a:spcBef>
              <a:buFont typeface="+mj-lt"/>
              <a:buAutoNum type="arabicParenR"/>
              <a:defRPr lang="fr-FR" sz="1800"/>
            </a:lvl3pPr>
            <a:lvl4pPr marL="1659636" indent="-342900">
              <a:spcBef>
                <a:spcPts val="1000"/>
              </a:spcBef>
              <a:buFont typeface="+mj-lt"/>
              <a:buAutoNum type="alphaLcParenR"/>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p:txBody>
      </p:sp>
      <p:sp>
        <p:nvSpPr>
          <p:cNvPr id="3" name="Espace réservé du contenu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fr-FR" sz="1800"/>
            </a:lvl1pPr>
            <a:lvl2pPr indent="-283464">
              <a:spcBef>
                <a:spcPts val="1000"/>
              </a:spcBef>
              <a:defRPr lang="fr-FR" sz="1800"/>
            </a:lvl2pPr>
            <a:lvl3pPr indent="-283464">
              <a:spcBef>
                <a:spcPts val="1000"/>
              </a:spcBef>
              <a:defRPr lang="fr-FR" sz="1800"/>
            </a:lvl3pPr>
            <a:lvl4pPr indent="-283464">
              <a:spcBef>
                <a:spcPts val="1000"/>
              </a:spcBef>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1" name="Espace réservé d’image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fr-FR" sz="1800"/>
            </a:lvl1pPr>
          </a:lstStyle>
          <a:p>
            <a:pPr lvl="0" rtl="0"/>
            <a:r>
              <a:rPr lang="fr-FR"/>
              <a:t>Cliquez ici pour ajouter une image.</a:t>
            </a:r>
          </a:p>
        </p:txBody>
      </p:sp>
      <p:grpSp>
        <p:nvGrpSpPr>
          <p:cNvPr id="32" name="Groupe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Form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1" name="Forme libre : Form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2" name="Freeform: Form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44" name="Espace réservé du numéro de diapositive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2">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fr-FR"/>
            </a:defPPr>
          </a:lstStyle>
          <a:p>
            <a:pPr rtl="0"/>
            <a:endParaRPr lang="fr-FR"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14" name="Forme libre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fr-FR"/>
            </a:defPPr>
          </a:lstStyle>
          <a:p>
            <a:pPr rtl="0"/>
            <a:endParaRPr lang="fr-FR"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orme libre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fr-FR"/>
            </a:defPPr>
          </a:lstStyle>
          <a:p>
            <a:pPr rtl="0"/>
            <a:endParaRPr lang="fr-FR" dirty="0"/>
          </a:p>
        </p:txBody>
      </p:sp>
      <p:sp>
        <p:nvSpPr>
          <p:cNvPr id="2" name="Titre 1"/>
          <p:cNvSpPr>
            <a:spLocks noGrp="1"/>
          </p:cNvSpPr>
          <p:nvPr>
            <p:ph type="title"/>
          </p:nvPr>
        </p:nvSpPr>
        <p:spPr>
          <a:xfrm>
            <a:off x="914400" y="1057274"/>
            <a:ext cx="7843837" cy="1012782"/>
          </a:xfrm>
        </p:spPr>
        <p:txBody>
          <a:bodyPr tIns="0" bIns="0" rtlCol="0">
            <a:noAutofit/>
          </a:bodyPr>
          <a:lstStyle>
            <a:lvl1pPr algn="l">
              <a:lnSpc>
                <a:spcPct val="100000"/>
              </a:lnSpc>
              <a:defRPr lang="fr-FR" sz="3600" b="1"/>
            </a:lvl1pPr>
          </a:lstStyle>
          <a:p>
            <a:pPr rtl="0"/>
            <a:r>
              <a:rPr lang="fr-FR"/>
              <a:t>Modifiez le style du titre</a:t>
            </a:r>
            <a:endParaRPr lang="fr-FR" dirty="0"/>
          </a:p>
        </p:txBody>
      </p:sp>
      <p:sp>
        <p:nvSpPr>
          <p:cNvPr id="30" name="Espace réservé du contenu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10" name="Espace réservé d’image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fr-FR" sz="1800"/>
            </a:lvl1pPr>
          </a:lstStyle>
          <a:p>
            <a:pPr rtl="0"/>
            <a:r>
              <a:rPr lang="fr-FR"/>
              <a:t>Cliquez sur l'icône pour ajouter une image</a:t>
            </a:r>
            <a:endParaRPr lang="fr-FR" dirty="0"/>
          </a:p>
        </p:txBody>
      </p:sp>
      <p:sp>
        <p:nvSpPr>
          <p:cNvPr id="20" name="Espace réservé du numéro de diapositive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fr-FR" sz="1200">
                <a:solidFill>
                  <a:schemeClr val="accent6"/>
                </a:solidFill>
                <a:latin typeface="+mn-lt"/>
                <a:cs typeface="Arial" panose="020B0604020202020204" pitchFamily="34" charset="0"/>
              </a:defRPr>
            </a:lvl1pPr>
          </a:lstStyle>
          <a:p>
            <a:pPr rtl="0"/>
            <a:fld id="{48F63A3B-78C7-47BE-AE5E-E10140E04643}" type="slidenum">
              <a:rPr lang="fr-FR" smtClean="0"/>
              <a:pPr/>
              <a:t>‹N°›</a:t>
            </a:fld>
            <a:endParaRPr lang="fr-FR" dirty="0"/>
          </a:p>
        </p:txBody>
      </p:sp>
      <p:sp>
        <p:nvSpPr>
          <p:cNvPr id="2" name="Espace réservé du titre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fr-F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abs/pii/S0306457320308608?via%3Dihub"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07FF65-A536-F639-8591-ED024C223308}"/>
              </a:ext>
            </a:extLst>
          </p:cNvPr>
          <p:cNvSpPr>
            <a:spLocks noGrp="1"/>
          </p:cNvSpPr>
          <p:nvPr>
            <p:ph type="ctrTitle"/>
          </p:nvPr>
        </p:nvSpPr>
        <p:spPr>
          <a:xfrm>
            <a:off x="3222931" y="810227"/>
            <a:ext cx="5746140" cy="3831221"/>
          </a:xfrm>
        </p:spPr>
        <p:txBody>
          <a:bodyPr rtlCol="0" anchor="ctr"/>
          <a:lstStyle>
            <a:defPPr>
              <a:defRPr lang="fr-FR"/>
            </a:defPPr>
          </a:lstStyle>
          <a:p>
            <a:pPr rtl="0"/>
            <a:r>
              <a:rPr lang="fr-FR" dirty="0"/>
              <a:t>Présentation de l’article</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L’article</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2</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79" y="1512405"/>
            <a:ext cx="10793835" cy="4888396"/>
          </a:xfrm>
        </p:spPr>
        <p:txBody>
          <a:bodyPr/>
          <a:lstStyle/>
          <a:p>
            <a:r>
              <a:rPr lang="fr-FR" dirty="0"/>
              <a:t>Titre : </a:t>
            </a:r>
            <a:r>
              <a:rPr lang="en-US" b="1" dirty="0"/>
              <a:t>A deep neural network model for speakers coreference resolution in legal texts</a:t>
            </a:r>
            <a:r>
              <a:rPr lang="en-US" dirty="0"/>
              <a:t> </a:t>
            </a:r>
            <a:endParaRPr lang="fr-FR" dirty="0"/>
          </a:p>
          <a:p>
            <a:r>
              <a:rPr lang="fr-FR" dirty="0"/>
              <a:t>Auteurs : </a:t>
            </a:r>
            <a:r>
              <a:rPr lang="fr-FR" dirty="0" err="1"/>
              <a:t>Donghong</a:t>
            </a:r>
            <a:r>
              <a:rPr lang="fr-FR" dirty="0"/>
              <a:t> Ji , Jun Gao , </a:t>
            </a:r>
            <a:r>
              <a:rPr lang="fr-FR" dirty="0" err="1"/>
              <a:t>Hao</a:t>
            </a:r>
            <a:r>
              <a:rPr lang="fr-FR" dirty="0"/>
              <a:t> Fei , Chong Teng , </a:t>
            </a:r>
            <a:r>
              <a:rPr lang="fr-FR" dirty="0" err="1"/>
              <a:t>Yafeng</a:t>
            </a:r>
            <a:r>
              <a:rPr lang="fr-FR" dirty="0"/>
              <a:t> Ren</a:t>
            </a:r>
          </a:p>
          <a:p>
            <a:r>
              <a:rPr lang="fr-FR" dirty="0"/>
              <a:t>Publié dans : </a:t>
            </a:r>
            <a:r>
              <a:rPr lang="en-US" dirty="0"/>
              <a:t>Information Processing and Management 57 (20</a:t>
            </a:r>
            <a:r>
              <a:rPr lang="fr-FR" dirty="0"/>
              <a:t>20) [</a:t>
            </a:r>
            <a:r>
              <a:rPr lang="fr-FR" dirty="0">
                <a:hlinkClick r:id="rId3"/>
              </a:rPr>
              <a:t>lien</a:t>
            </a:r>
            <a:r>
              <a:rPr lang="fr-FR" dirty="0"/>
              <a:t>]</a:t>
            </a:r>
          </a:p>
          <a:p>
            <a:r>
              <a:rPr lang="fr-FR" dirty="0"/>
              <a:t>Langue : Anglais</a:t>
            </a:r>
          </a:p>
          <a:p>
            <a:r>
              <a:rPr lang="fr-FR" dirty="0"/>
              <a:t>Langue des données : Chinois</a:t>
            </a:r>
          </a:p>
          <a:p>
            <a:r>
              <a:rPr lang="fr-FR" dirty="0"/>
              <a:t>Keywords : </a:t>
            </a:r>
          </a:p>
          <a:p>
            <a:pPr marL="285750" indent="-285750">
              <a:buFontTx/>
              <a:buChar char="-"/>
            </a:pPr>
            <a:r>
              <a:rPr lang="en-US" dirty="0"/>
              <a:t>Legal text mining </a:t>
            </a:r>
          </a:p>
          <a:p>
            <a:pPr marL="285750" indent="-285750">
              <a:buFontTx/>
              <a:buChar char="-"/>
            </a:pPr>
            <a:r>
              <a:rPr lang="en-US" dirty="0"/>
              <a:t>Coreference resolution </a:t>
            </a:r>
          </a:p>
          <a:p>
            <a:pPr marL="285750" indent="-285750">
              <a:buFontTx/>
              <a:buChar char="-"/>
            </a:pPr>
            <a:r>
              <a:rPr lang="en-US" dirty="0"/>
              <a:t>Court record document </a:t>
            </a:r>
          </a:p>
          <a:p>
            <a:pPr marL="285750" indent="-285750">
              <a:buFontTx/>
              <a:buChar char="-"/>
            </a:pPr>
            <a:r>
              <a:rPr lang="en-US" dirty="0"/>
              <a:t>Neural networks </a:t>
            </a:r>
          </a:p>
          <a:p>
            <a:pPr marL="285750" indent="-285750">
              <a:buFontTx/>
              <a:buChar char="-"/>
            </a:pPr>
            <a:r>
              <a:rPr lang="en-US" dirty="0"/>
              <a:t>Attention mechanism </a:t>
            </a:r>
            <a:endParaRPr lang="fr-FR" dirty="0"/>
          </a:p>
        </p:txBody>
      </p:sp>
    </p:spTree>
    <p:extLst>
      <p:ext uri="{BB962C8B-B14F-4D97-AF65-F5344CB8AC3E}">
        <p14:creationId xmlns:p14="http://schemas.microsoft.com/office/powerpoint/2010/main" val="277637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0AEFE-21CF-4491-6B1B-7C60CC16B73D}"/>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FB156292-B4B0-854A-F38B-EC8C17C38F50}"/>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Objectif</a:t>
            </a:r>
          </a:p>
        </p:txBody>
      </p:sp>
      <p:sp>
        <p:nvSpPr>
          <p:cNvPr id="2" name="Espace réservé du numéro de diapositive 1">
            <a:extLst>
              <a:ext uri="{FF2B5EF4-FFF2-40B4-BE49-F238E27FC236}">
                <a16:creationId xmlns:a16="http://schemas.microsoft.com/office/drawing/2014/main" id="{B225E6BB-CA88-3D69-F75F-252501FCBBF5}"/>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3</a:t>
            </a:fld>
            <a:endParaRPr lang="fr-FR" dirty="0"/>
          </a:p>
        </p:txBody>
      </p:sp>
      <p:sp>
        <p:nvSpPr>
          <p:cNvPr id="6" name="Espace réservé du texte 5">
            <a:extLst>
              <a:ext uri="{FF2B5EF4-FFF2-40B4-BE49-F238E27FC236}">
                <a16:creationId xmlns:a16="http://schemas.microsoft.com/office/drawing/2014/main" id="{18199685-58E3-92BA-DFBE-71A525BB6F47}"/>
              </a:ext>
            </a:extLst>
          </p:cNvPr>
          <p:cNvSpPr>
            <a:spLocks noGrp="1"/>
          </p:cNvSpPr>
          <p:nvPr>
            <p:ph type="body" sz="quarter" idx="13"/>
          </p:nvPr>
        </p:nvSpPr>
        <p:spPr>
          <a:xfrm>
            <a:off x="1075779" y="1512405"/>
            <a:ext cx="10793835" cy="4526042"/>
          </a:xfrm>
        </p:spPr>
        <p:txBody>
          <a:bodyPr/>
          <a:lstStyle/>
          <a:p>
            <a:pPr marL="285750" indent="-285750">
              <a:spcAft>
                <a:spcPts val="600"/>
              </a:spcAft>
              <a:buFont typeface="Arial" panose="020B0604020202020204" pitchFamily="34" charset="0"/>
              <a:buChar char="•"/>
            </a:pPr>
            <a:r>
              <a:rPr lang="fr-FR" dirty="0"/>
              <a:t>Extraction d’information dans des textes juridiques</a:t>
            </a:r>
          </a:p>
          <a:p>
            <a:pPr marL="971550" lvl="1" indent="-285750">
              <a:spcAft>
                <a:spcPts val="600"/>
              </a:spcAft>
            </a:pPr>
            <a:r>
              <a:rPr lang="fr-FR" sz="1800" dirty="0"/>
              <a:t>Résolution de coréférence</a:t>
            </a:r>
          </a:p>
          <a:p>
            <a:pPr marL="1428750" lvl="2" indent="-285750">
              <a:spcAft>
                <a:spcPts val="600"/>
              </a:spcAft>
            </a:pPr>
            <a:r>
              <a:rPr lang="fr-FR" sz="1800" b="1" dirty="0"/>
              <a:t>Résolution de coréférence des mentions des intervenants du procès</a:t>
            </a:r>
          </a:p>
          <a:p>
            <a:pPr marL="285750" indent="-285750">
              <a:spcAft>
                <a:spcPts val="600"/>
              </a:spcAft>
              <a:buFont typeface="Arial" panose="020B0604020202020204" pitchFamily="34" charset="0"/>
              <a:buChar char="•"/>
            </a:pPr>
            <a:r>
              <a:rPr lang="fr-FR" dirty="0"/>
              <a:t>Problématique : peu de recherche existante sur cette tâche, et plus particulièrement dans les domaines professionnels spécialisés</a:t>
            </a:r>
          </a:p>
          <a:p>
            <a:pPr marL="285750" indent="-285750">
              <a:spcAft>
                <a:spcPts val="600"/>
              </a:spcAft>
              <a:buFont typeface="Arial" panose="020B0604020202020204" pitchFamily="34" charset="0"/>
              <a:buChar char="•"/>
            </a:pPr>
            <a:r>
              <a:rPr lang="fr-FR" dirty="0"/>
              <a:t>Obstacle : difficulté de mettre en place des chaînes de traitement NLP,  notamment en aval</a:t>
            </a:r>
          </a:p>
          <a:p>
            <a:pPr marL="285750" indent="-285750">
              <a:spcAft>
                <a:spcPts val="600"/>
              </a:spcAft>
              <a:buFont typeface="Arial" panose="020B0604020202020204" pitchFamily="34" charset="0"/>
              <a:buChar char="•"/>
            </a:pPr>
            <a:r>
              <a:rPr lang="fr-FR" dirty="0"/>
              <a:t>Proposition : Modèle neuronal innovant, spécialisé sur les comptes rendus d’audience</a:t>
            </a:r>
          </a:p>
          <a:p>
            <a:pPr>
              <a:spcAft>
                <a:spcPts val="600"/>
              </a:spcAft>
            </a:pPr>
            <a:endParaRPr lang="fr-FR" dirty="0"/>
          </a:p>
        </p:txBody>
      </p:sp>
    </p:spTree>
    <p:extLst>
      <p:ext uri="{BB962C8B-B14F-4D97-AF65-F5344CB8AC3E}">
        <p14:creationId xmlns:p14="http://schemas.microsoft.com/office/powerpoint/2010/main" val="3894550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136FCF6-982C-CC37-9625-3EBFC7E7DD13}"/>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Les Données </a:t>
            </a:r>
          </a:p>
        </p:txBody>
      </p:sp>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4</a:t>
            </a:fld>
            <a:endParaRPr lang="fr-FR" dirty="0"/>
          </a:p>
        </p:txBody>
      </p:sp>
      <p:sp>
        <p:nvSpPr>
          <p:cNvPr id="6" name="Espace réservé du texte 5">
            <a:extLst>
              <a:ext uri="{FF2B5EF4-FFF2-40B4-BE49-F238E27FC236}">
                <a16:creationId xmlns:a16="http://schemas.microsoft.com/office/drawing/2014/main" id="{FB6D6C5A-DB65-3BDD-12C1-8C2C3B9D1BD2}"/>
              </a:ext>
            </a:extLst>
          </p:cNvPr>
          <p:cNvSpPr>
            <a:spLocks noGrp="1"/>
          </p:cNvSpPr>
          <p:nvPr>
            <p:ph type="body" sz="quarter" idx="13"/>
          </p:nvPr>
        </p:nvSpPr>
        <p:spPr>
          <a:xfrm>
            <a:off x="1075780" y="1521195"/>
            <a:ext cx="4931206" cy="5104466"/>
          </a:xfrm>
        </p:spPr>
        <p:txBody>
          <a:bodyPr/>
          <a:lstStyle/>
          <a:p>
            <a:r>
              <a:rPr lang="fr-FR" dirty="0"/>
              <a:t>Origine : collecte de données d’affaires civiles réelles ayant eu lieu entre 2012 et 2019 </a:t>
            </a:r>
          </a:p>
          <a:p>
            <a:r>
              <a:rPr lang="fr-FR" dirty="0"/>
              <a:t>Annotation : Les entités cibles y sont annotées et liées, seulement quand au moins 3 d’entre elles sont coréférentes.</a:t>
            </a:r>
          </a:p>
          <a:p>
            <a:r>
              <a:rPr lang="fr-FR" dirty="0"/>
              <a:t>Quantité : 1289 documents, 9 464 annotations de coréférence (avant filtrage)</a:t>
            </a:r>
          </a:p>
          <a:p>
            <a:r>
              <a:rPr lang="fr-FR" dirty="0"/>
              <a:t>Répartition : Train/Dev/Test ration = 7:1:2. </a:t>
            </a:r>
          </a:p>
        </p:txBody>
      </p:sp>
      <p:pic>
        <p:nvPicPr>
          <p:cNvPr id="7" name="Image 6">
            <a:extLst>
              <a:ext uri="{FF2B5EF4-FFF2-40B4-BE49-F238E27FC236}">
                <a16:creationId xmlns:a16="http://schemas.microsoft.com/office/drawing/2014/main" id="{0ECA92CA-D904-B7AD-8784-C3AED63883DF}"/>
              </a:ext>
            </a:extLst>
          </p:cNvPr>
          <p:cNvPicPr>
            <a:picLocks noChangeAspect="1"/>
          </p:cNvPicPr>
          <p:nvPr/>
        </p:nvPicPr>
        <p:blipFill>
          <a:blip r:embed="rId3"/>
          <a:stretch>
            <a:fillRect/>
          </a:stretch>
        </p:blipFill>
        <p:spPr>
          <a:xfrm>
            <a:off x="6006985" y="1410494"/>
            <a:ext cx="5997888" cy="4828444"/>
          </a:xfrm>
          <a:prstGeom prst="rect">
            <a:avLst/>
          </a:prstGeom>
          <a:ln>
            <a:solidFill>
              <a:schemeClr val="tx1"/>
            </a:solidFill>
          </a:ln>
        </p:spPr>
      </p:pic>
      <p:grpSp>
        <p:nvGrpSpPr>
          <p:cNvPr id="21" name="Groupe 20">
            <a:extLst>
              <a:ext uri="{FF2B5EF4-FFF2-40B4-BE49-F238E27FC236}">
                <a16:creationId xmlns:a16="http://schemas.microsoft.com/office/drawing/2014/main" id="{966CBB83-74F9-57A0-5853-03D313C5C893}"/>
              </a:ext>
            </a:extLst>
          </p:cNvPr>
          <p:cNvGrpSpPr/>
          <p:nvPr/>
        </p:nvGrpSpPr>
        <p:grpSpPr>
          <a:xfrm>
            <a:off x="1012795" y="4322602"/>
            <a:ext cx="4848148" cy="2028405"/>
            <a:chOff x="466236" y="4526286"/>
            <a:chExt cx="4201647" cy="1757917"/>
          </a:xfrm>
        </p:grpSpPr>
        <p:pic>
          <p:nvPicPr>
            <p:cNvPr id="12" name="Image 11">
              <a:extLst>
                <a:ext uri="{FF2B5EF4-FFF2-40B4-BE49-F238E27FC236}">
                  <a16:creationId xmlns:a16="http://schemas.microsoft.com/office/drawing/2014/main" id="{407518DE-DEC6-AB86-CBAF-B3DF2E34E182}"/>
                </a:ext>
              </a:extLst>
            </p:cNvPr>
            <p:cNvPicPr>
              <a:picLocks noChangeAspect="1"/>
            </p:cNvPicPr>
            <p:nvPr/>
          </p:nvPicPr>
          <p:blipFill>
            <a:blip r:embed="rId4"/>
            <a:srcRect r="58114"/>
            <a:stretch/>
          </p:blipFill>
          <p:spPr>
            <a:xfrm>
              <a:off x="466236" y="4536779"/>
              <a:ext cx="2675318" cy="1702159"/>
            </a:xfrm>
            <a:prstGeom prst="rect">
              <a:avLst/>
            </a:prstGeom>
            <a:ln>
              <a:solidFill>
                <a:schemeClr val="tx1"/>
              </a:solidFill>
            </a:ln>
          </p:spPr>
        </p:pic>
        <p:pic>
          <p:nvPicPr>
            <p:cNvPr id="16" name="Image 15">
              <a:extLst>
                <a:ext uri="{FF2B5EF4-FFF2-40B4-BE49-F238E27FC236}">
                  <a16:creationId xmlns:a16="http://schemas.microsoft.com/office/drawing/2014/main" id="{4BB693D7-AE4B-CEAE-8EFF-BE01FAF39840}"/>
                </a:ext>
              </a:extLst>
            </p:cNvPr>
            <p:cNvPicPr>
              <a:picLocks noChangeAspect="1"/>
            </p:cNvPicPr>
            <p:nvPr/>
          </p:nvPicPr>
          <p:blipFill>
            <a:blip r:embed="rId5"/>
            <a:stretch>
              <a:fillRect/>
            </a:stretch>
          </p:blipFill>
          <p:spPr>
            <a:xfrm>
              <a:off x="3132269" y="4572991"/>
              <a:ext cx="482210" cy="1702159"/>
            </a:xfrm>
            <a:prstGeom prst="rect">
              <a:avLst/>
            </a:prstGeom>
            <a:ln>
              <a:solidFill>
                <a:schemeClr val="tx1"/>
              </a:solidFill>
            </a:ln>
          </p:spPr>
        </p:pic>
        <p:pic>
          <p:nvPicPr>
            <p:cNvPr id="18" name="Image 17">
              <a:extLst>
                <a:ext uri="{FF2B5EF4-FFF2-40B4-BE49-F238E27FC236}">
                  <a16:creationId xmlns:a16="http://schemas.microsoft.com/office/drawing/2014/main" id="{34C1CE59-6FDB-520C-27B4-3D89BDF80E24}"/>
                </a:ext>
              </a:extLst>
            </p:cNvPr>
            <p:cNvPicPr>
              <a:picLocks noChangeAspect="1"/>
            </p:cNvPicPr>
            <p:nvPr/>
          </p:nvPicPr>
          <p:blipFill>
            <a:blip r:embed="rId6"/>
            <a:stretch>
              <a:fillRect/>
            </a:stretch>
          </p:blipFill>
          <p:spPr>
            <a:xfrm>
              <a:off x="3614479" y="4526286"/>
              <a:ext cx="626050" cy="1757917"/>
            </a:xfrm>
            <a:prstGeom prst="rect">
              <a:avLst/>
            </a:prstGeom>
            <a:ln>
              <a:solidFill>
                <a:schemeClr val="tx1"/>
              </a:solidFill>
            </a:ln>
          </p:spPr>
        </p:pic>
        <p:pic>
          <p:nvPicPr>
            <p:cNvPr id="20" name="Image 19">
              <a:extLst>
                <a:ext uri="{FF2B5EF4-FFF2-40B4-BE49-F238E27FC236}">
                  <a16:creationId xmlns:a16="http://schemas.microsoft.com/office/drawing/2014/main" id="{6F321F16-5F82-65C6-FD56-63F7391606D3}"/>
                </a:ext>
              </a:extLst>
            </p:cNvPr>
            <p:cNvPicPr>
              <a:picLocks noChangeAspect="1"/>
            </p:cNvPicPr>
            <p:nvPr/>
          </p:nvPicPr>
          <p:blipFill>
            <a:blip r:embed="rId7"/>
            <a:stretch>
              <a:fillRect/>
            </a:stretch>
          </p:blipFill>
          <p:spPr>
            <a:xfrm>
              <a:off x="4240529" y="4572991"/>
              <a:ext cx="427354" cy="1637526"/>
            </a:xfrm>
            <a:prstGeom prst="rect">
              <a:avLst/>
            </a:prstGeom>
            <a:ln>
              <a:solidFill>
                <a:schemeClr val="tx1"/>
              </a:solidFill>
            </a:ln>
          </p:spPr>
        </p:pic>
      </p:grpSp>
    </p:spTree>
    <p:extLst>
      <p:ext uri="{BB962C8B-B14F-4D97-AF65-F5344CB8AC3E}">
        <p14:creationId xmlns:p14="http://schemas.microsoft.com/office/powerpoint/2010/main" val="29282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D07E1-DB11-C4E5-0843-24452D43AA49}"/>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AC6B43A3-300F-2F67-E7DC-4EC8F149FF3E}"/>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Méthodologie</a:t>
            </a:r>
          </a:p>
        </p:txBody>
      </p:sp>
      <p:sp>
        <p:nvSpPr>
          <p:cNvPr id="2" name="Espace réservé du numéro de diapositive 1">
            <a:extLst>
              <a:ext uri="{FF2B5EF4-FFF2-40B4-BE49-F238E27FC236}">
                <a16:creationId xmlns:a16="http://schemas.microsoft.com/office/drawing/2014/main" id="{A17DE913-F72F-5839-CD66-F25ABF02330C}"/>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5</a:t>
            </a:fld>
            <a:endParaRPr lang="fr-FR" dirty="0"/>
          </a:p>
        </p:txBody>
      </p:sp>
      <p:sp>
        <p:nvSpPr>
          <p:cNvPr id="6" name="Espace réservé du texte 5">
            <a:extLst>
              <a:ext uri="{FF2B5EF4-FFF2-40B4-BE49-F238E27FC236}">
                <a16:creationId xmlns:a16="http://schemas.microsoft.com/office/drawing/2014/main" id="{1D5F6B22-A1EC-46AF-3DFC-69D21C5A836E}"/>
              </a:ext>
            </a:extLst>
          </p:cNvPr>
          <p:cNvSpPr>
            <a:spLocks noGrp="1"/>
          </p:cNvSpPr>
          <p:nvPr>
            <p:ph type="body" sz="quarter" idx="13"/>
          </p:nvPr>
        </p:nvSpPr>
        <p:spPr>
          <a:xfrm>
            <a:off x="1075779" y="1512405"/>
            <a:ext cx="10702779" cy="3086755"/>
          </a:xfrm>
        </p:spPr>
        <p:txBody>
          <a:bodyPr/>
          <a:lstStyle/>
          <a:p>
            <a:pPr>
              <a:spcAft>
                <a:spcPts val="600"/>
              </a:spcAft>
            </a:pPr>
            <a:r>
              <a:rPr lang="fr-FR" dirty="0"/>
              <a:t>Tâche : résolution de la coréférence des intervenants / acteurs du procès. </a:t>
            </a:r>
          </a:p>
          <a:p>
            <a:pPr>
              <a:spcAft>
                <a:spcPts val="600"/>
              </a:spcAft>
            </a:pPr>
            <a:r>
              <a:rPr lang="fr-FR" dirty="0"/>
              <a:t>Objectif : relier les abréviations (A) aux noms (N), puis les abréviations (A) aux statuts (S). </a:t>
            </a:r>
          </a:p>
          <a:p>
            <a:pPr>
              <a:spcAft>
                <a:spcPts val="600"/>
              </a:spcAft>
            </a:pPr>
            <a:r>
              <a:rPr lang="fr-FR" dirty="0"/>
              <a:t>Transformation du document en une séquence de mots (W) complétée par 3 jeux distincts d’entités : A / N / S</a:t>
            </a:r>
          </a:p>
          <a:p>
            <a:pPr>
              <a:spcAft>
                <a:spcPts val="600"/>
              </a:spcAft>
            </a:pPr>
            <a:endParaRPr lang="fr-FR" dirty="0"/>
          </a:p>
          <a:p>
            <a:pPr>
              <a:spcAft>
                <a:spcPts val="600"/>
              </a:spcAft>
            </a:pPr>
            <a:r>
              <a:rPr lang="fr-FR" dirty="0"/>
              <a:t>Proposition de modèle neuronal avec 3 modules majoritaires :</a:t>
            </a:r>
          </a:p>
          <a:p>
            <a:pPr marL="285750" indent="-285750">
              <a:spcAft>
                <a:spcPts val="600"/>
              </a:spcAft>
              <a:buFont typeface="Arial" panose="020B0604020202020204" pitchFamily="34" charset="0"/>
              <a:buChar char="•"/>
            </a:pPr>
            <a:r>
              <a:rPr lang="fr-FR" dirty="0"/>
              <a:t>module d’</a:t>
            </a:r>
            <a:r>
              <a:rPr lang="fr-FR" b="1" dirty="0"/>
              <a:t>encodage des informations contextuelles</a:t>
            </a:r>
            <a:r>
              <a:rPr lang="fr-FR" dirty="0"/>
              <a:t> autour des entités (</a:t>
            </a:r>
            <a:r>
              <a:rPr lang="fr-FR" dirty="0" err="1"/>
              <a:t>span</a:t>
            </a:r>
            <a:r>
              <a:rPr lang="fr-FR" dirty="0"/>
              <a:t> </a:t>
            </a:r>
            <a:r>
              <a:rPr lang="fr-FR" dirty="0" err="1"/>
              <a:t>representations</a:t>
            </a:r>
            <a:r>
              <a:rPr lang="fr-FR" dirty="0"/>
              <a:t>)</a:t>
            </a:r>
          </a:p>
          <a:p>
            <a:pPr marL="285750" indent="-285750">
              <a:spcAft>
                <a:spcPts val="600"/>
              </a:spcAft>
              <a:buFont typeface="Arial" panose="020B0604020202020204" pitchFamily="34" charset="0"/>
              <a:buChar char="•"/>
            </a:pPr>
            <a:r>
              <a:rPr lang="fr-FR" dirty="0"/>
              <a:t>module neuronal de </a:t>
            </a:r>
            <a:r>
              <a:rPr lang="fr-FR" b="1" dirty="0"/>
              <a:t>représentation graphique des relations construites </a:t>
            </a:r>
            <a:r>
              <a:rPr lang="fr-FR" dirty="0"/>
              <a:t>entre les entités (GCN) </a:t>
            </a:r>
          </a:p>
          <a:p>
            <a:pPr marL="285750" indent="-285750">
              <a:spcAft>
                <a:spcPts val="600"/>
              </a:spcAft>
              <a:buFont typeface="Arial" panose="020B0604020202020204" pitchFamily="34" charset="0"/>
              <a:buChar char="•"/>
            </a:pPr>
            <a:r>
              <a:rPr lang="fr-FR" b="1" dirty="0"/>
              <a:t>mécanisme multi notations </a:t>
            </a:r>
            <a:r>
              <a:rPr lang="fr-FR" dirty="0"/>
              <a:t>(</a:t>
            </a:r>
            <a:r>
              <a:rPr lang="fr-FR" dirty="0" err="1"/>
              <a:t>Biaffine</a:t>
            </a:r>
            <a:r>
              <a:rPr lang="fr-FR" dirty="0"/>
              <a:t> + FFNN) pour déterminer les scores de coréférence entre les paires.</a:t>
            </a:r>
          </a:p>
        </p:txBody>
      </p:sp>
      <p:pic>
        <p:nvPicPr>
          <p:cNvPr id="8" name="Image 7">
            <a:extLst>
              <a:ext uri="{FF2B5EF4-FFF2-40B4-BE49-F238E27FC236}">
                <a16:creationId xmlns:a16="http://schemas.microsoft.com/office/drawing/2014/main" id="{2BF1541F-74EE-8267-1CA6-94F59199D2CA}"/>
              </a:ext>
            </a:extLst>
          </p:cNvPr>
          <p:cNvPicPr>
            <a:picLocks noChangeAspect="1"/>
          </p:cNvPicPr>
          <p:nvPr/>
        </p:nvPicPr>
        <p:blipFill>
          <a:blip r:embed="rId3"/>
          <a:stretch>
            <a:fillRect/>
          </a:stretch>
        </p:blipFill>
        <p:spPr>
          <a:xfrm>
            <a:off x="6955208" y="4736254"/>
            <a:ext cx="4714709" cy="1243125"/>
          </a:xfrm>
          <a:prstGeom prst="rect">
            <a:avLst/>
          </a:prstGeom>
          <a:ln>
            <a:solidFill>
              <a:schemeClr val="tx1"/>
            </a:solidFill>
          </a:ln>
        </p:spPr>
      </p:pic>
      <p:sp>
        <p:nvSpPr>
          <p:cNvPr id="10" name="ZoneTexte 9">
            <a:extLst>
              <a:ext uri="{FF2B5EF4-FFF2-40B4-BE49-F238E27FC236}">
                <a16:creationId xmlns:a16="http://schemas.microsoft.com/office/drawing/2014/main" id="{1BDB326F-62A9-7D10-DB71-F74795FD3783}"/>
              </a:ext>
            </a:extLst>
          </p:cNvPr>
          <p:cNvSpPr txBox="1"/>
          <p:nvPr/>
        </p:nvSpPr>
        <p:spPr>
          <a:xfrm>
            <a:off x="1012795" y="4875065"/>
            <a:ext cx="5795801" cy="954107"/>
          </a:xfrm>
          <a:prstGeom prst="rect">
            <a:avLst/>
          </a:prstGeom>
          <a:noFill/>
        </p:spPr>
        <p:txBody>
          <a:bodyPr wrap="square">
            <a:spAutoFit/>
          </a:bodyPr>
          <a:lstStyle/>
          <a:p>
            <a:pPr algn="just">
              <a:spcAft>
                <a:spcPts val="600"/>
              </a:spcAft>
            </a:pPr>
            <a:r>
              <a:rPr lang="fr-FR" sz="1400" dirty="0">
                <a:solidFill>
                  <a:schemeClr val="accent6"/>
                </a:solidFill>
              </a:rPr>
              <a:t>Les méthodes sont très bien décrites dans l’article et reproductibles. </a:t>
            </a:r>
            <a:br>
              <a:rPr lang="fr-FR" sz="1400" dirty="0">
                <a:solidFill>
                  <a:schemeClr val="accent6"/>
                </a:solidFill>
              </a:rPr>
            </a:br>
            <a:r>
              <a:rPr lang="fr-FR" sz="1400" dirty="0">
                <a:solidFill>
                  <a:schemeClr val="accent6"/>
                </a:solidFill>
              </a:rPr>
              <a:t>Les auteurs discutent du fait que les méthodes à base de règles peuvent bien fonctionner et sont faciles à utiliser pour la résolution de coréférence mais ne sont pas du tout robustes face à divers scenarios (variété de texte)</a:t>
            </a:r>
          </a:p>
        </p:txBody>
      </p:sp>
    </p:spTree>
    <p:extLst>
      <p:ext uri="{BB962C8B-B14F-4D97-AF65-F5344CB8AC3E}">
        <p14:creationId xmlns:p14="http://schemas.microsoft.com/office/powerpoint/2010/main" val="98431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E4973-EAB2-8080-BC1D-2EAE88312E2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A1B74D3-BF54-9FB5-9114-5263367409A6}"/>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Le modèle</a:t>
            </a:r>
          </a:p>
        </p:txBody>
      </p:sp>
      <p:sp>
        <p:nvSpPr>
          <p:cNvPr id="2" name="Espace réservé du numéro de diapositive 1">
            <a:extLst>
              <a:ext uri="{FF2B5EF4-FFF2-40B4-BE49-F238E27FC236}">
                <a16:creationId xmlns:a16="http://schemas.microsoft.com/office/drawing/2014/main" id="{3243A042-D990-A0AC-51F1-7670649D7F91}"/>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6</a:t>
            </a:fld>
            <a:endParaRPr lang="fr-FR" dirty="0"/>
          </a:p>
        </p:txBody>
      </p:sp>
      <p:pic>
        <p:nvPicPr>
          <p:cNvPr id="4" name="Image 3">
            <a:extLst>
              <a:ext uri="{FF2B5EF4-FFF2-40B4-BE49-F238E27FC236}">
                <a16:creationId xmlns:a16="http://schemas.microsoft.com/office/drawing/2014/main" id="{F6BBFB35-CC4C-F3AD-442D-0B233DB01A31}"/>
              </a:ext>
            </a:extLst>
          </p:cNvPr>
          <p:cNvPicPr>
            <a:picLocks noChangeAspect="1"/>
          </p:cNvPicPr>
          <p:nvPr/>
        </p:nvPicPr>
        <p:blipFill>
          <a:blip r:embed="rId3"/>
          <a:stretch>
            <a:fillRect/>
          </a:stretch>
        </p:blipFill>
        <p:spPr>
          <a:xfrm>
            <a:off x="6294511" y="1698233"/>
            <a:ext cx="5488625" cy="3629495"/>
          </a:xfrm>
          <a:prstGeom prst="rect">
            <a:avLst/>
          </a:prstGeom>
          <a:ln>
            <a:solidFill>
              <a:schemeClr val="tx1"/>
            </a:solidFill>
          </a:ln>
        </p:spPr>
      </p:pic>
      <p:grpSp>
        <p:nvGrpSpPr>
          <p:cNvPr id="15" name="Groupe 14">
            <a:extLst>
              <a:ext uri="{FF2B5EF4-FFF2-40B4-BE49-F238E27FC236}">
                <a16:creationId xmlns:a16="http://schemas.microsoft.com/office/drawing/2014/main" id="{652F6097-70E5-19B6-EE6D-DAC915F6A349}"/>
              </a:ext>
            </a:extLst>
          </p:cNvPr>
          <p:cNvGrpSpPr/>
          <p:nvPr/>
        </p:nvGrpSpPr>
        <p:grpSpPr>
          <a:xfrm>
            <a:off x="593864" y="2500491"/>
            <a:ext cx="5484414" cy="2024978"/>
            <a:chOff x="408864" y="4666484"/>
            <a:chExt cx="5484414" cy="2024978"/>
          </a:xfrm>
        </p:grpSpPr>
        <p:pic>
          <p:nvPicPr>
            <p:cNvPr id="9" name="Image 8">
              <a:extLst>
                <a:ext uri="{FF2B5EF4-FFF2-40B4-BE49-F238E27FC236}">
                  <a16:creationId xmlns:a16="http://schemas.microsoft.com/office/drawing/2014/main" id="{50387EEF-BF4D-F019-7C63-D4D5BD2AFE41}"/>
                </a:ext>
              </a:extLst>
            </p:cNvPr>
            <p:cNvPicPr>
              <a:picLocks noChangeAspect="1"/>
            </p:cNvPicPr>
            <p:nvPr/>
          </p:nvPicPr>
          <p:blipFill>
            <a:blip r:embed="rId4"/>
            <a:stretch>
              <a:fillRect/>
            </a:stretch>
          </p:blipFill>
          <p:spPr>
            <a:xfrm>
              <a:off x="408864" y="4666484"/>
              <a:ext cx="4072295" cy="2004822"/>
            </a:xfrm>
            <a:prstGeom prst="rect">
              <a:avLst/>
            </a:prstGeom>
          </p:spPr>
        </p:pic>
        <p:pic>
          <p:nvPicPr>
            <p:cNvPr id="12" name="Image 11">
              <a:extLst>
                <a:ext uri="{FF2B5EF4-FFF2-40B4-BE49-F238E27FC236}">
                  <a16:creationId xmlns:a16="http://schemas.microsoft.com/office/drawing/2014/main" id="{69646813-F811-93A1-43A3-1E399AD605A8}"/>
                </a:ext>
              </a:extLst>
            </p:cNvPr>
            <p:cNvPicPr>
              <a:picLocks noChangeAspect="1"/>
            </p:cNvPicPr>
            <p:nvPr/>
          </p:nvPicPr>
          <p:blipFill>
            <a:blip r:embed="rId5"/>
            <a:stretch>
              <a:fillRect/>
            </a:stretch>
          </p:blipFill>
          <p:spPr>
            <a:xfrm>
              <a:off x="4481159" y="4666484"/>
              <a:ext cx="760797" cy="2024978"/>
            </a:xfrm>
            <a:prstGeom prst="rect">
              <a:avLst/>
            </a:prstGeom>
          </p:spPr>
        </p:pic>
        <p:pic>
          <p:nvPicPr>
            <p:cNvPr id="14" name="Image 13">
              <a:extLst>
                <a:ext uri="{FF2B5EF4-FFF2-40B4-BE49-F238E27FC236}">
                  <a16:creationId xmlns:a16="http://schemas.microsoft.com/office/drawing/2014/main" id="{69AE4BCB-68E2-A203-43A0-6C63345091DA}"/>
                </a:ext>
              </a:extLst>
            </p:cNvPr>
            <p:cNvPicPr>
              <a:picLocks noChangeAspect="1"/>
            </p:cNvPicPr>
            <p:nvPr/>
          </p:nvPicPr>
          <p:blipFill>
            <a:blip r:embed="rId6"/>
            <a:stretch>
              <a:fillRect/>
            </a:stretch>
          </p:blipFill>
          <p:spPr>
            <a:xfrm>
              <a:off x="5241956" y="4677345"/>
              <a:ext cx="651322" cy="1993961"/>
            </a:xfrm>
            <a:prstGeom prst="rect">
              <a:avLst/>
            </a:prstGeom>
          </p:spPr>
        </p:pic>
      </p:grpSp>
      <p:sp>
        <p:nvSpPr>
          <p:cNvPr id="16" name="Espace réservé du texte 5">
            <a:extLst>
              <a:ext uri="{FF2B5EF4-FFF2-40B4-BE49-F238E27FC236}">
                <a16:creationId xmlns:a16="http://schemas.microsoft.com/office/drawing/2014/main" id="{32949E6C-4935-8225-8A71-4EDCC478C2F6}"/>
              </a:ext>
            </a:extLst>
          </p:cNvPr>
          <p:cNvSpPr>
            <a:spLocks noGrp="1"/>
          </p:cNvSpPr>
          <p:nvPr>
            <p:ph type="body" sz="quarter" idx="13"/>
          </p:nvPr>
        </p:nvSpPr>
        <p:spPr>
          <a:xfrm>
            <a:off x="593864" y="4654027"/>
            <a:ext cx="4745599" cy="1022498"/>
          </a:xfrm>
        </p:spPr>
        <p:txBody>
          <a:bodyPr/>
          <a:lstStyle/>
          <a:p>
            <a:pPr>
              <a:spcAft>
                <a:spcPts val="600"/>
              </a:spcAft>
            </a:pPr>
            <a:r>
              <a:rPr lang="fr-FR" dirty="0"/>
              <a:t>Approche à base de règle pour N-S (F1 score)</a:t>
            </a:r>
          </a:p>
          <a:p>
            <a:pPr>
              <a:spcAft>
                <a:spcPts val="600"/>
              </a:spcAft>
            </a:pPr>
            <a:r>
              <a:rPr lang="fr-FR" dirty="0"/>
              <a:t>N-S mapping (A-N-S) = 96.22% </a:t>
            </a:r>
          </a:p>
          <a:p>
            <a:pPr>
              <a:spcAft>
                <a:spcPts val="600"/>
              </a:spcAft>
            </a:pPr>
            <a:r>
              <a:rPr lang="fr-FR" dirty="0"/>
              <a:t>S-N mapping(A-S-N) = 96.46%  </a:t>
            </a:r>
          </a:p>
        </p:txBody>
      </p:sp>
      <p:sp>
        <p:nvSpPr>
          <p:cNvPr id="17" name="Rectangle 16">
            <a:extLst>
              <a:ext uri="{FF2B5EF4-FFF2-40B4-BE49-F238E27FC236}">
                <a16:creationId xmlns:a16="http://schemas.microsoft.com/office/drawing/2014/main" id="{D731FF68-8CCB-E379-23E9-53EC1138AC32}"/>
              </a:ext>
            </a:extLst>
          </p:cNvPr>
          <p:cNvSpPr/>
          <p:nvPr/>
        </p:nvSpPr>
        <p:spPr>
          <a:xfrm>
            <a:off x="688063" y="3567298"/>
            <a:ext cx="5251010" cy="135567"/>
          </a:xfrm>
          <a:prstGeom prst="rect">
            <a:avLst/>
          </a:prstGeom>
          <a:noFill/>
          <a:ln w="31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227714BF-4138-C937-2113-1D406B51B7EE}"/>
              </a:ext>
            </a:extLst>
          </p:cNvPr>
          <p:cNvSpPr/>
          <p:nvPr/>
        </p:nvSpPr>
        <p:spPr>
          <a:xfrm>
            <a:off x="688063" y="4199531"/>
            <a:ext cx="5251010" cy="135567"/>
          </a:xfrm>
          <a:prstGeom prst="rect">
            <a:avLst/>
          </a:prstGeom>
          <a:noFill/>
          <a:ln w="31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space réservé du texte 5">
            <a:extLst>
              <a:ext uri="{FF2B5EF4-FFF2-40B4-BE49-F238E27FC236}">
                <a16:creationId xmlns:a16="http://schemas.microsoft.com/office/drawing/2014/main" id="{B65C088B-5B85-2EDC-6274-5CE662D47083}"/>
              </a:ext>
            </a:extLst>
          </p:cNvPr>
          <p:cNvSpPr txBox="1">
            <a:spLocks/>
          </p:cNvSpPr>
          <p:nvPr/>
        </p:nvSpPr>
        <p:spPr>
          <a:xfrm>
            <a:off x="6216163" y="5378304"/>
            <a:ext cx="5634823" cy="1022498"/>
          </a:xfrm>
          <a:prstGeom prst="rect">
            <a:avLst/>
          </a:prstGeom>
        </p:spPr>
        <p:txBody>
          <a:bodyPr vert="horz" lIns="91440" tIns="0" rIns="91440" bIns="0" rtlCol="0" anchor="t" anchorCtr="0">
            <a:noAutofit/>
          </a:bodyPr>
          <a:lstStyle>
            <a:defPPr>
              <a:defRPr lang="fr-FR"/>
            </a:defPPr>
            <a:lvl1pPr marL="0" indent="0" algn="l" defTabSz="914400" rtl="0" eaLnBrk="1" latinLnBrk="0" hangingPunct="1">
              <a:lnSpc>
                <a:spcPct val="100000"/>
              </a:lnSpc>
              <a:spcBef>
                <a:spcPts val="0"/>
              </a:spcBef>
              <a:spcAft>
                <a:spcPts val="1200"/>
              </a:spcAft>
              <a:buFont typeface="Arial" panose="020B0604020202020204" pitchFamily="34" charset="0"/>
              <a:buNone/>
              <a:defRPr lang="fr-F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a:spcAft>
                <a:spcPts val="600"/>
              </a:spcAft>
            </a:pPr>
            <a:r>
              <a:rPr lang="pt-BR" sz="1200" dirty="0"/>
              <a:t>Note : ablation des composants pour vérifier leur contribution au modèle (section 6)</a:t>
            </a:r>
          </a:p>
        </p:txBody>
      </p:sp>
    </p:spTree>
    <p:extLst>
      <p:ext uri="{BB962C8B-B14F-4D97-AF65-F5344CB8AC3E}">
        <p14:creationId xmlns:p14="http://schemas.microsoft.com/office/powerpoint/2010/main" val="395758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72B44-DC38-DD12-AD02-BF684B436A48}"/>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E062B38F-D66E-3613-A000-1EA07CA3B3CA}"/>
              </a:ext>
            </a:extLst>
          </p:cNvPr>
          <p:cNvSpPr>
            <a:spLocks noGrp="1"/>
          </p:cNvSpPr>
          <p:nvPr>
            <p:ph type="title"/>
          </p:nvPr>
        </p:nvSpPr>
        <p:spPr>
          <a:xfrm>
            <a:off x="1012795" y="457199"/>
            <a:ext cx="5203368" cy="566572"/>
          </a:xfrm>
        </p:spPr>
        <p:txBody>
          <a:bodyPr rtlCol="0" anchor="ctr"/>
          <a:lstStyle>
            <a:defPPr>
              <a:defRPr lang="fr-FR"/>
            </a:defPPr>
          </a:lstStyle>
          <a:p>
            <a:pPr rtl="0"/>
            <a:r>
              <a:rPr lang="fr-FR" sz="2800" b="0" dirty="0">
                <a:latin typeface="Arial Black" panose="020B0A04020102020204" pitchFamily="34" charset="0"/>
              </a:rPr>
              <a:t>Analyse critique</a:t>
            </a:r>
          </a:p>
        </p:txBody>
      </p:sp>
      <p:sp>
        <p:nvSpPr>
          <p:cNvPr id="2" name="Espace réservé du numéro de diapositive 1">
            <a:extLst>
              <a:ext uri="{FF2B5EF4-FFF2-40B4-BE49-F238E27FC236}">
                <a16:creationId xmlns:a16="http://schemas.microsoft.com/office/drawing/2014/main" id="{F5178F24-7E69-3F78-383E-D5B2BD97952E}"/>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7</a:t>
            </a:fld>
            <a:endParaRPr lang="fr-FR" dirty="0"/>
          </a:p>
        </p:txBody>
      </p:sp>
      <p:sp>
        <p:nvSpPr>
          <p:cNvPr id="6" name="Espace réservé du texte 5">
            <a:extLst>
              <a:ext uri="{FF2B5EF4-FFF2-40B4-BE49-F238E27FC236}">
                <a16:creationId xmlns:a16="http://schemas.microsoft.com/office/drawing/2014/main" id="{FF5E42BD-A214-E2E9-46D5-FFC8FE1434D9}"/>
              </a:ext>
            </a:extLst>
          </p:cNvPr>
          <p:cNvSpPr>
            <a:spLocks noGrp="1"/>
          </p:cNvSpPr>
          <p:nvPr>
            <p:ph type="body" sz="quarter" idx="13"/>
          </p:nvPr>
        </p:nvSpPr>
        <p:spPr>
          <a:xfrm>
            <a:off x="1075779" y="1512405"/>
            <a:ext cx="10793835" cy="4960823"/>
          </a:xfrm>
        </p:spPr>
        <p:txBody>
          <a:bodyPr/>
          <a:lstStyle/>
          <a:p>
            <a:pPr>
              <a:spcAft>
                <a:spcPts val="600"/>
              </a:spcAft>
            </a:pPr>
            <a:r>
              <a:rPr lang="fr-FR" dirty="0"/>
              <a:t>Points forts :</a:t>
            </a:r>
          </a:p>
          <a:p>
            <a:pPr marL="285750" indent="-285750">
              <a:spcAft>
                <a:spcPts val="600"/>
              </a:spcAft>
              <a:buFontTx/>
              <a:buChar char="-"/>
            </a:pPr>
            <a:r>
              <a:rPr lang="fr-FR" dirty="0"/>
              <a:t>Démonstration d’un modèle permettant d’obtenir des résultats satisfaisant sur la résolution de coréférence des acteurs dans un compte rendu de procès</a:t>
            </a:r>
          </a:p>
          <a:p>
            <a:pPr marL="285750" indent="-285750">
              <a:spcAft>
                <a:spcPts val="600"/>
              </a:spcAft>
              <a:buFontTx/>
              <a:buChar char="-"/>
            </a:pPr>
            <a:r>
              <a:rPr lang="fr-FR" dirty="0"/>
              <a:t>Amélioration vis-à-vis de méthodes à base de règles</a:t>
            </a:r>
          </a:p>
          <a:p>
            <a:pPr marL="285750" indent="-285750">
              <a:spcAft>
                <a:spcPts val="600"/>
              </a:spcAft>
              <a:buFontTx/>
              <a:buChar char="-"/>
            </a:pPr>
            <a:r>
              <a:rPr lang="fr-FR" dirty="0"/>
              <a:t>Reproductibilité de l’expérience, clarté et explications détaillées, illustrées</a:t>
            </a:r>
          </a:p>
          <a:p>
            <a:pPr marL="285750" indent="-285750">
              <a:spcAft>
                <a:spcPts val="600"/>
              </a:spcAft>
              <a:buFontTx/>
              <a:buChar char="-"/>
            </a:pPr>
            <a:r>
              <a:rPr lang="fr-FR" dirty="0"/>
              <a:t>Explication des erreurs relevées</a:t>
            </a:r>
          </a:p>
          <a:p>
            <a:pPr marL="285750" indent="-285750">
              <a:spcAft>
                <a:spcPts val="600"/>
              </a:spcAft>
              <a:buFontTx/>
              <a:buChar char="-"/>
            </a:pPr>
            <a:r>
              <a:rPr lang="fr-FR" dirty="0"/>
              <a:t>Capacité </a:t>
            </a:r>
            <a:r>
              <a:rPr lang="fr-FR" b="1" dirty="0"/>
              <a:t>potentielle</a:t>
            </a:r>
            <a:r>
              <a:rPr lang="fr-FR" dirty="0"/>
              <a:t> de généralisation du modèle proposé, sur des textes différents et des langues variées</a:t>
            </a:r>
          </a:p>
          <a:p>
            <a:pPr marL="285750" indent="-285750">
              <a:spcAft>
                <a:spcPts val="600"/>
              </a:spcAft>
              <a:buFontTx/>
              <a:buChar char="-"/>
            </a:pPr>
            <a:endParaRPr lang="fr-FR" dirty="0"/>
          </a:p>
          <a:p>
            <a:pPr>
              <a:spcAft>
                <a:spcPts val="600"/>
              </a:spcAft>
            </a:pPr>
            <a:r>
              <a:rPr lang="fr-FR" dirty="0"/>
              <a:t>La conclusion soutient l’obtention de résultats significatifs par une « large marge », ce qui est vrai par rapport au modèle de classification de phrases mais pas vraiment par rapport aux autres modèles des travaux cités où la marge est plus fine (cf. diapo 7)</a:t>
            </a:r>
          </a:p>
          <a:p>
            <a:pPr>
              <a:spcAft>
                <a:spcPts val="600"/>
              </a:spcAft>
            </a:pPr>
            <a:endParaRPr lang="fr-FR" dirty="0"/>
          </a:p>
          <a:p>
            <a:pPr>
              <a:spcAft>
                <a:spcPts val="600"/>
              </a:spcAft>
            </a:pPr>
            <a:r>
              <a:rPr lang="fr-FR" dirty="0"/>
              <a:t>Les auteurs mentionnent leur volonté d’exploiter les connaissances spécifiques au domaine pour </a:t>
            </a:r>
            <a:r>
              <a:rPr lang="fr-FR" b="1" dirty="0"/>
              <a:t>enrichir les significations sémantiques des abréviations </a:t>
            </a:r>
            <a:r>
              <a:rPr lang="fr-FR" dirty="0"/>
              <a:t>et </a:t>
            </a:r>
            <a:r>
              <a:rPr lang="fr-FR" b="1" dirty="0"/>
              <a:t>d'intégrer les informations structurelles</a:t>
            </a:r>
            <a:r>
              <a:rPr lang="fr-FR" dirty="0"/>
              <a:t> du document dans le but d’obtenir une meilleure résolution de la coréférence.</a:t>
            </a:r>
          </a:p>
          <a:p>
            <a:pPr>
              <a:spcAft>
                <a:spcPts val="600"/>
              </a:spcAft>
            </a:pPr>
            <a:endParaRPr lang="fr-FR" dirty="0"/>
          </a:p>
        </p:txBody>
      </p:sp>
    </p:spTree>
    <p:extLst>
      <p:ext uri="{BB962C8B-B14F-4D97-AF65-F5344CB8AC3E}">
        <p14:creationId xmlns:p14="http://schemas.microsoft.com/office/powerpoint/2010/main" val="120219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D22C5-0C9E-B582-A8FE-B45E70A01E7F}"/>
              </a:ext>
            </a:extLst>
          </p:cNvPr>
          <p:cNvSpPr>
            <a:spLocks noGrp="1"/>
          </p:cNvSpPr>
          <p:nvPr>
            <p:ph type="ctrTitle"/>
          </p:nvPr>
        </p:nvSpPr>
        <p:spPr>
          <a:xfrm>
            <a:off x="914401" y="3138603"/>
            <a:ext cx="3213716" cy="580794"/>
          </a:xfrm>
        </p:spPr>
        <p:txBody>
          <a:bodyPr rtlCol="0"/>
          <a:lstStyle>
            <a:defPPr>
              <a:defRPr lang="fr-FR"/>
            </a:defPPr>
          </a:lstStyle>
          <a:p>
            <a:pPr rtl="0"/>
            <a:r>
              <a:rPr lang="fr-FR" dirty="0"/>
              <a:t>Merci</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Personnalisé">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5_TF78438558_Win32" id="{3A360CBA-99A0-49ED-B63F-2D1627BB2518}" vid="{56FFFEFC-6F1D-4078-81C7-9B5A182BBA3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Template>
  <TotalTime>78</TotalTime>
  <Words>613</Words>
  <Application>Microsoft Office PowerPoint</Application>
  <PresentationFormat>Grand écran</PresentationFormat>
  <Paragraphs>60</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Arial Black</vt:lpstr>
      <vt:lpstr>Calibri</vt:lpstr>
      <vt:lpstr>Sabon Next LT</vt:lpstr>
      <vt:lpstr>Personnalisé</vt:lpstr>
      <vt:lpstr>Présentation de l’article</vt:lpstr>
      <vt:lpstr>L’article</vt:lpstr>
      <vt:lpstr>Objectif</vt:lpstr>
      <vt:lpstr>Les Données </vt:lpstr>
      <vt:lpstr>Méthodologie</vt:lpstr>
      <vt:lpstr>Le modèle</vt:lpstr>
      <vt:lpstr>Analyse critique</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nathalie zemmour</dc:creator>
  <cp:lastModifiedBy>nathalie zemmour</cp:lastModifiedBy>
  <cp:revision>4</cp:revision>
  <dcterms:created xsi:type="dcterms:W3CDTF">2025-02-12T17:34:32Z</dcterms:created>
  <dcterms:modified xsi:type="dcterms:W3CDTF">2025-02-13T18:49:47Z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