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9"/>
  </p:notesMasterIdLst>
  <p:handoutMasterIdLst>
    <p:handoutMasterId r:id="rId30"/>
  </p:handoutMasterIdLst>
  <p:sldIdLst>
    <p:sldId id="312" r:id="rId5"/>
    <p:sldId id="304" r:id="rId6"/>
    <p:sldId id="323" r:id="rId7"/>
    <p:sldId id="324" r:id="rId8"/>
    <p:sldId id="333" r:id="rId9"/>
    <p:sldId id="325" r:id="rId10"/>
    <p:sldId id="326" r:id="rId11"/>
    <p:sldId id="331" r:id="rId12"/>
    <p:sldId id="332" r:id="rId13"/>
    <p:sldId id="328" r:id="rId14"/>
    <p:sldId id="330" r:id="rId15"/>
    <p:sldId id="334" r:id="rId16"/>
    <p:sldId id="335" r:id="rId17"/>
    <p:sldId id="297" r:id="rId18"/>
    <p:sldId id="327" r:id="rId19"/>
    <p:sldId id="307" r:id="rId20"/>
    <p:sldId id="281" r:id="rId21"/>
    <p:sldId id="282" r:id="rId22"/>
    <p:sldId id="314" r:id="rId23"/>
    <p:sldId id="315" r:id="rId24"/>
    <p:sldId id="317" r:id="rId25"/>
    <p:sldId id="318" r:id="rId26"/>
    <p:sldId id="321" r:id="rId27"/>
    <p:sldId id="322" r:id="rId28"/>
  </p:sldIdLst>
  <p:sldSz cx="12192000" cy="6858000"/>
  <p:notesSz cx="13716000" cy="24384000"/>
  <p:defaultTextStyle>
    <a:defPPr rtl="0">
      <a:defRPr lang="fr-FR"/>
    </a:defPPr>
    <a:lvl1pPr marL="0" algn="l" defTabSz="457200" rtl="0" eaLnBrk="1" latinLnBrk="0" hangingPunct="1">
      <a:defRPr lang="fr-FR" sz="1800" kern="1200">
        <a:solidFill>
          <a:schemeClr val="tx1"/>
        </a:solidFill>
        <a:latin typeface="+mn-lt"/>
        <a:ea typeface="+mn-ea"/>
        <a:cs typeface="+mn-cs"/>
      </a:defRPr>
    </a:lvl1pPr>
    <a:lvl2pPr marL="457200" algn="l" defTabSz="457200" rtl="0" eaLnBrk="1" latinLnBrk="0" hangingPunct="1">
      <a:defRPr lang="fr-FR" sz="1800" kern="1200">
        <a:solidFill>
          <a:schemeClr val="tx1"/>
        </a:solidFill>
        <a:latin typeface="+mn-lt"/>
        <a:ea typeface="+mn-ea"/>
        <a:cs typeface="+mn-cs"/>
      </a:defRPr>
    </a:lvl2pPr>
    <a:lvl3pPr marL="914400" algn="l" defTabSz="457200" rtl="0" eaLnBrk="1" latinLnBrk="0" hangingPunct="1">
      <a:defRPr lang="fr-FR" sz="1800" kern="1200">
        <a:solidFill>
          <a:schemeClr val="tx1"/>
        </a:solidFill>
        <a:latin typeface="+mn-lt"/>
        <a:ea typeface="+mn-ea"/>
        <a:cs typeface="+mn-cs"/>
      </a:defRPr>
    </a:lvl3pPr>
    <a:lvl4pPr marL="1371600" algn="l" defTabSz="457200" rtl="0" eaLnBrk="1" latinLnBrk="0" hangingPunct="1">
      <a:defRPr lang="fr-FR" sz="1800" kern="1200">
        <a:solidFill>
          <a:schemeClr val="tx1"/>
        </a:solidFill>
        <a:latin typeface="+mn-lt"/>
        <a:ea typeface="+mn-ea"/>
        <a:cs typeface="+mn-cs"/>
      </a:defRPr>
    </a:lvl4pPr>
    <a:lvl5pPr marL="1828800" algn="l" defTabSz="457200" rtl="0" eaLnBrk="1" latinLnBrk="0" hangingPunct="1">
      <a:defRPr lang="fr-FR" sz="1800" kern="1200">
        <a:solidFill>
          <a:schemeClr val="tx1"/>
        </a:solidFill>
        <a:latin typeface="+mn-lt"/>
        <a:ea typeface="+mn-ea"/>
        <a:cs typeface="+mn-cs"/>
      </a:defRPr>
    </a:lvl5pPr>
    <a:lvl6pPr marL="2286000" algn="l" defTabSz="457200" rtl="0" eaLnBrk="1" latinLnBrk="0" hangingPunct="1">
      <a:defRPr lang="fr-FR" sz="1800" kern="1200">
        <a:solidFill>
          <a:schemeClr val="tx1"/>
        </a:solidFill>
        <a:latin typeface="+mn-lt"/>
        <a:ea typeface="+mn-ea"/>
        <a:cs typeface="+mn-cs"/>
      </a:defRPr>
    </a:lvl6pPr>
    <a:lvl7pPr marL="2743200" algn="l" defTabSz="457200" rtl="0" eaLnBrk="1" latinLnBrk="0" hangingPunct="1">
      <a:defRPr lang="fr-FR" sz="1800" kern="1200">
        <a:solidFill>
          <a:schemeClr val="tx1"/>
        </a:solidFill>
        <a:latin typeface="+mn-lt"/>
        <a:ea typeface="+mn-ea"/>
        <a:cs typeface="+mn-cs"/>
      </a:defRPr>
    </a:lvl7pPr>
    <a:lvl8pPr marL="3200400" algn="l" defTabSz="457200" rtl="0" eaLnBrk="1" latinLnBrk="0" hangingPunct="1">
      <a:defRPr lang="fr-FR" sz="1800" kern="1200">
        <a:solidFill>
          <a:schemeClr val="tx1"/>
        </a:solidFill>
        <a:latin typeface="+mn-lt"/>
        <a:ea typeface="+mn-ea"/>
        <a:cs typeface="+mn-cs"/>
      </a:defRPr>
    </a:lvl8pPr>
    <a:lvl9pPr marL="3657600" algn="l" defTabSz="4572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p:cViewPr varScale="1">
        <p:scale>
          <a:sx n="106" d="100"/>
          <a:sy n="106" d="100"/>
        </p:scale>
        <p:origin x="732" y="11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31" d="100"/>
          <a:sy n="31" d="100"/>
        </p:scale>
        <p:origin x="4392" y="1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lang="fr-FR" sz="1200"/>
            </a:lvl1pPr>
          </a:lstStyle>
          <a:p>
            <a:pPr rtl="0"/>
            <a:fld id="{A7C9947C-0B99-4CC9-AA3C-4A4AC8D4662C}" type="datetimeyyyy">
              <a:rPr lang="fr-FR" smtClean="0"/>
              <a:t>2025</a:t>
            </a:fld>
            <a:endParaRPr lang="fr-FR" dirty="0"/>
          </a:p>
        </p:txBody>
      </p:sp>
      <p:sp>
        <p:nvSpPr>
          <p:cNvPr id="4" name="Espace réservé du pied de page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lang="fr-FR" sz="1200"/>
            </a:lvl1pPr>
          </a:lstStyle>
          <a:p>
            <a:pPr rtl="0"/>
            <a:fld id="{420BD0AB-C59E-4A46-83D3-F07787446BA0}" type="slidenum">
              <a:rPr lang="fr-FR" smtClean="0"/>
              <a:t>‹N°›</a:t>
            </a:fld>
            <a:endParaRPr lang="fr-FR"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lang="fr-FR" sz="600" kern="1200">
        <a:solidFill>
          <a:schemeClr val="tx1"/>
        </a:solidFill>
        <a:latin typeface="+mn-lt"/>
        <a:ea typeface="+mn-ea"/>
        <a:cs typeface="+mn-cs"/>
      </a:defRPr>
    </a:lvl1pPr>
    <a:lvl2pPr marL="228600" algn="l" defTabSz="457200" rtl="0" eaLnBrk="1" latinLnBrk="0" hangingPunct="1">
      <a:defRPr lang="fr-FR" sz="600" kern="1200">
        <a:solidFill>
          <a:schemeClr val="tx1"/>
        </a:solidFill>
        <a:latin typeface="+mn-lt"/>
        <a:ea typeface="+mn-ea"/>
        <a:cs typeface="+mn-cs"/>
      </a:defRPr>
    </a:lvl2pPr>
    <a:lvl3pPr marL="457200" algn="l" defTabSz="457200" rtl="0" eaLnBrk="1" latinLnBrk="0" hangingPunct="1">
      <a:defRPr lang="fr-FR" sz="600" kern="1200">
        <a:solidFill>
          <a:schemeClr val="tx1"/>
        </a:solidFill>
        <a:latin typeface="+mn-lt"/>
        <a:ea typeface="+mn-ea"/>
        <a:cs typeface="+mn-cs"/>
      </a:defRPr>
    </a:lvl3pPr>
    <a:lvl4pPr marL="685800" algn="l" defTabSz="457200" rtl="0" eaLnBrk="1" latinLnBrk="0" hangingPunct="1">
      <a:defRPr lang="fr-FR" sz="600" kern="1200">
        <a:solidFill>
          <a:schemeClr val="tx1"/>
        </a:solidFill>
        <a:latin typeface="+mn-lt"/>
        <a:ea typeface="+mn-ea"/>
        <a:cs typeface="+mn-cs"/>
      </a:defRPr>
    </a:lvl4pPr>
    <a:lvl5pPr marL="914400" algn="l" defTabSz="457200" rtl="0" eaLnBrk="1" latinLnBrk="0" hangingPunct="1">
      <a:defRPr lang="fr-FR" sz="600" kern="1200">
        <a:solidFill>
          <a:schemeClr val="tx1"/>
        </a:solidFill>
        <a:latin typeface="+mn-lt"/>
        <a:ea typeface="+mn-ea"/>
        <a:cs typeface="+mn-cs"/>
      </a:defRPr>
    </a:lvl5pPr>
    <a:lvl6pPr marL="1143000" algn="l" defTabSz="457200" rtl="0" eaLnBrk="1" latinLnBrk="0" hangingPunct="1">
      <a:defRPr lang="fr-FR" sz="600" kern="1200">
        <a:solidFill>
          <a:schemeClr val="tx1"/>
        </a:solidFill>
        <a:latin typeface="+mn-lt"/>
        <a:ea typeface="+mn-ea"/>
        <a:cs typeface="+mn-cs"/>
      </a:defRPr>
    </a:lvl6pPr>
    <a:lvl7pPr marL="1371600" algn="l" defTabSz="457200" rtl="0" eaLnBrk="1" latinLnBrk="0" hangingPunct="1">
      <a:defRPr lang="fr-FR" sz="600" kern="1200">
        <a:solidFill>
          <a:schemeClr val="tx1"/>
        </a:solidFill>
        <a:latin typeface="+mn-lt"/>
        <a:ea typeface="+mn-ea"/>
        <a:cs typeface="+mn-cs"/>
      </a:defRPr>
    </a:lvl7pPr>
    <a:lvl8pPr marL="1600200" algn="l" defTabSz="457200" rtl="0" eaLnBrk="1" latinLnBrk="0" hangingPunct="1">
      <a:defRPr lang="fr-FR" sz="600" kern="1200">
        <a:solidFill>
          <a:schemeClr val="tx1"/>
        </a:solidFill>
        <a:latin typeface="+mn-lt"/>
        <a:ea typeface="+mn-ea"/>
        <a:cs typeface="+mn-cs"/>
      </a:defRPr>
    </a:lvl8pPr>
    <a:lvl9pPr marL="1828800" algn="l" defTabSz="457200" rtl="0" eaLnBrk="1" latinLnBrk="0" hangingPunct="1">
      <a:defRPr lang="fr-F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022908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BEDD1-56C2-BE3F-2436-D8FAE221DF1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9E00AF4-90CD-BF7C-5157-A757DEBD208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E40A9DA1-6EF5-552A-3DD2-D814C0CDE2C5}"/>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525639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38B4A-69AB-1577-27FE-13A19937D22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8D4751A-E039-869A-6D1F-05F61464B4A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307683B7-F160-D41E-99A1-54B109A137F9}"/>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505312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796A6-DB7B-A1A0-08CB-14468C2E2CB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D95112F-2A1B-5323-A8FF-68A8CF02113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61B595F9-0F2F-E5FB-7ACA-CEAAA5B950A1}"/>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830752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931307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r>
              <a:rPr lang="en-US" b="0" dirty="0">
                <a:solidFill>
                  <a:srgbClr val="CCCCCC"/>
                </a:solidFill>
                <a:effectLst/>
                <a:latin typeface="Consolas" panose="020B0609020204030204" pitchFamily="49" charset="0"/>
              </a:rPr>
              <a:t>Rien que dans le premier </a:t>
            </a:r>
            <a:r>
              <a:rPr lang="en-US" b="0" dirty="0" err="1">
                <a:solidFill>
                  <a:srgbClr val="CCCCCC"/>
                </a:solidFill>
                <a:effectLst/>
                <a:latin typeface="Consolas" panose="020B0609020204030204" pitchFamily="49" charset="0"/>
              </a:rPr>
              <a:t>texte</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[0, ""IS_LOCATED_IN"", 10], ..., [0, ""STARTED_IN"", 10]</a:t>
            </a:r>
          </a:p>
        </p:txBody>
      </p:sp>
    </p:spTree>
    <p:extLst>
      <p:ext uri="{BB962C8B-B14F-4D97-AF65-F5344CB8AC3E}">
        <p14:creationId xmlns:p14="http://schemas.microsoft.com/office/powerpoint/2010/main" val="359058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3294931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3068653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1019397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8766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58773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1649742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177914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984541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3047668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250881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a:t>Classification </a:t>
            </a:r>
            <a:r>
              <a:rPr lang="fr-FR" dirty="0" err="1">
                <a:solidFill>
                  <a:srgbClr val="FF0000"/>
                </a:solidFill>
              </a:rPr>
              <a:t>multilabel</a:t>
            </a:r>
            <a:r>
              <a:rPr lang="fr-FR" dirty="0">
                <a:solidFill>
                  <a:srgbClr val="FF0000"/>
                </a:solidFill>
              </a:rPr>
              <a:t>* ? Une entité peut avoir plusieurs classes de relation</a:t>
            </a:r>
            <a:br>
              <a:rPr lang="fr-FR" dirty="0">
                <a:solidFill>
                  <a:srgbClr val="FF0000"/>
                </a:solidFill>
              </a:rPr>
            </a:br>
            <a:r>
              <a:rPr lang="fr-FR" dirty="0"/>
              <a:t>*plusieurs classes possibles pour une même relation</a:t>
            </a:r>
          </a:p>
          <a:p>
            <a:pPr rtl="0"/>
            <a:endParaRPr lang="fr-FR" dirty="0"/>
          </a:p>
        </p:txBody>
      </p:sp>
    </p:spTree>
    <p:extLst>
      <p:ext uri="{BB962C8B-B14F-4D97-AF65-F5344CB8AC3E}">
        <p14:creationId xmlns:p14="http://schemas.microsoft.com/office/powerpoint/2010/main" val="946363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r>
              <a:rPr lang="fr-FR" dirty="0"/>
              <a:t>[1] https://github.com/Emvista/popcorn-dataset</a:t>
            </a:r>
          </a:p>
        </p:txBody>
      </p:sp>
    </p:spTree>
    <p:extLst>
      <p:ext uri="{BB962C8B-B14F-4D97-AF65-F5344CB8AC3E}">
        <p14:creationId xmlns:p14="http://schemas.microsoft.com/office/powerpoint/2010/main" val="2025416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9F33C-C2C5-41EA-5E1F-11D20641C47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8C530AA-068A-78E0-1F4F-492756D7F77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7EE93AFE-E216-A855-5A56-EDA9BA31BA32}"/>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r>
              <a:rPr lang="fr-FR" dirty="0"/>
              <a:t>[1] https://github.com/Emvista/popcorn-dataset</a:t>
            </a:r>
          </a:p>
        </p:txBody>
      </p:sp>
    </p:spTree>
    <p:extLst>
      <p:ext uri="{BB962C8B-B14F-4D97-AF65-F5344CB8AC3E}">
        <p14:creationId xmlns:p14="http://schemas.microsoft.com/office/powerpoint/2010/main" val="1839184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483263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597056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F9C64-4B74-E2FF-18DA-A761D1A7FF6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9EA2E4B-AD46-1A41-0164-CBF4294AAB8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05FF349C-ADF3-54C3-3C35-FA01DA4332A9}"/>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r>
              <a:rPr lang="fr-FR" dirty="0"/>
              <a:t>Comment </a:t>
            </a:r>
            <a:r>
              <a:rPr lang="fr-FR" dirty="0" err="1"/>
              <a:t>gender</a:t>
            </a:r>
            <a:r>
              <a:rPr lang="fr-FR" dirty="0"/>
              <a:t> male est représenté dans cette expérience ?</a:t>
            </a:r>
          </a:p>
        </p:txBody>
      </p:sp>
    </p:spTree>
    <p:extLst>
      <p:ext uri="{BB962C8B-B14F-4D97-AF65-F5344CB8AC3E}">
        <p14:creationId xmlns:p14="http://schemas.microsoft.com/office/powerpoint/2010/main" val="928082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ED293-E94C-CC8B-2808-F19F0458380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AB51804-9460-6C82-09D4-F6FF3005752A}"/>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3E291B45-E549-A910-C098-497BF749A53B}"/>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2805464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defPPr>
              <a:defRPr lang="fr-FR"/>
            </a:defPPr>
          </a:lstStyle>
          <a:p>
            <a:pPr rtl="0"/>
            <a:endParaRPr lang="fr-FR" dirty="0"/>
          </a:p>
        </p:txBody>
      </p:sp>
      <p:sp>
        <p:nvSpPr>
          <p:cNvPr id="20" name="Freeform: Form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8" name="Freeform: Form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ctrTitle" hasCustomPrompt="1"/>
          </p:nvPr>
        </p:nvSpPr>
        <p:spPr>
          <a:xfrm>
            <a:off x="2899790" y="810227"/>
            <a:ext cx="6392421" cy="3831221"/>
          </a:xfrm>
        </p:spPr>
        <p:txBody>
          <a:bodyPr tIns="0" bIns="0" rtlCol="0" anchor="ctr" anchorCtr="0">
            <a:noAutofit/>
          </a:bodyPr>
          <a:lstStyle>
            <a:lvl1pPr algn="ctr">
              <a:lnSpc>
                <a:spcPct val="100000"/>
              </a:lnSpc>
              <a:defRPr lang="fr-FR" sz="3600"/>
            </a:lvl1pPr>
          </a:lstStyle>
          <a:p>
            <a:pPr rtl="0"/>
            <a:r>
              <a:rPr lang="fr-FR"/>
              <a:t>Cliquez pour ajouter un titre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ronologie 3">
    <p:spTree>
      <p:nvGrpSpPr>
        <p:cNvPr id="1" name=""/>
        <p:cNvGrpSpPr/>
        <p:nvPr/>
      </p:nvGrpSpPr>
      <p:grpSpPr>
        <a:xfrm>
          <a:off x="0" y="0"/>
          <a:ext cx="0" cy="0"/>
          <a:chOff x="0" y="0"/>
          <a:chExt cx="0" cy="0"/>
        </a:xfrm>
      </p:grpSpPr>
      <p:sp>
        <p:nvSpPr>
          <p:cNvPr id="12" name="Forme libre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p>
        </p:txBody>
      </p:sp>
      <p:sp>
        <p:nvSpPr>
          <p:cNvPr id="10" name="Forme libre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sp>
        <p:nvSpPr>
          <p:cNvPr id="6" name="Titr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rtlCol="0"/>
          <a:lstStyle>
            <a:lvl1pPr algn="l">
              <a:lnSpc>
                <a:spcPct val="100000"/>
              </a:lnSpc>
              <a:defRPr lang="fr-FR" sz="3600">
                <a:solidFill>
                  <a:schemeClr val="accent6"/>
                </a:solidFill>
              </a:defRPr>
            </a:lvl1pPr>
          </a:lstStyle>
          <a:p>
            <a:pPr rtl="0"/>
            <a:r>
              <a:rPr lang="fr-FR"/>
              <a:t>Cliquez pour ajouter un titre</a:t>
            </a:r>
          </a:p>
        </p:txBody>
      </p:sp>
      <p:sp>
        <p:nvSpPr>
          <p:cNvPr id="4" name="Espace réservé du texte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rtlCol="0" anchor="t" anchorCtr="0">
            <a:noAutofit/>
          </a:bodyPr>
          <a:lstStyle>
            <a:lvl1pPr marL="0" indent="0">
              <a:lnSpc>
                <a:spcPct val="100000"/>
              </a:lnSpc>
              <a:spcBef>
                <a:spcPts val="0"/>
              </a:spcBef>
              <a:spcAft>
                <a:spcPts val="1200"/>
              </a:spcAft>
              <a:buFont typeface="Arial" panose="020B0604020202020204" pitchFamily="34" charset="0"/>
              <a:buNone/>
              <a:defRPr lang="fr-FR" sz="1800"/>
            </a:lvl1pPr>
          </a:lstStyle>
          <a:p>
            <a:pPr rtl="0"/>
            <a:r>
              <a:rPr lang="fr-FR"/>
              <a:t>Cliquez pour ajouter un sous-titre</a:t>
            </a:r>
          </a:p>
        </p:txBody>
      </p:sp>
      <p:sp>
        <p:nvSpPr>
          <p:cNvPr id="9" name="Espace réservé du contenu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rtlCol="0">
            <a:normAutofit/>
          </a:bodyPr>
          <a:lstStyle>
            <a:lvl1pPr>
              <a:defRPr lang="fr-FR" sz="1800"/>
            </a:lvl1pPr>
            <a:lvl2pPr>
              <a:defRPr lang="fr-FR" sz="1800"/>
            </a:lvl2pPr>
            <a:lvl3pPr>
              <a:defRPr lang="fr-FR" sz="1800"/>
            </a:lvl3pPr>
            <a:lvl4pPr>
              <a:defRPr lang="fr-FR" sz="1800"/>
            </a:lvl4pPr>
            <a:lvl5pPr>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0" name="Espace réservé du numéro de diapositive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ésumé 3">
    <p:spTree>
      <p:nvGrpSpPr>
        <p:cNvPr id="1" name=""/>
        <p:cNvGrpSpPr/>
        <p:nvPr/>
      </p:nvGrpSpPr>
      <p:grpSpPr>
        <a:xfrm>
          <a:off x="0" y="0"/>
          <a:ext cx="0" cy="0"/>
          <a:chOff x="0" y="0"/>
          <a:chExt cx="0" cy="0"/>
        </a:xfrm>
      </p:grpSpPr>
      <p:pic>
        <p:nvPicPr>
          <p:cNvPr id="29" name="Graphisme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re 1"/>
          <p:cNvSpPr>
            <a:spLocks noGrp="1"/>
          </p:cNvSpPr>
          <p:nvPr>
            <p:ph type="title" hasCustomPrompt="1"/>
          </p:nvPr>
        </p:nvSpPr>
        <p:spPr>
          <a:xfrm>
            <a:off x="1550564" y="1057274"/>
            <a:ext cx="9875463" cy="999746"/>
          </a:xfrm>
        </p:spPr>
        <p:txBody>
          <a:bodyPr tIns="0" bIns="0" rtlCol="0">
            <a:noAutofit/>
          </a:bodyPr>
          <a:lstStyle>
            <a:lvl1pPr algn="l">
              <a:lnSpc>
                <a:spcPct val="100000"/>
              </a:lnSpc>
              <a:defRPr lang="fr-FR" sz="3600" b="1"/>
            </a:lvl1pPr>
          </a:lstStyle>
          <a:p>
            <a:pPr rtl="0"/>
            <a:r>
              <a:rPr lang="fr-FR"/>
              <a:t>Cliquez pour ajouter un titre</a:t>
            </a:r>
          </a:p>
        </p:txBody>
      </p:sp>
      <p:sp>
        <p:nvSpPr>
          <p:cNvPr id="49" name="Forme libre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defPPr>
              <a:defRPr lang="fr-FR"/>
            </a:defPPr>
          </a:lstStyle>
          <a:p>
            <a:pPr rtl="0"/>
            <a:endParaRPr lang="fr-FR" dirty="0"/>
          </a:p>
        </p:txBody>
      </p:sp>
      <p:sp>
        <p:nvSpPr>
          <p:cNvPr id="16" name="Espace réservé du contenu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contenu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7" name="Espace réservé du numéro de diapositive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pic>
        <p:nvPicPr>
          <p:cNvPr id="43" name="Graphisme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sme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ronologi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sp>
        <p:nvSpPr>
          <p:cNvPr id="2" name="Titr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rtlCol="0"/>
          <a:lstStyle>
            <a:lvl1pPr algn="ctr">
              <a:lnSpc>
                <a:spcPct val="100000"/>
              </a:lnSpc>
              <a:defRPr lang="fr-FR" sz="3600">
                <a:solidFill>
                  <a:schemeClr val="accent6"/>
                </a:solidFill>
              </a:defRPr>
            </a:lvl1pPr>
          </a:lstStyle>
          <a:p>
            <a:pPr rtl="0"/>
            <a:r>
              <a:rPr lang="fr-FR"/>
              <a:t>Cliquez pour ajouter un titre</a:t>
            </a:r>
          </a:p>
        </p:txBody>
      </p:sp>
      <p:sp>
        <p:nvSpPr>
          <p:cNvPr id="14" name="Espace réservé du contenu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6" name="Espace réservé du numéro de diapositive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ôture">
    <p:bg>
      <p:bgPr>
        <a:solidFill>
          <a:schemeClr val="accent6"/>
        </a:solidFill>
        <a:effectLst/>
      </p:bgPr>
    </p:bg>
    <p:spTree>
      <p:nvGrpSpPr>
        <p:cNvPr id="1" name=""/>
        <p:cNvGrpSpPr/>
        <p:nvPr/>
      </p:nvGrpSpPr>
      <p:grpSpPr>
        <a:xfrm>
          <a:off x="0" y="0"/>
          <a:ext cx="0" cy="0"/>
          <a:chOff x="0" y="0"/>
          <a:chExt cx="0" cy="0"/>
        </a:xfrm>
      </p:grpSpPr>
      <p:sp>
        <p:nvSpPr>
          <p:cNvPr id="13" name="Freeform: Form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9" name="Forme libre : Form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defPPr>
              <a:defRPr lang="fr-FR"/>
            </a:defPPr>
          </a:lstStyle>
          <a:p>
            <a:pPr rtl="0"/>
            <a:endParaRPr lang="fr-FR"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re 1"/>
          <p:cNvSpPr>
            <a:spLocks noGrp="1"/>
          </p:cNvSpPr>
          <p:nvPr>
            <p:ph type="ctrTitle" hasCustomPrompt="1"/>
          </p:nvPr>
        </p:nvSpPr>
        <p:spPr>
          <a:xfrm>
            <a:off x="914401" y="849782"/>
            <a:ext cx="5715000" cy="2727709"/>
          </a:xfrm>
        </p:spPr>
        <p:txBody>
          <a:bodyPr tIns="0" bIns="0" rtlCol="0" anchor="b" anchorCtr="0">
            <a:noAutofit/>
          </a:bodyPr>
          <a:lstStyle>
            <a:lvl1pPr algn="l">
              <a:lnSpc>
                <a:spcPct val="100000"/>
              </a:lnSpc>
              <a:defRPr lang="fr-FR" sz="3600"/>
            </a:lvl1pPr>
          </a:lstStyle>
          <a:p>
            <a:pPr rtl="0"/>
            <a:r>
              <a:rPr lang="fr-FR"/>
              <a:t>Cliquez pour ajouter un titre</a:t>
            </a:r>
          </a:p>
        </p:txBody>
      </p:sp>
      <p:sp>
        <p:nvSpPr>
          <p:cNvPr id="6" name="Sous-titr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rtlCol="0" anchor="t" anchorCtr="0">
            <a:normAutofit/>
          </a:bodyPr>
          <a:lstStyle>
            <a:lvl1pPr marL="0" indent="0" algn="l">
              <a:spcBef>
                <a:spcPts val="576"/>
              </a:spcBef>
              <a:buNone/>
              <a:defRPr lang="fr-FR" sz="24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7" name="Forme libre : Form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9" name="Forme libre : Form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hasCustomPrompt="1"/>
          </p:nvPr>
        </p:nvSpPr>
        <p:spPr/>
        <p:txBody>
          <a:bodyPr rtlCol="0" anchor="ctr" anchorCtr="0"/>
          <a:lstStyle>
            <a:defPPr>
              <a:defRPr lang="fr-FR"/>
            </a:defPPr>
          </a:lstStyle>
          <a:p>
            <a:pPr rtl="0"/>
            <a:r>
              <a:rPr lang="fr-FR"/>
              <a:t>Cliquez pour ajouter un titre</a:t>
            </a:r>
          </a:p>
        </p:txBody>
      </p:sp>
      <p:sp>
        <p:nvSpPr>
          <p:cNvPr id="5" name="Espace réservé du numéro de diapositive 4"/>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6" name="Forme libre : Form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8" name="Forme libre : Form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numéro de diapositive 3"/>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1" name="Freeform: Form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hasCustomPrompt="1"/>
          </p:nvPr>
        </p:nvSpPr>
        <p:spPr>
          <a:xfrm>
            <a:off x="758952" y="758952"/>
            <a:ext cx="3932237" cy="1524662"/>
          </a:xfrm>
        </p:spPr>
        <p:txBody>
          <a:bodyPr rtlCol="0" anchor="b"/>
          <a:lstStyle>
            <a:lvl1pPr>
              <a:lnSpc>
                <a:spcPct val="100000"/>
              </a:lnSpc>
              <a:defRPr lang="fr-FR" sz="3200"/>
            </a:lvl1pPr>
          </a:lstStyle>
          <a:p>
            <a:pPr rtl="0"/>
            <a:r>
              <a:rPr lang="fr-FR"/>
              <a:t>Cliquez pour ajouter un titre</a:t>
            </a:r>
          </a:p>
        </p:txBody>
      </p:sp>
      <p:sp>
        <p:nvSpPr>
          <p:cNvPr id="7" name="Espace réservé du numéro de diapositive 6"/>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
        <p:nvSpPr>
          <p:cNvPr id="4" name="Espace réservé du texte 3"/>
          <p:cNvSpPr>
            <a:spLocks noGrp="1"/>
          </p:cNvSpPr>
          <p:nvPr>
            <p:ph type="body" sz="half" idx="2" hasCustomPrompt="1"/>
          </p:nvPr>
        </p:nvSpPr>
        <p:spPr>
          <a:xfrm>
            <a:off x="758952" y="2286000"/>
            <a:ext cx="3932237" cy="3567086"/>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Cliquer pour ajouter du texte</a:t>
            </a:r>
          </a:p>
        </p:txBody>
      </p:sp>
      <p:sp>
        <p:nvSpPr>
          <p:cNvPr id="3" name="Espace réservé du contenu 2"/>
          <p:cNvSpPr>
            <a:spLocks noGrp="1"/>
          </p:cNvSpPr>
          <p:nvPr>
            <p:ph idx="1" hasCustomPrompt="1"/>
          </p:nvPr>
        </p:nvSpPr>
        <p:spPr>
          <a:xfrm>
            <a:off x="5183187" y="741459"/>
            <a:ext cx="6242839" cy="5119592"/>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Freeform: Form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hasCustomPrompt="1"/>
          </p:nvPr>
        </p:nvSpPr>
        <p:spPr>
          <a:xfrm>
            <a:off x="760938" y="755372"/>
            <a:ext cx="3931920" cy="1527048"/>
          </a:xfrm>
        </p:spPr>
        <p:txBody>
          <a:bodyPr rtlCol="0" anchor="b"/>
          <a:lstStyle>
            <a:lvl1pPr>
              <a:lnSpc>
                <a:spcPct val="100000"/>
              </a:lnSpc>
              <a:defRPr lang="fr-FR" sz="3200"/>
            </a:lvl1pPr>
          </a:lstStyle>
          <a:p>
            <a:pPr rtl="0"/>
            <a:r>
              <a:rPr lang="fr-FR"/>
              <a:t>Cliquez pour ajouter un titre</a:t>
            </a:r>
          </a:p>
        </p:txBody>
      </p:sp>
      <p:sp>
        <p:nvSpPr>
          <p:cNvPr id="7" name="Espace réservé du numéro de diapositive 6"/>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
        <p:nvSpPr>
          <p:cNvPr id="4" name="Espace réservé du texte 3"/>
          <p:cNvSpPr>
            <a:spLocks noGrp="1"/>
          </p:cNvSpPr>
          <p:nvPr>
            <p:ph type="body" sz="half" idx="2" hasCustomPrompt="1"/>
          </p:nvPr>
        </p:nvSpPr>
        <p:spPr>
          <a:xfrm>
            <a:off x="760938" y="2286001"/>
            <a:ext cx="3931920"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Cliquer pour ajouter du texte</a:t>
            </a:r>
          </a:p>
        </p:txBody>
      </p:sp>
      <p:sp>
        <p:nvSpPr>
          <p:cNvPr id="3" name="Espace réservé d’image 2"/>
          <p:cNvSpPr>
            <a:spLocks noGrp="1" noChangeAspect="1"/>
          </p:cNvSpPr>
          <p:nvPr>
            <p:ph type="pic" idx="1" hasCustomPrompt="1"/>
          </p:nvPr>
        </p:nvSpPr>
        <p:spPr>
          <a:xfrm>
            <a:off x="5262700" y="987425"/>
            <a:ext cx="6172200" cy="4873625"/>
          </a:xfrm>
        </p:spPr>
        <p:txBody>
          <a:bodyPr rtlCol="0" anchor="t">
            <a:normAutofit/>
          </a:bodyPr>
          <a:lstStyle>
            <a:lvl1pPr marL="0" indent="0" algn="ctr">
              <a:buNone/>
              <a:defRPr lang="fr-FR" sz="28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ici pour ajouter une image.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orme libre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8" name="Forme libre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grpSp>
      <p:grpSp>
        <p:nvGrpSpPr>
          <p:cNvPr id="9" name="Groupe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orme libre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11" name="Forme libre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defPPr>
              <a:defRPr lang="fr-FR"/>
            </a:defPPr>
          </a:lstStyle>
          <a:p>
            <a:pPr rtl="0"/>
            <a:endParaRPr lang="fr-FR" dirty="0"/>
          </a:p>
        </p:txBody>
      </p:sp>
      <p:sp>
        <p:nvSpPr>
          <p:cNvPr id="2" name="Titr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rtlCol="0">
            <a:noAutofit/>
          </a:bodyPr>
          <a:lstStyle>
            <a:lvl1pPr algn="l">
              <a:lnSpc>
                <a:spcPct val="100000"/>
              </a:lnSpc>
              <a:defRPr lang="fr-FR" sz="3600"/>
            </a:lvl1pPr>
          </a:lstStyle>
          <a:p>
            <a:pPr rtl="0"/>
            <a:r>
              <a:rPr lang="fr-FR"/>
              <a:t>Cliquez pour ajouter un titre</a:t>
            </a:r>
          </a:p>
        </p:txBody>
      </p:sp>
      <p:sp>
        <p:nvSpPr>
          <p:cNvPr id="13" name="Espace réservé du contenu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rtlCol="0">
            <a:normAutofit/>
          </a:bodyPr>
          <a:lstStyle>
            <a:lvl1pPr marL="0" indent="0">
              <a:lnSpc>
                <a:spcPct val="150000"/>
              </a:lnSpc>
              <a:spcBef>
                <a:spcPts val="0"/>
              </a:spcBef>
              <a:buNone/>
              <a:defRPr lang="fr-FR" sz="2400"/>
            </a:lvl1pPr>
            <a:lvl2pPr marL="347472">
              <a:lnSpc>
                <a:spcPct val="150000"/>
              </a:lnSpc>
              <a:spcBef>
                <a:spcPts val="0"/>
              </a:spcBef>
              <a:defRPr lang="fr-FR" sz="2000"/>
            </a:lvl2pPr>
            <a:lvl3pPr marL="685800">
              <a:lnSpc>
                <a:spcPct val="150000"/>
              </a:lnSpc>
              <a:spcBef>
                <a:spcPts val="0"/>
              </a:spcBef>
              <a:defRPr lang="fr-FR" sz="1800"/>
            </a:lvl3pPr>
          </a:lstStyle>
          <a:p>
            <a:pPr lvl="0" rtl="0"/>
            <a:r>
              <a:rPr lang="fr-FR"/>
              <a:t>Cliquer pour ajouter du texte</a:t>
            </a:r>
          </a:p>
          <a:p>
            <a:pPr lvl="1" rtl="0"/>
            <a:r>
              <a:rPr lang="fr-FR"/>
              <a:t>Deuxième niveau</a:t>
            </a:r>
          </a:p>
          <a:p>
            <a:pPr lvl="2" rtl="0"/>
            <a:r>
              <a:rPr lang="fr-FR"/>
              <a:t>Troisième niveau</a:t>
            </a:r>
          </a:p>
        </p:txBody>
      </p:sp>
      <p:sp>
        <p:nvSpPr>
          <p:cNvPr id="3" name="Espace réservé du numéro de diapositive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grpSp>
        <p:nvGrpSpPr>
          <p:cNvPr id="18" name="Groupe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Form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p>
          </p:txBody>
        </p:sp>
        <p:sp>
          <p:nvSpPr>
            <p:cNvPr id="15" name="Freeform: Form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grpSp>
      <p:sp>
        <p:nvSpPr>
          <p:cNvPr id="2" name="Titre 1"/>
          <p:cNvSpPr>
            <a:spLocks noGrp="1"/>
          </p:cNvSpPr>
          <p:nvPr userDrawn="1">
            <p:ph type="title" hasCustomPrompt="1"/>
          </p:nvPr>
        </p:nvSpPr>
        <p:spPr>
          <a:xfrm>
            <a:off x="5702441" y="1061623"/>
            <a:ext cx="5723586" cy="4739104"/>
          </a:xfrm>
        </p:spPr>
        <p:txBody>
          <a:bodyPr tIns="0" bIns="0" rtlCol="0" anchor="ctr">
            <a:noAutofit/>
          </a:bodyPr>
          <a:lstStyle>
            <a:lvl1pPr algn="l">
              <a:lnSpc>
                <a:spcPct val="100000"/>
              </a:lnSpc>
              <a:defRPr lang="fr-FR" sz="3600" b="1"/>
            </a:lvl1pPr>
          </a:lstStyle>
          <a:p>
            <a:pPr rtl="0"/>
            <a:r>
              <a:rPr lang="fr-FR"/>
              <a:t>Cliquez pour ajouter un titre</a:t>
            </a:r>
          </a:p>
        </p:txBody>
      </p:sp>
      <p:sp>
        <p:nvSpPr>
          <p:cNvPr id="8" name="Espace réservé d’image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rtlCol="0">
            <a:normAutofit/>
          </a:bodyPr>
          <a:lstStyle>
            <a:lvl1pPr marL="0" indent="0">
              <a:buNone/>
              <a:defRPr lang="fr-FR" sz="1800"/>
            </a:lvl1pPr>
          </a:lstStyle>
          <a:p>
            <a:pPr lvl="0" rtl="0"/>
            <a:r>
              <a:rPr lang="fr-FR"/>
              <a:t>Cliquez ici pour ajouter une image.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sp>
        <p:nvSpPr>
          <p:cNvPr id="36" name="Forme libre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33" name="Forme libre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lvl="0" algn="ctr" rtl="0"/>
            <a:endParaRPr lang="fr-FR" dirty="0"/>
          </a:p>
        </p:txBody>
      </p:sp>
      <p:sp>
        <p:nvSpPr>
          <p:cNvPr id="4" name="Titr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rtlCol="0">
            <a:noAutofit/>
          </a:bodyPr>
          <a:lstStyle>
            <a:lvl1pPr algn="l">
              <a:lnSpc>
                <a:spcPct val="100000"/>
              </a:lnSpc>
              <a:defRPr lang="fr-FR" sz="3600"/>
            </a:lvl1pPr>
          </a:lstStyle>
          <a:p>
            <a:pPr rtl="0"/>
            <a:r>
              <a:rPr lang="fr-FR"/>
              <a:t>Cliquer pour ajouter du texte</a:t>
            </a:r>
          </a:p>
        </p:txBody>
      </p:sp>
      <p:sp>
        <p:nvSpPr>
          <p:cNvPr id="5" name="Espace réservé du contenu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rtlCol="0">
            <a:normAutofit/>
          </a:bodyPr>
          <a:lstStyle>
            <a:lvl1pPr marL="0" indent="0">
              <a:lnSpc>
                <a:spcPct val="100000"/>
              </a:lnSpc>
              <a:spcBef>
                <a:spcPts val="0"/>
              </a:spcBef>
              <a:buNone/>
              <a:defRPr lang="fr-FR" sz="2400"/>
            </a:lvl1pPr>
            <a:lvl2pPr marL="347472">
              <a:lnSpc>
                <a:spcPct val="100000"/>
              </a:lnSpc>
              <a:spcBef>
                <a:spcPts val="0"/>
              </a:spcBef>
              <a:defRPr lang="fr-FR" sz="2400"/>
            </a:lvl2pPr>
            <a:lvl3pPr marL="685800">
              <a:lnSpc>
                <a:spcPct val="100000"/>
              </a:lnSpc>
              <a:spcBef>
                <a:spcPts val="0"/>
              </a:spcBef>
              <a:defRPr lang="fr-FR" sz="2400"/>
            </a:lvl3pPr>
          </a:lstStyle>
          <a:p>
            <a:pPr lvl="0" rtl="0"/>
            <a:r>
              <a:rPr lang="fr-FR"/>
              <a:t>Cliquer pour ajouter du texte</a:t>
            </a:r>
          </a:p>
          <a:p>
            <a:pPr lvl="1" rtl="0"/>
            <a:r>
              <a:rPr lang="fr-FR"/>
              <a:t>Deuxième niveau</a:t>
            </a:r>
          </a:p>
          <a:p>
            <a:pPr lvl="2" rtl="0"/>
            <a:r>
              <a:rPr lang="fr-FR"/>
              <a:t>Troisième niveau</a:t>
            </a:r>
          </a:p>
        </p:txBody>
      </p:sp>
      <p:sp>
        <p:nvSpPr>
          <p:cNvPr id="52" name="Espace réservé d’image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rtlCol="0">
            <a:normAutofit/>
          </a:bodyPr>
          <a:lstStyle>
            <a:lvl1pPr marL="0" indent="0">
              <a:buNone/>
              <a:defRPr lang="fr-FR" sz="1800"/>
            </a:lvl1pPr>
          </a:lstStyle>
          <a:p>
            <a:pPr lvl="0" rtl="0"/>
            <a:r>
              <a:rPr lang="fr-FR"/>
              <a:t>Cliquez ici pour ajouter une image.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defPPr>
              <a:defRPr lang="fr-FR"/>
            </a:defPPr>
          </a:lstStyle>
          <a:p>
            <a:pPr rtl="0"/>
            <a:endParaRPr lang="fr-FR" dirty="0"/>
          </a:p>
        </p:txBody>
      </p:sp>
      <p:sp>
        <p:nvSpPr>
          <p:cNvPr id="53" name="Freeform: Form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defPPr>
              <a:defRPr lang="fr-FR"/>
            </a:defPPr>
          </a:lstStyle>
          <a:p>
            <a:pPr rtl="0"/>
            <a:endParaRPr lang="fr-FR" dirty="0"/>
          </a:p>
        </p:txBody>
      </p:sp>
      <p:sp>
        <p:nvSpPr>
          <p:cNvPr id="29" name="Forme libre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31" name="Forme libre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defPPr>
              <a:defRPr lang="fr-FR"/>
            </a:defPPr>
          </a:lstStyle>
          <a:p>
            <a:pPr rtl="0"/>
            <a:endParaRPr lang="fr-FR" dirty="0"/>
          </a:p>
        </p:txBody>
      </p:sp>
      <p:sp>
        <p:nvSpPr>
          <p:cNvPr id="2" name="Titre 1"/>
          <p:cNvSpPr>
            <a:spLocks noGrp="1"/>
          </p:cNvSpPr>
          <p:nvPr>
            <p:ph type="title" hasCustomPrompt="1"/>
          </p:nvPr>
        </p:nvSpPr>
        <p:spPr>
          <a:xfrm>
            <a:off x="3460565" y="1057274"/>
            <a:ext cx="7965461" cy="994164"/>
          </a:xfrm>
        </p:spPr>
        <p:txBody>
          <a:bodyPr lIns="91440" tIns="0" rIns="91440" bIns="0" rtlCol="0" anchor="b" anchorCtr="0">
            <a:noAutofit/>
          </a:bodyPr>
          <a:lstStyle>
            <a:lvl1pPr algn="l">
              <a:lnSpc>
                <a:spcPct val="100000"/>
              </a:lnSpc>
              <a:defRPr lang="fr-FR" sz="3600" b="1">
                <a:latin typeface="+mj-lt"/>
                <a:cs typeface="Arial" panose="020B0604020202020204" pitchFamily="34" charset="0"/>
              </a:defRPr>
            </a:lvl1pPr>
          </a:lstStyle>
          <a:p>
            <a:pPr rtl="0"/>
            <a:r>
              <a:rPr lang="fr-FR"/>
              <a:t>Cliquez pour ajouter un titre</a:t>
            </a:r>
          </a:p>
        </p:txBody>
      </p:sp>
      <p:sp>
        <p:nvSpPr>
          <p:cNvPr id="13" name="Espace réservé du contenu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numéro de diapositive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aison 1">
    <p:spTree>
      <p:nvGrpSpPr>
        <p:cNvPr id="1" name=""/>
        <p:cNvGrpSpPr/>
        <p:nvPr/>
      </p:nvGrpSpPr>
      <p:grpSpPr>
        <a:xfrm>
          <a:off x="0" y="0"/>
          <a:ext cx="0" cy="0"/>
          <a:chOff x="0" y="0"/>
          <a:chExt cx="0" cy="0"/>
        </a:xfrm>
      </p:grpSpPr>
      <p:sp>
        <p:nvSpPr>
          <p:cNvPr id="20" name="Titr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rtlCol="0">
            <a:noAutofit/>
          </a:bodyPr>
          <a:lstStyle>
            <a:lvl1pPr algn="l">
              <a:lnSpc>
                <a:spcPct val="100000"/>
              </a:lnSpc>
              <a:defRPr lang="fr-FR" sz="3600"/>
            </a:lvl1pPr>
          </a:lstStyle>
          <a:p>
            <a:pPr rtl="0"/>
            <a:r>
              <a:rPr lang="fr-FR"/>
              <a:t>Cliquez pour ajouter un titre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defPPr>
              <a:defRPr lang="fr-FR"/>
            </a:defPPr>
          </a:lstStyle>
          <a:p>
            <a:pPr rtl="0"/>
            <a:endParaRPr lang="fr-FR"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Form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defPPr>
              <a:defRPr lang="fr-FR"/>
            </a:defPPr>
          </a:lstStyle>
          <a:p>
            <a:pPr rtl="0"/>
            <a:endParaRPr lang="fr-FR"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defPPr>
              <a:defRPr lang="fr-FR"/>
            </a:defPPr>
          </a:lstStyle>
          <a:p>
            <a:pPr rtl="0"/>
            <a:endParaRPr lang="fr-FR"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Espace réservé du numéro de diapositive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
        <p:nvSpPr>
          <p:cNvPr id="2" name="Espace réservé du contenu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rtlCol="0">
            <a:normAutofit/>
          </a:bodyPr>
          <a:lstStyle>
            <a:lvl1pPr marL="0" indent="0">
              <a:lnSpc>
                <a:spcPct val="100000"/>
              </a:lnSpc>
              <a:spcBef>
                <a:spcPts val="0"/>
              </a:spcBef>
              <a:buNone/>
              <a:defRPr lang="fr-FR" sz="2400"/>
            </a:lvl1pPr>
            <a:lvl2pPr marL="347472">
              <a:lnSpc>
                <a:spcPct val="100000"/>
              </a:lnSpc>
              <a:spcBef>
                <a:spcPts val="0"/>
              </a:spcBef>
              <a:defRPr lang="fr-FR" sz="2400"/>
            </a:lvl2pPr>
            <a:lvl3pPr marL="685800">
              <a:lnSpc>
                <a:spcPct val="100000"/>
              </a:lnSpc>
              <a:spcBef>
                <a:spcPts val="0"/>
              </a:spcBef>
              <a:defRPr lang="fr-FR" sz="2400"/>
            </a:lvl3pPr>
          </a:lstStyle>
          <a:p>
            <a:pPr lvl="0" rtl="0"/>
            <a:r>
              <a:rPr lang="fr-FR"/>
              <a:t>Cliquer pour ajouter du texte</a:t>
            </a:r>
          </a:p>
          <a:p>
            <a:pPr lvl="1" rtl="0"/>
            <a:r>
              <a:rPr lang="fr-FR"/>
              <a:t>Deuxième niveau</a:t>
            </a:r>
          </a:p>
          <a:p>
            <a:pPr lvl="2" rtl="0"/>
            <a:r>
              <a:rPr lang="fr-FR"/>
              <a:t>Troisième niveau</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aison 4">
    <p:spTree>
      <p:nvGrpSpPr>
        <p:cNvPr id="1" name=""/>
        <p:cNvGrpSpPr/>
        <p:nvPr/>
      </p:nvGrpSpPr>
      <p:grpSpPr>
        <a:xfrm>
          <a:off x="0" y="0"/>
          <a:ext cx="0" cy="0"/>
          <a:chOff x="0" y="0"/>
          <a:chExt cx="0" cy="0"/>
        </a:xfrm>
      </p:grpSpPr>
      <p:sp>
        <p:nvSpPr>
          <p:cNvPr id="27" name="Forme libre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8" name="Forme libre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4" name="Forme libre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0" name="Titr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rtlCol="0">
            <a:noAutofit/>
          </a:bodyPr>
          <a:lstStyle>
            <a:lvl1pPr algn="l">
              <a:lnSpc>
                <a:spcPct val="100000"/>
              </a:lnSpc>
              <a:defRPr lang="fr-FR" sz="3600"/>
            </a:lvl1pPr>
          </a:lstStyle>
          <a:p>
            <a:pPr rtl="0"/>
            <a:r>
              <a:rPr lang="fr-FR"/>
              <a:t>Cliquez pour ajouter un titre</a:t>
            </a:r>
          </a:p>
        </p:txBody>
      </p:sp>
      <p:sp>
        <p:nvSpPr>
          <p:cNvPr id="19" name="Espace réservé du numéro de diapositive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
        <p:nvSpPr>
          <p:cNvPr id="23" name="Espace réservé du contenu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rtlCol="0">
            <a:normAutofit/>
          </a:bodyPr>
          <a:lstStyle>
            <a:lvl1pPr marL="0" indent="0">
              <a:spcBef>
                <a:spcPts val="1000"/>
              </a:spcBef>
              <a:buNone/>
              <a:defRPr lang="fr-FR" sz="1800"/>
            </a:lvl1pPr>
            <a:lvl2pPr marL="283464" indent="-283464">
              <a:spcBef>
                <a:spcPts val="1000"/>
              </a:spcBef>
              <a:defRPr lang="fr-FR" sz="1800"/>
            </a:lvl2pPr>
            <a:lvl3pPr marL="283464" indent="-283464">
              <a:spcBef>
                <a:spcPts val="1000"/>
              </a:spcBef>
              <a:defRPr lang="fr-FR" sz="1800"/>
            </a:lvl3pPr>
            <a:lvl4pPr marL="283464" indent="-283464">
              <a:spcBef>
                <a:spcPts val="1000"/>
              </a:spcBef>
              <a:defRPr lang="fr-FR" sz="1800"/>
            </a:lvl4pPr>
            <a:lvl5pPr marL="283464"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5" name="Espace réservé du contenu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rtlCol="0">
            <a:normAutofit/>
          </a:bodyPr>
          <a:lstStyle>
            <a:lvl1pPr marL="0" indent="0">
              <a:spcBef>
                <a:spcPts val="1000"/>
              </a:spcBef>
              <a:buNone/>
              <a:defRPr lang="fr-FR" sz="1800"/>
            </a:lvl1pPr>
            <a:lvl2pPr marL="283464" indent="-283464">
              <a:spcBef>
                <a:spcPts val="1000"/>
              </a:spcBef>
              <a:defRPr lang="fr-FR" sz="1800"/>
            </a:lvl2pPr>
            <a:lvl3pPr marL="283464" indent="-283464">
              <a:spcBef>
                <a:spcPts val="1000"/>
              </a:spcBef>
              <a:defRPr lang="fr-FR" sz="1800"/>
            </a:lvl3pPr>
            <a:lvl4pPr marL="283464" indent="-283464">
              <a:spcBef>
                <a:spcPts val="1000"/>
              </a:spcBef>
              <a:defRPr lang="fr-FR" sz="1800"/>
            </a:lvl4pPr>
            <a:lvl5pPr marL="283464"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ronologi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sp>
        <p:nvSpPr>
          <p:cNvPr id="2" name="Titr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rtlCol="0"/>
          <a:lstStyle>
            <a:lvl1pPr algn="l">
              <a:lnSpc>
                <a:spcPct val="100000"/>
              </a:lnSpc>
              <a:defRPr lang="fr-FR" sz="3600">
                <a:solidFill>
                  <a:schemeClr val="accent6"/>
                </a:solidFill>
              </a:defRPr>
            </a:lvl1pPr>
          </a:lstStyle>
          <a:p>
            <a:pPr rtl="0"/>
            <a:r>
              <a:rPr lang="fr-FR"/>
              <a:t>Cliquez pour ajouter un titre</a:t>
            </a:r>
          </a:p>
        </p:txBody>
      </p:sp>
      <p:sp>
        <p:nvSpPr>
          <p:cNvPr id="5" name="Espace réservé du contenu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rtlCol="0">
            <a:normAutofit/>
          </a:bodyPr>
          <a:lstStyle>
            <a:lvl1pPr marL="457200" indent="-457200">
              <a:spcBef>
                <a:spcPts val="1000"/>
              </a:spcBef>
              <a:buFont typeface="+mj-lt"/>
              <a:buAutoNum type="arabicPeriod"/>
              <a:defRPr lang="fr-FR" sz="1800"/>
            </a:lvl1pPr>
            <a:lvl2pPr marL="745236" indent="-342900">
              <a:spcBef>
                <a:spcPts val="1000"/>
              </a:spcBef>
              <a:buFont typeface="+mj-lt"/>
              <a:buAutoNum type="alphaLcPeriod"/>
              <a:defRPr lang="fr-FR" sz="1800"/>
            </a:lvl2pPr>
            <a:lvl3pPr marL="1202436" indent="-342900">
              <a:spcBef>
                <a:spcPts val="1000"/>
              </a:spcBef>
              <a:buFont typeface="+mj-lt"/>
              <a:buAutoNum type="arabicParenR"/>
              <a:defRPr lang="fr-FR" sz="1800"/>
            </a:lvl3pPr>
            <a:lvl4pPr marL="1659636" indent="-342900">
              <a:spcBef>
                <a:spcPts val="1000"/>
              </a:spcBef>
              <a:buFont typeface="+mj-lt"/>
              <a:buAutoNum type="alphaLcParenR"/>
              <a:defRPr lang="fr-FR" sz="1800"/>
            </a:lvl4pPr>
            <a:lvl5pPr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p:txBody>
      </p:sp>
      <p:sp>
        <p:nvSpPr>
          <p:cNvPr id="3" name="Espace réservé du contenu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rtlCol="0">
            <a:normAutofit/>
          </a:bodyPr>
          <a:lstStyle>
            <a:lvl1pPr marL="0" indent="0">
              <a:spcBef>
                <a:spcPts val="1000"/>
              </a:spcBef>
              <a:buNone/>
              <a:defRPr lang="fr-FR" sz="1800"/>
            </a:lvl1pPr>
            <a:lvl2pPr indent="-283464">
              <a:spcBef>
                <a:spcPts val="1000"/>
              </a:spcBef>
              <a:defRPr lang="fr-FR" sz="1800"/>
            </a:lvl2pPr>
            <a:lvl3pPr indent="-283464">
              <a:spcBef>
                <a:spcPts val="1000"/>
              </a:spcBef>
              <a:defRPr lang="fr-FR" sz="1800"/>
            </a:lvl3pPr>
            <a:lvl4pPr indent="-283464">
              <a:spcBef>
                <a:spcPts val="1000"/>
              </a:spcBef>
              <a:defRPr lang="fr-FR" sz="1800"/>
            </a:lvl4pPr>
            <a:lvl5pPr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1" name="Espace réservé d’image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rtlCol="0">
            <a:noAutofit/>
          </a:bodyPr>
          <a:lstStyle>
            <a:lvl1pPr marL="0" indent="0">
              <a:buNone/>
              <a:defRPr lang="fr-FR" sz="1800"/>
            </a:lvl1pPr>
          </a:lstStyle>
          <a:p>
            <a:pPr lvl="0" rtl="0"/>
            <a:r>
              <a:rPr lang="fr-FR"/>
              <a:t>Cliquez ici pour ajouter une image.</a:t>
            </a:r>
          </a:p>
        </p:txBody>
      </p:sp>
      <p:grpSp>
        <p:nvGrpSpPr>
          <p:cNvPr id="32" name="Groupe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Form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p>
          </p:txBody>
        </p:sp>
        <p:sp>
          <p:nvSpPr>
            <p:cNvPr id="21" name="Forme libre : Form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2" name="Freeform: Form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grpSp>
      <p:sp>
        <p:nvSpPr>
          <p:cNvPr id="44" name="Espace réservé du numéro de diapositive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ésumé 2">
    <p:spTree>
      <p:nvGrpSpPr>
        <p:cNvPr id="1" name=""/>
        <p:cNvGrpSpPr/>
        <p:nvPr/>
      </p:nvGrpSpPr>
      <p:grpSpPr>
        <a:xfrm>
          <a:off x="0" y="0"/>
          <a:ext cx="0" cy="0"/>
          <a:chOff x="0" y="0"/>
          <a:chExt cx="0" cy="0"/>
        </a:xfrm>
      </p:grpSpPr>
      <p:sp>
        <p:nvSpPr>
          <p:cNvPr id="5" name="Forme libre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defPPr>
              <a:defRPr lang="fr-FR"/>
            </a:defPPr>
          </a:lstStyle>
          <a:p>
            <a:pPr rtl="0"/>
            <a:endParaRPr lang="fr-FR"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defPPr>
              <a:defRPr lang="fr-FR"/>
            </a:defPPr>
          </a:lstStyle>
          <a:p>
            <a:pPr rtl="0"/>
            <a:endParaRPr lang="fr-FR" dirty="0"/>
          </a:p>
        </p:txBody>
      </p:sp>
      <p:sp>
        <p:nvSpPr>
          <p:cNvPr id="14" name="Forme libre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defPPr>
              <a:defRPr lang="fr-FR"/>
            </a:defPPr>
          </a:lstStyle>
          <a:p>
            <a:pPr rtl="0"/>
            <a:endParaRPr lang="fr-FR"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orme libre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defPPr>
              <a:defRPr lang="fr-FR"/>
            </a:defPPr>
          </a:lstStyle>
          <a:p>
            <a:pPr rtl="0"/>
            <a:endParaRPr lang="fr-FR" dirty="0"/>
          </a:p>
        </p:txBody>
      </p:sp>
      <p:sp>
        <p:nvSpPr>
          <p:cNvPr id="2" name="Titre 1"/>
          <p:cNvSpPr>
            <a:spLocks noGrp="1"/>
          </p:cNvSpPr>
          <p:nvPr>
            <p:ph type="title"/>
          </p:nvPr>
        </p:nvSpPr>
        <p:spPr>
          <a:xfrm>
            <a:off x="914400" y="1057274"/>
            <a:ext cx="7843837" cy="1012782"/>
          </a:xfrm>
        </p:spPr>
        <p:txBody>
          <a:bodyPr tIns="0" bIns="0" rtlCol="0">
            <a:noAutofit/>
          </a:bodyPr>
          <a:lstStyle>
            <a:lvl1pPr algn="l">
              <a:lnSpc>
                <a:spcPct val="100000"/>
              </a:lnSpc>
              <a:defRPr lang="fr-FR" sz="3600" b="1"/>
            </a:lvl1pPr>
          </a:lstStyle>
          <a:p>
            <a:pPr rtl="0"/>
            <a:r>
              <a:rPr lang="fr-FR"/>
              <a:t>Modifiez le style du titre</a:t>
            </a:r>
            <a:endParaRPr lang="fr-FR" dirty="0"/>
          </a:p>
        </p:txBody>
      </p:sp>
      <p:sp>
        <p:nvSpPr>
          <p:cNvPr id="30" name="Espace réservé du contenu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rtlCol="0">
            <a:normAutofit/>
          </a:bodyPr>
          <a:lstStyle>
            <a:lvl1pPr marL="0" indent="0">
              <a:lnSpc>
                <a:spcPct val="100000"/>
              </a:lnSpc>
              <a:spcBef>
                <a:spcPts val="0"/>
              </a:spcBef>
              <a:buNone/>
              <a:defRPr lang="fr-FR" sz="2400"/>
            </a:lvl1pPr>
            <a:lvl2pPr marL="347472">
              <a:lnSpc>
                <a:spcPct val="100000"/>
              </a:lnSpc>
              <a:spcBef>
                <a:spcPts val="0"/>
              </a:spcBef>
              <a:defRPr lang="fr-FR" sz="2400"/>
            </a:lvl2pPr>
            <a:lvl3pPr marL="685800">
              <a:lnSpc>
                <a:spcPct val="100000"/>
              </a:lnSpc>
              <a:spcBef>
                <a:spcPts val="0"/>
              </a:spcBef>
              <a:defRPr lang="fr-FR" sz="2400"/>
            </a:lvl3pPr>
          </a:lstStyle>
          <a:p>
            <a:pPr lvl="0" rtl="0"/>
            <a:r>
              <a:rPr lang="fr-FR"/>
              <a:t>Cliquer pour ajouter du texte</a:t>
            </a:r>
          </a:p>
          <a:p>
            <a:pPr lvl="1" rtl="0"/>
            <a:r>
              <a:rPr lang="fr-FR"/>
              <a:t>Deuxième niveau</a:t>
            </a:r>
          </a:p>
          <a:p>
            <a:pPr lvl="2" rtl="0"/>
            <a:r>
              <a:rPr lang="fr-FR"/>
              <a:t>Troisième niveau</a:t>
            </a:r>
          </a:p>
        </p:txBody>
      </p:sp>
      <p:sp>
        <p:nvSpPr>
          <p:cNvPr id="10" name="Espace réservé d’image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rtlCol="0">
            <a:normAutofit/>
          </a:bodyPr>
          <a:lstStyle>
            <a:lvl1pPr marL="0" indent="0">
              <a:buNone/>
              <a:defRPr lang="fr-FR" sz="1800"/>
            </a:lvl1pPr>
          </a:lstStyle>
          <a:p>
            <a:pPr rtl="0"/>
            <a:r>
              <a:rPr lang="fr-FR"/>
              <a:t>Cliquez sur l'icône pour ajouter une image</a:t>
            </a:r>
            <a:endParaRPr lang="fr-FR" dirty="0"/>
          </a:p>
        </p:txBody>
      </p:sp>
      <p:sp>
        <p:nvSpPr>
          <p:cNvPr id="20" name="Espace réservé du numéro de diapositive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lang="fr-FR" sz="1200">
                <a:solidFill>
                  <a:schemeClr val="accent6"/>
                </a:solidFill>
                <a:latin typeface="+mn-lt"/>
                <a:cs typeface="Arial" panose="020B0604020202020204" pitchFamily="34" charset="0"/>
              </a:defRPr>
            </a:lvl1pPr>
          </a:lstStyle>
          <a:p>
            <a:pPr rtl="0"/>
            <a:fld id="{48F63A3B-78C7-47BE-AE5E-E10140E04643}" type="slidenum">
              <a:rPr lang="fr-FR" smtClean="0"/>
              <a:pPr/>
              <a:t>‹N°›</a:t>
            </a:fld>
            <a:endParaRPr lang="fr-FR" dirty="0"/>
          </a:p>
        </p:txBody>
      </p:sp>
      <p:sp>
        <p:nvSpPr>
          <p:cNvPr id="2" name="Espace réservé du titre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defPPr>
              <a:defRPr lang="fr-FR"/>
            </a:defPPr>
          </a:lstStyle>
          <a:p>
            <a:pPr rtl="0"/>
            <a:r>
              <a:rPr lang="fr-FR"/>
              <a:t>Modifiez le style du titre</a:t>
            </a:r>
            <a:endParaRPr lang="fr-FR" dirty="0"/>
          </a:p>
        </p:txBody>
      </p:sp>
      <p:sp>
        <p:nvSpPr>
          <p:cNvPr id="3" name="Espace réservé du texte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lang="fr-F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pdf/1906.03158"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hyperlink" Target="https://www.youtube.com/watch?v=luU40xu7QA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07FF65-A536-F639-8591-ED024C223308}"/>
              </a:ext>
            </a:extLst>
          </p:cNvPr>
          <p:cNvSpPr>
            <a:spLocks noGrp="1"/>
          </p:cNvSpPr>
          <p:nvPr>
            <p:ph type="ctrTitle"/>
          </p:nvPr>
        </p:nvSpPr>
        <p:spPr>
          <a:xfrm>
            <a:off x="3222931" y="810227"/>
            <a:ext cx="5746140" cy="3831221"/>
          </a:xfrm>
        </p:spPr>
        <p:txBody>
          <a:bodyPr rtlCol="0" anchor="ctr"/>
          <a:lstStyle>
            <a:defPPr>
              <a:defRPr lang="fr-FR"/>
            </a:defPPr>
          </a:lstStyle>
          <a:p>
            <a:pPr rtl="0"/>
            <a:r>
              <a:rPr lang="fr-FR" dirty="0"/>
              <a:t>Résumé des expériences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136FCF6-982C-CC37-9625-3EBFC7E7DD13}"/>
              </a:ext>
            </a:extLst>
          </p:cNvPr>
          <p:cNvSpPr>
            <a:spLocks noGrp="1"/>
          </p:cNvSpPr>
          <p:nvPr>
            <p:ph type="title"/>
          </p:nvPr>
        </p:nvSpPr>
        <p:spPr>
          <a:xfrm>
            <a:off x="1012795" y="457199"/>
            <a:ext cx="5885946" cy="566572"/>
          </a:xfrm>
        </p:spPr>
        <p:txBody>
          <a:bodyPr rtlCol="0" anchor="ctr"/>
          <a:lstStyle>
            <a:defPPr>
              <a:defRPr lang="fr-FR"/>
            </a:defPPr>
          </a:lstStyle>
          <a:p>
            <a:pPr rtl="0"/>
            <a:r>
              <a:rPr lang="fr-FR" sz="2800" b="0" dirty="0">
                <a:latin typeface="Arial Black" panose="020B0A04020102020204" pitchFamily="34" charset="0"/>
              </a:rPr>
              <a:t>EXP 2 : </a:t>
            </a:r>
            <a:r>
              <a:rPr lang="fr-FR" sz="2800" b="0" dirty="0" err="1">
                <a:latin typeface="Arial Black" panose="020B0A04020102020204" pitchFamily="34" charset="0"/>
              </a:rPr>
              <a:t>Distilbert</a:t>
            </a:r>
            <a:r>
              <a:rPr lang="fr-FR" sz="2800" b="0" dirty="0">
                <a:latin typeface="Arial Black" panose="020B0A04020102020204" pitchFamily="34" charset="0"/>
              </a:rPr>
              <a:t> et n=10</a:t>
            </a:r>
          </a:p>
        </p:txBody>
      </p:sp>
      <p:sp>
        <p:nvSpPr>
          <p:cNvPr id="2" name="Espace réservé du numéro de diapositive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10</a:t>
            </a:fld>
            <a:endParaRPr lang="fr-FR" dirty="0"/>
          </a:p>
        </p:txBody>
      </p:sp>
      <p:pic>
        <p:nvPicPr>
          <p:cNvPr id="4" name="Image 3">
            <a:extLst>
              <a:ext uri="{FF2B5EF4-FFF2-40B4-BE49-F238E27FC236}">
                <a16:creationId xmlns:a16="http://schemas.microsoft.com/office/drawing/2014/main" id="{94EDFE35-C4AB-B765-41F1-46B46FFCB2BD}"/>
              </a:ext>
            </a:extLst>
          </p:cNvPr>
          <p:cNvPicPr>
            <a:picLocks noChangeAspect="1"/>
          </p:cNvPicPr>
          <p:nvPr/>
        </p:nvPicPr>
        <p:blipFill>
          <a:blip r:embed="rId3"/>
          <a:stretch>
            <a:fillRect/>
          </a:stretch>
        </p:blipFill>
        <p:spPr>
          <a:xfrm>
            <a:off x="6029608" y="1023771"/>
            <a:ext cx="5725452" cy="5186950"/>
          </a:xfrm>
          <a:prstGeom prst="rect">
            <a:avLst/>
          </a:prstGeom>
        </p:spPr>
      </p:pic>
      <p:pic>
        <p:nvPicPr>
          <p:cNvPr id="10" name="Image 9">
            <a:extLst>
              <a:ext uri="{FF2B5EF4-FFF2-40B4-BE49-F238E27FC236}">
                <a16:creationId xmlns:a16="http://schemas.microsoft.com/office/drawing/2014/main" id="{C08513FC-19B5-6AEE-8351-C651A88EA249}"/>
              </a:ext>
            </a:extLst>
          </p:cNvPr>
          <p:cNvPicPr>
            <a:picLocks noChangeAspect="1"/>
          </p:cNvPicPr>
          <p:nvPr/>
        </p:nvPicPr>
        <p:blipFill>
          <a:blip r:embed="rId4"/>
          <a:stretch>
            <a:fillRect/>
          </a:stretch>
        </p:blipFill>
        <p:spPr>
          <a:xfrm>
            <a:off x="1012795" y="1907160"/>
            <a:ext cx="4826691" cy="3420171"/>
          </a:xfrm>
          <a:prstGeom prst="rect">
            <a:avLst/>
          </a:prstGeom>
        </p:spPr>
      </p:pic>
      <p:sp>
        <p:nvSpPr>
          <p:cNvPr id="18" name="ZoneTexte 17">
            <a:extLst>
              <a:ext uri="{FF2B5EF4-FFF2-40B4-BE49-F238E27FC236}">
                <a16:creationId xmlns:a16="http://schemas.microsoft.com/office/drawing/2014/main" id="{8679D98B-572E-8996-360D-AF236D8B426A}"/>
              </a:ext>
            </a:extLst>
          </p:cNvPr>
          <p:cNvSpPr txBox="1"/>
          <p:nvPr/>
        </p:nvSpPr>
        <p:spPr>
          <a:xfrm>
            <a:off x="1012795" y="5444029"/>
            <a:ext cx="4710064" cy="430887"/>
          </a:xfrm>
          <a:prstGeom prst="rect">
            <a:avLst/>
          </a:prstGeom>
          <a:noFill/>
        </p:spPr>
        <p:txBody>
          <a:bodyPr wrap="square">
            <a:spAutoFit/>
          </a:bodyPr>
          <a:lstStyle/>
          <a:p>
            <a:r>
              <a:rPr lang="en-US" sz="1100" dirty="0">
                <a:solidFill>
                  <a:schemeClr val="accent6"/>
                </a:solidFill>
                <a:latin typeface="Consolas" panose="020B0609020204030204" pitchFamily="49" charset="0"/>
              </a:rPr>
              <a:t>{'text': 'GROUP_OF_INDIVIDUALS [SEP] PLACE’, </a:t>
            </a:r>
          </a:p>
          <a:p>
            <a:r>
              <a:rPr lang="en-US" sz="1100" dirty="0">
                <a:solidFill>
                  <a:schemeClr val="accent6"/>
                </a:solidFill>
                <a:latin typeface="Consolas" panose="020B0609020204030204" pitchFamily="49" charset="0"/>
              </a:rPr>
              <a:t>'label’: IS_LOCATED_IN}</a:t>
            </a:r>
            <a:endParaRPr lang="fr-FR" sz="1100" dirty="0">
              <a:solidFill>
                <a:schemeClr val="accent6"/>
              </a:solidFill>
              <a:latin typeface="Consolas" panose="020B0609020204030204" pitchFamily="49" charset="0"/>
            </a:endParaRPr>
          </a:p>
        </p:txBody>
      </p:sp>
    </p:spTree>
    <p:extLst>
      <p:ext uri="{BB962C8B-B14F-4D97-AF65-F5344CB8AC3E}">
        <p14:creationId xmlns:p14="http://schemas.microsoft.com/office/powerpoint/2010/main" val="207451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48F51-FBEA-E3FB-F0C9-044DAA568D5A}"/>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B1BB6379-F320-3C50-B57A-82C7BB37A78E}"/>
              </a:ext>
            </a:extLst>
          </p:cNvPr>
          <p:cNvSpPr>
            <a:spLocks noGrp="1"/>
          </p:cNvSpPr>
          <p:nvPr>
            <p:ph type="title"/>
          </p:nvPr>
        </p:nvSpPr>
        <p:spPr>
          <a:xfrm>
            <a:off x="1012794" y="457199"/>
            <a:ext cx="6039855" cy="566572"/>
          </a:xfrm>
        </p:spPr>
        <p:txBody>
          <a:bodyPr rtlCol="0" anchor="ctr"/>
          <a:lstStyle>
            <a:defPPr>
              <a:defRPr lang="fr-FR"/>
            </a:defPPr>
          </a:lstStyle>
          <a:p>
            <a:pPr rtl="0"/>
            <a:r>
              <a:rPr lang="fr-FR" sz="2800" b="0" dirty="0">
                <a:latin typeface="Arial Black" panose="020B0A04020102020204" pitchFamily="34" charset="0"/>
              </a:rPr>
              <a:t>EXP 2 : </a:t>
            </a:r>
            <a:r>
              <a:rPr lang="fr-FR" sz="2800" b="0" dirty="0" err="1">
                <a:latin typeface="Arial Black" panose="020B0A04020102020204" pitchFamily="34" charset="0"/>
              </a:rPr>
              <a:t>Distilbert</a:t>
            </a:r>
            <a:r>
              <a:rPr lang="fr-FR" sz="2800" b="0" dirty="0">
                <a:latin typeface="Arial Black" panose="020B0A04020102020204" pitchFamily="34" charset="0"/>
              </a:rPr>
              <a:t> et n=15</a:t>
            </a:r>
          </a:p>
        </p:txBody>
      </p:sp>
      <p:sp>
        <p:nvSpPr>
          <p:cNvPr id="2" name="Espace réservé du numéro de diapositive 1">
            <a:extLst>
              <a:ext uri="{FF2B5EF4-FFF2-40B4-BE49-F238E27FC236}">
                <a16:creationId xmlns:a16="http://schemas.microsoft.com/office/drawing/2014/main" id="{845355AA-FF30-6052-F784-DC89DFD12E66}"/>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11</a:t>
            </a:fld>
            <a:endParaRPr lang="fr-FR" dirty="0"/>
          </a:p>
        </p:txBody>
      </p:sp>
      <p:sp>
        <p:nvSpPr>
          <p:cNvPr id="10" name="ZoneTexte 9">
            <a:extLst>
              <a:ext uri="{FF2B5EF4-FFF2-40B4-BE49-F238E27FC236}">
                <a16:creationId xmlns:a16="http://schemas.microsoft.com/office/drawing/2014/main" id="{B138166F-9615-E8E9-15A2-5E2406528E0A}"/>
              </a:ext>
            </a:extLst>
          </p:cNvPr>
          <p:cNvSpPr txBox="1"/>
          <p:nvPr/>
        </p:nvSpPr>
        <p:spPr>
          <a:xfrm>
            <a:off x="883812" y="5676286"/>
            <a:ext cx="2128757" cy="307777"/>
          </a:xfrm>
          <a:prstGeom prst="rect">
            <a:avLst/>
          </a:prstGeom>
          <a:noFill/>
        </p:spPr>
        <p:txBody>
          <a:bodyPr wrap="square" rtlCol="0">
            <a:spAutoFit/>
          </a:bodyPr>
          <a:lstStyle/>
          <a:p>
            <a:r>
              <a:rPr lang="fr-FR" sz="1400" dirty="0">
                <a:solidFill>
                  <a:schemeClr val="accent6"/>
                </a:solidFill>
              </a:rPr>
              <a:t>2 </a:t>
            </a:r>
            <a:r>
              <a:rPr lang="fr-FR" sz="1400" dirty="0" err="1">
                <a:solidFill>
                  <a:schemeClr val="accent6"/>
                </a:solidFill>
              </a:rPr>
              <a:t>epochs</a:t>
            </a:r>
            <a:r>
              <a:rPr lang="fr-FR" sz="1400" dirty="0">
                <a:solidFill>
                  <a:schemeClr val="accent6"/>
                </a:solidFill>
              </a:rPr>
              <a:t>, 10% test</a:t>
            </a:r>
          </a:p>
        </p:txBody>
      </p:sp>
      <p:pic>
        <p:nvPicPr>
          <p:cNvPr id="4" name="Image 3">
            <a:extLst>
              <a:ext uri="{FF2B5EF4-FFF2-40B4-BE49-F238E27FC236}">
                <a16:creationId xmlns:a16="http://schemas.microsoft.com/office/drawing/2014/main" id="{8BAB0E12-4F38-25FE-4B44-CEA56A5FB8C1}"/>
              </a:ext>
            </a:extLst>
          </p:cNvPr>
          <p:cNvPicPr>
            <a:picLocks noChangeAspect="1"/>
          </p:cNvPicPr>
          <p:nvPr/>
        </p:nvPicPr>
        <p:blipFill>
          <a:blip r:embed="rId3"/>
          <a:stretch>
            <a:fillRect/>
          </a:stretch>
        </p:blipFill>
        <p:spPr>
          <a:xfrm>
            <a:off x="5775096" y="928687"/>
            <a:ext cx="5969897" cy="5408404"/>
          </a:xfrm>
          <a:prstGeom prst="rect">
            <a:avLst/>
          </a:prstGeom>
        </p:spPr>
      </p:pic>
      <p:pic>
        <p:nvPicPr>
          <p:cNvPr id="8" name="Image 7">
            <a:extLst>
              <a:ext uri="{FF2B5EF4-FFF2-40B4-BE49-F238E27FC236}">
                <a16:creationId xmlns:a16="http://schemas.microsoft.com/office/drawing/2014/main" id="{8E404AAA-C12B-B96E-34EA-10AAB5C4E50F}"/>
              </a:ext>
            </a:extLst>
          </p:cNvPr>
          <p:cNvPicPr>
            <a:picLocks noChangeAspect="1"/>
          </p:cNvPicPr>
          <p:nvPr/>
        </p:nvPicPr>
        <p:blipFill>
          <a:blip r:embed="rId4"/>
          <a:stretch>
            <a:fillRect/>
          </a:stretch>
        </p:blipFill>
        <p:spPr>
          <a:xfrm>
            <a:off x="883812" y="1589491"/>
            <a:ext cx="4515480" cy="4086795"/>
          </a:xfrm>
          <a:prstGeom prst="rect">
            <a:avLst/>
          </a:prstGeom>
        </p:spPr>
      </p:pic>
    </p:spTree>
    <p:extLst>
      <p:ext uri="{BB962C8B-B14F-4D97-AF65-F5344CB8AC3E}">
        <p14:creationId xmlns:p14="http://schemas.microsoft.com/office/powerpoint/2010/main" val="3186648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E0A15-BFB8-7D6A-8547-5F42C1137FDE}"/>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C544C2DA-63FE-05BF-150A-8B5D1276AB59}"/>
              </a:ext>
            </a:extLst>
          </p:cNvPr>
          <p:cNvSpPr>
            <a:spLocks noGrp="1"/>
          </p:cNvSpPr>
          <p:nvPr>
            <p:ph type="title"/>
          </p:nvPr>
        </p:nvSpPr>
        <p:spPr>
          <a:xfrm>
            <a:off x="1012795" y="457199"/>
            <a:ext cx="7307340" cy="566572"/>
          </a:xfrm>
        </p:spPr>
        <p:txBody>
          <a:bodyPr rtlCol="0" anchor="ctr"/>
          <a:lstStyle>
            <a:defPPr>
              <a:defRPr lang="fr-FR"/>
            </a:defPPr>
          </a:lstStyle>
          <a:p>
            <a:pPr rtl="0"/>
            <a:r>
              <a:rPr lang="fr-FR" sz="2800" b="0" dirty="0">
                <a:latin typeface="Arial Black" panose="020B0A04020102020204" pitchFamily="34" charset="0"/>
              </a:rPr>
              <a:t>Les résultats des expériences</a:t>
            </a:r>
          </a:p>
        </p:txBody>
      </p:sp>
      <p:sp>
        <p:nvSpPr>
          <p:cNvPr id="2" name="Espace réservé du numéro de diapositive 1">
            <a:extLst>
              <a:ext uri="{FF2B5EF4-FFF2-40B4-BE49-F238E27FC236}">
                <a16:creationId xmlns:a16="http://schemas.microsoft.com/office/drawing/2014/main" id="{63004E66-446F-6C7D-DFAF-9310C6BDC43C}"/>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12</a:t>
            </a:fld>
            <a:endParaRPr lang="fr-FR" dirty="0"/>
          </a:p>
        </p:txBody>
      </p:sp>
      <p:sp>
        <p:nvSpPr>
          <p:cNvPr id="6" name="Espace réservé du texte 5">
            <a:extLst>
              <a:ext uri="{FF2B5EF4-FFF2-40B4-BE49-F238E27FC236}">
                <a16:creationId xmlns:a16="http://schemas.microsoft.com/office/drawing/2014/main" id="{E3F5DDA6-3047-0B73-B1C0-E852701D1132}"/>
              </a:ext>
            </a:extLst>
          </p:cNvPr>
          <p:cNvSpPr>
            <a:spLocks noGrp="1"/>
          </p:cNvSpPr>
          <p:nvPr>
            <p:ph type="body" sz="quarter" idx="13"/>
          </p:nvPr>
        </p:nvSpPr>
        <p:spPr>
          <a:xfrm>
            <a:off x="1075779" y="1533778"/>
            <a:ext cx="10697121" cy="2676084"/>
          </a:xfrm>
        </p:spPr>
        <p:txBody>
          <a:bodyPr/>
          <a:lstStyle/>
          <a:p>
            <a:pPr marL="285750" indent="-285750">
              <a:buFontTx/>
              <a:buChar char="-"/>
            </a:pPr>
            <a:r>
              <a:rPr lang="fr-FR" dirty="0"/>
              <a:t>L’approche avec le contexte (expérience 1) semble la plus efficace</a:t>
            </a:r>
          </a:p>
          <a:p>
            <a:pPr marL="285750" indent="-285750">
              <a:buFontTx/>
              <a:buChar char="-"/>
            </a:pPr>
            <a:r>
              <a:rPr lang="fr-FR" dirty="0"/>
              <a:t>Certaines classes ont des représentations trop faibles, ce qui rend leur apprentissage inefficace </a:t>
            </a:r>
          </a:p>
          <a:p>
            <a:endParaRPr lang="fr-FR" dirty="0"/>
          </a:p>
          <a:p>
            <a:r>
              <a:rPr lang="fr-FR" dirty="0"/>
              <a:t>Critique :</a:t>
            </a:r>
          </a:p>
          <a:p>
            <a:r>
              <a:rPr lang="fr-FR" sz="1800" dirty="0"/>
              <a:t>- Pas de </a:t>
            </a:r>
            <a:r>
              <a:rPr lang="fr-FR" sz="1800" dirty="0" err="1"/>
              <a:t>baseline</a:t>
            </a:r>
            <a:r>
              <a:rPr lang="fr-FR" sz="1800" dirty="0"/>
              <a:t> </a:t>
            </a:r>
            <a:r>
              <a:rPr lang="fr-FR" dirty="0"/>
              <a:t>pour comparer (modèles préexistants et/ou sans fine-tuning)</a:t>
            </a:r>
          </a:p>
          <a:p>
            <a:r>
              <a:rPr lang="fr-FR" sz="1800" dirty="0"/>
              <a:t>- Deux </a:t>
            </a:r>
            <a:r>
              <a:rPr lang="fr-FR" dirty="0"/>
              <a:t>modèles différents entre les deux expériences</a:t>
            </a:r>
            <a:endParaRPr lang="fr-FR" sz="1800" dirty="0"/>
          </a:p>
          <a:p>
            <a:endParaRPr lang="fr-FR" dirty="0"/>
          </a:p>
        </p:txBody>
      </p:sp>
    </p:spTree>
    <p:extLst>
      <p:ext uri="{BB962C8B-B14F-4D97-AF65-F5344CB8AC3E}">
        <p14:creationId xmlns:p14="http://schemas.microsoft.com/office/powerpoint/2010/main" val="47769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CD145-B815-9F68-142F-14CB7007E18A}"/>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2ED64366-E692-4CAD-EC03-0047E4FEB72B}"/>
              </a:ext>
            </a:extLst>
          </p:cNvPr>
          <p:cNvSpPr>
            <a:spLocks noGrp="1"/>
          </p:cNvSpPr>
          <p:nvPr>
            <p:ph type="title"/>
          </p:nvPr>
        </p:nvSpPr>
        <p:spPr>
          <a:xfrm>
            <a:off x="1012795" y="457199"/>
            <a:ext cx="6365780" cy="566572"/>
          </a:xfrm>
        </p:spPr>
        <p:txBody>
          <a:bodyPr rtlCol="0" anchor="ctr"/>
          <a:lstStyle>
            <a:defPPr>
              <a:defRPr lang="fr-FR"/>
            </a:defPPr>
          </a:lstStyle>
          <a:p>
            <a:pPr rtl="0"/>
            <a:r>
              <a:rPr lang="fr-FR" sz="2800" b="0" dirty="0">
                <a:latin typeface="Arial Black" panose="020B0A04020102020204" pitchFamily="34" charset="0"/>
              </a:rPr>
              <a:t>Pour aller plus loin</a:t>
            </a:r>
          </a:p>
        </p:txBody>
      </p:sp>
      <p:sp>
        <p:nvSpPr>
          <p:cNvPr id="2" name="Espace réservé du numéro de diapositive 1">
            <a:extLst>
              <a:ext uri="{FF2B5EF4-FFF2-40B4-BE49-F238E27FC236}">
                <a16:creationId xmlns:a16="http://schemas.microsoft.com/office/drawing/2014/main" id="{A4889D87-C182-1F55-F273-5676F8830EBA}"/>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13</a:t>
            </a:fld>
            <a:endParaRPr lang="fr-FR" dirty="0"/>
          </a:p>
        </p:txBody>
      </p:sp>
      <p:sp>
        <p:nvSpPr>
          <p:cNvPr id="6" name="Espace réservé du texte 5">
            <a:extLst>
              <a:ext uri="{FF2B5EF4-FFF2-40B4-BE49-F238E27FC236}">
                <a16:creationId xmlns:a16="http://schemas.microsoft.com/office/drawing/2014/main" id="{3D73180A-BE98-9D51-E80B-0220513B8465}"/>
              </a:ext>
            </a:extLst>
          </p:cNvPr>
          <p:cNvSpPr>
            <a:spLocks noGrp="1"/>
          </p:cNvSpPr>
          <p:nvPr>
            <p:ph type="body" sz="quarter" idx="13"/>
          </p:nvPr>
        </p:nvSpPr>
        <p:spPr>
          <a:xfrm>
            <a:off x="1075779" y="1343653"/>
            <a:ext cx="10697121" cy="5324223"/>
          </a:xfrm>
        </p:spPr>
        <p:txBody>
          <a:bodyPr/>
          <a:lstStyle/>
          <a:p>
            <a:pPr marL="285750" indent="-285750">
              <a:spcAft>
                <a:spcPts val="600"/>
              </a:spcAft>
              <a:buFont typeface="Arial" panose="020B0604020202020204" pitchFamily="34" charset="0"/>
              <a:buChar char="•"/>
            </a:pPr>
            <a:r>
              <a:rPr lang="fr-FR" dirty="0"/>
              <a:t>S’occuper des classes les plus faibles :</a:t>
            </a:r>
          </a:p>
          <a:p>
            <a:pPr marL="971550" lvl="1" indent="-285750">
              <a:spcAft>
                <a:spcPts val="600"/>
              </a:spcAft>
            </a:pPr>
            <a:r>
              <a:rPr lang="fr-FR" sz="1400" dirty="0"/>
              <a:t>Réduire les classes populaires mais </a:t>
            </a:r>
            <a:r>
              <a:rPr lang="fr-FR" sz="1400" b="1" dirty="0"/>
              <a:t>peu de données de base</a:t>
            </a:r>
            <a:r>
              <a:rPr lang="fr-FR" sz="1400" dirty="0"/>
              <a:t> pour les classes faibles ?</a:t>
            </a:r>
          </a:p>
          <a:p>
            <a:pPr marL="971550" lvl="1" indent="-285750">
              <a:spcAft>
                <a:spcPts val="600"/>
              </a:spcAft>
            </a:pPr>
            <a:r>
              <a:rPr lang="fr-FR" sz="1400" dirty="0"/>
              <a:t>Data augmentation en générant des phrases ?</a:t>
            </a:r>
          </a:p>
          <a:p>
            <a:pPr marL="971550" lvl="1" indent="-285750">
              <a:spcAft>
                <a:spcPts val="600"/>
              </a:spcAft>
            </a:pPr>
            <a:r>
              <a:rPr lang="fr-FR" sz="1400" dirty="0"/>
              <a:t>Evaluation plus sévère sur les classes les plus faibles ?</a:t>
            </a:r>
          </a:p>
          <a:p>
            <a:pPr marL="971550" lvl="1" indent="-285750">
              <a:spcAft>
                <a:spcPts val="600"/>
              </a:spcAft>
            </a:pPr>
            <a:r>
              <a:rPr lang="fr-FR" sz="1400" dirty="0"/>
              <a:t>Multiplier les </a:t>
            </a:r>
            <a:r>
              <a:rPr lang="fr-FR" sz="1400" dirty="0" err="1"/>
              <a:t>epochs</a:t>
            </a:r>
            <a:r>
              <a:rPr lang="fr-FR" sz="1400" dirty="0"/>
              <a:t> en risquant l’</a:t>
            </a:r>
            <a:r>
              <a:rPr lang="fr-FR" sz="1400" dirty="0" err="1"/>
              <a:t>overfit</a:t>
            </a:r>
            <a:r>
              <a:rPr lang="fr-FR" sz="1400" dirty="0"/>
              <a:t> ?</a:t>
            </a:r>
          </a:p>
          <a:p>
            <a:pPr marL="285750" indent="-285750">
              <a:spcAft>
                <a:spcPts val="600"/>
              </a:spcAft>
              <a:buFont typeface="Arial" panose="020B0604020202020204" pitchFamily="34" charset="0"/>
              <a:buChar char="•"/>
            </a:pPr>
            <a:r>
              <a:rPr lang="fr-FR" dirty="0"/>
              <a:t>Comment intégrer le système de règles de l’ontologie ? Pour quels résultats ?</a:t>
            </a:r>
          </a:p>
          <a:p>
            <a:pPr marL="285750" indent="-285750">
              <a:spcAft>
                <a:spcPts val="600"/>
              </a:spcAft>
              <a:buFont typeface="Arial" panose="020B0604020202020204" pitchFamily="34" charset="0"/>
              <a:buChar char="•"/>
            </a:pPr>
            <a:r>
              <a:rPr lang="fr-FR" dirty="0"/>
              <a:t>Comment prédire correctement s’il y a une relation entre deux entités ? </a:t>
            </a:r>
            <a:br>
              <a:rPr lang="fr-FR" dirty="0"/>
            </a:br>
            <a:r>
              <a:rPr lang="fr-FR" dirty="0"/>
              <a:t>(prédire pour toutes les paires semble être une mauvaise idée) </a:t>
            </a:r>
          </a:p>
          <a:p>
            <a:pPr marL="971550" lvl="1" indent="-285750">
              <a:spcAft>
                <a:spcPts val="600"/>
              </a:spcAft>
            </a:pPr>
            <a:r>
              <a:rPr lang="fr-FR" sz="1600" dirty="0"/>
              <a:t>Commencer par associer, selon règles, les paires identifiées par ex: MATERIEL, COLOR = HAS_COLOR ?</a:t>
            </a:r>
          </a:p>
          <a:p>
            <a:pPr marL="1428750" lvl="2" indent="-285750">
              <a:spcAft>
                <a:spcPts val="600"/>
              </a:spcAft>
            </a:pPr>
            <a:r>
              <a:rPr lang="fr-FR" sz="1400" dirty="0"/>
              <a:t>Mais si plusieurs MATERIEL ou plusieurs COLOR, quelle probabilité qu’ils soient associés ?</a:t>
            </a:r>
          </a:p>
          <a:p>
            <a:pPr marL="971550" lvl="1" indent="-285750">
              <a:spcAft>
                <a:spcPts val="600"/>
              </a:spcAft>
            </a:pPr>
            <a:r>
              <a:rPr lang="fr-FR" sz="1600" dirty="0"/>
              <a:t>Utiliser les règles syntaxiques pour la détermination de relation et la résolution de coréférence ? </a:t>
            </a:r>
            <a:br>
              <a:rPr lang="fr-FR" sz="1600" dirty="0"/>
            </a:br>
            <a:r>
              <a:rPr lang="fr-FR" sz="1600" dirty="0"/>
              <a:t>Par ex : [Marc]</a:t>
            </a:r>
            <a:r>
              <a:rPr lang="fr-FR" sz="1600" baseline="-25000" dirty="0"/>
              <a:t>E1a</a:t>
            </a:r>
            <a:r>
              <a:rPr lang="fr-FR" sz="1600" dirty="0"/>
              <a:t> est un pilote. [Il]</a:t>
            </a:r>
            <a:r>
              <a:rPr lang="fr-FR" sz="1600" baseline="-25000" dirty="0"/>
              <a:t>E1b</a:t>
            </a:r>
            <a:r>
              <a:rPr lang="fr-FR" sz="1600" dirty="0"/>
              <a:t> est membre de l’[équipe </a:t>
            </a:r>
            <a:r>
              <a:rPr lang="fr-FR" sz="1600" dirty="0" err="1"/>
              <a:t>Iron</a:t>
            </a:r>
            <a:r>
              <a:rPr lang="fr-FR" sz="1600" dirty="0"/>
              <a:t>]</a:t>
            </a:r>
            <a:r>
              <a:rPr lang="fr-FR" sz="1600" baseline="-25000" dirty="0"/>
              <a:t>E2</a:t>
            </a:r>
            <a:r>
              <a:rPr lang="fr-FR" sz="1600" dirty="0"/>
              <a:t>.</a:t>
            </a:r>
          </a:p>
          <a:p>
            <a:pPr marL="285750" indent="-285750">
              <a:spcAft>
                <a:spcPts val="600"/>
              </a:spcAft>
              <a:buFont typeface="Arial" panose="020B0604020202020204" pitchFamily="34" charset="0"/>
              <a:buChar char="•"/>
            </a:pPr>
            <a:endParaRPr lang="fr-FR" sz="1200" dirty="0"/>
          </a:p>
          <a:p>
            <a:pPr marL="285750" indent="-285750">
              <a:spcAft>
                <a:spcPts val="600"/>
              </a:spcAft>
              <a:buFont typeface="Arial" panose="020B0604020202020204" pitchFamily="34" charset="0"/>
              <a:buChar char="•"/>
            </a:pPr>
            <a:r>
              <a:rPr lang="fr-FR" dirty="0"/>
              <a:t>Comment prédire </a:t>
            </a:r>
            <a:r>
              <a:rPr lang="fr-FR" dirty="0" err="1"/>
              <a:t>gender</a:t>
            </a:r>
            <a:r>
              <a:rPr lang="fr-FR" dirty="0"/>
              <a:t> type (qui s’autoréférence) si le training ne fait pas de distinction de genre sur « CIVILIAN » ?</a:t>
            </a:r>
          </a:p>
          <a:p>
            <a:pPr marL="971550" lvl="1" indent="-285750">
              <a:spcAft>
                <a:spcPts val="600"/>
              </a:spcAft>
            </a:pPr>
            <a:r>
              <a:rPr lang="fr-FR" sz="1800" dirty="0"/>
              <a:t>L’autoréférence est « résolue » en répétant l’entité dans l’expérience 1</a:t>
            </a:r>
          </a:p>
          <a:p>
            <a:pPr marL="285750" indent="-285750">
              <a:spcAft>
                <a:spcPts val="600"/>
              </a:spcAft>
              <a:buFont typeface="Arial" panose="020B0604020202020204" pitchFamily="34" charset="0"/>
              <a:buChar char="•"/>
            </a:pPr>
            <a:endParaRPr lang="fr-FR" dirty="0"/>
          </a:p>
        </p:txBody>
      </p:sp>
    </p:spTree>
    <p:extLst>
      <p:ext uri="{BB962C8B-B14F-4D97-AF65-F5344CB8AC3E}">
        <p14:creationId xmlns:p14="http://schemas.microsoft.com/office/powerpoint/2010/main" val="3857480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D22C5-0C9E-B582-A8FE-B45E70A01E7F}"/>
              </a:ext>
            </a:extLst>
          </p:cNvPr>
          <p:cNvSpPr>
            <a:spLocks noGrp="1"/>
          </p:cNvSpPr>
          <p:nvPr>
            <p:ph type="ctrTitle"/>
          </p:nvPr>
        </p:nvSpPr>
        <p:spPr>
          <a:xfrm>
            <a:off x="914400" y="3129549"/>
            <a:ext cx="3413155" cy="598901"/>
          </a:xfrm>
        </p:spPr>
        <p:txBody>
          <a:bodyPr rtlCol="0"/>
          <a:lstStyle>
            <a:defPPr>
              <a:defRPr lang="fr-FR"/>
            </a:defPPr>
          </a:lstStyle>
          <a:p>
            <a:pPr rtl="0"/>
            <a:r>
              <a:rPr lang="fr-FR" dirty="0"/>
              <a:t>Merci</a:t>
            </a:r>
          </a:p>
        </p:txBody>
      </p:sp>
    </p:spTree>
    <p:extLst>
      <p:ext uri="{BB962C8B-B14F-4D97-AF65-F5344CB8AC3E}">
        <p14:creationId xmlns:p14="http://schemas.microsoft.com/office/powerpoint/2010/main" val="197317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136FCF6-982C-CC37-9625-3EBFC7E7DD13}"/>
              </a:ext>
            </a:extLst>
          </p:cNvPr>
          <p:cNvSpPr>
            <a:spLocks noGrp="1"/>
          </p:cNvSpPr>
          <p:nvPr>
            <p:ph type="title"/>
          </p:nvPr>
        </p:nvSpPr>
        <p:spPr>
          <a:xfrm>
            <a:off x="1012795" y="457199"/>
            <a:ext cx="5203368" cy="566572"/>
          </a:xfrm>
        </p:spPr>
        <p:txBody>
          <a:bodyPr rtlCol="0" anchor="ctr"/>
          <a:lstStyle>
            <a:defPPr>
              <a:defRPr lang="fr-FR"/>
            </a:defPPr>
          </a:lstStyle>
          <a:p>
            <a:pPr rtl="0"/>
            <a:r>
              <a:rPr lang="fr-FR" sz="2800" b="0" dirty="0">
                <a:latin typeface="Arial Black" panose="020B0A04020102020204" pitchFamily="34" charset="0"/>
              </a:rPr>
              <a:t>Revoir la stratégie</a:t>
            </a:r>
          </a:p>
        </p:txBody>
      </p:sp>
      <p:sp>
        <p:nvSpPr>
          <p:cNvPr id="2" name="Espace réservé du numéro de diapositive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15</a:t>
            </a:fld>
            <a:endParaRPr lang="fr-FR" dirty="0"/>
          </a:p>
        </p:txBody>
      </p:sp>
      <p:sp>
        <p:nvSpPr>
          <p:cNvPr id="6" name="Espace réservé du texte 5">
            <a:extLst>
              <a:ext uri="{FF2B5EF4-FFF2-40B4-BE49-F238E27FC236}">
                <a16:creationId xmlns:a16="http://schemas.microsoft.com/office/drawing/2014/main" id="{FB6D6C5A-DB65-3BDD-12C1-8C2C3B9D1BD2}"/>
              </a:ext>
            </a:extLst>
          </p:cNvPr>
          <p:cNvSpPr>
            <a:spLocks noGrp="1"/>
          </p:cNvSpPr>
          <p:nvPr>
            <p:ph type="body" sz="quarter" idx="13"/>
          </p:nvPr>
        </p:nvSpPr>
        <p:spPr>
          <a:xfrm>
            <a:off x="1075779" y="1533777"/>
            <a:ext cx="10697121" cy="4867024"/>
          </a:xfrm>
        </p:spPr>
        <p:txBody>
          <a:bodyPr/>
          <a:lstStyle/>
          <a:p>
            <a:r>
              <a:rPr lang="fr-FR" dirty="0"/>
              <a:t>"</a:t>
            </a:r>
            <a:r>
              <a:rPr lang="fr-FR" dirty="0" err="1"/>
              <a:t>Necessity</a:t>
            </a:r>
            <a:r>
              <a:rPr lang="fr-FR" dirty="0"/>
              <a:t> </a:t>
            </a:r>
            <a:r>
              <a:rPr lang="fr-FR" dirty="0" err="1"/>
              <a:t>is</a:t>
            </a:r>
            <a:r>
              <a:rPr lang="fr-FR" dirty="0"/>
              <a:t> the </a:t>
            </a:r>
            <a:r>
              <a:rPr lang="fr-FR" dirty="0" err="1"/>
              <a:t>mother</a:t>
            </a:r>
            <a:r>
              <a:rPr lang="fr-FR" dirty="0"/>
              <a:t> of invention” : comme j’ai du temps limité et que j’ai du downgrader mon pc, je me suis demandé si je ne pouvais pas faire autrement et j’ai revu ma façon d’aborder le problème.</a:t>
            </a:r>
          </a:p>
          <a:p>
            <a:r>
              <a:rPr lang="fr-FR" dirty="0"/>
              <a:t>Il n’y a pas tant de données et généraliser sur le texte me semble complexe, même si l’expérience est à revoir (cf. diapo précèdent). </a:t>
            </a:r>
          </a:p>
          <a:p>
            <a:r>
              <a:rPr lang="fr-FR" dirty="0"/>
              <a:t>Classification </a:t>
            </a:r>
            <a:r>
              <a:rPr lang="fr-FR" dirty="0" err="1"/>
              <a:t>mutliclasses</a:t>
            </a:r>
            <a:r>
              <a:rPr lang="fr-FR" dirty="0"/>
              <a:t> (une classe possible pour chaque relation) </a:t>
            </a:r>
            <a:r>
              <a:rPr lang="fr-FR" dirty="0">
                <a:solidFill>
                  <a:srgbClr val="FF0000"/>
                </a:solidFill>
              </a:rPr>
              <a:t>(même si </a:t>
            </a:r>
            <a:r>
              <a:rPr lang="fr-FR" dirty="0" err="1">
                <a:solidFill>
                  <a:srgbClr val="FF0000"/>
                </a:solidFill>
              </a:rPr>
              <a:t>multilabel</a:t>
            </a:r>
            <a:r>
              <a:rPr lang="fr-FR" dirty="0">
                <a:solidFill>
                  <a:srgbClr val="FF0000"/>
                </a:solidFill>
              </a:rPr>
              <a:t>* est une piste à vérifier cf. notes diapo)</a:t>
            </a:r>
          </a:p>
          <a:p>
            <a:r>
              <a:rPr lang="fr-FR" dirty="0"/>
              <a:t>*plusieurs classes possibles pour une même relation</a:t>
            </a:r>
          </a:p>
          <a:p>
            <a:r>
              <a:rPr lang="fr-FR" dirty="0"/>
              <a:t>Se baser sur les types des entités pour généraliser au plus vite (et pas sur la value)</a:t>
            </a:r>
          </a:p>
          <a:p>
            <a:r>
              <a:rPr lang="fr-FR" dirty="0"/>
              <a:t>Supprimer les classes trop peu représentées ?</a:t>
            </a:r>
          </a:p>
          <a:p>
            <a:r>
              <a:rPr lang="fr-FR" dirty="0"/>
              <a:t>Système de règles évident grâce à l’ontologie -&gt; machine </a:t>
            </a:r>
            <a:r>
              <a:rPr lang="fr-FR" dirty="0" err="1"/>
              <a:t>learning</a:t>
            </a:r>
            <a:r>
              <a:rPr lang="fr-FR" dirty="0"/>
              <a:t> et classifier classique (CRF) ?</a:t>
            </a:r>
          </a:p>
          <a:p>
            <a:r>
              <a:rPr lang="fr-FR" dirty="0"/>
              <a:t>Modèle spécialisé sur les rapports de renseignements + ce type d’annotation ; pas de modèle généraliste ?</a:t>
            </a:r>
          </a:p>
        </p:txBody>
      </p:sp>
    </p:spTree>
    <p:extLst>
      <p:ext uri="{BB962C8B-B14F-4D97-AF65-F5344CB8AC3E}">
        <p14:creationId xmlns:p14="http://schemas.microsoft.com/office/powerpoint/2010/main" val="2390926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rtlCol="0"/>
          <a:lstStyle>
            <a:defPPr>
              <a:defRPr lang="fr-FR"/>
            </a:defPPr>
          </a:lstStyle>
          <a:p>
            <a:pPr rtl="0"/>
            <a:r>
              <a:rPr lang="fr-FR" dirty="0"/>
              <a:t>La puissance de la communication</a:t>
            </a:r>
          </a:p>
        </p:txBody>
      </p:sp>
      <p:pic>
        <p:nvPicPr>
          <p:cNvPr id="7" name="Espace réservé d’image 6" descr="Personne debout devant un tableau blanc">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2906491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rtlCol="0"/>
          <a:lstStyle>
            <a:defPPr>
              <a:defRPr lang="fr-FR"/>
            </a:defPPr>
          </a:lstStyle>
          <a:p>
            <a:pPr rtl="0"/>
            <a:r>
              <a:rPr lang="fr-FR" dirty="0"/>
              <a:t>Surmonter la nervosité</a:t>
            </a:r>
          </a:p>
        </p:txBody>
      </p:sp>
      <p:sp>
        <p:nvSpPr>
          <p:cNvPr id="3" name="Espace réservé du texte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rtlCol="0"/>
          <a:lstStyle>
            <a:defPPr>
              <a:defRPr lang="fr-FR"/>
            </a:defPPr>
          </a:lstStyle>
          <a:p>
            <a:pPr rtl="0"/>
            <a:r>
              <a:rPr lang="fr-FR" dirty="0"/>
              <a:t>Stratégies de renforcement de la confiance</a:t>
            </a:r>
          </a:p>
        </p:txBody>
      </p:sp>
      <p:pic>
        <p:nvPicPr>
          <p:cNvPr id="6" name="Espace réservé d’image 5" descr="Personne tenant un microphone et se tenant devant un groupe de personnes">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rtlCol="0"/>
          <a:lstStyle>
            <a:defPPr>
              <a:defRPr lang="fr-FR"/>
            </a:defPPr>
          </a:lstStyle>
          <a:p>
            <a:pPr rtl="0"/>
            <a:r>
              <a:rPr lang="fr-FR" dirty="0"/>
              <a:t>Suscitez l’intérêt du public</a:t>
            </a:r>
          </a:p>
        </p:txBody>
      </p:sp>
      <p:sp>
        <p:nvSpPr>
          <p:cNvPr id="3" name="Espace réservé du contenu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rtlCol="0"/>
          <a:lstStyle>
            <a:defPPr>
              <a:defRPr lang="fr-FR"/>
            </a:defPPr>
          </a:lstStyle>
          <a:p>
            <a:pPr rtl="0"/>
            <a:r>
              <a:rPr lang="fr-FR" dirty="0"/>
              <a:t>Regardez votre public pour créer un sentiment d’implication et de convivialité</a:t>
            </a:r>
          </a:p>
          <a:p>
            <a:pPr rtl="0"/>
            <a:r>
              <a:rPr lang="fr-FR" dirty="0"/>
              <a:t>Intégrez des histoires pertinentes dans votre présentation en utilisant des récits qui rendent votre message inoubliable et percutant</a:t>
            </a:r>
          </a:p>
          <a:p>
            <a:pPr rtl="0"/>
            <a:r>
              <a:rPr lang="fr-FR" dirty="0"/>
              <a:t>Encouragez les questions et fournissez des réponses réfléchies pour améliorer la participation du public</a:t>
            </a:r>
          </a:p>
          <a:p>
            <a:pPr rtl="0"/>
            <a:r>
              <a:rPr lang="fr-FR" dirty="0"/>
              <a:t>Utilisez des sondages ou des enquêtes en direct pour recueillir l’opinion du public, promouvoir l’engagement et veiller à ce que le public se sente impliqué</a:t>
            </a:r>
          </a:p>
        </p:txBody>
      </p:sp>
      <p:sp>
        <p:nvSpPr>
          <p:cNvPr id="23" name="Espace réservé du numéro de diapositive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18</a:t>
            </a:fld>
            <a:endParaRPr lang="fr-FR" dirty="0"/>
          </a:p>
        </p:txBody>
      </p:sp>
    </p:spTree>
    <p:extLst>
      <p:ext uri="{BB962C8B-B14F-4D97-AF65-F5344CB8AC3E}">
        <p14:creationId xmlns:p14="http://schemas.microsoft.com/office/powerpoint/2010/main" val="685681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4930111" cy="2520217"/>
          </a:xfrm>
        </p:spPr>
        <p:txBody>
          <a:bodyPr rtlCol="0"/>
          <a:lstStyle>
            <a:defPPr>
              <a:defRPr lang="fr-FR"/>
            </a:defPPr>
          </a:lstStyle>
          <a:p>
            <a:pPr rtl="0"/>
            <a:r>
              <a:rPr lang="fr-FR" dirty="0"/>
              <a:t>Sélection d’aides visuelles</a:t>
            </a:r>
          </a:p>
        </p:txBody>
      </p:sp>
      <p:sp>
        <p:nvSpPr>
          <p:cNvPr id="3" name="Espace réservé du numéro de diapositive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rtlCol="0"/>
          <a:lstStyle>
            <a:defPPr>
              <a:defRPr lang="fr-FR"/>
            </a:defPPr>
          </a:lstStyle>
          <a:p>
            <a:pPr rtl="0"/>
            <a:fld id="{48F63A3B-78C7-47BE-AE5E-E10140E04643}" type="slidenum">
              <a:rPr lang="fr-FR" smtClean="0"/>
              <a:pPr rtl="0"/>
              <a:t>19</a:t>
            </a:fld>
            <a:endParaRPr lang="fr-FR" dirty="0"/>
          </a:p>
        </p:txBody>
      </p:sp>
      <p:sp>
        <p:nvSpPr>
          <p:cNvPr id="4" name="Espace réservé du contenu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rtlCol="0"/>
          <a:lstStyle>
            <a:defPPr>
              <a:defRPr lang="fr-FR"/>
            </a:defPPr>
          </a:lstStyle>
          <a:p>
            <a:pPr rtl="0"/>
            <a:r>
              <a:rPr lang="fr-FR" dirty="0"/>
              <a:t>Amélioration de votre présentation</a:t>
            </a:r>
          </a:p>
        </p:txBody>
      </p:sp>
    </p:spTree>
    <p:extLst>
      <p:ext uri="{BB962C8B-B14F-4D97-AF65-F5344CB8AC3E}">
        <p14:creationId xmlns:p14="http://schemas.microsoft.com/office/powerpoint/2010/main" val="113171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rtlCol="0"/>
          <a:lstStyle>
            <a:defPPr>
              <a:defRPr lang="fr-FR"/>
            </a:defPPr>
          </a:lstStyle>
          <a:p>
            <a:pPr rtl="0"/>
            <a:r>
              <a:rPr lang="fr-FR" dirty="0"/>
              <a:t>agenda</a:t>
            </a:r>
          </a:p>
        </p:txBody>
      </p:sp>
      <p:sp>
        <p:nvSpPr>
          <p:cNvPr id="3" name="Espace réservé du contenu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rtlCol="0"/>
          <a:lstStyle>
            <a:defPPr>
              <a:defRPr lang="fr-FR"/>
            </a:defPPr>
          </a:lstStyle>
          <a:p>
            <a:pPr rtl="0"/>
            <a:r>
              <a:rPr lang="fr-FR" dirty="0"/>
              <a:t>La tâche</a:t>
            </a:r>
          </a:p>
          <a:p>
            <a:pPr rtl="0"/>
            <a:r>
              <a:rPr lang="fr-FR" dirty="0"/>
              <a:t>Les données</a:t>
            </a:r>
          </a:p>
          <a:p>
            <a:pPr rtl="0"/>
            <a:r>
              <a:rPr lang="fr-FR" dirty="0"/>
              <a:t>Les expériences</a:t>
            </a:r>
          </a:p>
          <a:p>
            <a:pPr rtl="0"/>
            <a:r>
              <a:rPr lang="fr-FR" dirty="0"/>
              <a:t>Discussion</a:t>
            </a:r>
          </a:p>
        </p:txBody>
      </p:sp>
      <p:sp>
        <p:nvSpPr>
          <p:cNvPr id="4" name="Espace réservé du numéro de diapositive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2</a:t>
            </a:fld>
            <a:endParaRPr lang="fr-FR"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rtlCol="0"/>
          <a:lstStyle>
            <a:defPPr>
              <a:defRPr lang="fr-FR"/>
            </a:defPPr>
          </a:lstStyle>
          <a:p>
            <a:pPr rtl="0"/>
            <a:r>
              <a:rPr lang="fr-FR" dirty="0"/>
              <a:t>Techniques de discours efficaces</a:t>
            </a:r>
          </a:p>
        </p:txBody>
      </p:sp>
      <p:sp>
        <p:nvSpPr>
          <p:cNvPr id="3" name="Espace réservé du numéro de diapositive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rtlCol="0"/>
          <a:lstStyle>
            <a:defPPr>
              <a:defRPr lang="fr-FR"/>
            </a:defPPr>
          </a:lstStyle>
          <a:p>
            <a:pPr rtl="0"/>
            <a:fld id="{48F63A3B-78C7-47BE-AE5E-E10140E04643}" type="slidenum">
              <a:rPr lang="fr-FR" smtClean="0"/>
              <a:pPr rtl="0"/>
              <a:t>20</a:t>
            </a:fld>
            <a:endParaRPr lang="fr-FR" dirty="0"/>
          </a:p>
        </p:txBody>
      </p:sp>
      <p:sp>
        <p:nvSpPr>
          <p:cNvPr id="16" name="Espace réservé du contenu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3283119" cy="3720337"/>
          </a:xfrm>
        </p:spPr>
        <p:txBody>
          <a:bodyPr rtlCol="0">
            <a:normAutofit/>
          </a:bodyPr>
          <a:lstStyle>
            <a:defPPr>
              <a:defRPr lang="fr-FR"/>
            </a:defPPr>
          </a:lstStyle>
          <a:p>
            <a:pPr rtl="0"/>
            <a:r>
              <a:rPr lang="fr-FR" dirty="0"/>
              <a:t>Il s’agit d’un outil puissant de la prise de parole en public. Elle implique une hauteur, un ton et un volume variables pour transmettre des émotions, accentuer des points et maintenir l’intérêt. </a:t>
            </a:r>
          </a:p>
          <a:p>
            <a:pPr lvl="1" rtl="0"/>
            <a:r>
              <a:rPr lang="fr-FR" dirty="0"/>
              <a:t>Variation de la hauteur</a:t>
            </a:r>
          </a:p>
          <a:p>
            <a:pPr lvl="1" rtl="0"/>
            <a:r>
              <a:rPr lang="fr-FR" dirty="0"/>
              <a:t>Inflexion de ton</a:t>
            </a:r>
          </a:p>
          <a:p>
            <a:pPr lvl="1" rtl="0"/>
            <a:r>
              <a:rPr lang="fr-FR" dirty="0"/>
              <a:t>Contrôle du volume</a:t>
            </a:r>
          </a:p>
        </p:txBody>
      </p:sp>
      <p:sp>
        <p:nvSpPr>
          <p:cNvPr id="17" name="Espace réservé du contenu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284951" cy="3720337"/>
          </a:xfrm>
        </p:spPr>
        <p:txBody>
          <a:bodyPr rtlCol="0">
            <a:normAutofit/>
          </a:bodyPr>
          <a:lstStyle>
            <a:defPPr>
              <a:defRPr lang="fr-FR"/>
            </a:defPPr>
          </a:lstStyle>
          <a:p>
            <a:pPr rtl="0"/>
            <a:r>
              <a:rPr lang="fr-FR" dirty="0"/>
              <a:t>Un langage corporel efficace améliore votre message, ce qui le rend plus percutant et facile à retenir.</a:t>
            </a:r>
          </a:p>
          <a:p>
            <a:pPr lvl="1" rtl="0"/>
            <a:r>
              <a:rPr lang="fr-FR" dirty="0"/>
              <a:t>Contact visuel explicite</a:t>
            </a:r>
          </a:p>
          <a:p>
            <a:pPr lvl="1" rtl="0"/>
            <a:r>
              <a:rPr lang="fr-FR" dirty="0"/>
              <a:t>Gestes volontaires</a:t>
            </a:r>
          </a:p>
          <a:p>
            <a:pPr lvl="1" rtl="0"/>
            <a:r>
              <a:rPr lang="fr-FR" dirty="0"/>
              <a:t>Maintenir une bonne posture</a:t>
            </a:r>
          </a:p>
          <a:p>
            <a:pPr lvl="1" rtl="0"/>
            <a:r>
              <a:rPr lang="fr-FR" dirty="0"/>
              <a:t>Contrôler vos expressions</a:t>
            </a:r>
          </a:p>
        </p:txBody>
      </p:sp>
    </p:spTree>
    <p:extLst>
      <p:ext uri="{BB962C8B-B14F-4D97-AF65-F5344CB8AC3E}">
        <p14:creationId xmlns:p14="http://schemas.microsoft.com/office/powerpoint/2010/main" val="2468595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3D55F2D4-C20E-BEBC-1CCF-4449B0456A7E}"/>
              </a:ext>
            </a:extLst>
          </p:cNvPr>
          <p:cNvSpPr>
            <a:spLocks noGrp="1"/>
          </p:cNvSpPr>
          <p:nvPr>
            <p:ph type="title"/>
          </p:nvPr>
        </p:nvSpPr>
        <p:spPr>
          <a:xfrm>
            <a:off x="914401" y="411163"/>
            <a:ext cx="7155402" cy="1645858"/>
          </a:xfrm>
        </p:spPr>
        <p:txBody>
          <a:bodyPr rtlCol="0"/>
          <a:lstStyle>
            <a:defPPr>
              <a:defRPr lang="fr-FR"/>
            </a:defPPr>
          </a:lstStyle>
          <a:p>
            <a:pPr rtl="0"/>
            <a:r>
              <a:rPr lang="fr-FR" dirty="0"/>
              <a:t>Navigation dans les sessions questions et réponses</a:t>
            </a:r>
          </a:p>
        </p:txBody>
      </p:sp>
      <p:sp>
        <p:nvSpPr>
          <p:cNvPr id="14" name="Espace réservé du contenu 7">
            <a:extLst>
              <a:ext uri="{FF2B5EF4-FFF2-40B4-BE49-F238E27FC236}">
                <a16:creationId xmlns:a16="http://schemas.microsoft.com/office/drawing/2014/main" id="{749C7CD1-A9AA-49E3-6734-AD9546F2DF5B}"/>
              </a:ext>
            </a:extLst>
          </p:cNvPr>
          <p:cNvSpPr>
            <a:spLocks noGrp="1"/>
          </p:cNvSpPr>
          <p:nvPr>
            <p:ph sz="half" idx="15"/>
          </p:nvPr>
        </p:nvSpPr>
        <p:spPr>
          <a:xfrm>
            <a:off x="914399" y="2303463"/>
            <a:ext cx="3582955" cy="4143375"/>
          </a:xfrm>
        </p:spPr>
        <p:txBody>
          <a:bodyPr rtlCol="0">
            <a:normAutofit/>
          </a:bodyPr>
          <a:lstStyle>
            <a:defPPr>
              <a:defRPr lang="fr-FR"/>
            </a:defPPr>
          </a:lstStyle>
          <a:p>
            <a:pPr rtl="0"/>
            <a:r>
              <a:rPr lang="fr-FR" dirty="0"/>
              <a:t>Il est essentiel de garder son calme pendant la séance de Q&amp;R pour projeter une image de confiance et d'autorité. Considérez les conseils suivants pour rester calme :</a:t>
            </a:r>
          </a:p>
          <a:p>
            <a:pPr rtl="0"/>
            <a:r>
              <a:rPr lang="fr-FR" dirty="0"/>
              <a:t>Restez calme</a:t>
            </a:r>
          </a:p>
          <a:p>
            <a:pPr rtl="0"/>
            <a:r>
              <a:rPr lang="fr-FR" dirty="0"/>
              <a:t>Écouter activement</a:t>
            </a:r>
          </a:p>
          <a:p>
            <a:pPr rtl="0"/>
            <a:r>
              <a:rPr lang="fr-FR" dirty="0"/>
              <a:t>Faites une pause et réfléchissez</a:t>
            </a:r>
          </a:p>
          <a:p>
            <a:pPr rtl="0"/>
            <a:r>
              <a:rPr lang="fr-FR" dirty="0"/>
              <a:t>Maintenir le contact visuel</a:t>
            </a:r>
          </a:p>
        </p:txBody>
      </p:sp>
      <p:sp>
        <p:nvSpPr>
          <p:cNvPr id="13" name="Espace réservé du contenu 5">
            <a:extLst>
              <a:ext uri="{FF2B5EF4-FFF2-40B4-BE49-F238E27FC236}">
                <a16:creationId xmlns:a16="http://schemas.microsoft.com/office/drawing/2014/main" id="{58AC0C8B-8A7A-9FAE-2D0F-4D1C3A8C3FA5}"/>
              </a:ext>
            </a:extLst>
          </p:cNvPr>
          <p:cNvSpPr>
            <a:spLocks noGrp="1"/>
          </p:cNvSpPr>
          <p:nvPr>
            <p:ph sz="half" idx="1"/>
          </p:nvPr>
        </p:nvSpPr>
        <p:spPr>
          <a:xfrm>
            <a:off x="4781550" y="2303463"/>
            <a:ext cx="3763963" cy="4143375"/>
          </a:xfrm>
        </p:spPr>
        <p:txBody>
          <a:bodyPr rtlCol="0"/>
          <a:lstStyle>
            <a:defPPr>
              <a:defRPr lang="fr-FR"/>
            </a:defPPr>
          </a:lstStyle>
          <a:p>
            <a:pPr rtl="0"/>
            <a:r>
              <a:rPr lang="fr-FR" dirty="0"/>
              <a:t>Connaître votre documentation à l’avance Anticipez les questions courantes Répéter vos réponses</a:t>
            </a:r>
          </a:p>
        </p:txBody>
      </p:sp>
      <p:pic>
        <p:nvPicPr>
          <p:cNvPr id="10" name="Espace réservé d’image 9" descr="Une personne portant un costume bleu et des écouteurs pointant vers un ordinateu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Espace réservé du numéro de diapositive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21</a:t>
            </a:fld>
            <a:endParaRPr lang="fr-FR" dirty="0"/>
          </a:p>
        </p:txBody>
      </p:sp>
    </p:spTree>
    <p:extLst>
      <p:ext uri="{BB962C8B-B14F-4D97-AF65-F5344CB8AC3E}">
        <p14:creationId xmlns:p14="http://schemas.microsoft.com/office/powerpoint/2010/main" val="1941619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rtlCol="0"/>
          <a:lstStyle>
            <a:defPPr>
              <a:defRPr lang="fr-FR"/>
            </a:defPPr>
          </a:lstStyle>
          <a:p>
            <a:pPr rtl="0"/>
            <a:r>
              <a:rPr lang="fr-FR" dirty="0"/>
              <a:t>Impact de l’élocution</a:t>
            </a:r>
          </a:p>
        </p:txBody>
      </p:sp>
      <p:sp>
        <p:nvSpPr>
          <p:cNvPr id="4" name="Espace réservé du contenu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rtlCol="0"/>
          <a:lstStyle>
            <a:defPPr>
              <a:defRPr lang="fr-FR"/>
            </a:defPPr>
          </a:lstStyle>
          <a:p>
            <a:pPr rtl="0"/>
            <a:r>
              <a:rPr lang="fr-FR" dirty="0"/>
              <a:t>Votre capacité à communiquer efficacement laissera un impact durable sur votre public</a:t>
            </a:r>
          </a:p>
          <a:p>
            <a:pPr rtl="0"/>
            <a:endParaRPr lang="fr-FR" dirty="0"/>
          </a:p>
          <a:p>
            <a:pPr rtl="0"/>
            <a:r>
              <a:rPr lang="fr-FR" dirty="0"/>
              <a:t>La communication efficace implique non seulement la remise d’un message, mais également la résonance avec les expériences, les valeurs et les émotions des personnes à l’écoute </a:t>
            </a:r>
          </a:p>
        </p:txBody>
      </p:sp>
      <p:pic>
        <p:nvPicPr>
          <p:cNvPr id="7" name="Espace réservé d’image 6" descr="Personne portant des lunettes et une chemise bleue">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Espace réservé du numéro de diapositive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rtlCol="0"/>
          <a:lstStyle>
            <a:defPPr>
              <a:defRPr lang="fr-FR"/>
            </a:defPPr>
          </a:lstStyle>
          <a:p>
            <a:pPr rtl="0"/>
            <a:fld id="{48F63A3B-78C7-47BE-AE5E-E10140E04643}" type="slidenum">
              <a:rPr lang="fr-FR" smtClean="0"/>
              <a:pPr rtl="0"/>
              <a:t>22</a:t>
            </a:fld>
            <a:endParaRPr lang="fr-FR" dirty="0"/>
          </a:p>
        </p:txBody>
      </p:sp>
    </p:spTree>
    <p:extLst>
      <p:ext uri="{BB962C8B-B14F-4D97-AF65-F5344CB8AC3E}">
        <p14:creationId xmlns:p14="http://schemas.microsoft.com/office/powerpoint/2010/main" val="4072101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rtlCol="0"/>
          <a:lstStyle>
            <a:defPPr>
              <a:defRPr lang="fr-FR"/>
            </a:defPPr>
          </a:lstStyle>
          <a:p>
            <a:pPr rtl="0"/>
            <a:r>
              <a:rPr lang="fr-FR" dirty="0"/>
              <a:t>Derniers conseils et points importants à retenir</a:t>
            </a:r>
          </a:p>
        </p:txBody>
      </p:sp>
      <p:sp>
        <p:nvSpPr>
          <p:cNvPr id="12" name="Espace réservé du contenu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5829147" cy="3961593"/>
          </a:xfrm>
        </p:spPr>
        <p:txBody>
          <a:bodyPr rtlCol="0">
            <a:normAutofit/>
          </a:bodyPr>
          <a:lstStyle>
            <a:defPPr>
              <a:defRPr lang="fr-FR"/>
            </a:defPPr>
          </a:lstStyle>
          <a:p>
            <a:pPr rtl="0"/>
            <a:r>
              <a:rPr lang="fr-FR" dirty="0"/>
              <a:t>Répétition cohérente</a:t>
            </a:r>
          </a:p>
          <a:p>
            <a:pPr lvl="1" rtl="0"/>
            <a:r>
              <a:rPr lang="fr-FR" dirty="0"/>
              <a:t>Renforcez votre connaissance</a:t>
            </a:r>
          </a:p>
          <a:p>
            <a:pPr rtl="0"/>
            <a:r>
              <a:rPr lang="fr-FR" dirty="0"/>
              <a:t>Affiner le style de discours</a:t>
            </a:r>
          </a:p>
          <a:p>
            <a:pPr lvl="1" rtl="0"/>
            <a:r>
              <a:rPr lang="fr-FR" dirty="0"/>
              <a:t>Rythme, ton et accentuation</a:t>
            </a:r>
          </a:p>
          <a:p>
            <a:pPr rtl="0"/>
            <a:r>
              <a:rPr lang="fr-FR" dirty="0"/>
              <a:t>Minutage et transitions</a:t>
            </a:r>
          </a:p>
          <a:p>
            <a:pPr lvl="1" rtl="0"/>
            <a:r>
              <a:rPr lang="fr-FR" dirty="0"/>
              <a:t>Rechercher un discours professionnel et fluide</a:t>
            </a:r>
          </a:p>
          <a:p>
            <a:pPr rtl="0"/>
            <a:r>
              <a:rPr lang="fr-FR" dirty="0"/>
              <a:t>Entraînez-vous à parler en public</a:t>
            </a:r>
          </a:p>
          <a:p>
            <a:pPr lvl="1" rtl="0"/>
            <a:r>
              <a:rPr lang="fr-FR" dirty="0"/>
              <a:t>Solliciter des collègues pour écouter et donner leur avis</a:t>
            </a:r>
          </a:p>
        </p:txBody>
      </p:sp>
      <p:sp>
        <p:nvSpPr>
          <p:cNvPr id="13" name="Espace réservé du contenu 7">
            <a:extLst>
              <a:ext uri="{FF2B5EF4-FFF2-40B4-BE49-F238E27FC236}">
                <a16:creationId xmlns:a16="http://schemas.microsoft.com/office/drawing/2014/main" id="{0853098E-C088-D323-4BF2-987893F262F6}"/>
              </a:ext>
            </a:extLst>
          </p:cNvPr>
          <p:cNvSpPr>
            <a:spLocks noGrp="1"/>
          </p:cNvSpPr>
          <p:nvPr>
            <p:ph sz="half" idx="15"/>
          </p:nvPr>
        </p:nvSpPr>
        <p:spPr>
          <a:xfrm>
            <a:off x="7940842" y="2303028"/>
            <a:ext cx="3485184" cy="3961593"/>
          </a:xfrm>
        </p:spPr>
        <p:txBody>
          <a:bodyPr rtlCol="0"/>
          <a:lstStyle>
            <a:defPPr>
              <a:defRPr lang="fr-FR"/>
            </a:defPPr>
          </a:lstStyle>
          <a:p>
            <a:pPr rtl="0"/>
            <a:r>
              <a:rPr lang="fr-FR" dirty="0"/>
              <a:t>Recueillir des commentaires</a:t>
            </a:r>
          </a:p>
          <a:p>
            <a:pPr rtl="0"/>
            <a:r>
              <a:rPr lang="fr-FR" dirty="0"/>
              <a:t>Examiner les performances</a:t>
            </a:r>
          </a:p>
          <a:p>
            <a:pPr rtl="0"/>
            <a:r>
              <a:rPr lang="fr-FR" dirty="0"/>
              <a:t>Explorez de nouvelles techniques</a:t>
            </a:r>
          </a:p>
          <a:p>
            <a:pPr rtl="0"/>
            <a:r>
              <a:rPr lang="fr-FR" dirty="0"/>
              <a:t>Définissez des objectifs personnels</a:t>
            </a:r>
          </a:p>
          <a:p>
            <a:pPr rtl="0"/>
            <a:r>
              <a:rPr lang="fr-FR" dirty="0"/>
              <a:t>Répétez et adaptez-vous</a:t>
            </a:r>
          </a:p>
        </p:txBody>
      </p:sp>
      <p:sp>
        <p:nvSpPr>
          <p:cNvPr id="2" name="Espace réservé du numéro de diapositive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rtlCol="0"/>
          <a:lstStyle>
            <a:defPPr>
              <a:defRPr lang="fr-FR"/>
            </a:defPPr>
          </a:lstStyle>
          <a:p>
            <a:pPr rtl="0"/>
            <a:fld id="{48F63A3B-78C7-47BE-AE5E-E10140E04643}" type="slidenum">
              <a:rPr lang="fr-FR" smtClean="0"/>
              <a:pPr rtl="0"/>
              <a:t>23</a:t>
            </a:fld>
            <a:endParaRPr lang="fr-FR" dirty="0"/>
          </a:p>
        </p:txBody>
      </p:sp>
    </p:spTree>
    <p:extLst>
      <p:ext uri="{BB962C8B-B14F-4D97-AF65-F5344CB8AC3E}">
        <p14:creationId xmlns:p14="http://schemas.microsoft.com/office/powerpoint/2010/main" val="2498021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rtlCol="0"/>
          <a:lstStyle>
            <a:defPPr>
              <a:defRPr lang="fr-FR"/>
            </a:defPPr>
          </a:lstStyle>
          <a:p>
            <a:pPr rtl="0"/>
            <a:r>
              <a:rPr lang="fr-FR" dirty="0"/>
              <a:t>Mesures d’engagement du discours</a:t>
            </a:r>
          </a:p>
        </p:txBody>
      </p:sp>
      <p:graphicFrame>
        <p:nvGraphicFramePr>
          <p:cNvPr id="5" name="Espace réservé du contenu 4">
            <a:extLst>
              <a:ext uri="{FF2B5EF4-FFF2-40B4-BE49-F238E27FC236}">
                <a16:creationId xmlns:a16="http://schemas.microsoft.com/office/drawing/2014/main" id="{AC0C7FF8-9CAF-6C67-C1E5-AF40401D0B3D}"/>
              </a:ext>
            </a:extLst>
          </p:cNvPr>
          <p:cNvGraphicFramePr>
            <a:graphicFrameLocks noGrp="1"/>
          </p:cNvGraphicFramePr>
          <p:nvPr>
            <p:ph sz="quarter" idx="4"/>
            <p:extLst>
              <p:ext uri="{D42A27DB-BD31-4B8C-83A1-F6EECF244321}">
                <p14:modId xmlns:p14="http://schemas.microsoft.com/office/powerpoint/2010/main" val="3999503228"/>
              </p:ext>
            </p:extLst>
          </p:nvPr>
        </p:nvGraphicFramePr>
        <p:xfrm>
          <a:off x="914400" y="2316163"/>
          <a:ext cx="10510836" cy="3948462"/>
        </p:xfrm>
        <a:graphic>
          <a:graphicData uri="http://schemas.openxmlformats.org/drawingml/2006/table">
            <a:tbl>
              <a:tblPr firstRow="1" bandRow="1">
                <a:tableStyleId>{C083E6E3-FA7D-4D7B-A595-EF9225AFEA82}</a:tableStyleId>
              </a:tblPr>
              <a:tblGrid>
                <a:gridCol w="4080076">
                  <a:extLst>
                    <a:ext uri="{9D8B030D-6E8A-4147-A177-3AD203B41FA5}">
                      <a16:colId xmlns:a16="http://schemas.microsoft.com/office/drawing/2014/main" val="1764027237"/>
                    </a:ext>
                  </a:extLst>
                </a:gridCol>
                <a:gridCol w="4080076">
                  <a:extLst>
                    <a:ext uri="{9D8B030D-6E8A-4147-A177-3AD203B41FA5}">
                      <a16:colId xmlns:a16="http://schemas.microsoft.com/office/drawing/2014/main" val="778914542"/>
                    </a:ext>
                  </a:extLst>
                </a:gridCol>
                <a:gridCol w="1175342">
                  <a:extLst>
                    <a:ext uri="{9D8B030D-6E8A-4147-A177-3AD203B41FA5}">
                      <a16:colId xmlns:a16="http://schemas.microsoft.com/office/drawing/2014/main" val="4233386372"/>
                    </a:ext>
                  </a:extLst>
                </a:gridCol>
                <a:gridCol w="1175342">
                  <a:extLst>
                    <a:ext uri="{9D8B030D-6E8A-4147-A177-3AD203B41FA5}">
                      <a16:colId xmlns:a16="http://schemas.microsoft.com/office/drawing/2014/main" val="1626524931"/>
                    </a:ext>
                  </a:extLst>
                </a:gridCol>
              </a:tblGrid>
              <a:tr h="658077">
                <a:tc>
                  <a:txBody>
                    <a:bodyPr/>
                    <a:lstStyle>
                      <a:defPPr>
                        <a:defRPr lang="fr-FR"/>
                      </a:defPPr>
                    </a:lstStyle>
                    <a:p>
                      <a:pPr rtl="0"/>
                      <a:r>
                        <a:rPr lang="fr-FR" dirty="0"/>
                        <a:t>Facteur d’impact</a:t>
                      </a:r>
                    </a:p>
                  </a:txBody>
                  <a:tcPr anchor="ctr"/>
                </a:tc>
                <a:tc>
                  <a:txBody>
                    <a:bodyPr/>
                    <a:lstStyle>
                      <a:defPPr>
                        <a:defRPr lang="fr-FR"/>
                      </a:defPPr>
                    </a:lstStyle>
                    <a:p>
                      <a:pPr rtl="0"/>
                      <a:r>
                        <a:rPr lang="fr-FR" dirty="0"/>
                        <a:t>Mesure</a:t>
                      </a:r>
                    </a:p>
                  </a:txBody>
                  <a:tcPr anchor="ctr"/>
                </a:tc>
                <a:tc>
                  <a:txBody>
                    <a:bodyPr/>
                    <a:lstStyle>
                      <a:defPPr>
                        <a:defRPr lang="fr-FR"/>
                      </a:defPPr>
                    </a:lstStyle>
                    <a:p>
                      <a:pPr rtl="0"/>
                      <a:r>
                        <a:rPr lang="fr-FR" dirty="0"/>
                        <a:t>Cible</a:t>
                      </a:r>
                    </a:p>
                  </a:txBody>
                  <a:tcPr anchor="ctr"/>
                </a:tc>
                <a:tc>
                  <a:txBody>
                    <a:bodyPr/>
                    <a:lstStyle>
                      <a:defPPr>
                        <a:defRPr lang="fr-FR"/>
                      </a:defPPr>
                    </a:lstStyle>
                    <a:p>
                      <a:pPr rtl="0"/>
                      <a:r>
                        <a:rPr lang="fr-FR" dirty="0"/>
                        <a:t>Atteint</a:t>
                      </a:r>
                    </a:p>
                  </a:txBody>
                  <a:tcPr anchor="ctr"/>
                </a:tc>
                <a:extLst>
                  <a:ext uri="{0D108BD9-81ED-4DB2-BD59-A6C34878D82A}">
                    <a16:rowId xmlns:a16="http://schemas.microsoft.com/office/drawing/2014/main" val="2865033212"/>
                  </a:ext>
                </a:extLst>
              </a:tr>
              <a:tr h="658077">
                <a:tc>
                  <a:txBody>
                    <a:bodyPr/>
                    <a:lstStyle>
                      <a:defPPr>
                        <a:defRPr lang="fr-FR"/>
                      </a:defPPr>
                    </a:lstStyle>
                    <a:p>
                      <a:pPr rtl="0"/>
                      <a:r>
                        <a:rPr lang="fr-FR" dirty="0"/>
                        <a:t>Interaction du public</a:t>
                      </a:r>
                    </a:p>
                  </a:txBody>
                  <a:tcPr anchor="ctr"/>
                </a:tc>
                <a:tc>
                  <a:txBody>
                    <a:bodyPr/>
                    <a:lstStyle>
                      <a:defPPr>
                        <a:defRPr lang="fr-FR"/>
                      </a:defPPr>
                    </a:lstStyle>
                    <a:p>
                      <a:pPr rtl="0"/>
                      <a:r>
                        <a:rPr lang="fr-FR" dirty="0"/>
                        <a:t>Pourcentage (%)</a:t>
                      </a:r>
                    </a:p>
                  </a:txBody>
                  <a:tcPr anchor="ctr"/>
                </a:tc>
                <a:tc>
                  <a:txBody>
                    <a:bodyPr/>
                    <a:lstStyle>
                      <a:defPPr>
                        <a:defRPr lang="fr-FR"/>
                      </a:defPPr>
                    </a:lstStyle>
                    <a:p>
                      <a:pPr rtl="0"/>
                      <a:r>
                        <a:rPr lang="fr-FR" dirty="0"/>
                        <a:t>85</a:t>
                      </a:r>
                    </a:p>
                  </a:txBody>
                  <a:tcPr anchor="ctr"/>
                </a:tc>
                <a:tc>
                  <a:txBody>
                    <a:bodyPr/>
                    <a:lstStyle>
                      <a:defPPr>
                        <a:defRPr lang="fr-FR"/>
                      </a:defPPr>
                    </a:lstStyle>
                    <a:p>
                      <a:pPr rtl="0"/>
                      <a:r>
                        <a:rPr lang="fr-FR" dirty="0"/>
                        <a:t>88</a:t>
                      </a:r>
                    </a:p>
                  </a:txBody>
                  <a:tcPr anchor="ctr"/>
                </a:tc>
                <a:extLst>
                  <a:ext uri="{0D108BD9-81ED-4DB2-BD59-A6C34878D82A}">
                    <a16:rowId xmlns:a16="http://schemas.microsoft.com/office/drawing/2014/main" val="773796761"/>
                  </a:ext>
                </a:extLst>
              </a:tr>
              <a:tr h="658077">
                <a:tc>
                  <a:txBody>
                    <a:bodyPr/>
                    <a:lstStyle>
                      <a:defPPr>
                        <a:defRPr lang="fr-FR"/>
                      </a:defPPr>
                    </a:lstStyle>
                    <a:p>
                      <a:pPr rtl="0"/>
                      <a:r>
                        <a:rPr lang="fr-FR" dirty="0"/>
                        <a:t>Rétention de connaissances</a:t>
                      </a:r>
                    </a:p>
                  </a:txBody>
                  <a:tcPr anchor="ctr"/>
                </a:tc>
                <a:tc>
                  <a:txBody>
                    <a:bodyPr/>
                    <a:lstStyle>
                      <a:defPPr>
                        <a:defRPr lang="fr-FR"/>
                      </a:defPPr>
                    </a:lstStyle>
                    <a:p>
                      <a:pPr rtl="0"/>
                      <a:r>
                        <a:rPr lang="fr-FR" dirty="0"/>
                        <a:t>Pourcentage (%)</a:t>
                      </a:r>
                    </a:p>
                  </a:txBody>
                  <a:tcPr anchor="ctr"/>
                </a:tc>
                <a:tc>
                  <a:txBody>
                    <a:bodyPr/>
                    <a:lstStyle>
                      <a:defPPr>
                        <a:defRPr lang="fr-FR"/>
                      </a:defPPr>
                    </a:lstStyle>
                    <a:p>
                      <a:pPr rtl="0"/>
                      <a:r>
                        <a:rPr lang="fr-FR" dirty="0"/>
                        <a:t>75</a:t>
                      </a:r>
                    </a:p>
                  </a:txBody>
                  <a:tcPr anchor="ctr"/>
                </a:tc>
                <a:tc>
                  <a:txBody>
                    <a:bodyPr/>
                    <a:lstStyle>
                      <a:defPPr>
                        <a:defRPr lang="fr-FR"/>
                      </a:defPPr>
                    </a:lstStyle>
                    <a:p>
                      <a:pPr rtl="0"/>
                      <a:r>
                        <a:rPr lang="fr-FR" dirty="0"/>
                        <a:t>80</a:t>
                      </a:r>
                    </a:p>
                  </a:txBody>
                  <a:tcPr anchor="ctr"/>
                </a:tc>
                <a:extLst>
                  <a:ext uri="{0D108BD9-81ED-4DB2-BD59-A6C34878D82A}">
                    <a16:rowId xmlns:a16="http://schemas.microsoft.com/office/drawing/2014/main" val="1789202252"/>
                  </a:ext>
                </a:extLst>
              </a:tr>
              <a:tr h="658077">
                <a:tc>
                  <a:txBody>
                    <a:bodyPr/>
                    <a:lstStyle>
                      <a:defPPr>
                        <a:defRPr lang="fr-FR"/>
                      </a:defPPr>
                    </a:lstStyle>
                    <a:p>
                      <a:pPr rtl="0"/>
                      <a:r>
                        <a:rPr lang="fr-FR" dirty="0"/>
                        <a:t>Enquêtes postérieures à la présentation</a:t>
                      </a:r>
                    </a:p>
                  </a:txBody>
                  <a:tcPr anchor="ctr"/>
                </a:tc>
                <a:tc>
                  <a:txBody>
                    <a:bodyPr/>
                    <a:lstStyle>
                      <a:defPPr>
                        <a:defRPr lang="fr-FR"/>
                      </a:defPPr>
                    </a:lstStyle>
                    <a:p>
                      <a:pPr rtl="0"/>
                      <a:r>
                        <a:rPr lang="fr-FR" dirty="0"/>
                        <a:t>Note moyenne</a:t>
                      </a:r>
                    </a:p>
                  </a:txBody>
                  <a:tcPr anchor="ctr"/>
                </a:tc>
                <a:tc>
                  <a:txBody>
                    <a:bodyPr/>
                    <a:lstStyle>
                      <a:defPPr>
                        <a:defRPr lang="fr-FR"/>
                      </a:defPPr>
                    </a:lstStyle>
                    <a:p>
                      <a:pPr rtl="0"/>
                      <a:r>
                        <a:rPr lang="fr-FR" dirty="0"/>
                        <a:t>4,2</a:t>
                      </a:r>
                    </a:p>
                  </a:txBody>
                  <a:tcPr anchor="ctr"/>
                </a:tc>
                <a:tc>
                  <a:txBody>
                    <a:bodyPr/>
                    <a:lstStyle>
                      <a:defPPr>
                        <a:defRPr lang="fr-FR"/>
                      </a:defPPr>
                    </a:lstStyle>
                    <a:p>
                      <a:pPr rtl="0"/>
                      <a:r>
                        <a:rPr lang="fr-FR" dirty="0"/>
                        <a:t>4,5</a:t>
                      </a:r>
                    </a:p>
                  </a:txBody>
                  <a:tcPr anchor="ctr"/>
                </a:tc>
                <a:extLst>
                  <a:ext uri="{0D108BD9-81ED-4DB2-BD59-A6C34878D82A}">
                    <a16:rowId xmlns:a16="http://schemas.microsoft.com/office/drawing/2014/main" val="2325356481"/>
                  </a:ext>
                </a:extLst>
              </a:tr>
              <a:tr h="658077">
                <a:tc>
                  <a:txBody>
                    <a:bodyPr/>
                    <a:lstStyle>
                      <a:defPPr>
                        <a:defRPr lang="fr-FR"/>
                      </a:defPPr>
                    </a:lstStyle>
                    <a:p>
                      <a:pPr rtl="0"/>
                      <a:r>
                        <a:rPr lang="fr-FR" dirty="0"/>
                        <a:t>Taux de référence</a:t>
                      </a:r>
                    </a:p>
                  </a:txBody>
                  <a:tcPr anchor="ctr"/>
                </a:tc>
                <a:tc>
                  <a:txBody>
                    <a:bodyPr/>
                    <a:lstStyle>
                      <a:defPPr>
                        <a:defRPr lang="fr-FR"/>
                      </a:defPPr>
                    </a:lstStyle>
                    <a:p>
                      <a:pPr rtl="0"/>
                      <a:r>
                        <a:rPr lang="fr-FR" dirty="0"/>
                        <a:t>Pourcentage (%)</a:t>
                      </a:r>
                    </a:p>
                  </a:txBody>
                  <a:tcPr anchor="ctr"/>
                </a:tc>
                <a:tc>
                  <a:txBody>
                    <a:bodyPr/>
                    <a:lstStyle>
                      <a:defPPr>
                        <a:defRPr lang="fr-FR"/>
                      </a:defPPr>
                    </a:lstStyle>
                    <a:p>
                      <a:pPr rtl="0"/>
                      <a:r>
                        <a:rPr lang="fr-FR" dirty="0"/>
                        <a:t>10</a:t>
                      </a:r>
                    </a:p>
                  </a:txBody>
                  <a:tcPr anchor="ctr"/>
                </a:tc>
                <a:tc>
                  <a:txBody>
                    <a:bodyPr/>
                    <a:lstStyle>
                      <a:defPPr>
                        <a:defRPr lang="fr-FR"/>
                      </a:defPPr>
                    </a:lstStyle>
                    <a:p>
                      <a:pPr rtl="0"/>
                      <a:r>
                        <a:rPr lang="fr-FR" dirty="0"/>
                        <a:t>12</a:t>
                      </a:r>
                    </a:p>
                  </a:txBody>
                  <a:tcPr anchor="ctr"/>
                </a:tc>
                <a:extLst>
                  <a:ext uri="{0D108BD9-81ED-4DB2-BD59-A6C34878D82A}">
                    <a16:rowId xmlns:a16="http://schemas.microsoft.com/office/drawing/2014/main" val="3322085491"/>
                  </a:ext>
                </a:extLst>
              </a:tr>
              <a:tr h="658077">
                <a:tc>
                  <a:txBody>
                    <a:bodyPr/>
                    <a:lstStyle>
                      <a:defPPr>
                        <a:defRPr lang="fr-FR"/>
                      </a:defPPr>
                    </a:lstStyle>
                    <a:p>
                      <a:pPr rtl="0"/>
                      <a:r>
                        <a:rPr lang="fr-FR" dirty="0"/>
                        <a:t>Opportunités de collaboration</a:t>
                      </a:r>
                    </a:p>
                  </a:txBody>
                  <a:tcPr anchor="ctr"/>
                </a:tc>
                <a:tc>
                  <a:txBody>
                    <a:bodyPr/>
                    <a:lstStyle>
                      <a:defPPr>
                        <a:defRPr lang="fr-FR"/>
                      </a:defPPr>
                    </a:lstStyle>
                    <a:p>
                      <a:pPr rtl="0"/>
                      <a:r>
                        <a:rPr lang="fr-FR" dirty="0"/>
                        <a:t>Nombre d’opportunités</a:t>
                      </a:r>
                    </a:p>
                  </a:txBody>
                  <a:tcPr anchor="ctr"/>
                </a:tc>
                <a:tc>
                  <a:txBody>
                    <a:bodyPr/>
                    <a:lstStyle>
                      <a:defPPr>
                        <a:defRPr lang="fr-FR"/>
                      </a:defPPr>
                    </a:lstStyle>
                    <a:p>
                      <a:pPr rtl="0"/>
                      <a:r>
                        <a:rPr lang="fr-FR" dirty="0"/>
                        <a:t>8</a:t>
                      </a:r>
                    </a:p>
                  </a:txBody>
                  <a:tcPr anchor="ctr"/>
                </a:tc>
                <a:tc>
                  <a:txBody>
                    <a:bodyPr/>
                    <a:lstStyle>
                      <a:defPPr>
                        <a:defRPr lang="fr-FR"/>
                      </a:defPPr>
                    </a:lstStyle>
                    <a:p>
                      <a:pPr rtl="0"/>
                      <a:r>
                        <a:rPr lang="fr-FR" dirty="0"/>
                        <a:t>10</a:t>
                      </a:r>
                    </a:p>
                  </a:txBody>
                  <a:tcPr anchor="ctr"/>
                </a:tc>
                <a:extLst>
                  <a:ext uri="{0D108BD9-81ED-4DB2-BD59-A6C34878D82A}">
                    <a16:rowId xmlns:a16="http://schemas.microsoft.com/office/drawing/2014/main" val="2682318458"/>
                  </a:ext>
                </a:extLst>
              </a:tr>
            </a:tbl>
          </a:graphicData>
        </a:graphic>
      </p:graphicFrame>
      <p:sp>
        <p:nvSpPr>
          <p:cNvPr id="3" name="Espace réservé du numéro de diapositive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24</a:t>
            </a:fld>
            <a:endParaRPr lang="fr-FR" dirty="0"/>
          </a:p>
        </p:txBody>
      </p:sp>
    </p:spTree>
    <p:extLst>
      <p:ext uri="{BB962C8B-B14F-4D97-AF65-F5344CB8AC3E}">
        <p14:creationId xmlns:p14="http://schemas.microsoft.com/office/powerpoint/2010/main" val="1686213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136FCF6-982C-CC37-9625-3EBFC7E7DD13}"/>
              </a:ext>
            </a:extLst>
          </p:cNvPr>
          <p:cNvSpPr>
            <a:spLocks noGrp="1"/>
          </p:cNvSpPr>
          <p:nvPr>
            <p:ph type="title"/>
          </p:nvPr>
        </p:nvSpPr>
        <p:spPr>
          <a:xfrm>
            <a:off x="1012795" y="457199"/>
            <a:ext cx="5203368" cy="566572"/>
          </a:xfrm>
        </p:spPr>
        <p:txBody>
          <a:bodyPr rtlCol="0" anchor="ctr"/>
          <a:lstStyle>
            <a:defPPr>
              <a:defRPr lang="fr-FR"/>
            </a:defPPr>
          </a:lstStyle>
          <a:p>
            <a:pPr rtl="0"/>
            <a:r>
              <a:rPr lang="fr-FR" sz="2800" b="0" dirty="0">
                <a:latin typeface="Arial Black" panose="020B0A04020102020204" pitchFamily="34" charset="0"/>
              </a:rPr>
              <a:t>La tâche</a:t>
            </a:r>
          </a:p>
        </p:txBody>
      </p:sp>
      <p:sp>
        <p:nvSpPr>
          <p:cNvPr id="2" name="Espace réservé du numéro de diapositive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3</a:t>
            </a:fld>
            <a:endParaRPr lang="fr-FR" dirty="0"/>
          </a:p>
        </p:txBody>
      </p:sp>
      <p:sp>
        <p:nvSpPr>
          <p:cNvPr id="6" name="Espace réservé du texte 5">
            <a:extLst>
              <a:ext uri="{FF2B5EF4-FFF2-40B4-BE49-F238E27FC236}">
                <a16:creationId xmlns:a16="http://schemas.microsoft.com/office/drawing/2014/main" id="{FB6D6C5A-DB65-3BDD-12C1-8C2C3B9D1BD2}"/>
              </a:ext>
            </a:extLst>
          </p:cNvPr>
          <p:cNvSpPr>
            <a:spLocks noGrp="1"/>
          </p:cNvSpPr>
          <p:nvPr>
            <p:ph type="body" sz="quarter" idx="13"/>
          </p:nvPr>
        </p:nvSpPr>
        <p:spPr>
          <a:xfrm>
            <a:off x="1075779" y="1512405"/>
            <a:ext cx="10793835" cy="4526042"/>
          </a:xfrm>
        </p:spPr>
        <p:txBody>
          <a:bodyPr/>
          <a:lstStyle/>
          <a:p>
            <a:r>
              <a:rPr lang="fr-FR" b="1" dirty="0"/>
              <a:t>Extraction de relations pour l'analyse des rapports de renseignement</a:t>
            </a:r>
          </a:p>
          <a:p>
            <a:r>
              <a:rPr lang="fr-FR" dirty="0"/>
              <a:t>Domaine : renseignement et défense </a:t>
            </a:r>
          </a:p>
          <a:p>
            <a:endParaRPr lang="fr-FR" dirty="0"/>
          </a:p>
          <a:p>
            <a:r>
              <a:rPr lang="fr-FR" dirty="0"/>
              <a:t>L'analyse de rapports est </a:t>
            </a:r>
            <a:r>
              <a:rPr lang="fr-FR" b="1" dirty="0"/>
              <a:t>cruciale</a:t>
            </a:r>
            <a:r>
              <a:rPr lang="fr-FR" dirty="0"/>
              <a:t> pour comprendre les </a:t>
            </a:r>
            <a:r>
              <a:rPr lang="fr-FR" b="1" dirty="0"/>
              <a:t>relations</a:t>
            </a:r>
            <a:r>
              <a:rPr lang="fr-FR" dirty="0"/>
              <a:t> complexes </a:t>
            </a:r>
            <a:r>
              <a:rPr lang="fr-FR" b="1" dirty="0"/>
              <a:t>entre</a:t>
            </a:r>
            <a:r>
              <a:rPr lang="fr-FR" dirty="0"/>
              <a:t> les différents </a:t>
            </a:r>
            <a:r>
              <a:rPr lang="fr-FR" b="1" dirty="0"/>
              <a:t>acteurs</a:t>
            </a:r>
            <a:r>
              <a:rPr lang="fr-FR" dirty="0"/>
              <a:t>, événements et leurs caractéristiques (entités nommées). L’extraction de relations est encore aujourd’hui un </a:t>
            </a:r>
            <a:r>
              <a:rPr lang="fr-FR" b="1" dirty="0"/>
              <a:t>verrou scientifique</a:t>
            </a:r>
            <a:r>
              <a:rPr lang="fr-FR" dirty="0"/>
              <a:t> et par conséquent nécessite un traitement manuel important. La recherche explore alors des méthodes variées afin de trouver la plus adaptée à la résolution de cette tâche.</a:t>
            </a:r>
          </a:p>
          <a:p>
            <a:endParaRPr lang="fr-FR" dirty="0"/>
          </a:p>
          <a:p>
            <a:endParaRPr lang="fr-FR" dirty="0"/>
          </a:p>
        </p:txBody>
      </p:sp>
    </p:spTree>
    <p:extLst>
      <p:ext uri="{BB962C8B-B14F-4D97-AF65-F5344CB8AC3E}">
        <p14:creationId xmlns:p14="http://schemas.microsoft.com/office/powerpoint/2010/main" val="2776379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136FCF6-982C-CC37-9625-3EBFC7E7DD13}"/>
              </a:ext>
            </a:extLst>
          </p:cNvPr>
          <p:cNvSpPr>
            <a:spLocks noGrp="1"/>
          </p:cNvSpPr>
          <p:nvPr>
            <p:ph type="title"/>
          </p:nvPr>
        </p:nvSpPr>
        <p:spPr>
          <a:xfrm>
            <a:off x="1012795" y="457199"/>
            <a:ext cx="5203368" cy="566572"/>
          </a:xfrm>
        </p:spPr>
        <p:txBody>
          <a:bodyPr rtlCol="0" anchor="ctr"/>
          <a:lstStyle>
            <a:defPPr>
              <a:defRPr lang="fr-FR"/>
            </a:defPPr>
          </a:lstStyle>
          <a:p>
            <a:pPr rtl="0"/>
            <a:r>
              <a:rPr lang="fr-FR" sz="2800" b="0" dirty="0">
                <a:latin typeface="Arial Black" panose="020B0A04020102020204" pitchFamily="34" charset="0"/>
              </a:rPr>
              <a:t>Les Données - 1</a:t>
            </a:r>
          </a:p>
        </p:txBody>
      </p:sp>
      <p:sp>
        <p:nvSpPr>
          <p:cNvPr id="2" name="Espace réservé du numéro de diapositive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4</a:t>
            </a:fld>
            <a:endParaRPr lang="fr-FR" dirty="0"/>
          </a:p>
        </p:txBody>
      </p:sp>
      <p:sp>
        <p:nvSpPr>
          <p:cNvPr id="6" name="Espace réservé du texte 5">
            <a:extLst>
              <a:ext uri="{FF2B5EF4-FFF2-40B4-BE49-F238E27FC236}">
                <a16:creationId xmlns:a16="http://schemas.microsoft.com/office/drawing/2014/main" id="{FB6D6C5A-DB65-3BDD-12C1-8C2C3B9D1BD2}"/>
              </a:ext>
            </a:extLst>
          </p:cNvPr>
          <p:cNvSpPr>
            <a:spLocks noGrp="1"/>
          </p:cNvSpPr>
          <p:nvPr>
            <p:ph type="body" sz="quarter" idx="13"/>
          </p:nvPr>
        </p:nvSpPr>
        <p:spPr>
          <a:xfrm>
            <a:off x="1075779" y="1521195"/>
            <a:ext cx="10594138" cy="4607042"/>
          </a:xfrm>
        </p:spPr>
        <p:txBody>
          <a:bodyPr/>
          <a:lstStyle/>
          <a:p>
            <a:r>
              <a:rPr lang="fr-FR" dirty="0"/>
              <a:t>[TRAIN] Data type : 800 entrées (id, </a:t>
            </a:r>
            <a:r>
              <a:rPr lang="fr-FR" dirty="0" err="1"/>
              <a:t>text</a:t>
            </a:r>
            <a:r>
              <a:rPr lang="fr-FR" dirty="0"/>
              <a:t>, </a:t>
            </a:r>
            <a:r>
              <a:rPr lang="fr-FR" dirty="0" err="1"/>
              <a:t>entities</a:t>
            </a:r>
            <a:r>
              <a:rPr lang="fr-FR" dirty="0"/>
              <a:t>, relations) </a:t>
            </a:r>
          </a:p>
          <a:p>
            <a:r>
              <a:rPr lang="fr-FR" dirty="0"/>
              <a:t>[TEST] Data type : 400 entrées (id, </a:t>
            </a:r>
            <a:r>
              <a:rPr lang="fr-FR" dirty="0" err="1"/>
              <a:t>text</a:t>
            </a:r>
            <a:r>
              <a:rPr lang="fr-FR" dirty="0"/>
              <a:t>, </a:t>
            </a:r>
            <a:r>
              <a:rPr lang="fr-FR" dirty="0" err="1"/>
              <a:t>entities</a:t>
            </a:r>
            <a:r>
              <a:rPr lang="fr-FR" dirty="0"/>
              <a:t>, </a:t>
            </a:r>
            <a:r>
              <a:rPr lang="fr-FR" strike="sngStrike" dirty="0"/>
              <a:t>relations</a:t>
            </a:r>
            <a:r>
              <a:rPr lang="fr-FR" dirty="0"/>
              <a:t>) </a:t>
            </a:r>
          </a:p>
          <a:p>
            <a:r>
              <a:rPr lang="fr-FR" dirty="0"/>
              <a:t>Exemple : </a:t>
            </a:r>
          </a:p>
          <a:p>
            <a:r>
              <a:rPr lang="fr-FR" dirty="0"/>
              <a:t>51321, "Une épidémie de dengue a fait des ravages en Equateur. Les autorités ont initié une campagne…", </a:t>
            </a:r>
            <a:r>
              <a:rPr lang="en-US" dirty="0"/>
              <a:t>[{"id": 0, "mentions": [{"value": "Equateur", "start": 45, "end": 53}], "type": "PLACE"}, </a:t>
            </a:r>
            <a:r>
              <a:rPr lang="fr-FR" dirty="0"/>
              <a:t>etc.], </a:t>
            </a:r>
            <a:br>
              <a:rPr lang="fr-FR" dirty="0"/>
            </a:br>
            <a:r>
              <a:rPr lang="fr-FR" dirty="0"/>
              <a:t>[</a:t>
            </a:r>
            <a:r>
              <a:rPr lang="en-US" dirty="0"/>
              <a:t>[1, "IS_LOCATED_IN", 0], [9, "IS_IN_CONTACT_WITH", 1], etc.]</a:t>
            </a:r>
          </a:p>
          <a:p>
            <a:endParaRPr lang="en-US" dirty="0"/>
          </a:p>
          <a:p>
            <a:r>
              <a:rPr lang="fr-FR" dirty="0"/>
              <a:t>[ONTOLOGY] qui définit les classes d’entités (ACCIDENT, CIVILIAN, etc.) et les relations possibles sous format </a:t>
            </a:r>
            <a:r>
              <a:rPr lang="en-US" dirty="0"/>
              <a:t>[</a:t>
            </a:r>
            <a:r>
              <a:rPr lang="en-US" dirty="0" err="1"/>
              <a:t>subject_id</a:t>
            </a:r>
            <a:r>
              <a:rPr lang="en-US" dirty="0"/>
              <a:t>, predicate, </a:t>
            </a:r>
            <a:r>
              <a:rPr lang="en-US" dirty="0" err="1"/>
              <a:t>object_id</a:t>
            </a:r>
            <a:r>
              <a:rPr lang="en-US" dirty="0"/>
              <a:t>] (ex.: [ACTOR, CREATED, ORGANISATION]</a:t>
            </a:r>
            <a:endParaRPr lang="fr-FR" dirty="0"/>
          </a:p>
        </p:txBody>
      </p:sp>
    </p:spTree>
    <p:extLst>
      <p:ext uri="{BB962C8B-B14F-4D97-AF65-F5344CB8AC3E}">
        <p14:creationId xmlns:p14="http://schemas.microsoft.com/office/powerpoint/2010/main" val="29282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664B5-26B9-9E39-A9EB-2B95D5F0205B}"/>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CCAAC084-BB7D-E914-D9A0-A1C9F27CC5E5}"/>
              </a:ext>
            </a:extLst>
          </p:cNvPr>
          <p:cNvSpPr>
            <a:spLocks noGrp="1"/>
          </p:cNvSpPr>
          <p:nvPr>
            <p:ph type="title"/>
          </p:nvPr>
        </p:nvSpPr>
        <p:spPr>
          <a:xfrm>
            <a:off x="1012795" y="457199"/>
            <a:ext cx="5203368" cy="566572"/>
          </a:xfrm>
        </p:spPr>
        <p:txBody>
          <a:bodyPr rtlCol="0" anchor="ctr"/>
          <a:lstStyle>
            <a:defPPr>
              <a:defRPr lang="fr-FR"/>
            </a:defPPr>
          </a:lstStyle>
          <a:p>
            <a:pPr rtl="0"/>
            <a:r>
              <a:rPr lang="fr-FR" sz="2800" b="0" dirty="0">
                <a:latin typeface="Arial Black" panose="020B0A04020102020204" pitchFamily="34" charset="0"/>
              </a:rPr>
              <a:t>Les Données - 2</a:t>
            </a:r>
          </a:p>
        </p:txBody>
      </p:sp>
      <p:sp>
        <p:nvSpPr>
          <p:cNvPr id="2" name="Espace réservé du numéro de diapositive 1">
            <a:extLst>
              <a:ext uri="{FF2B5EF4-FFF2-40B4-BE49-F238E27FC236}">
                <a16:creationId xmlns:a16="http://schemas.microsoft.com/office/drawing/2014/main" id="{2B49E9E9-D288-7D27-6728-B4CA7A977D76}"/>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5</a:t>
            </a:fld>
            <a:endParaRPr lang="fr-FR" dirty="0"/>
          </a:p>
        </p:txBody>
      </p:sp>
      <p:sp>
        <p:nvSpPr>
          <p:cNvPr id="6" name="Espace réservé du texte 5">
            <a:extLst>
              <a:ext uri="{FF2B5EF4-FFF2-40B4-BE49-F238E27FC236}">
                <a16:creationId xmlns:a16="http://schemas.microsoft.com/office/drawing/2014/main" id="{4C8DADF9-0828-4FD0-6F3C-06411C273404}"/>
              </a:ext>
            </a:extLst>
          </p:cNvPr>
          <p:cNvSpPr>
            <a:spLocks noGrp="1"/>
          </p:cNvSpPr>
          <p:nvPr>
            <p:ph type="body" sz="quarter" idx="13"/>
          </p:nvPr>
        </p:nvSpPr>
        <p:spPr>
          <a:xfrm>
            <a:off x="1075779" y="1521195"/>
            <a:ext cx="5841069" cy="4607042"/>
          </a:xfrm>
        </p:spPr>
        <p:txBody>
          <a:bodyPr/>
          <a:lstStyle/>
          <a:p>
            <a:r>
              <a:rPr lang="fr-FR" dirty="0"/>
              <a:t>Analyse [train] : </a:t>
            </a:r>
          </a:p>
          <a:p>
            <a:pPr marL="285750" indent="-285750">
              <a:buFontTx/>
              <a:buChar char="-"/>
            </a:pPr>
            <a:r>
              <a:rPr lang="fr-FR" dirty="0"/>
              <a:t>55 types d’entités, 17 827 occurrences</a:t>
            </a:r>
          </a:p>
          <a:p>
            <a:pPr marL="285750" indent="-285750">
              <a:buFontTx/>
              <a:buChar char="-"/>
            </a:pPr>
            <a:r>
              <a:rPr lang="fr-FR" dirty="0"/>
              <a:t>37 types de relations, 31 469 occurrences</a:t>
            </a:r>
          </a:p>
          <a:p>
            <a:pPr algn="just"/>
            <a:r>
              <a:rPr lang="fr-FR" dirty="0"/>
              <a:t>Données (très) déséquilibrées, également noté par </a:t>
            </a:r>
            <a:r>
              <a:rPr lang="fr-FR" dirty="0" err="1"/>
              <a:t>Emvista</a:t>
            </a:r>
            <a:r>
              <a:rPr lang="fr-FR" dirty="0"/>
              <a:t>: </a:t>
            </a:r>
            <a:br>
              <a:rPr lang="fr-FR" dirty="0"/>
            </a:br>
            <a:r>
              <a:rPr lang="fr-FR" dirty="0"/>
              <a:t>« </a:t>
            </a:r>
            <a:r>
              <a:rPr lang="en-US" dirty="0"/>
              <a:t>As shown in the previous figures </a:t>
            </a:r>
            <a:r>
              <a:rPr lang="en-US" b="1" dirty="0"/>
              <a:t>this dataset is imbalanced both with entities and relations</a:t>
            </a:r>
            <a:r>
              <a:rPr lang="en-US" dirty="0"/>
              <a:t>. Users may choose to discard low support classes.”</a:t>
            </a:r>
            <a:r>
              <a:rPr lang="en-US" baseline="30000" dirty="0"/>
              <a:t>[1]</a:t>
            </a:r>
          </a:p>
          <a:p>
            <a:r>
              <a:rPr lang="fr-FR" dirty="0"/>
              <a:t>Nombre max de phrases : 15</a:t>
            </a:r>
            <a:br>
              <a:rPr lang="fr-FR" dirty="0"/>
            </a:br>
            <a:r>
              <a:rPr lang="fr-FR" dirty="0"/>
              <a:t>Nombre min de phrases : 2</a:t>
            </a:r>
            <a:br>
              <a:rPr lang="fr-FR" dirty="0"/>
            </a:br>
            <a:r>
              <a:rPr lang="fr-FR" dirty="0"/>
              <a:t>Nombre médian de phrases : 6.0</a:t>
            </a:r>
            <a:br>
              <a:rPr lang="fr-FR" dirty="0"/>
            </a:br>
            <a:r>
              <a:rPr lang="fr-FR" dirty="0"/>
              <a:t>Nombre moyen de phrases : 6.67 (</a:t>
            </a:r>
            <a:r>
              <a:rPr lang="fr-FR" dirty="0" err="1"/>
              <a:t>SpaCy</a:t>
            </a:r>
            <a:r>
              <a:rPr lang="fr-FR" dirty="0"/>
              <a:t>)</a:t>
            </a:r>
          </a:p>
          <a:p>
            <a:r>
              <a:rPr lang="fr-FR" dirty="0"/>
              <a:t>Nombre moyen de </a:t>
            </a:r>
            <a:r>
              <a:rPr lang="fr-FR" dirty="0" err="1"/>
              <a:t>tokens</a:t>
            </a:r>
            <a:r>
              <a:rPr lang="fr-FR" dirty="0"/>
              <a:t> par texte : 244.67 (</a:t>
            </a:r>
            <a:r>
              <a:rPr lang="fr-FR" dirty="0" err="1"/>
              <a:t>RoBERTa</a:t>
            </a:r>
            <a:r>
              <a:rPr lang="fr-FR" dirty="0"/>
              <a:t> </a:t>
            </a:r>
            <a:r>
              <a:rPr lang="fr-FR" dirty="0" err="1"/>
              <a:t>tokenizer</a:t>
            </a:r>
            <a:r>
              <a:rPr lang="fr-FR" dirty="0"/>
              <a:t>)</a:t>
            </a:r>
          </a:p>
        </p:txBody>
      </p:sp>
      <p:pic>
        <p:nvPicPr>
          <p:cNvPr id="4" name="Image 3">
            <a:extLst>
              <a:ext uri="{FF2B5EF4-FFF2-40B4-BE49-F238E27FC236}">
                <a16:creationId xmlns:a16="http://schemas.microsoft.com/office/drawing/2014/main" id="{9480FAC5-C04C-6708-B488-09CA01A67CE0}"/>
              </a:ext>
            </a:extLst>
          </p:cNvPr>
          <p:cNvPicPr>
            <a:picLocks noChangeAspect="1"/>
          </p:cNvPicPr>
          <p:nvPr/>
        </p:nvPicPr>
        <p:blipFill>
          <a:blip r:embed="rId3"/>
          <a:stretch>
            <a:fillRect/>
          </a:stretch>
        </p:blipFill>
        <p:spPr>
          <a:xfrm>
            <a:off x="7217762" y="1041078"/>
            <a:ext cx="4198511" cy="2387922"/>
          </a:xfrm>
          <a:prstGeom prst="rect">
            <a:avLst/>
          </a:prstGeom>
          <a:ln>
            <a:solidFill>
              <a:schemeClr val="tx1"/>
            </a:solidFill>
          </a:ln>
        </p:spPr>
      </p:pic>
      <p:pic>
        <p:nvPicPr>
          <p:cNvPr id="8" name="Image 7">
            <a:extLst>
              <a:ext uri="{FF2B5EF4-FFF2-40B4-BE49-F238E27FC236}">
                <a16:creationId xmlns:a16="http://schemas.microsoft.com/office/drawing/2014/main" id="{C604F1A9-2D9F-97B9-F557-1E19594E5B72}"/>
              </a:ext>
            </a:extLst>
          </p:cNvPr>
          <p:cNvPicPr>
            <a:picLocks noChangeAspect="1"/>
          </p:cNvPicPr>
          <p:nvPr/>
        </p:nvPicPr>
        <p:blipFill>
          <a:blip r:embed="rId4"/>
          <a:stretch>
            <a:fillRect/>
          </a:stretch>
        </p:blipFill>
        <p:spPr>
          <a:xfrm>
            <a:off x="7208009" y="3734768"/>
            <a:ext cx="4208264" cy="2393469"/>
          </a:xfrm>
          <a:prstGeom prst="rect">
            <a:avLst/>
          </a:prstGeom>
          <a:ln>
            <a:solidFill>
              <a:schemeClr val="tx1"/>
            </a:solidFill>
          </a:ln>
        </p:spPr>
      </p:pic>
    </p:spTree>
    <p:extLst>
      <p:ext uri="{BB962C8B-B14F-4D97-AF65-F5344CB8AC3E}">
        <p14:creationId xmlns:p14="http://schemas.microsoft.com/office/powerpoint/2010/main" val="317655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136FCF6-982C-CC37-9625-3EBFC7E7DD13}"/>
              </a:ext>
            </a:extLst>
          </p:cNvPr>
          <p:cNvSpPr>
            <a:spLocks noGrp="1"/>
          </p:cNvSpPr>
          <p:nvPr>
            <p:ph type="title"/>
          </p:nvPr>
        </p:nvSpPr>
        <p:spPr>
          <a:xfrm>
            <a:off x="1012795" y="457199"/>
            <a:ext cx="5203368" cy="566572"/>
          </a:xfrm>
        </p:spPr>
        <p:txBody>
          <a:bodyPr rtlCol="0" anchor="ctr"/>
          <a:lstStyle>
            <a:defPPr>
              <a:defRPr lang="fr-FR"/>
            </a:defPPr>
          </a:lstStyle>
          <a:p>
            <a:pPr rtl="0"/>
            <a:r>
              <a:rPr lang="fr-FR" sz="2800" b="0" dirty="0">
                <a:latin typeface="Arial Black" panose="020B0A04020102020204" pitchFamily="34" charset="0"/>
              </a:rPr>
              <a:t>Les Données - 3</a:t>
            </a:r>
          </a:p>
        </p:txBody>
      </p:sp>
      <p:sp>
        <p:nvSpPr>
          <p:cNvPr id="2" name="Espace réservé du numéro de diapositive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6</a:t>
            </a:fld>
            <a:endParaRPr lang="fr-FR" dirty="0"/>
          </a:p>
        </p:txBody>
      </p:sp>
      <p:sp>
        <p:nvSpPr>
          <p:cNvPr id="6" name="Espace réservé du texte 5">
            <a:extLst>
              <a:ext uri="{FF2B5EF4-FFF2-40B4-BE49-F238E27FC236}">
                <a16:creationId xmlns:a16="http://schemas.microsoft.com/office/drawing/2014/main" id="{FB6D6C5A-DB65-3BDD-12C1-8C2C3B9D1BD2}"/>
              </a:ext>
            </a:extLst>
          </p:cNvPr>
          <p:cNvSpPr>
            <a:spLocks noGrp="1"/>
          </p:cNvSpPr>
          <p:nvPr>
            <p:ph type="body" sz="quarter" idx="13"/>
          </p:nvPr>
        </p:nvSpPr>
        <p:spPr>
          <a:xfrm>
            <a:off x="1075779" y="1533777"/>
            <a:ext cx="5577856" cy="4946154"/>
          </a:xfrm>
        </p:spPr>
        <p:txBody>
          <a:bodyPr/>
          <a:lstStyle/>
          <a:p>
            <a:r>
              <a:rPr lang="fr-FR" dirty="0"/>
              <a:t>L’analyse des combinaisons [TYPE_EN_A, REL, TYPE_EN_B] nous indique une grande quantité de données très peu représentées ce qui risque de poser problème pour l’apprentissage robuste par un système.</a:t>
            </a:r>
          </a:p>
          <a:p>
            <a:endParaRPr lang="fr-FR" dirty="0"/>
          </a:p>
          <a:p>
            <a:pPr>
              <a:spcAft>
                <a:spcPts val="600"/>
              </a:spcAft>
            </a:pPr>
            <a:r>
              <a:rPr lang="fr-FR" b="1" dirty="0"/>
              <a:t>Aucune modification </a:t>
            </a:r>
            <a:r>
              <a:rPr lang="fr-FR" dirty="0"/>
              <a:t>pour cette expérience mais de potentiels ajustements sont possible (cf. Discussion)</a:t>
            </a:r>
          </a:p>
          <a:p>
            <a:pPr>
              <a:spcAft>
                <a:spcPts val="600"/>
              </a:spcAft>
            </a:pPr>
            <a:endParaRPr lang="fr-FR" dirty="0"/>
          </a:p>
          <a:p>
            <a:pPr>
              <a:spcAft>
                <a:spcPts val="600"/>
              </a:spcAft>
            </a:pPr>
            <a:r>
              <a:rPr lang="fr-FR" b="1" dirty="0"/>
              <a:t>Représentation naturelle </a:t>
            </a:r>
            <a:r>
              <a:rPr lang="fr-FR" dirty="0"/>
              <a:t>de la distribution dans les rapports originaux ?</a:t>
            </a:r>
          </a:p>
        </p:txBody>
      </p:sp>
      <p:pic>
        <p:nvPicPr>
          <p:cNvPr id="7" name="Image 6">
            <a:extLst>
              <a:ext uri="{FF2B5EF4-FFF2-40B4-BE49-F238E27FC236}">
                <a16:creationId xmlns:a16="http://schemas.microsoft.com/office/drawing/2014/main" id="{B770CA9A-AAF2-1E1C-AA77-2921CFDCA518}"/>
              </a:ext>
            </a:extLst>
          </p:cNvPr>
          <p:cNvPicPr>
            <a:picLocks noChangeAspect="1"/>
          </p:cNvPicPr>
          <p:nvPr/>
        </p:nvPicPr>
        <p:blipFill>
          <a:blip r:embed="rId3"/>
          <a:stretch>
            <a:fillRect/>
          </a:stretch>
        </p:blipFill>
        <p:spPr>
          <a:xfrm>
            <a:off x="6653635" y="1533777"/>
            <a:ext cx="4772391" cy="3790446"/>
          </a:xfrm>
          <a:prstGeom prst="rect">
            <a:avLst/>
          </a:prstGeom>
          <a:ln>
            <a:solidFill>
              <a:schemeClr val="tx1"/>
            </a:solidFill>
          </a:ln>
        </p:spPr>
      </p:pic>
    </p:spTree>
    <p:extLst>
      <p:ext uri="{BB962C8B-B14F-4D97-AF65-F5344CB8AC3E}">
        <p14:creationId xmlns:p14="http://schemas.microsoft.com/office/powerpoint/2010/main" val="48264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136FCF6-982C-CC37-9625-3EBFC7E7DD13}"/>
              </a:ext>
            </a:extLst>
          </p:cNvPr>
          <p:cNvSpPr>
            <a:spLocks noGrp="1"/>
          </p:cNvSpPr>
          <p:nvPr>
            <p:ph type="title"/>
          </p:nvPr>
        </p:nvSpPr>
        <p:spPr>
          <a:xfrm>
            <a:off x="1012794" y="457199"/>
            <a:ext cx="7081003" cy="566572"/>
          </a:xfrm>
        </p:spPr>
        <p:txBody>
          <a:bodyPr rtlCol="0" anchor="ctr"/>
          <a:lstStyle>
            <a:defPPr>
              <a:defRPr lang="fr-FR"/>
            </a:defPPr>
          </a:lstStyle>
          <a:p>
            <a:pPr rtl="0"/>
            <a:r>
              <a:rPr lang="fr-FR" sz="2800" b="0" dirty="0">
                <a:latin typeface="Arial Black" panose="020B0A04020102020204" pitchFamily="34" charset="0"/>
              </a:rPr>
              <a:t>Deux expériences</a:t>
            </a:r>
          </a:p>
        </p:txBody>
      </p:sp>
      <p:sp>
        <p:nvSpPr>
          <p:cNvPr id="2" name="Espace réservé du numéro de diapositive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7</a:t>
            </a:fld>
            <a:endParaRPr lang="fr-FR" dirty="0"/>
          </a:p>
        </p:txBody>
      </p:sp>
      <p:sp>
        <p:nvSpPr>
          <p:cNvPr id="6" name="Espace réservé du texte 5">
            <a:extLst>
              <a:ext uri="{FF2B5EF4-FFF2-40B4-BE49-F238E27FC236}">
                <a16:creationId xmlns:a16="http://schemas.microsoft.com/office/drawing/2014/main" id="{FB6D6C5A-DB65-3BDD-12C1-8C2C3B9D1BD2}"/>
              </a:ext>
            </a:extLst>
          </p:cNvPr>
          <p:cNvSpPr>
            <a:spLocks noGrp="1"/>
          </p:cNvSpPr>
          <p:nvPr>
            <p:ph type="body" sz="quarter" idx="13"/>
          </p:nvPr>
        </p:nvSpPr>
        <p:spPr>
          <a:xfrm>
            <a:off x="1075779" y="1533777"/>
            <a:ext cx="10697121" cy="2590117"/>
          </a:xfrm>
        </p:spPr>
        <p:txBody>
          <a:bodyPr/>
          <a:lstStyle/>
          <a:p>
            <a:r>
              <a:rPr lang="fr-FR" u="sng" dirty="0"/>
              <a:t>Première expérience</a:t>
            </a:r>
            <a:r>
              <a:rPr lang="fr-FR" u="sng" baseline="30000" dirty="0"/>
              <a:t>[2] </a:t>
            </a:r>
          </a:p>
          <a:p>
            <a:r>
              <a:rPr lang="fr-FR" dirty="0"/>
              <a:t>Extraire le texte autour et entre les entités afin de donner du contexte au modèle : </a:t>
            </a:r>
          </a:p>
          <a:p>
            <a:br>
              <a:rPr lang="fr-FR" dirty="0">
                <a:solidFill>
                  <a:schemeClr val="accent6">
                    <a:lumMod val="60000"/>
                    <a:lumOff val="40000"/>
                  </a:schemeClr>
                </a:solidFill>
                <a:latin typeface="Consolas" panose="020B0609020204030204" pitchFamily="49" charset="0"/>
              </a:rPr>
            </a:br>
            <a:r>
              <a:rPr lang="fr-FR" dirty="0">
                <a:solidFill>
                  <a:schemeClr val="accent6">
                    <a:lumMod val="60000"/>
                    <a:lumOff val="40000"/>
                  </a:schemeClr>
                </a:solidFill>
                <a:latin typeface="Consolas" panose="020B0609020204030204" pitchFamily="49" charset="0"/>
              </a:rPr>
              <a:t>(contexte)+</a:t>
            </a:r>
            <a:r>
              <a:rPr lang="fr-FR" b="0" dirty="0">
                <a:solidFill>
                  <a:srgbClr val="569CD6"/>
                </a:solidFill>
                <a:effectLst/>
                <a:latin typeface="Consolas" panose="020B0609020204030204" pitchFamily="49" charset="0"/>
              </a:rPr>
              <a:t>{</a:t>
            </a:r>
            <a:r>
              <a:rPr lang="fr-FR" b="0" dirty="0" err="1">
                <a:solidFill>
                  <a:srgbClr val="9CDCFE"/>
                </a:solidFill>
                <a:effectLst/>
                <a:latin typeface="Consolas" panose="020B0609020204030204" pitchFamily="49" charset="0"/>
              </a:rPr>
              <a:t>marked_text</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start</a:t>
            </a:r>
            <a:r>
              <a:rPr lang="fr-FR" b="0" dirty="0">
                <a:solidFill>
                  <a:srgbClr val="CCCCCC"/>
                </a:solidFill>
                <a:effectLst/>
                <a:latin typeface="Consolas" panose="020B0609020204030204" pitchFamily="49" charset="0"/>
              </a:rPr>
              <a:t>]</a:t>
            </a:r>
            <a:r>
              <a:rPr lang="fr-FR" b="0" dirty="0">
                <a:solidFill>
                  <a:srgbClr val="569CD6"/>
                </a:solidFill>
                <a:effectLst/>
                <a:latin typeface="Consolas" panose="020B0609020204030204" pitchFamily="49" charset="0"/>
              </a:rPr>
              <a:t>}</a:t>
            </a:r>
            <a:r>
              <a:rPr lang="fr-FR" b="0" dirty="0">
                <a:solidFill>
                  <a:srgbClr val="CE9178"/>
                </a:solidFill>
                <a:effectLst/>
                <a:latin typeface="Consolas" panose="020B0609020204030204" pitchFamily="49" charset="0"/>
              </a:rPr>
              <a:t>[E</a:t>
            </a:r>
            <a:r>
              <a:rPr lang="fr-FR" b="0" dirty="0">
                <a:solidFill>
                  <a:srgbClr val="569CD6"/>
                </a:solidFill>
                <a:effectLst/>
                <a:latin typeface="Consolas" panose="020B0609020204030204" pitchFamily="49" charset="0"/>
              </a:rPr>
              <a:t>{</a:t>
            </a:r>
            <a:r>
              <a:rPr lang="fr-FR" b="0" dirty="0" err="1">
                <a:solidFill>
                  <a:srgbClr val="9CDCFE"/>
                </a:solidFill>
                <a:effectLst/>
                <a:latin typeface="Consolas" panose="020B0609020204030204" pitchFamily="49" charset="0"/>
              </a:rPr>
              <a:t>entity</a:t>
            </a:r>
            <a:r>
              <a:rPr lang="fr-FR" b="0" dirty="0">
                <a:solidFill>
                  <a:srgbClr val="CCCCCC"/>
                </a:solidFill>
                <a:effectLst/>
                <a:latin typeface="Consolas" panose="020B0609020204030204" pitchFamily="49" charset="0"/>
              </a:rPr>
              <a:t>[</a:t>
            </a:r>
            <a:r>
              <a:rPr lang="fr-FR" b="0" dirty="0">
                <a:solidFill>
                  <a:srgbClr val="CE9178"/>
                </a:solidFill>
                <a:effectLst/>
                <a:latin typeface="Consolas" panose="020B0609020204030204" pitchFamily="49" charset="0"/>
              </a:rPr>
              <a:t>'id'</a:t>
            </a:r>
            <a:r>
              <a:rPr lang="fr-FR" b="0" dirty="0">
                <a:solidFill>
                  <a:srgbClr val="CCCCCC"/>
                </a:solidFill>
                <a:effectLst/>
                <a:latin typeface="Consolas" panose="020B0609020204030204" pitchFamily="49" charset="0"/>
              </a:rPr>
              <a:t>]</a:t>
            </a:r>
            <a:r>
              <a:rPr lang="fr-FR" b="0" dirty="0">
                <a:solidFill>
                  <a:srgbClr val="569CD6"/>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569CD6"/>
                </a:solidFill>
                <a:effectLst/>
                <a:latin typeface="Consolas" panose="020B0609020204030204" pitchFamily="49" charset="0"/>
              </a:rPr>
              <a:t>{</a:t>
            </a:r>
            <a:r>
              <a:rPr lang="fr-FR" b="0" dirty="0">
                <a:solidFill>
                  <a:srgbClr val="9CDCFE"/>
                </a:solidFill>
                <a:effectLst/>
                <a:latin typeface="Consolas" panose="020B0609020204030204" pitchFamily="49" charset="0"/>
              </a:rPr>
              <a:t>value</a:t>
            </a:r>
            <a:r>
              <a:rPr lang="fr-FR" b="0" dirty="0">
                <a:solidFill>
                  <a:srgbClr val="569CD6"/>
                </a:solidFill>
                <a:effectLst/>
                <a:latin typeface="Consolas" panose="020B0609020204030204" pitchFamily="49" charset="0"/>
              </a:rPr>
              <a:t>}</a:t>
            </a:r>
            <a:r>
              <a:rPr lang="fr-FR" b="0" dirty="0">
                <a:solidFill>
                  <a:srgbClr val="CE9178"/>
                </a:solidFill>
                <a:effectLst/>
                <a:latin typeface="Consolas" panose="020B0609020204030204" pitchFamily="49" charset="0"/>
              </a:rPr>
              <a:t>[/E</a:t>
            </a:r>
            <a:r>
              <a:rPr lang="fr-FR" b="0" dirty="0">
                <a:solidFill>
                  <a:srgbClr val="569CD6"/>
                </a:solidFill>
                <a:effectLst/>
                <a:latin typeface="Consolas" panose="020B0609020204030204" pitchFamily="49" charset="0"/>
              </a:rPr>
              <a:t>{</a:t>
            </a:r>
            <a:r>
              <a:rPr lang="fr-FR" b="0" dirty="0" err="1">
                <a:solidFill>
                  <a:srgbClr val="9CDCFE"/>
                </a:solidFill>
                <a:effectLst/>
                <a:latin typeface="Consolas" panose="020B0609020204030204" pitchFamily="49" charset="0"/>
              </a:rPr>
              <a:t>entity</a:t>
            </a:r>
            <a:r>
              <a:rPr lang="fr-FR" b="0" dirty="0">
                <a:solidFill>
                  <a:srgbClr val="CCCCCC"/>
                </a:solidFill>
                <a:effectLst/>
                <a:latin typeface="Consolas" panose="020B0609020204030204" pitchFamily="49" charset="0"/>
              </a:rPr>
              <a:t>[</a:t>
            </a:r>
            <a:r>
              <a:rPr lang="fr-FR" b="0" dirty="0">
                <a:solidFill>
                  <a:srgbClr val="CE9178"/>
                </a:solidFill>
                <a:effectLst/>
                <a:latin typeface="Consolas" panose="020B0609020204030204" pitchFamily="49" charset="0"/>
              </a:rPr>
              <a:t>'id'</a:t>
            </a:r>
            <a:r>
              <a:rPr lang="fr-FR" b="0" dirty="0">
                <a:solidFill>
                  <a:srgbClr val="CCCCCC"/>
                </a:solidFill>
                <a:effectLst/>
                <a:latin typeface="Consolas" panose="020B0609020204030204" pitchFamily="49" charset="0"/>
              </a:rPr>
              <a:t>]</a:t>
            </a:r>
            <a:r>
              <a:rPr lang="fr-FR" b="0" dirty="0">
                <a:solidFill>
                  <a:srgbClr val="569CD6"/>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569CD6"/>
                </a:solidFill>
                <a:effectLst/>
                <a:latin typeface="Consolas" panose="020B0609020204030204" pitchFamily="49" charset="0"/>
              </a:rPr>
              <a:t>{</a:t>
            </a:r>
            <a:r>
              <a:rPr lang="fr-FR" b="0" dirty="0" err="1">
                <a:solidFill>
                  <a:srgbClr val="9CDCFE"/>
                </a:solidFill>
                <a:effectLst/>
                <a:latin typeface="Consolas" panose="020B0609020204030204" pitchFamily="49" charset="0"/>
              </a:rPr>
              <a:t>marked_text</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end</a:t>
            </a:r>
            <a:r>
              <a:rPr lang="fr-FR" b="0" dirty="0">
                <a:solidFill>
                  <a:srgbClr val="CCCCCC"/>
                </a:solidFill>
                <a:effectLst/>
                <a:latin typeface="Consolas" panose="020B0609020204030204" pitchFamily="49" charset="0"/>
              </a:rPr>
              <a:t>:]</a:t>
            </a:r>
            <a:r>
              <a:rPr lang="fr-FR" b="0" dirty="0">
                <a:solidFill>
                  <a:srgbClr val="569CD6"/>
                </a:solidFill>
                <a:effectLst/>
                <a:latin typeface="Consolas" panose="020B0609020204030204" pitchFamily="49" charset="0"/>
              </a:rPr>
              <a:t>}</a:t>
            </a:r>
            <a:r>
              <a:rPr lang="fr-FR" b="0" dirty="0">
                <a:solidFill>
                  <a:schemeClr val="accent6">
                    <a:lumMod val="60000"/>
                    <a:lumOff val="40000"/>
                  </a:schemeClr>
                </a:solidFill>
                <a:effectLst/>
                <a:latin typeface="Consolas" panose="020B0609020204030204" pitchFamily="49" charset="0"/>
              </a:rPr>
              <a:t>+(contexte)</a:t>
            </a:r>
            <a:br>
              <a:rPr lang="fr-FR" dirty="0">
                <a:solidFill>
                  <a:schemeClr val="accent6">
                    <a:lumMod val="60000"/>
                    <a:lumOff val="40000"/>
                  </a:schemeClr>
                </a:solidFill>
                <a:latin typeface="Consolas" panose="020B0609020204030204" pitchFamily="49" charset="0"/>
              </a:rPr>
            </a:br>
            <a:br>
              <a:rPr lang="fr-FR" sz="1400" dirty="0">
                <a:solidFill>
                  <a:srgbClr val="CE9178"/>
                </a:solidFill>
                <a:latin typeface="Consolas" panose="020B0609020204030204" pitchFamily="49" charset="0"/>
              </a:rPr>
            </a:b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text</a:t>
            </a:r>
            <a:r>
              <a:rPr lang="fr-FR" sz="1600" dirty="0">
                <a:solidFill>
                  <a:srgbClr val="CE9178"/>
                </a:solidFill>
                <a:latin typeface="Consolas" panose="020B0609020204030204" pitchFamily="49" charset="0"/>
              </a:rPr>
              <a:t>': 'arrivée sur place et les [E12]secouristes[/E12] ont déposé la [E6]victime[/E6] sur une civière. Après l’, 'label': IS_IN_CONTACT_WITH}</a:t>
            </a:r>
            <a:endParaRPr lang="fr-FR" sz="1400" dirty="0">
              <a:solidFill>
                <a:srgbClr val="CE9178"/>
              </a:solidFill>
              <a:latin typeface="Consolas" panose="020B0609020204030204" pitchFamily="49" charset="0"/>
            </a:endParaRPr>
          </a:p>
        </p:txBody>
      </p:sp>
      <p:sp>
        <p:nvSpPr>
          <p:cNvPr id="8" name="ZoneTexte 7">
            <a:extLst>
              <a:ext uri="{FF2B5EF4-FFF2-40B4-BE49-F238E27FC236}">
                <a16:creationId xmlns:a16="http://schemas.microsoft.com/office/drawing/2014/main" id="{9155357D-B6C8-B046-7A05-BBDCC8E0F86E}"/>
              </a:ext>
            </a:extLst>
          </p:cNvPr>
          <p:cNvSpPr txBox="1"/>
          <p:nvPr/>
        </p:nvSpPr>
        <p:spPr>
          <a:xfrm>
            <a:off x="0" y="6539300"/>
            <a:ext cx="10133091" cy="276999"/>
          </a:xfrm>
          <a:prstGeom prst="rect">
            <a:avLst/>
          </a:prstGeom>
          <a:noFill/>
        </p:spPr>
        <p:txBody>
          <a:bodyPr wrap="square">
            <a:spAutoFit/>
          </a:bodyPr>
          <a:lstStyle/>
          <a:p>
            <a:r>
              <a:rPr lang="fr-FR" sz="1200" dirty="0"/>
              <a:t>[2] inspirée de </a:t>
            </a:r>
            <a:r>
              <a:rPr lang="fr-FR" sz="1200" dirty="0">
                <a:hlinkClick r:id="rId3"/>
              </a:rPr>
              <a:t>https://arxiv.org/pdf/1906.03158</a:t>
            </a:r>
            <a:r>
              <a:rPr lang="fr-FR" sz="1200" dirty="0"/>
              <a:t> et </a:t>
            </a:r>
            <a:r>
              <a:rPr lang="fr-FR" sz="1200" dirty="0">
                <a:hlinkClick r:id="rId4"/>
              </a:rPr>
              <a:t>https://www.youtube.com/watch?v=luU40xu7QAg</a:t>
            </a:r>
            <a:r>
              <a:rPr lang="fr-FR" sz="1200" dirty="0"/>
              <a:t>) </a:t>
            </a:r>
          </a:p>
        </p:txBody>
      </p:sp>
      <p:sp>
        <p:nvSpPr>
          <p:cNvPr id="10" name="ZoneTexte 9">
            <a:extLst>
              <a:ext uri="{FF2B5EF4-FFF2-40B4-BE49-F238E27FC236}">
                <a16:creationId xmlns:a16="http://schemas.microsoft.com/office/drawing/2014/main" id="{04E5049C-714E-20FA-27A8-F5CA8258BDB8}"/>
              </a:ext>
            </a:extLst>
          </p:cNvPr>
          <p:cNvSpPr txBox="1"/>
          <p:nvPr/>
        </p:nvSpPr>
        <p:spPr>
          <a:xfrm>
            <a:off x="1075779" y="4250642"/>
            <a:ext cx="10697121" cy="1723549"/>
          </a:xfrm>
          <a:prstGeom prst="rect">
            <a:avLst/>
          </a:prstGeom>
          <a:noFill/>
        </p:spPr>
        <p:txBody>
          <a:bodyPr wrap="square">
            <a:spAutoFit/>
          </a:bodyPr>
          <a:lstStyle/>
          <a:p>
            <a:r>
              <a:rPr lang="fr-FR" u="sng" dirty="0">
                <a:solidFill>
                  <a:schemeClr val="accent6"/>
                </a:solidFill>
              </a:rPr>
              <a:t>Seconde expérience</a:t>
            </a:r>
          </a:p>
          <a:p>
            <a:endParaRPr lang="fr-FR" dirty="0">
              <a:solidFill>
                <a:srgbClr val="CE9178"/>
              </a:solidFill>
              <a:latin typeface="Consolas" panose="020B0609020204030204" pitchFamily="49" charset="0"/>
            </a:endParaRPr>
          </a:p>
          <a:p>
            <a:r>
              <a:rPr lang="fr-FR" dirty="0">
                <a:solidFill>
                  <a:schemeClr val="accent6"/>
                </a:solidFill>
              </a:rPr>
              <a:t>Se concentrer sur les types d’entités, sans contexte, afin d’observer si une généralisation « simple » est possible</a:t>
            </a:r>
          </a:p>
          <a:p>
            <a:endParaRPr lang="fr-FR" dirty="0">
              <a:solidFill>
                <a:srgbClr val="CE9178"/>
              </a:solidFill>
              <a:latin typeface="Consolas" panose="020B0609020204030204" pitchFamily="49" charset="0"/>
            </a:endParaRPr>
          </a:p>
          <a:p>
            <a:r>
              <a:rPr lang="en-US" sz="1600" dirty="0">
                <a:solidFill>
                  <a:srgbClr val="CE9178"/>
                </a:solidFill>
                <a:latin typeface="Consolas" panose="020B0609020204030204" pitchFamily="49" charset="0"/>
              </a:rPr>
              <a:t>{'text': 'GROUP_OF_INDIVIDUALS [SEP] PLACE', 'label’: IS_LOCATED_IN}</a:t>
            </a:r>
            <a:endParaRPr lang="fr-FR" sz="1600" dirty="0">
              <a:solidFill>
                <a:srgbClr val="CE9178"/>
              </a:solidFill>
              <a:latin typeface="Consolas" panose="020B0609020204030204" pitchFamily="49" charset="0"/>
            </a:endParaRPr>
          </a:p>
          <a:p>
            <a:endParaRPr lang="fr-FR" dirty="0">
              <a:solidFill>
                <a:schemeClr val="accent6"/>
              </a:solidFill>
            </a:endParaRPr>
          </a:p>
        </p:txBody>
      </p:sp>
    </p:spTree>
    <p:extLst>
      <p:ext uri="{BB962C8B-B14F-4D97-AF65-F5344CB8AC3E}">
        <p14:creationId xmlns:p14="http://schemas.microsoft.com/office/powerpoint/2010/main" val="140157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3CB55-EE14-DDA2-2BFB-5D7E1A467394}"/>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7EB1FDC1-2822-E546-9961-9A33B5411AA8}"/>
              </a:ext>
            </a:extLst>
          </p:cNvPr>
          <p:cNvSpPr>
            <a:spLocks noGrp="1"/>
          </p:cNvSpPr>
          <p:nvPr>
            <p:ph type="title"/>
          </p:nvPr>
        </p:nvSpPr>
        <p:spPr>
          <a:xfrm>
            <a:off x="1012794" y="457199"/>
            <a:ext cx="6275245" cy="566572"/>
          </a:xfrm>
        </p:spPr>
        <p:txBody>
          <a:bodyPr rtlCol="0" anchor="ctr"/>
          <a:lstStyle>
            <a:defPPr>
              <a:defRPr lang="fr-FR"/>
            </a:defPPr>
          </a:lstStyle>
          <a:p>
            <a:pPr rtl="0"/>
            <a:r>
              <a:rPr lang="fr-FR" sz="2800" b="0" dirty="0">
                <a:latin typeface="Arial Black" panose="020B0A04020102020204" pitchFamily="34" charset="0"/>
              </a:rPr>
              <a:t>EXP 1 : Camembert et n=10</a:t>
            </a:r>
          </a:p>
        </p:txBody>
      </p:sp>
      <p:sp>
        <p:nvSpPr>
          <p:cNvPr id="2" name="Espace réservé du numéro de diapositive 1">
            <a:extLst>
              <a:ext uri="{FF2B5EF4-FFF2-40B4-BE49-F238E27FC236}">
                <a16:creationId xmlns:a16="http://schemas.microsoft.com/office/drawing/2014/main" id="{F657DFAE-710D-D151-4779-FA9E0318BBAA}"/>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8</a:t>
            </a:fld>
            <a:endParaRPr lang="fr-FR" dirty="0"/>
          </a:p>
        </p:txBody>
      </p:sp>
      <p:pic>
        <p:nvPicPr>
          <p:cNvPr id="10" name="Image 9">
            <a:extLst>
              <a:ext uri="{FF2B5EF4-FFF2-40B4-BE49-F238E27FC236}">
                <a16:creationId xmlns:a16="http://schemas.microsoft.com/office/drawing/2014/main" id="{48669117-5410-5EEA-8048-E5EF6C1A3722}"/>
              </a:ext>
            </a:extLst>
          </p:cNvPr>
          <p:cNvPicPr>
            <a:picLocks noChangeAspect="1"/>
          </p:cNvPicPr>
          <p:nvPr/>
        </p:nvPicPr>
        <p:blipFill>
          <a:blip r:embed="rId3"/>
          <a:srcRect r="10217"/>
          <a:stretch/>
        </p:blipFill>
        <p:spPr>
          <a:xfrm>
            <a:off x="6130344" y="1025400"/>
            <a:ext cx="5626380" cy="5375401"/>
          </a:xfrm>
          <a:prstGeom prst="rect">
            <a:avLst/>
          </a:prstGeom>
        </p:spPr>
      </p:pic>
      <p:pic>
        <p:nvPicPr>
          <p:cNvPr id="12" name="Image 11">
            <a:extLst>
              <a:ext uri="{FF2B5EF4-FFF2-40B4-BE49-F238E27FC236}">
                <a16:creationId xmlns:a16="http://schemas.microsoft.com/office/drawing/2014/main" id="{2C88DF23-0699-68F2-9552-5B810155B8FB}"/>
              </a:ext>
            </a:extLst>
          </p:cNvPr>
          <p:cNvPicPr>
            <a:picLocks noChangeAspect="1"/>
          </p:cNvPicPr>
          <p:nvPr/>
        </p:nvPicPr>
        <p:blipFill>
          <a:blip r:embed="rId4"/>
          <a:stretch>
            <a:fillRect/>
          </a:stretch>
        </p:blipFill>
        <p:spPr>
          <a:xfrm>
            <a:off x="435276" y="2279387"/>
            <a:ext cx="5382376" cy="2867425"/>
          </a:xfrm>
          <a:prstGeom prst="rect">
            <a:avLst/>
          </a:prstGeom>
        </p:spPr>
      </p:pic>
      <p:sp>
        <p:nvSpPr>
          <p:cNvPr id="16" name="ZoneTexte 15">
            <a:extLst>
              <a:ext uri="{FF2B5EF4-FFF2-40B4-BE49-F238E27FC236}">
                <a16:creationId xmlns:a16="http://schemas.microsoft.com/office/drawing/2014/main" id="{9B3B826B-8BE8-F786-A437-7C2F122F90F9}"/>
              </a:ext>
            </a:extLst>
          </p:cNvPr>
          <p:cNvSpPr txBox="1"/>
          <p:nvPr/>
        </p:nvSpPr>
        <p:spPr>
          <a:xfrm>
            <a:off x="353463" y="5227694"/>
            <a:ext cx="5546002" cy="1200329"/>
          </a:xfrm>
          <a:prstGeom prst="rect">
            <a:avLst/>
          </a:prstGeom>
          <a:noFill/>
        </p:spPr>
        <p:txBody>
          <a:bodyPr wrap="square">
            <a:spAutoFit/>
          </a:bodyPr>
          <a:lstStyle/>
          <a:p>
            <a:r>
              <a:rPr lang="fr-FR" b="0" i="0" dirty="0">
                <a:solidFill>
                  <a:schemeClr val="accent6"/>
                </a:solidFill>
                <a:effectLst/>
                <a:latin typeface="Consolas" panose="020B0609020204030204" pitchFamily="49" charset="0"/>
              </a:rPr>
              <a:t>GENDER_MALE = </a:t>
            </a:r>
            <a:br>
              <a:rPr lang="fr-FR" b="0" i="0" dirty="0">
                <a:solidFill>
                  <a:schemeClr val="accent6"/>
                </a:solidFill>
                <a:effectLst/>
                <a:latin typeface="Consolas" panose="020B0609020204030204" pitchFamily="49" charset="0"/>
              </a:rPr>
            </a:br>
            <a:r>
              <a:rPr lang="fr-FR" b="0" i="0" dirty="0">
                <a:solidFill>
                  <a:schemeClr val="accent6"/>
                </a:solidFill>
                <a:effectLst/>
                <a:latin typeface="Consolas" panose="020B0609020204030204" pitchFamily="49" charset="0"/>
              </a:rPr>
              <a:t>2003 à Campsas. Monsieur [E5]Guy Michel Parker[/E5]</a:t>
            </a:r>
            <a:r>
              <a:rPr lang="fr-FR" b="0" i="0" dirty="0">
                <a:solidFill>
                  <a:schemeClr val="bg1">
                    <a:lumMod val="50000"/>
                  </a:schemeClr>
                </a:solidFill>
                <a:effectLst/>
                <a:latin typeface="Consolas" panose="020B0609020204030204" pitchFamily="49" charset="0"/>
              </a:rPr>
              <a:t>[E5]Guy Michel Parker[/E5]</a:t>
            </a:r>
            <a:r>
              <a:rPr lang="fr-FR" b="0" i="0" dirty="0">
                <a:solidFill>
                  <a:schemeClr val="accent6"/>
                </a:solidFill>
                <a:effectLst/>
                <a:latin typeface="Consolas" panose="020B0609020204030204" pitchFamily="49" charset="0"/>
              </a:rPr>
              <a:t>, alors ivre, a demandé à</a:t>
            </a:r>
            <a:endParaRPr lang="fr-FR" dirty="0">
              <a:solidFill>
                <a:schemeClr val="accent6"/>
              </a:solidFill>
            </a:endParaRPr>
          </a:p>
        </p:txBody>
      </p:sp>
    </p:spTree>
    <p:extLst>
      <p:ext uri="{BB962C8B-B14F-4D97-AF65-F5344CB8AC3E}">
        <p14:creationId xmlns:p14="http://schemas.microsoft.com/office/powerpoint/2010/main" val="121774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BE32D-4E3B-60E1-D103-5525CE6716DF}"/>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37D3DC21-E233-A804-8CE8-2A7971629B8A}"/>
              </a:ext>
            </a:extLst>
          </p:cNvPr>
          <p:cNvSpPr>
            <a:spLocks noGrp="1"/>
          </p:cNvSpPr>
          <p:nvPr>
            <p:ph type="title"/>
          </p:nvPr>
        </p:nvSpPr>
        <p:spPr>
          <a:xfrm>
            <a:off x="1012795" y="457199"/>
            <a:ext cx="6420100" cy="566572"/>
          </a:xfrm>
        </p:spPr>
        <p:txBody>
          <a:bodyPr rtlCol="0" anchor="ctr"/>
          <a:lstStyle>
            <a:defPPr>
              <a:defRPr lang="fr-FR"/>
            </a:defPPr>
          </a:lstStyle>
          <a:p>
            <a:pPr rtl="0"/>
            <a:r>
              <a:rPr lang="fr-FR" sz="2800" b="0" dirty="0">
                <a:latin typeface="Arial Black" panose="020B0A04020102020204" pitchFamily="34" charset="0"/>
              </a:rPr>
              <a:t>EXP 1 : Camembert et n=ALL</a:t>
            </a:r>
          </a:p>
        </p:txBody>
      </p:sp>
      <p:sp>
        <p:nvSpPr>
          <p:cNvPr id="2" name="Espace réservé du numéro de diapositive 1">
            <a:extLst>
              <a:ext uri="{FF2B5EF4-FFF2-40B4-BE49-F238E27FC236}">
                <a16:creationId xmlns:a16="http://schemas.microsoft.com/office/drawing/2014/main" id="{22B8FDA9-C177-FA61-64ED-E2DA5B82EC3B}"/>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9</a:t>
            </a:fld>
            <a:endParaRPr lang="fr-FR" dirty="0"/>
          </a:p>
        </p:txBody>
      </p:sp>
      <p:pic>
        <p:nvPicPr>
          <p:cNvPr id="17" name="Image 16">
            <a:extLst>
              <a:ext uri="{FF2B5EF4-FFF2-40B4-BE49-F238E27FC236}">
                <a16:creationId xmlns:a16="http://schemas.microsoft.com/office/drawing/2014/main" id="{8BA5F9BE-7C4C-A83B-2005-34E219F3297D}"/>
              </a:ext>
            </a:extLst>
          </p:cNvPr>
          <p:cNvPicPr>
            <a:picLocks noChangeAspect="1"/>
          </p:cNvPicPr>
          <p:nvPr/>
        </p:nvPicPr>
        <p:blipFill>
          <a:blip r:embed="rId3"/>
          <a:srcRect r="9988"/>
          <a:stretch/>
        </p:blipFill>
        <p:spPr>
          <a:xfrm>
            <a:off x="5710082" y="1141466"/>
            <a:ext cx="5715944" cy="5472113"/>
          </a:xfrm>
          <a:prstGeom prst="rect">
            <a:avLst/>
          </a:prstGeom>
        </p:spPr>
      </p:pic>
      <p:pic>
        <p:nvPicPr>
          <p:cNvPr id="23" name="Image 22">
            <a:extLst>
              <a:ext uri="{FF2B5EF4-FFF2-40B4-BE49-F238E27FC236}">
                <a16:creationId xmlns:a16="http://schemas.microsoft.com/office/drawing/2014/main" id="{E26BD3FB-ACBB-7B26-C443-A2D5AFEAC9B0}"/>
              </a:ext>
            </a:extLst>
          </p:cNvPr>
          <p:cNvPicPr>
            <a:picLocks noChangeAspect="1"/>
          </p:cNvPicPr>
          <p:nvPr/>
        </p:nvPicPr>
        <p:blipFill>
          <a:blip r:embed="rId4"/>
          <a:stretch>
            <a:fillRect/>
          </a:stretch>
        </p:blipFill>
        <p:spPr>
          <a:xfrm>
            <a:off x="1012795" y="1141466"/>
            <a:ext cx="4110086" cy="5480114"/>
          </a:xfrm>
          <a:prstGeom prst="rect">
            <a:avLst/>
          </a:prstGeom>
        </p:spPr>
      </p:pic>
    </p:spTree>
    <p:extLst>
      <p:ext uri="{BB962C8B-B14F-4D97-AF65-F5344CB8AC3E}">
        <p14:creationId xmlns:p14="http://schemas.microsoft.com/office/powerpoint/2010/main" val="1798908001"/>
      </p:ext>
    </p:extLst>
  </p:cSld>
  <p:clrMapOvr>
    <a:masterClrMapping/>
  </p:clrMapOvr>
</p:sld>
</file>

<file path=ppt/theme/theme1.xml><?xml version="1.0" encoding="utf-8"?>
<a:theme xmlns:a="http://schemas.openxmlformats.org/drawingml/2006/main" name="Personnalisé">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893085_TF78438558_Win32" id="{3A360CBA-99A0-49ED-B63F-2D1627BB2518}" vid="{56FFFEFC-6F1D-4078-81C7-9B5A182BBA3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{08627222-0A20-46FA-AFC6-B906A40BF799}tf78438558_win32</Template>
  <TotalTime>960</TotalTime>
  <Words>1607</Words>
  <Application>Microsoft Office PowerPoint</Application>
  <PresentationFormat>Grand écran</PresentationFormat>
  <Paragraphs>176</Paragraphs>
  <Slides>24</Slides>
  <Notes>24</Notes>
  <HiddenSlides>10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Arial</vt:lpstr>
      <vt:lpstr>Arial Black</vt:lpstr>
      <vt:lpstr>Calibri</vt:lpstr>
      <vt:lpstr>Consolas</vt:lpstr>
      <vt:lpstr>Sabon Next LT</vt:lpstr>
      <vt:lpstr>Personnalisé</vt:lpstr>
      <vt:lpstr>Résumé des expériences</vt:lpstr>
      <vt:lpstr>agenda</vt:lpstr>
      <vt:lpstr>La tâche</vt:lpstr>
      <vt:lpstr>Les Données - 1</vt:lpstr>
      <vt:lpstr>Les Données - 2</vt:lpstr>
      <vt:lpstr>Les Données - 3</vt:lpstr>
      <vt:lpstr>Deux expériences</vt:lpstr>
      <vt:lpstr>EXP 1 : Camembert et n=10</vt:lpstr>
      <vt:lpstr>EXP 1 : Camembert et n=ALL</vt:lpstr>
      <vt:lpstr>EXP 2 : Distilbert et n=10</vt:lpstr>
      <vt:lpstr>EXP 2 : Distilbert et n=15</vt:lpstr>
      <vt:lpstr>Les résultats des expériences</vt:lpstr>
      <vt:lpstr>Pour aller plus loin</vt:lpstr>
      <vt:lpstr>Merci</vt:lpstr>
      <vt:lpstr>Revoir la stratégie</vt:lpstr>
      <vt:lpstr>La puissance de la communication</vt:lpstr>
      <vt:lpstr>Surmonter la nervosité</vt:lpstr>
      <vt:lpstr>Suscitez l’intérêt du public</vt:lpstr>
      <vt:lpstr>Sélection d’aides visuelles</vt:lpstr>
      <vt:lpstr>Techniques de discours efficaces</vt:lpstr>
      <vt:lpstr>Navigation dans les sessions questions et réponses</vt:lpstr>
      <vt:lpstr>Impact de l’élocution</vt:lpstr>
      <vt:lpstr>Derniers conseils et points importants à retenir</vt:lpstr>
      <vt:lpstr>Mesures d’engagement du discours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base</dc:title>
  <dc:subject/>
  <dc:creator>nathalie zemmour</dc:creator>
  <cp:lastModifiedBy>nathalie zemmour</cp:lastModifiedBy>
  <cp:revision>14</cp:revision>
  <dcterms:created xsi:type="dcterms:W3CDTF">2025-02-07T16:45:09Z</dcterms:created>
  <dcterms:modified xsi:type="dcterms:W3CDTF">2025-02-13T18:40:54Z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