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70" r:id="rId12"/>
    <p:sldId id="26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94660"/>
  </p:normalViewPr>
  <p:slideViewPr>
    <p:cSldViewPr snapToGrid="0">
      <p:cViewPr varScale="1">
        <p:scale>
          <a:sx n="78" d="100"/>
          <a:sy n="78"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32981-74CA-43A4-BC4D-DE970AFADEDA}"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7438-A39E-4277-BEA6-E91D8EFF81E8}" type="slidenum">
              <a:rPr lang="en-US" smtClean="0"/>
              <a:t>‹#›</a:t>
            </a:fld>
            <a:endParaRPr lang="en-US"/>
          </a:p>
        </p:txBody>
      </p:sp>
    </p:spTree>
    <p:extLst>
      <p:ext uri="{BB962C8B-B14F-4D97-AF65-F5344CB8AC3E}">
        <p14:creationId xmlns:p14="http://schemas.microsoft.com/office/powerpoint/2010/main" val="173356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6</a:t>
            </a:fld>
            <a:endParaRPr lang="en-US"/>
          </a:p>
        </p:txBody>
      </p:sp>
    </p:spTree>
    <p:extLst>
      <p:ext uri="{BB962C8B-B14F-4D97-AF65-F5344CB8AC3E}">
        <p14:creationId xmlns:p14="http://schemas.microsoft.com/office/powerpoint/2010/main" val="230727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7</a:t>
            </a:fld>
            <a:endParaRPr lang="en-US"/>
          </a:p>
        </p:txBody>
      </p:sp>
    </p:spTree>
    <p:extLst>
      <p:ext uri="{BB962C8B-B14F-4D97-AF65-F5344CB8AC3E}">
        <p14:creationId xmlns:p14="http://schemas.microsoft.com/office/powerpoint/2010/main" val="90367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8</a:t>
            </a:fld>
            <a:endParaRPr lang="en-US"/>
          </a:p>
        </p:txBody>
      </p:sp>
    </p:spTree>
    <p:extLst>
      <p:ext uri="{BB962C8B-B14F-4D97-AF65-F5344CB8AC3E}">
        <p14:creationId xmlns:p14="http://schemas.microsoft.com/office/powerpoint/2010/main" val="385262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9</a:t>
            </a:fld>
            <a:endParaRPr lang="en-US"/>
          </a:p>
        </p:txBody>
      </p:sp>
    </p:spTree>
    <p:extLst>
      <p:ext uri="{BB962C8B-B14F-4D97-AF65-F5344CB8AC3E}">
        <p14:creationId xmlns:p14="http://schemas.microsoft.com/office/powerpoint/2010/main" val="240587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10</a:t>
            </a:fld>
            <a:endParaRPr lang="en-US"/>
          </a:p>
        </p:txBody>
      </p:sp>
    </p:spTree>
    <p:extLst>
      <p:ext uri="{BB962C8B-B14F-4D97-AF65-F5344CB8AC3E}">
        <p14:creationId xmlns:p14="http://schemas.microsoft.com/office/powerpoint/2010/main" val="287608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11</a:t>
            </a:fld>
            <a:endParaRPr lang="en-US"/>
          </a:p>
        </p:txBody>
      </p:sp>
    </p:spTree>
    <p:extLst>
      <p:ext uri="{BB962C8B-B14F-4D97-AF65-F5344CB8AC3E}">
        <p14:creationId xmlns:p14="http://schemas.microsoft.com/office/powerpoint/2010/main" val="8012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12</a:t>
            </a:fld>
            <a:endParaRPr lang="en-US"/>
          </a:p>
        </p:txBody>
      </p:sp>
    </p:spTree>
    <p:extLst>
      <p:ext uri="{BB962C8B-B14F-4D97-AF65-F5344CB8AC3E}">
        <p14:creationId xmlns:p14="http://schemas.microsoft.com/office/powerpoint/2010/main" val="131948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13</a:t>
            </a:fld>
            <a:endParaRPr lang="en-US"/>
          </a:p>
        </p:txBody>
      </p:sp>
    </p:spTree>
    <p:extLst>
      <p:ext uri="{BB962C8B-B14F-4D97-AF65-F5344CB8AC3E}">
        <p14:creationId xmlns:p14="http://schemas.microsoft.com/office/powerpoint/2010/main" val="18215281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3/10/2023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3/10/2023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3/10/2023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kaggle.com/datasets/stephenpolozoff/top-beer-information"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1281" y="1432223"/>
            <a:ext cx="6337828" cy="3035808"/>
          </a:xfrm>
        </p:spPr>
        <p:txBody>
          <a:bodyPr/>
          <a:lstStyle/>
          <a:p>
            <a:pPr algn="ctr"/>
            <a:r>
              <a:rPr lang="en-US" sz="6800" dirty="0" smtClean="0"/>
              <a:t>Top 50</a:t>
            </a:r>
            <a:br>
              <a:rPr lang="en-US" sz="6800" dirty="0" smtClean="0"/>
            </a:br>
            <a:r>
              <a:rPr lang="en-US" sz="6800" dirty="0" smtClean="0"/>
              <a:t>Beer Profile </a:t>
            </a:r>
            <a:endParaRPr lang="en-US" sz="6800" dirty="0"/>
          </a:p>
        </p:txBody>
      </p:sp>
      <p:sp>
        <p:nvSpPr>
          <p:cNvPr id="3" name="Subtitle 2"/>
          <p:cNvSpPr>
            <a:spLocks noGrp="1"/>
          </p:cNvSpPr>
          <p:nvPr>
            <p:ph type="subTitle" idx="1"/>
          </p:nvPr>
        </p:nvSpPr>
        <p:spPr/>
        <p:txBody>
          <a:bodyPr/>
          <a:lstStyle/>
          <a:p>
            <a:r>
              <a:rPr lang="en-US" dirty="0"/>
              <a:t>Beer Dataset with Tasting Profiles and Consumer Ratings</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385" b="89673" l="3667" r="96000">
                        <a14:foregroundMark x1="36111" y1="7809" x2="32111" y2="29597"/>
                        <a14:foregroundMark x1="77667" y1="9824" x2="76222" y2="26826"/>
                        <a14:foregroundMark x1="76111" y1="31360" x2="75556" y2="32872"/>
                        <a14:foregroundMark x1="42111" y1="43073" x2="40778" y2="82242"/>
                        <a14:foregroundMark x1="44778" y1="50630" x2="44222" y2="64484"/>
                        <a14:backgroundMark x1="35333" y1="12846" x2="35556" y2="13602"/>
                        <a14:backgroundMark x1="70889" y1="26700" x2="70667" y2="27582"/>
                      </a14:backgroundRemoval>
                    </a14:imgEffect>
                  </a14:imgLayer>
                </a14:imgProps>
              </a:ext>
              <a:ext uri="{28A0092B-C50C-407E-A947-70E740481C1C}">
                <a14:useLocalDpi xmlns:a14="http://schemas.microsoft.com/office/drawing/2010/main" val="0"/>
              </a:ext>
            </a:extLst>
          </a:blip>
          <a:stretch>
            <a:fillRect/>
          </a:stretch>
        </p:blipFill>
        <p:spPr>
          <a:xfrm>
            <a:off x="771040" y="1313989"/>
            <a:ext cx="4105760" cy="3265407"/>
          </a:xfrm>
          <a:prstGeom prst="rect">
            <a:avLst/>
          </a:prstGeom>
        </p:spPr>
      </p:pic>
    </p:spTree>
    <p:extLst>
      <p:ext uri="{BB962C8B-B14F-4D97-AF65-F5344CB8AC3E}">
        <p14:creationId xmlns:p14="http://schemas.microsoft.com/office/powerpoint/2010/main" val="237928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fontScale="90000"/>
          </a:bodyPr>
          <a:lstStyle/>
          <a:p>
            <a:pPr lvl="0" algn="ctr">
              <a:spcBef>
                <a:spcPts val="1200"/>
              </a:spcBef>
              <a:buClr>
                <a:prstClr val="white"/>
              </a:buClr>
              <a:buSzPct val="85000"/>
            </a:pPr>
            <a:r>
              <a:rPr lang="en-US" dirty="0" smtClean="0">
                <a:solidFill>
                  <a:schemeClr val="tx1"/>
                </a:solidFill>
              </a:rPr>
              <a:t>Properties </a:t>
            </a:r>
            <a:r>
              <a:rPr lang="en-US" dirty="0">
                <a:solidFill>
                  <a:schemeClr val="tx1"/>
                </a:solidFill>
              </a:rPr>
              <a:t>that make a </a:t>
            </a:r>
            <a:r>
              <a:rPr lang="en-US" dirty="0" smtClean="0">
                <a:solidFill>
                  <a:schemeClr val="tx1"/>
                </a:solidFill>
              </a:rPr>
              <a:t/>
            </a:r>
            <a:br>
              <a:rPr lang="en-US" dirty="0" smtClean="0">
                <a:solidFill>
                  <a:schemeClr val="tx1"/>
                </a:solidFill>
              </a:rPr>
            </a:br>
            <a:r>
              <a:rPr lang="en-US" dirty="0" smtClean="0">
                <a:solidFill>
                  <a:schemeClr val="tx1"/>
                </a:solidFill>
              </a:rPr>
              <a:t>highly-rated </a:t>
            </a:r>
            <a:r>
              <a:rPr lang="en-US" dirty="0">
                <a:solidFill>
                  <a:schemeClr val="tx1"/>
                </a:solidFill>
              </a:rPr>
              <a:t>beer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335" y="2006305"/>
            <a:ext cx="11788346" cy="3509248"/>
          </a:xfrm>
          <a:prstGeom prst="rect">
            <a:avLst/>
          </a:prstGeom>
        </p:spPr>
      </p:pic>
    </p:spTree>
    <p:extLst>
      <p:ext uri="{BB962C8B-B14F-4D97-AF65-F5344CB8AC3E}">
        <p14:creationId xmlns:p14="http://schemas.microsoft.com/office/powerpoint/2010/main" val="2883349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SG" dirty="0" smtClean="0">
                <a:solidFill>
                  <a:schemeClr val="tx1"/>
                </a:solidFill>
              </a:rPr>
              <a:t>Excel</a:t>
            </a:r>
            <a:endParaRPr lang="en-US" dirty="0">
              <a:solidFill>
                <a:schemeClr val="tx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264" y="1728186"/>
            <a:ext cx="10043472" cy="3457589"/>
          </a:xfrm>
          <a:prstGeom prst="rect">
            <a:avLst/>
          </a:prstGeom>
        </p:spPr>
      </p:pic>
      <p:cxnSp>
        <p:nvCxnSpPr>
          <p:cNvPr id="6" name="Straight Arrow Connector 5"/>
          <p:cNvCxnSpPr/>
          <p:nvPr/>
        </p:nvCxnSpPr>
        <p:spPr>
          <a:xfrm>
            <a:off x="10384077" y="1089764"/>
            <a:ext cx="0" cy="488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41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87682"/>
            <a:ext cx="10058400" cy="999744"/>
          </a:xfrm>
        </p:spPr>
        <p:txBody>
          <a:bodyPr>
            <a:normAutofit/>
          </a:bodyPr>
          <a:lstStyle/>
          <a:p>
            <a:pPr lvl="0" algn="ctr">
              <a:spcBef>
                <a:spcPts val="1200"/>
              </a:spcBef>
              <a:buClr>
                <a:prstClr val="white"/>
              </a:buClr>
              <a:buSzPct val="85000"/>
            </a:pPr>
            <a:r>
              <a:rPr lang="en-US" sz="3200" dirty="0" smtClean="0">
                <a:solidFill>
                  <a:schemeClr val="tx1"/>
                </a:solidFill>
              </a:rPr>
              <a:t>Dashboard</a:t>
            </a:r>
            <a:endParaRPr lang="en-US" sz="3200" dirty="0">
              <a:solidFill>
                <a:schemeClr val="tx1"/>
              </a:solidFill>
            </a:endParaRPr>
          </a:p>
        </p:txBody>
      </p:sp>
      <p:pic>
        <p:nvPicPr>
          <p:cNvPr id="5" name="Picture 4"/>
          <p:cNvPicPr>
            <a:picLocks noChangeAspect="1"/>
          </p:cNvPicPr>
          <p:nvPr/>
        </p:nvPicPr>
        <p:blipFill>
          <a:blip r:embed="rId5"/>
          <a:stretch>
            <a:fillRect/>
          </a:stretch>
        </p:blipFill>
        <p:spPr>
          <a:xfrm>
            <a:off x="517025" y="713182"/>
            <a:ext cx="11153775" cy="5981700"/>
          </a:xfrm>
          <a:prstGeom prst="rect">
            <a:avLst/>
          </a:prstGeom>
        </p:spPr>
      </p:pic>
    </p:spTree>
    <p:extLst>
      <p:ext uri="{BB962C8B-B14F-4D97-AF65-F5344CB8AC3E}">
        <p14:creationId xmlns:p14="http://schemas.microsoft.com/office/powerpoint/2010/main" val="2185285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6" name="Title 1"/>
          <p:cNvSpPr>
            <a:spLocks noGrp="1"/>
          </p:cNvSpPr>
          <p:nvPr>
            <p:ph type="title"/>
          </p:nvPr>
        </p:nvSpPr>
        <p:spPr>
          <a:xfrm>
            <a:off x="1069848" y="484632"/>
            <a:ext cx="10058400" cy="1609344"/>
          </a:xfrm>
        </p:spPr>
        <p:txBody>
          <a:bodyPr/>
          <a:lstStyle/>
          <a:p>
            <a:pPr lvl="0">
              <a:spcBef>
                <a:spcPts val="1200"/>
              </a:spcBef>
              <a:buClr>
                <a:prstClr val="white"/>
              </a:buClr>
              <a:buSzPct val="85000"/>
            </a:pPr>
            <a:r>
              <a:rPr lang="en-US" dirty="0" smtClean="0">
                <a:solidFill>
                  <a:schemeClr val="tx1"/>
                </a:solidFill>
              </a:rPr>
              <a:t>Insight</a:t>
            </a:r>
            <a:endParaRPr lang="en-US" dirty="0">
              <a:solidFill>
                <a:schemeClr val="tx1"/>
              </a:solidFill>
            </a:endParaRPr>
          </a:p>
        </p:txBody>
      </p:sp>
      <p:sp>
        <p:nvSpPr>
          <p:cNvPr id="8" name="Content Placeholder 2"/>
          <p:cNvSpPr>
            <a:spLocks noGrp="1"/>
          </p:cNvSpPr>
          <p:nvPr>
            <p:ph idx="1"/>
          </p:nvPr>
        </p:nvSpPr>
        <p:spPr>
          <a:xfrm>
            <a:off x="1069848" y="1828800"/>
            <a:ext cx="10058400" cy="2584704"/>
          </a:xfrm>
        </p:spPr>
        <p:txBody>
          <a:bodyPr/>
          <a:lstStyle/>
          <a:p>
            <a:pPr marL="0" indent="0">
              <a:buNone/>
            </a:pPr>
            <a:endParaRPr lang="en-US" sz="1600" i="1" dirty="0"/>
          </a:p>
          <a:p>
            <a:pPr fontAlgn="base">
              <a:buClr>
                <a:schemeClr val="tx1"/>
              </a:buClr>
              <a:buFont typeface="Wingdings" panose="05000000000000000000" pitchFamily="2" charset="2"/>
              <a:buChar char="q"/>
            </a:pPr>
            <a:r>
              <a:rPr lang="en-US" sz="1600" i="1" dirty="0" smtClean="0"/>
              <a:t> </a:t>
            </a:r>
            <a:r>
              <a:rPr lang="en-US" dirty="0"/>
              <a:t>Most popular Beer Style is IPA New England</a:t>
            </a:r>
          </a:p>
          <a:p>
            <a:pPr fontAlgn="base">
              <a:buClr>
                <a:schemeClr val="tx1"/>
              </a:buClr>
              <a:buFont typeface="Wingdings" panose="05000000000000000000" pitchFamily="2" charset="2"/>
              <a:buChar char="q"/>
            </a:pPr>
            <a:r>
              <a:rPr lang="en-US" dirty="0" smtClean="0"/>
              <a:t> Most </a:t>
            </a:r>
            <a:r>
              <a:rPr lang="en-US" dirty="0"/>
              <a:t>popular Brewery based on top 50 Beer is Tree House Brewing Company</a:t>
            </a:r>
          </a:p>
          <a:p>
            <a:pPr fontAlgn="base">
              <a:buClr>
                <a:schemeClr val="tx1"/>
              </a:buClr>
              <a:buFont typeface="Wingdings" panose="05000000000000000000" pitchFamily="2" charset="2"/>
              <a:buChar char="q"/>
            </a:pPr>
            <a:r>
              <a:rPr lang="en-US" dirty="0" smtClean="0"/>
              <a:t> Highest </a:t>
            </a:r>
            <a:r>
              <a:rPr lang="en-US" dirty="0"/>
              <a:t>rating Mouthfeel is body of beer</a:t>
            </a:r>
          </a:p>
          <a:p>
            <a:pPr fontAlgn="base">
              <a:buClr>
                <a:schemeClr val="tx1"/>
              </a:buClr>
              <a:buFont typeface="Wingdings" panose="05000000000000000000" pitchFamily="2" charset="2"/>
              <a:buChar char="q"/>
            </a:pPr>
            <a:r>
              <a:rPr lang="en-US" dirty="0" smtClean="0"/>
              <a:t> Highest </a:t>
            </a:r>
            <a:r>
              <a:rPr lang="en-US" dirty="0"/>
              <a:t>rating Taste is sweet</a:t>
            </a:r>
          </a:p>
          <a:p>
            <a:pPr fontAlgn="base">
              <a:buClr>
                <a:schemeClr val="tx1"/>
              </a:buClr>
              <a:buFont typeface="Wingdings" panose="05000000000000000000" pitchFamily="2" charset="2"/>
              <a:buChar char="q"/>
            </a:pPr>
            <a:r>
              <a:rPr lang="en-US" dirty="0" smtClean="0"/>
              <a:t> Highest </a:t>
            </a:r>
            <a:r>
              <a:rPr lang="en-US" dirty="0"/>
              <a:t>rating Flavor and Aroma is malty</a:t>
            </a:r>
            <a:endParaRPr lang="en-US" sz="1600" i="1" dirty="0"/>
          </a:p>
          <a:p>
            <a:pPr marL="0" indent="0">
              <a:buClr>
                <a:schemeClr val="tx1"/>
              </a:buClr>
              <a:buNone/>
            </a:pPr>
            <a:endParaRPr lang="en-US" dirty="0" smtClean="0"/>
          </a:p>
          <a:p>
            <a:pPr marL="0" indent="0">
              <a:buClr>
                <a:schemeClr val="tx1"/>
              </a:buClr>
              <a:buNone/>
            </a:pPr>
            <a:endParaRPr lang="en-US" dirty="0" smtClean="0"/>
          </a:p>
        </p:txBody>
      </p:sp>
    </p:spTree>
    <p:extLst>
      <p:ext uri="{BB962C8B-B14F-4D97-AF65-F5344CB8AC3E}">
        <p14:creationId xmlns:p14="http://schemas.microsoft.com/office/powerpoint/2010/main" val="1817059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p:txBody>
          <a:bodyPr/>
          <a:lstStyle/>
          <a:p>
            <a:pPr lvl="0">
              <a:spcBef>
                <a:spcPts val="1200"/>
              </a:spcBef>
              <a:buClr>
                <a:prstClr val="white"/>
              </a:buClr>
              <a:buSzPct val="85000"/>
            </a:pPr>
            <a:r>
              <a:rPr lang="en-US" dirty="0" smtClean="0">
                <a:solidFill>
                  <a:schemeClr val="tx1"/>
                </a:solidFill>
              </a:rPr>
              <a:t>Data Source </a:t>
            </a:r>
            <a:r>
              <a:rPr lang="en-US" sz="2000" b="0" dirty="0">
                <a:solidFill>
                  <a:prstClr val="white"/>
                </a:solidFill>
                <a:latin typeface="Trebuchet MS" panose="020B0603020202020204"/>
                <a:ea typeface="+mn-ea"/>
                <a:cs typeface="+mn-cs"/>
              </a:rPr>
              <a:t>: </a:t>
            </a:r>
            <a:r>
              <a:rPr lang="en-US" sz="2000" b="0" dirty="0" smtClean="0">
                <a:solidFill>
                  <a:prstClr val="white"/>
                </a:solidFill>
                <a:latin typeface="Trebuchet MS" panose="020B0603020202020204"/>
                <a:ea typeface="+mn-ea"/>
                <a:cs typeface="+mn-cs"/>
              </a:rPr>
              <a:t>Kaggle.com</a:t>
            </a:r>
            <a:endParaRPr lang="en-US" dirty="0">
              <a:solidFill>
                <a:schemeClr val="tx1"/>
              </a:solidFill>
            </a:endParaRPr>
          </a:p>
        </p:txBody>
      </p:sp>
      <p:sp>
        <p:nvSpPr>
          <p:cNvPr id="3" name="Content Placeholder 2"/>
          <p:cNvSpPr>
            <a:spLocks noGrp="1"/>
          </p:cNvSpPr>
          <p:nvPr>
            <p:ph idx="1"/>
          </p:nvPr>
        </p:nvSpPr>
        <p:spPr>
          <a:xfrm>
            <a:off x="1069848" y="1828800"/>
            <a:ext cx="10058400" cy="2584704"/>
          </a:xfrm>
        </p:spPr>
        <p:txBody>
          <a:bodyPr/>
          <a:lstStyle/>
          <a:p>
            <a:pPr marL="0" indent="0">
              <a:buNone/>
            </a:pPr>
            <a:r>
              <a:rPr lang="en-US" sz="1600" i="1" dirty="0" smtClean="0">
                <a:hlinkClick r:id="rId4"/>
              </a:rPr>
              <a:t>https</a:t>
            </a:r>
            <a:r>
              <a:rPr lang="en-US" sz="1600" i="1" dirty="0">
                <a:hlinkClick r:id="rId4"/>
              </a:rPr>
              <a:t>://</a:t>
            </a:r>
            <a:r>
              <a:rPr lang="en-US" sz="1600" i="1" dirty="0" smtClean="0">
                <a:hlinkClick r:id="rId4"/>
              </a:rPr>
              <a:t>www.kaggle.com/datasets/stephenpolozoff/top-beer-information</a:t>
            </a:r>
            <a:endParaRPr lang="en-US" sz="1600" i="1" dirty="0" smtClean="0"/>
          </a:p>
          <a:p>
            <a:pPr marL="0" indent="0">
              <a:buNone/>
            </a:pPr>
            <a:endParaRPr lang="en-US" sz="1600" i="1" dirty="0"/>
          </a:p>
          <a:p>
            <a:pPr fontAlgn="base">
              <a:buClr>
                <a:schemeClr val="tx1"/>
              </a:buClr>
              <a:buFont typeface="Wingdings" panose="05000000000000000000" pitchFamily="2" charset="2"/>
              <a:buChar char="q"/>
            </a:pPr>
            <a:r>
              <a:rPr lang="en-US" sz="1600" i="1" dirty="0" smtClean="0"/>
              <a:t> </a:t>
            </a:r>
            <a:r>
              <a:rPr lang="en-US" dirty="0"/>
              <a:t>A dataset of up to 50 top-rated beers across 112 styles, 5558 beers in </a:t>
            </a:r>
            <a:r>
              <a:rPr lang="en-US" dirty="0" smtClean="0"/>
              <a:t>total. </a:t>
            </a:r>
          </a:p>
          <a:p>
            <a:pPr fontAlgn="base">
              <a:buClr>
                <a:schemeClr val="tx1"/>
              </a:buClr>
              <a:buFont typeface="Wingdings" panose="05000000000000000000" pitchFamily="2" charset="2"/>
              <a:buChar char="q"/>
            </a:pPr>
            <a:r>
              <a:rPr lang="en-US" dirty="0" smtClean="0"/>
              <a:t> The </a:t>
            </a:r>
            <a:r>
              <a:rPr lang="en-US" dirty="0"/>
              <a:t>first ten columns are information on the beer provided by the source, along with contributed information like a unique key for each beer and style. The last eleven columns represent the tasting profile features of the beer, and are defined by word counts found in up to 25 reviews of each beer. </a:t>
            </a:r>
          </a:p>
          <a:p>
            <a:pPr>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984680374"/>
              </p:ext>
            </p:extLst>
          </p:nvPr>
        </p:nvGraphicFramePr>
        <p:xfrm>
          <a:off x="1203960" y="4611624"/>
          <a:ext cx="9793224" cy="1375290"/>
        </p:xfrm>
        <a:graphic>
          <a:graphicData uri="http://schemas.openxmlformats.org/drawingml/2006/table">
            <a:tbl>
              <a:tblPr firstRow="1" bandRow="1">
                <a:tableStyleId>{D7AC3CCA-C797-4891-BE02-D94E43425B78}</a:tableStyleId>
              </a:tblPr>
              <a:tblGrid>
                <a:gridCol w="2309977">
                  <a:extLst>
                    <a:ext uri="{9D8B030D-6E8A-4147-A177-3AD203B41FA5}">
                      <a16:colId xmlns:a16="http://schemas.microsoft.com/office/drawing/2014/main" val="2093797955"/>
                    </a:ext>
                  </a:extLst>
                </a:gridCol>
                <a:gridCol w="7483247">
                  <a:extLst>
                    <a:ext uri="{9D8B030D-6E8A-4147-A177-3AD203B41FA5}">
                      <a16:colId xmlns:a16="http://schemas.microsoft.com/office/drawing/2014/main" val="790000186"/>
                    </a:ext>
                  </a:extLst>
                </a:gridCol>
              </a:tblGrid>
              <a:tr h="460890">
                <a:tc>
                  <a:txBody>
                    <a:bodyPr/>
                    <a:lstStyle/>
                    <a:p>
                      <a:r>
                        <a:rPr lang="en-US" dirty="0" smtClean="0"/>
                        <a:t>Data Collection</a:t>
                      </a:r>
                      <a:endParaRPr lang="en-US" dirty="0"/>
                    </a:p>
                  </a:txBody>
                  <a:tcPr/>
                </a:tc>
                <a:tc>
                  <a:txBody>
                    <a:bodyPr/>
                    <a:lstStyle/>
                    <a:p>
                      <a:r>
                        <a:rPr lang="en-US" sz="1800" kern="1200" dirty="0" smtClean="0">
                          <a:effectLst/>
                        </a:rPr>
                        <a:t>BeerAdvocate.com</a:t>
                      </a:r>
                      <a:endParaRPr lang="en-US" dirty="0"/>
                    </a:p>
                  </a:txBody>
                  <a:tcPr/>
                </a:tc>
                <a:extLst>
                  <a:ext uri="{0D108BD9-81ED-4DB2-BD59-A6C34878D82A}">
                    <a16:rowId xmlns:a16="http://schemas.microsoft.com/office/drawing/2014/main" val="2424022128"/>
                  </a:ext>
                </a:extLst>
              </a:tr>
              <a:tr h="683634">
                <a:tc>
                  <a:txBody>
                    <a:bodyPr/>
                    <a:lstStyle/>
                    <a:p>
                      <a:r>
                        <a:rPr lang="en-US" dirty="0" smtClean="0"/>
                        <a:t>Collection Methodology</a:t>
                      </a:r>
                      <a:endParaRPr lang="en-US" dirty="0"/>
                    </a:p>
                  </a:txBody>
                  <a:tcPr/>
                </a:tc>
                <a:tc>
                  <a:txBody>
                    <a:bodyPr/>
                    <a:lstStyle/>
                    <a:p>
                      <a:r>
                        <a:rPr lang="en-US" sz="1800" kern="1200" dirty="0" smtClean="0">
                          <a:effectLst/>
                        </a:rPr>
                        <a:t>Scraped information on rated beers and their reviews. Word counts from reviews were used to define a beer's features (Astringency, Body, Alcohol, Bitter, Sweet, Sour Salty, Fruity, Hoppy, Spicy, Malty).</a:t>
                      </a:r>
                      <a:endParaRPr lang="en-US" dirty="0"/>
                    </a:p>
                  </a:txBody>
                  <a:tcPr/>
                </a:tc>
                <a:extLst>
                  <a:ext uri="{0D108BD9-81ED-4DB2-BD59-A6C34878D82A}">
                    <a16:rowId xmlns:a16="http://schemas.microsoft.com/office/drawing/2014/main" val="2495659727"/>
                  </a:ext>
                </a:extLst>
              </a:tr>
            </a:tbl>
          </a:graphicData>
        </a:graphic>
      </p:graphicFrame>
    </p:spTree>
    <p:extLst>
      <p:ext uri="{BB962C8B-B14F-4D97-AF65-F5344CB8AC3E}">
        <p14:creationId xmlns:p14="http://schemas.microsoft.com/office/powerpoint/2010/main" val="253180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p:txBody>
          <a:bodyPr/>
          <a:lstStyle/>
          <a:p>
            <a:pPr lvl="0">
              <a:spcBef>
                <a:spcPts val="1200"/>
              </a:spcBef>
              <a:buClr>
                <a:prstClr val="white"/>
              </a:buClr>
              <a:buSzPct val="85000"/>
            </a:pPr>
            <a:r>
              <a:rPr lang="en-US" dirty="0" smtClean="0">
                <a:solidFill>
                  <a:schemeClr val="tx1"/>
                </a:solidFill>
              </a:rPr>
              <a:t>My Role</a:t>
            </a:r>
            <a:endParaRPr lang="en-US" dirty="0">
              <a:solidFill>
                <a:schemeClr val="tx1"/>
              </a:solidFill>
            </a:endParaRPr>
          </a:p>
        </p:txBody>
      </p:sp>
      <p:sp>
        <p:nvSpPr>
          <p:cNvPr id="3" name="Content Placeholder 2"/>
          <p:cNvSpPr>
            <a:spLocks noGrp="1"/>
          </p:cNvSpPr>
          <p:nvPr>
            <p:ph idx="1"/>
          </p:nvPr>
        </p:nvSpPr>
        <p:spPr>
          <a:xfrm>
            <a:off x="1069848" y="1828800"/>
            <a:ext cx="10058400" cy="4181856"/>
          </a:xfrm>
        </p:spPr>
        <p:txBody>
          <a:bodyPr/>
          <a:lstStyle/>
          <a:p>
            <a:pPr marL="0" indent="0" fontAlgn="base">
              <a:buClr>
                <a:schemeClr val="tx1"/>
              </a:buClr>
              <a:buNone/>
            </a:pPr>
            <a:endParaRPr lang="en-US" sz="1600" b="1" i="1" dirty="0"/>
          </a:p>
          <a:p>
            <a:pPr marL="0" indent="0" fontAlgn="base">
              <a:buClr>
                <a:schemeClr val="tx1"/>
              </a:buClr>
              <a:buNone/>
            </a:pPr>
            <a:r>
              <a:rPr lang="en-US" dirty="0" smtClean="0"/>
              <a:t>A </a:t>
            </a:r>
            <a:r>
              <a:rPr lang="en-US" dirty="0"/>
              <a:t>beer sommelier, also known as a cicerone in </a:t>
            </a:r>
            <a:r>
              <a:rPr lang="en-US" dirty="0" smtClean="0"/>
              <a:t>the United States, </a:t>
            </a:r>
            <a:r>
              <a:rPr lang="en-US" dirty="0"/>
              <a:t>is a </a:t>
            </a:r>
            <a:r>
              <a:rPr lang="en-US" dirty="0" smtClean="0"/>
              <a:t>trained professional</a:t>
            </a:r>
            <a:r>
              <a:rPr lang="en-US" dirty="0"/>
              <a:t>, working in the hospitality and alcoholic beverage industry, who specializes in the service and knowledge of </a:t>
            </a:r>
            <a:r>
              <a:rPr lang="en-US" dirty="0" smtClean="0"/>
              <a:t>beer.</a:t>
            </a:r>
          </a:p>
          <a:p>
            <a:pPr fontAlgn="base">
              <a:buClr>
                <a:schemeClr val="tx1"/>
              </a:buClr>
              <a:buFont typeface="Wingdings" panose="05000000000000000000" pitchFamily="2" charset="2"/>
              <a:buChar char="q"/>
            </a:pPr>
            <a:endParaRPr lang="en-US" dirty="0"/>
          </a:p>
          <a:p>
            <a:pPr marL="0" indent="0" fontAlgn="base">
              <a:buClr>
                <a:schemeClr val="tx1"/>
              </a:buClr>
              <a:buNone/>
            </a:pPr>
            <a:r>
              <a:rPr lang="en-US" dirty="0" smtClean="0"/>
              <a:t>Use data analysis skill to find out :</a:t>
            </a:r>
          </a:p>
          <a:p>
            <a:pPr fontAlgn="base">
              <a:buClr>
                <a:schemeClr val="tx1"/>
              </a:buClr>
              <a:buFont typeface="Wingdings" panose="05000000000000000000" pitchFamily="2" charset="2"/>
              <a:buChar char="q"/>
            </a:pPr>
            <a:endParaRPr lang="en-US" dirty="0"/>
          </a:p>
          <a:p>
            <a:pPr lvl="1" fontAlgn="base">
              <a:buClr>
                <a:schemeClr val="tx1"/>
              </a:buClr>
              <a:buFont typeface="Wingdings" panose="05000000000000000000" pitchFamily="2" charset="2"/>
              <a:buChar char="q"/>
            </a:pPr>
            <a:r>
              <a:rPr lang="en-US" dirty="0"/>
              <a:t> </a:t>
            </a:r>
            <a:r>
              <a:rPr lang="en-US" dirty="0" smtClean="0"/>
              <a:t>Top 5 Beer &amp; it’ Brewery</a:t>
            </a:r>
          </a:p>
          <a:p>
            <a:pPr lvl="1" fontAlgn="base">
              <a:buClr>
                <a:schemeClr val="tx1"/>
              </a:buClr>
              <a:buFont typeface="Wingdings" panose="05000000000000000000" pitchFamily="2" charset="2"/>
              <a:buChar char="q"/>
            </a:pPr>
            <a:r>
              <a:rPr lang="en-US" dirty="0" smtClean="0"/>
              <a:t> Determine </a:t>
            </a:r>
            <a:r>
              <a:rPr lang="en-US" dirty="0"/>
              <a:t>the most popular beer </a:t>
            </a:r>
            <a:r>
              <a:rPr lang="en-US" dirty="0" smtClean="0"/>
              <a:t>style</a:t>
            </a:r>
          </a:p>
          <a:p>
            <a:pPr lvl="1" fontAlgn="base">
              <a:buClr>
                <a:schemeClr val="tx1"/>
              </a:buClr>
              <a:buFont typeface="Wingdings" panose="05000000000000000000" pitchFamily="2" charset="2"/>
              <a:buChar char="q"/>
            </a:pPr>
            <a:r>
              <a:rPr lang="en-US" dirty="0"/>
              <a:t> </a:t>
            </a:r>
            <a:r>
              <a:rPr lang="en-US" dirty="0" smtClean="0"/>
              <a:t>Analyzing </a:t>
            </a:r>
            <a:r>
              <a:rPr lang="en-US" dirty="0"/>
              <a:t>the properties that make a highly-rated beer </a:t>
            </a:r>
            <a:endParaRPr lang="en-US" dirty="0" smtClean="0"/>
          </a:p>
          <a:p>
            <a:pPr lvl="1" fontAlgn="base">
              <a:buClr>
                <a:schemeClr val="tx1"/>
              </a:buClr>
              <a:buFont typeface="Wingdings" panose="05000000000000000000" pitchFamily="2" charset="2"/>
              <a:buChar char="q"/>
            </a:pPr>
            <a:r>
              <a:rPr lang="en-US" dirty="0" smtClean="0"/>
              <a:t> Suggest Beer Style, Mouthfeel, Taste, Flavor &amp; Aroma for upcoming </a:t>
            </a:r>
            <a:r>
              <a:rPr lang="en-US" dirty="0" err="1" smtClean="0"/>
              <a:t>OktoberFest</a:t>
            </a:r>
            <a:r>
              <a:rPr lang="en-US" dirty="0" smtClean="0"/>
              <a:t>!</a:t>
            </a:r>
          </a:p>
          <a:p>
            <a:pPr fontAlgn="base">
              <a:buClr>
                <a:schemeClr val="tx1"/>
              </a:buClr>
              <a:buFont typeface="Wingdings" panose="05000000000000000000" pitchFamily="2" charset="2"/>
              <a:buChar char="q"/>
            </a:pPr>
            <a:endParaRPr lang="en-US" sz="1600" i="1" dirty="0" smtClean="0"/>
          </a:p>
          <a:p>
            <a:pPr fontAlgn="base">
              <a:buClr>
                <a:schemeClr val="tx1"/>
              </a:buClr>
              <a:buFont typeface="Wingdings" panose="05000000000000000000" pitchFamily="2" charset="2"/>
              <a:buChar char="q"/>
            </a:pPr>
            <a:endParaRPr lang="en-US" sz="1600" i="1" dirty="0" smtClean="0"/>
          </a:p>
          <a:p>
            <a:pPr fontAlgn="base">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spTree>
    <p:extLst>
      <p:ext uri="{BB962C8B-B14F-4D97-AF65-F5344CB8AC3E}">
        <p14:creationId xmlns:p14="http://schemas.microsoft.com/office/powerpoint/2010/main" val="1817859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 r="70274"/>
          <a:stretch/>
        </p:blipFill>
        <p:spPr>
          <a:xfrm>
            <a:off x="846790" y="912840"/>
            <a:ext cx="3521841" cy="5794890"/>
          </a:xfrm>
          <a:prstGeom prst="rect">
            <a:avLst/>
          </a:prstGeom>
        </p:spPr>
      </p:pic>
      <p:sp>
        <p:nvSpPr>
          <p:cNvPr id="2" name="Title 1"/>
          <p:cNvSpPr>
            <a:spLocks noGrp="1"/>
          </p:cNvSpPr>
          <p:nvPr>
            <p:ph type="title"/>
          </p:nvPr>
        </p:nvSpPr>
        <p:spPr>
          <a:xfrm>
            <a:off x="564027" y="21336"/>
            <a:ext cx="4087368" cy="1609344"/>
          </a:xfrm>
        </p:spPr>
        <p:txBody>
          <a:bodyPr/>
          <a:lstStyle/>
          <a:p>
            <a:pPr lvl="0">
              <a:spcBef>
                <a:spcPts val="1200"/>
              </a:spcBef>
              <a:buClr>
                <a:prstClr val="white"/>
              </a:buClr>
              <a:buSzPct val="85000"/>
            </a:pPr>
            <a:r>
              <a:rPr lang="en-US" dirty="0" smtClean="0">
                <a:solidFill>
                  <a:schemeClr val="tx1"/>
                </a:solidFill>
              </a:rPr>
              <a:t>ER Diagram</a:t>
            </a:r>
            <a:endParaRPr lang="en-US" dirty="0">
              <a:solidFill>
                <a:schemeClr val="tx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3086" y="150269"/>
            <a:ext cx="6976580" cy="6557461"/>
          </a:xfrm>
          <a:prstGeom prst="rect">
            <a:avLst/>
          </a:prstGeom>
        </p:spPr>
      </p:pic>
    </p:spTree>
    <p:extLst>
      <p:ext uri="{BB962C8B-B14F-4D97-AF65-F5344CB8AC3E}">
        <p14:creationId xmlns:p14="http://schemas.microsoft.com/office/powerpoint/2010/main" val="3196115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3209688" y="-248733"/>
            <a:ext cx="5727045" cy="1609344"/>
          </a:xfrm>
        </p:spPr>
        <p:txBody>
          <a:bodyPr/>
          <a:lstStyle/>
          <a:p>
            <a:pPr lvl="0" algn="ctr">
              <a:spcBef>
                <a:spcPts val="1200"/>
              </a:spcBef>
              <a:buClr>
                <a:prstClr val="white"/>
              </a:buClr>
              <a:buSzPct val="85000"/>
            </a:pPr>
            <a:r>
              <a:rPr lang="en-US" dirty="0" smtClean="0">
                <a:solidFill>
                  <a:schemeClr val="tx1"/>
                </a:solidFill>
              </a:rPr>
              <a:t>Schema Diagram</a:t>
            </a:r>
            <a:endParaRPr lang="en-US"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922" y="1120711"/>
            <a:ext cx="7648575" cy="5153025"/>
          </a:xfrm>
          <a:prstGeom prst="rect">
            <a:avLst/>
          </a:prstGeom>
        </p:spPr>
      </p:pic>
    </p:spTree>
    <p:extLst>
      <p:ext uri="{BB962C8B-B14F-4D97-AF65-F5344CB8AC3E}">
        <p14:creationId xmlns:p14="http://schemas.microsoft.com/office/powerpoint/2010/main" val="1857379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862328" y="-72607"/>
            <a:ext cx="10058400" cy="999744"/>
          </a:xfrm>
        </p:spPr>
        <p:txBody>
          <a:bodyPr>
            <a:normAutofit/>
          </a:bodyPr>
          <a:lstStyle/>
          <a:p>
            <a:pPr lvl="0" algn="r">
              <a:spcBef>
                <a:spcPts val="1200"/>
              </a:spcBef>
              <a:buClr>
                <a:prstClr val="white"/>
              </a:buClr>
              <a:buSzPct val="85000"/>
            </a:pPr>
            <a:r>
              <a:rPr lang="en-US" sz="3600" dirty="0" smtClean="0">
                <a:solidFill>
                  <a:schemeClr val="tx1"/>
                </a:solidFill>
              </a:rPr>
              <a:t>Raw csv/ Data Cleaning</a:t>
            </a:r>
            <a:endParaRPr lang="en-US" sz="36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83708641"/>
              </p:ext>
            </p:extLst>
          </p:nvPr>
        </p:nvGraphicFramePr>
        <p:xfrm>
          <a:off x="935736" y="531555"/>
          <a:ext cx="2239950" cy="6096000"/>
        </p:xfrm>
        <a:graphic>
          <a:graphicData uri="http://schemas.openxmlformats.org/drawingml/2006/table">
            <a:tbl>
              <a:tblPr firstRow="1" bandRow="1">
                <a:tableStyleId>{2A488322-F2BA-4B5B-9748-0D474271808F}</a:tableStyleId>
              </a:tblPr>
              <a:tblGrid>
                <a:gridCol w="2239950">
                  <a:extLst>
                    <a:ext uri="{9D8B030D-6E8A-4147-A177-3AD203B41FA5}">
                      <a16:colId xmlns:a16="http://schemas.microsoft.com/office/drawing/2014/main" val="2021363425"/>
                    </a:ext>
                  </a:extLst>
                </a:gridCol>
              </a:tblGrid>
              <a:tr h="299946">
                <a:tc>
                  <a:txBody>
                    <a:bodyPr/>
                    <a:lstStyle/>
                    <a:p>
                      <a:pPr algn="ctr"/>
                      <a:r>
                        <a:rPr lang="en-US" sz="1600" dirty="0" smtClean="0">
                          <a:solidFill>
                            <a:schemeClr val="tx1"/>
                          </a:solidFill>
                        </a:rPr>
                        <a:t>Beer-data</a:t>
                      </a:r>
                      <a:endParaRPr lang="en-US" sz="1600" dirty="0">
                        <a:solidFill>
                          <a:schemeClr val="tx1"/>
                        </a:solidFill>
                      </a:endParaRPr>
                    </a:p>
                  </a:txBody>
                  <a:tcPr/>
                </a:tc>
                <a:extLst>
                  <a:ext uri="{0D108BD9-81ED-4DB2-BD59-A6C34878D82A}">
                    <a16:rowId xmlns:a16="http://schemas.microsoft.com/office/drawing/2014/main" val="1759592349"/>
                  </a:ext>
                </a:extLst>
              </a:tr>
              <a:tr h="245410">
                <a:tc>
                  <a:txBody>
                    <a:bodyPr/>
                    <a:lstStyle/>
                    <a:p>
                      <a:pPr algn="l"/>
                      <a:r>
                        <a:rPr lang="en-US" sz="1200" dirty="0" smtClean="0">
                          <a:solidFill>
                            <a:schemeClr val="bg1"/>
                          </a:solidFill>
                        </a:rPr>
                        <a:t>Name TEXT</a:t>
                      </a:r>
                    </a:p>
                  </a:txBody>
                  <a:tcPr/>
                </a:tc>
                <a:extLst>
                  <a:ext uri="{0D108BD9-81ED-4DB2-BD59-A6C34878D82A}">
                    <a16:rowId xmlns:a16="http://schemas.microsoft.com/office/drawing/2014/main" val="2181899075"/>
                  </a:ext>
                </a:extLst>
              </a:tr>
              <a:tr h="245410">
                <a:tc>
                  <a:txBody>
                    <a:bodyPr/>
                    <a:lstStyle/>
                    <a:p>
                      <a:pPr algn="l"/>
                      <a:r>
                        <a:rPr lang="en-US" sz="1200" dirty="0" smtClean="0">
                          <a:solidFill>
                            <a:schemeClr val="bg1"/>
                          </a:solidFill>
                        </a:rPr>
                        <a:t>Key TEXT</a:t>
                      </a:r>
                    </a:p>
                  </a:txBody>
                  <a:tcPr/>
                </a:tc>
                <a:extLst>
                  <a:ext uri="{0D108BD9-81ED-4DB2-BD59-A6C34878D82A}">
                    <a16:rowId xmlns:a16="http://schemas.microsoft.com/office/drawing/2014/main" val="2385032803"/>
                  </a:ext>
                </a:extLst>
              </a:tr>
              <a:tr h="245410">
                <a:tc>
                  <a:txBody>
                    <a:bodyPr/>
                    <a:lstStyle/>
                    <a:p>
                      <a:pPr algn="l"/>
                      <a:r>
                        <a:rPr lang="en-US" sz="1200" dirty="0" smtClean="0">
                          <a:solidFill>
                            <a:schemeClr val="bg1"/>
                          </a:solidFill>
                        </a:rPr>
                        <a:t>Style TEXT</a:t>
                      </a:r>
                      <a:endParaRPr lang="en-US" sz="1200" dirty="0">
                        <a:solidFill>
                          <a:schemeClr val="bg1"/>
                        </a:solidFill>
                      </a:endParaRPr>
                    </a:p>
                  </a:txBody>
                  <a:tcPr/>
                </a:tc>
                <a:extLst>
                  <a:ext uri="{0D108BD9-81ED-4DB2-BD59-A6C34878D82A}">
                    <a16:rowId xmlns:a16="http://schemas.microsoft.com/office/drawing/2014/main" val="2495823710"/>
                  </a:ext>
                </a:extLst>
              </a:tr>
              <a:tr h="245410">
                <a:tc>
                  <a:txBody>
                    <a:bodyPr/>
                    <a:lstStyle/>
                    <a:p>
                      <a:pPr algn="l"/>
                      <a:r>
                        <a:rPr lang="en-US" sz="1200" dirty="0" smtClean="0">
                          <a:solidFill>
                            <a:schemeClr val="bg1"/>
                          </a:solidFill>
                        </a:rPr>
                        <a:t>Style</a:t>
                      </a:r>
                      <a:r>
                        <a:rPr lang="en-US" sz="1200" baseline="0" dirty="0" smtClean="0">
                          <a:solidFill>
                            <a:schemeClr val="bg1"/>
                          </a:solidFill>
                        </a:rPr>
                        <a:t> Key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386161073"/>
                  </a:ext>
                </a:extLst>
              </a:tr>
              <a:tr h="245410">
                <a:tc>
                  <a:txBody>
                    <a:bodyPr/>
                    <a:lstStyle/>
                    <a:p>
                      <a:pPr algn="l"/>
                      <a:r>
                        <a:rPr lang="en-US" sz="1200" dirty="0" smtClean="0">
                          <a:solidFill>
                            <a:schemeClr val="bg1"/>
                          </a:solidFill>
                        </a:rPr>
                        <a:t>Brewery TEXT</a:t>
                      </a:r>
                      <a:endParaRPr lang="en-US" sz="1200" dirty="0">
                        <a:solidFill>
                          <a:schemeClr val="bg1"/>
                        </a:solidFill>
                      </a:endParaRPr>
                    </a:p>
                  </a:txBody>
                  <a:tcPr/>
                </a:tc>
                <a:extLst>
                  <a:ext uri="{0D108BD9-81ED-4DB2-BD59-A6C34878D82A}">
                    <a16:rowId xmlns:a16="http://schemas.microsoft.com/office/drawing/2014/main" val="3038432371"/>
                  </a:ext>
                </a:extLst>
              </a:tr>
              <a:tr h="245410">
                <a:tc>
                  <a:txBody>
                    <a:bodyPr/>
                    <a:lstStyle/>
                    <a:p>
                      <a:pPr algn="l"/>
                      <a:r>
                        <a:rPr lang="en-US" sz="1200" dirty="0" smtClean="0">
                          <a:solidFill>
                            <a:schemeClr val="bg1"/>
                          </a:solidFill>
                        </a:rPr>
                        <a:t>Description TEXT</a:t>
                      </a:r>
                      <a:endParaRPr lang="en-US" sz="1200" dirty="0">
                        <a:solidFill>
                          <a:schemeClr val="bg1"/>
                        </a:solidFill>
                      </a:endParaRPr>
                    </a:p>
                  </a:txBody>
                  <a:tcPr/>
                </a:tc>
                <a:extLst>
                  <a:ext uri="{0D108BD9-81ED-4DB2-BD59-A6C34878D82A}">
                    <a16:rowId xmlns:a16="http://schemas.microsoft.com/office/drawing/2014/main" val="3541047859"/>
                  </a:ext>
                </a:extLst>
              </a:tr>
              <a:tr h="245410">
                <a:tc>
                  <a:txBody>
                    <a:bodyPr/>
                    <a:lstStyle/>
                    <a:p>
                      <a:pPr algn="l"/>
                      <a:r>
                        <a:rPr lang="en-US" sz="1200" dirty="0" smtClean="0">
                          <a:solidFill>
                            <a:schemeClr val="bg1"/>
                          </a:solidFill>
                        </a:rPr>
                        <a:t>ABV (alcohol</a:t>
                      </a:r>
                      <a:r>
                        <a:rPr lang="en-US" sz="1200" baseline="0" dirty="0" smtClean="0">
                          <a:solidFill>
                            <a:schemeClr val="bg1"/>
                          </a:solidFill>
                        </a:rPr>
                        <a:t> by volume)</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924531359"/>
                  </a:ext>
                </a:extLst>
              </a:tr>
              <a:tr h="245410">
                <a:tc>
                  <a:txBody>
                    <a:bodyPr/>
                    <a:lstStyle/>
                    <a:p>
                      <a:pPr algn="l"/>
                      <a:r>
                        <a:rPr lang="en-US" sz="1200" dirty="0" smtClean="0">
                          <a:solidFill>
                            <a:schemeClr val="bg1"/>
                          </a:solidFill>
                        </a:rPr>
                        <a:t>Ave Rating TEXT</a:t>
                      </a:r>
                      <a:endParaRPr lang="en-US" sz="1200" dirty="0">
                        <a:solidFill>
                          <a:schemeClr val="bg1"/>
                        </a:solidFill>
                      </a:endParaRPr>
                    </a:p>
                  </a:txBody>
                  <a:tcPr/>
                </a:tc>
                <a:extLst>
                  <a:ext uri="{0D108BD9-81ED-4DB2-BD59-A6C34878D82A}">
                    <a16:rowId xmlns:a16="http://schemas.microsoft.com/office/drawing/2014/main" val="395702054"/>
                  </a:ext>
                </a:extLst>
              </a:tr>
              <a:tr h="245410">
                <a:tc>
                  <a:txBody>
                    <a:bodyPr/>
                    <a:lstStyle/>
                    <a:p>
                      <a:pPr algn="l"/>
                      <a:r>
                        <a:rPr lang="en-US" sz="1200" dirty="0" smtClean="0">
                          <a:solidFill>
                            <a:schemeClr val="bg1"/>
                          </a:solidFill>
                        </a:rPr>
                        <a:t>Min IBU TEXT</a:t>
                      </a:r>
                      <a:endParaRPr lang="en-US" sz="1200" dirty="0">
                        <a:solidFill>
                          <a:schemeClr val="bg1"/>
                        </a:solidFill>
                      </a:endParaRPr>
                    </a:p>
                  </a:txBody>
                  <a:tcPr/>
                </a:tc>
                <a:extLst>
                  <a:ext uri="{0D108BD9-81ED-4DB2-BD59-A6C34878D82A}">
                    <a16:rowId xmlns:a16="http://schemas.microsoft.com/office/drawing/2014/main" val="3649924131"/>
                  </a:ext>
                </a:extLst>
              </a:tr>
              <a:tr h="245410">
                <a:tc>
                  <a:txBody>
                    <a:bodyPr/>
                    <a:lstStyle/>
                    <a:p>
                      <a:pPr algn="l"/>
                      <a:r>
                        <a:rPr lang="en-US" sz="1200" dirty="0" smtClean="0">
                          <a:solidFill>
                            <a:schemeClr val="bg1"/>
                          </a:solidFill>
                        </a:rPr>
                        <a:t>Max IBU TEXT</a:t>
                      </a:r>
                      <a:endParaRPr lang="en-US" sz="1200" dirty="0">
                        <a:solidFill>
                          <a:schemeClr val="bg1"/>
                        </a:solidFill>
                      </a:endParaRPr>
                    </a:p>
                  </a:txBody>
                  <a:tcPr/>
                </a:tc>
                <a:extLst>
                  <a:ext uri="{0D108BD9-81ED-4DB2-BD59-A6C34878D82A}">
                    <a16:rowId xmlns:a16="http://schemas.microsoft.com/office/drawing/2014/main" val="240007539"/>
                  </a:ext>
                </a:extLst>
              </a:tr>
              <a:tr h="245410">
                <a:tc>
                  <a:txBody>
                    <a:bodyPr/>
                    <a:lstStyle/>
                    <a:p>
                      <a:pPr algn="l"/>
                      <a:r>
                        <a:rPr lang="en-US" sz="1200" dirty="0" smtClean="0">
                          <a:solidFill>
                            <a:schemeClr val="bg1"/>
                          </a:solidFill>
                        </a:rPr>
                        <a:t>Astringency TEXT</a:t>
                      </a:r>
                      <a:endParaRPr lang="en-US" sz="1200" dirty="0">
                        <a:solidFill>
                          <a:schemeClr val="bg1"/>
                        </a:solidFill>
                      </a:endParaRPr>
                    </a:p>
                  </a:txBody>
                  <a:tcPr/>
                </a:tc>
                <a:extLst>
                  <a:ext uri="{0D108BD9-81ED-4DB2-BD59-A6C34878D82A}">
                    <a16:rowId xmlns:a16="http://schemas.microsoft.com/office/drawing/2014/main" val="51735901"/>
                  </a:ext>
                </a:extLst>
              </a:tr>
              <a:tr h="245410">
                <a:tc>
                  <a:txBody>
                    <a:bodyPr/>
                    <a:lstStyle/>
                    <a:p>
                      <a:pPr algn="l"/>
                      <a:r>
                        <a:rPr lang="en-US" sz="1200" dirty="0" smtClean="0">
                          <a:solidFill>
                            <a:schemeClr val="bg1"/>
                          </a:solidFill>
                        </a:rPr>
                        <a:t>Body TEXT</a:t>
                      </a:r>
                      <a:endParaRPr lang="en-US" sz="1200" dirty="0">
                        <a:solidFill>
                          <a:schemeClr val="bg1"/>
                        </a:solidFill>
                      </a:endParaRPr>
                    </a:p>
                  </a:txBody>
                  <a:tcPr/>
                </a:tc>
                <a:extLst>
                  <a:ext uri="{0D108BD9-81ED-4DB2-BD59-A6C34878D82A}">
                    <a16:rowId xmlns:a16="http://schemas.microsoft.com/office/drawing/2014/main" val="3233456978"/>
                  </a:ext>
                </a:extLst>
              </a:tr>
              <a:tr h="245410">
                <a:tc>
                  <a:txBody>
                    <a:bodyPr/>
                    <a:lstStyle/>
                    <a:p>
                      <a:pPr algn="l"/>
                      <a:r>
                        <a:rPr lang="en-US" sz="1200" dirty="0" smtClean="0">
                          <a:solidFill>
                            <a:schemeClr val="bg1"/>
                          </a:solidFill>
                        </a:rPr>
                        <a:t>Alcohol TEXT</a:t>
                      </a:r>
                      <a:endParaRPr lang="en-US" sz="1200" dirty="0">
                        <a:solidFill>
                          <a:schemeClr val="bg1"/>
                        </a:solidFill>
                      </a:endParaRPr>
                    </a:p>
                  </a:txBody>
                  <a:tcPr/>
                </a:tc>
                <a:extLst>
                  <a:ext uri="{0D108BD9-81ED-4DB2-BD59-A6C34878D82A}">
                    <a16:rowId xmlns:a16="http://schemas.microsoft.com/office/drawing/2014/main" val="1151887689"/>
                  </a:ext>
                </a:extLst>
              </a:tr>
              <a:tr h="245410">
                <a:tc>
                  <a:txBody>
                    <a:bodyPr/>
                    <a:lstStyle/>
                    <a:p>
                      <a:pPr algn="l"/>
                      <a:r>
                        <a:rPr lang="en-US" sz="1200" dirty="0" smtClean="0">
                          <a:solidFill>
                            <a:schemeClr val="bg1"/>
                          </a:solidFill>
                        </a:rPr>
                        <a:t>Bitter TEXT</a:t>
                      </a:r>
                      <a:endParaRPr lang="en-US" sz="1200" dirty="0">
                        <a:solidFill>
                          <a:schemeClr val="bg1"/>
                        </a:solidFill>
                      </a:endParaRPr>
                    </a:p>
                  </a:txBody>
                  <a:tcPr/>
                </a:tc>
                <a:extLst>
                  <a:ext uri="{0D108BD9-81ED-4DB2-BD59-A6C34878D82A}">
                    <a16:rowId xmlns:a16="http://schemas.microsoft.com/office/drawing/2014/main" val="1607219329"/>
                  </a:ext>
                </a:extLst>
              </a:tr>
              <a:tr h="245410">
                <a:tc>
                  <a:txBody>
                    <a:bodyPr/>
                    <a:lstStyle/>
                    <a:p>
                      <a:pPr algn="l"/>
                      <a:r>
                        <a:rPr lang="en-US" sz="1200" dirty="0" smtClean="0">
                          <a:solidFill>
                            <a:schemeClr val="bg1"/>
                          </a:solidFill>
                        </a:rPr>
                        <a:t>Sweet TEXT</a:t>
                      </a:r>
                      <a:endParaRPr lang="en-US" sz="1200" dirty="0">
                        <a:solidFill>
                          <a:schemeClr val="bg1"/>
                        </a:solidFill>
                      </a:endParaRPr>
                    </a:p>
                  </a:txBody>
                  <a:tcPr/>
                </a:tc>
                <a:extLst>
                  <a:ext uri="{0D108BD9-81ED-4DB2-BD59-A6C34878D82A}">
                    <a16:rowId xmlns:a16="http://schemas.microsoft.com/office/drawing/2014/main" val="195679066"/>
                  </a:ext>
                </a:extLst>
              </a:tr>
              <a:tr h="245410">
                <a:tc>
                  <a:txBody>
                    <a:bodyPr/>
                    <a:lstStyle/>
                    <a:p>
                      <a:pPr algn="l"/>
                      <a:r>
                        <a:rPr lang="en-US" sz="1200" dirty="0" smtClean="0">
                          <a:solidFill>
                            <a:schemeClr val="bg1"/>
                          </a:solidFill>
                        </a:rPr>
                        <a:t>Sour TEXT</a:t>
                      </a:r>
                      <a:endParaRPr lang="en-US" sz="1200" dirty="0">
                        <a:solidFill>
                          <a:schemeClr val="bg1"/>
                        </a:solidFill>
                      </a:endParaRPr>
                    </a:p>
                  </a:txBody>
                  <a:tcPr/>
                </a:tc>
                <a:extLst>
                  <a:ext uri="{0D108BD9-81ED-4DB2-BD59-A6C34878D82A}">
                    <a16:rowId xmlns:a16="http://schemas.microsoft.com/office/drawing/2014/main" val="391377864"/>
                  </a:ext>
                </a:extLst>
              </a:tr>
              <a:tr h="245410">
                <a:tc>
                  <a:txBody>
                    <a:bodyPr/>
                    <a:lstStyle/>
                    <a:p>
                      <a:pPr algn="l"/>
                      <a:r>
                        <a:rPr lang="en-US" sz="1200" dirty="0" smtClean="0">
                          <a:solidFill>
                            <a:schemeClr val="bg1"/>
                          </a:solidFill>
                        </a:rPr>
                        <a:t>Salty TEXT</a:t>
                      </a:r>
                      <a:endParaRPr lang="en-US" sz="1200" dirty="0">
                        <a:solidFill>
                          <a:schemeClr val="bg1"/>
                        </a:solidFill>
                      </a:endParaRPr>
                    </a:p>
                  </a:txBody>
                  <a:tcPr/>
                </a:tc>
                <a:extLst>
                  <a:ext uri="{0D108BD9-81ED-4DB2-BD59-A6C34878D82A}">
                    <a16:rowId xmlns:a16="http://schemas.microsoft.com/office/drawing/2014/main" val="2288152935"/>
                  </a:ext>
                </a:extLst>
              </a:tr>
              <a:tr h="245410">
                <a:tc>
                  <a:txBody>
                    <a:bodyPr/>
                    <a:lstStyle/>
                    <a:p>
                      <a:pPr algn="l"/>
                      <a:r>
                        <a:rPr lang="en-US" sz="1200" dirty="0" smtClean="0">
                          <a:solidFill>
                            <a:schemeClr val="bg1"/>
                          </a:solidFill>
                        </a:rPr>
                        <a:t>Fruity TEXT</a:t>
                      </a:r>
                      <a:endParaRPr lang="en-US" sz="1200" dirty="0">
                        <a:solidFill>
                          <a:schemeClr val="bg1"/>
                        </a:solidFill>
                      </a:endParaRPr>
                    </a:p>
                  </a:txBody>
                  <a:tcPr/>
                </a:tc>
                <a:extLst>
                  <a:ext uri="{0D108BD9-81ED-4DB2-BD59-A6C34878D82A}">
                    <a16:rowId xmlns:a16="http://schemas.microsoft.com/office/drawing/2014/main" val="3674331618"/>
                  </a:ext>
                </a:extLst>
              </a:tr>
              <a:tr h="245410">
                <a:tc>
                  <a:txBody>
                    <a:bodyPr/>
                    <a:lstStyle/>
                    <a:p>
                      <a:pPr algn="l"/>
                      <a:r>
                        <a:rPr lang="en-US" sz="1200" dirty="0" smtClean="0">
                          <a:solidFill>
                            <a:schemeClr val="bg1"/>
                          </a:solidFill>
                        </a:rPr>
                        <a:t>Hoppy TEXT</a:t>
                      </a:r>
                      <a:endParaRPr lang="en-US" sz="1200" dirty="0">
                        <a:solidFill>
                          <a:schemeClr val="bg1"/>
                        </a:solidFill>
                      </a:endParaRPr>
                    </a:p>
                  </a:txBody>
                  <a:tcPr/>
                </a:tc>
                <a:extLst>
                  <a:ext uri="{0D108BD9-81ED-4DB2-BD59-A6C34878D82A}">
                    <a16:rowId xmlns:a16="http://schemas.microsoft.com/office/drawing/2014/main" val="174986417"/>
                  </a:ext>
                </a:extLst>
              </a:tr>
              <a:tr h="245410">
                <a:tc>
                  <a:txBody>
                    <a:bodyPr/>
                    <a:lstStyle/>
                    <a:p>
                      <a:pPr algn="l"/>
                      <a:r>
                        <a:rPr lang="en-US" sz="1200" dirty="0" smtClean="0">
                          <a:solidFill>
                            <a:schemeClr val="bg1"/>
                          </a:solidFill>
                        </a:rPr>
                        <a:t>Spices TEXT</a:t>
                      </a:r>
                      <a:endParaRPr lang="en-US" sz="1200" dirty="0">
                        <a:solidFill>
                          <a:schemeClr val="bg1"/>
                        </a:solidFill>
                      </a:endParaRPr>
                    </a:p>
                  </a:txBody>
                  <a:tcPr/>
                </a:tc>
                <a:extLst>
                  <a:ext uri="{0D108BD9-81ED-4DB2-BD59-A6C34878D82A}">
                    <a16:rowId xmlns:a16="http://schemas.microsoft.com/office/drawing/2014/main" val="1238447871"/>
                  </a:ext>
                </a:extLst>
              </a:tr>
              <a:tr h="245410">
                <a:tc>
                  <a:txBody>
                    <a:bodyPr/>
                    <a:lstStyle/>
                    <a:p>
                      <a:pPr algn="l"/>
                      <a:r>
                        <a:rPr lang="en-US" sz="1200" dirty="0" smtClean="0">
                          <a:solidFill>
                            <a:schemeClr val="bg1"/>
                          </a:solidFill>
                        </a:rPr>
                        <a:t>Malty TEXT</a:t>
                      </a:r>
                      <a:endParaRPr lang="en-US" sz="1200" dirty="0">
                        <a:solidFill>
                          <a:schemeClr val="bg1"/>
                        </a:solidFill>
                      </a:endParaRPr>
                    </a:p>
                  </a:txBody>
                  <a:tcPr/>
                </a:tc>
                <a:extLst>
                  <a:ext uri="{0D108BD9-81ED-4DB2-BD59-A6C34878D82A}">
                    <a16:rowId xmlns:a16="http://schemas.microsoft.com/office/drawing/2014/main" val="469605813"/>
                  </a:ext>
                </a:extLst>
              </a:tr>
            </a:tbl>
          </a:graphicData>
        </a:graphic>
      </p:graphicFrame>
      <p:cxnSp>
        <p:nvCxnSpPr>
          <p:cNvPr id="12" name="Straight Arrow Connector 11"/>
          <p:cNvCxnSpPr/>
          <p:nvPr/>
        </p:nvCxnSpPr>
        <p:spPr>
          <a:xfrm>
            <a:off x="3262184" y="1279106"/>
            <a:ext cx="531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0023" y="1076005"/>
            <a:ext cx="2874505" cy="369332"/>
          </a:xfrm>
          <a:prstGeom prst="rect">
            <a:avLst/>
          </a:prstGeom>
          <a:noFill/>
        </p:spPr>
        <p:txBody>
          <a:bodyPr wrap="none" rtlCol="0">
            <a:spAutoFit/>
          </a:bodyPr>
          <a:lstStyle/>
          <a:p>
            <a:r>
              <a:rPr lang="en-US" dirty="0" smtClean="0"/>
              <a:t>Change to </a:t>
            </a:r>
            <a:r>
              <a:rPr lang="en-US" dirty="0" err="1" smtClean="0"/>
              <a:t>beer_id</a:t>
            </a:r>
            <a:r>
              <a:rPr lang="en-US" dirty="0" smtClean="0"/>
              <a:t>  (5558)</a:t>
            </a:r>
            <a:endParaRPr lang="en-US" dirty="0"/>
          </a:p>
        </p:txBody>
      </p:sp>
      <p:cxnSp>
        <p:nvCxnSpPr>
          <p:cNvPr id="16" name="Straight Arrow Connector 15"/>
          <p:cNvCxnSpPr/>
          <p:nvPr/>
        </p:nvCxnSpPr>
        <p:spPr>
          <a:xfrm>
            <a:off x="3262184" y="2404807"/>
            <a:ext cx="531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3525" y="2220141"/>
            <a:ext cx="992836" cy="369332"/>
          </a:xfrm>
          <a:prstGeom prst="rect">
            <a:avLst/>
          </a:prstGeom>
          <a:noFill/>
        </p:spPr>
        <p:txBody>
          <a:bodyPr wrap="none" rtlCol="0">
            <a:spAutoFit/>
          </a:bodyPr>
          <a:lstStyle/>
          <a:p>
            <a:r>
              <a:rPr lang="en-US" dirty="0" smtClean="0"/>
              <a:t>Remove</a:t>
            </a:r>
            <a:endParaRPr lang="en-US" dirty="0"/>
          </a:p>
        </p:txBody>
      </p:sp>
      <p:sp>
        <p:nvSpPr>
          <p:cNvPr id="18" name="Right Brace 17"/>
          <p:cNvSpPr/>
          <p:nvPr/>
        </p:nvSpPr>
        <p:spPr>
          <a:xfrm>
            <a:off x="3262184" y="3131853"/>
            <a:ext cx="123567" cy="35834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3442669" y="3117175"/>
            <a:ext cx="2069797" cy="369332"/>
          </a:xfrm>
          <a:prstGeom prst="rect">
            <a:avLst/>
          </a:prstGeom>
          <a:noFill/>
        </p:spPr>
        <p:txBody>
          <a:bodyPr wrap="none" rtlCol="0">
            <a:spAutoFit/>
          </a:bodyPr>
          <a:lstStyle/>
          <a:p>
            <a:r>
              <a:rPr lang="en-US" dirty="0" smtClean="0"/>
              <a:t>Not using this IBU</a:t>
            </a:r>
            <a:endParaRPr lang="en-US" dirty="0"/>
          </a:p>
        </p:txBody>
      </p:sp>
      <p:sp>
        <p:nvSpPr>
          <p:cNvPr id="21" name="Right Brace 20"/>
          <p:cNvSpPr/>
          <p:nvPr/>
        </p:nvSpPr>
        <p:spPr>
          <a:xfrm>
            <a:off x="3262184" y="3712620"/>
            <a:ext cx="265670" cy="6054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587545" y="3799868"/>
            <a:ext cx="1519968" cy="369332"/>
          </a:xfrm>
          <a:prstGeom prst="rect">
            <a:avLst/>
          </a:prstGeom>
          <a:noFill/>
        </p:spPr>
        <p:txBody>
          <a:bodyPr wrap="none" rtlCol="0">
            <a:spAutoFit/>
          </a:bodyPr>
          <a:lstStyle/>
          <a:p>
            <a:r>
              <a:rPr lang="en-US" dirty="0" smtClean="0"/>
              <a:t>As Mouthfeel</a:t>
            </a:r>
            <a:endParaRPr lang="en-US" dirty="0"/>
          </a:p>
        </p:txBody>
      </p:sp>
      <p:sp>
        <p:nvSpPr>
          <p:cNvPr id="23" name="Right Brace 22"/>
          <p:cNvSpPr/>
          <p:nvPr/>
        </p:nvSpPr>
        <p:spPr>
          <a:xfrm>
            <a:off x="3262184" y="4508425"/>
            <a:ext cx="265670" cy="872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87545" y="4759937"/>
            <a:ext cx="1017394" cy="369332"/>
          </a:xfrm>
          <a:prstGeom prst="rect">
            <a:avLst/>
          </a:prstGeom>
          <a:noFill/>
        </p:spPr>
        <p:txBody>
          <a:bodyPr wrap="none" rtlCol="0">
            <a:spAutoFit/>
          </a:bodyPr>
          <a:lstStyle/>
          <a:p>
            <a:r>
              <a:rPr lang="en-US" dirty="0" smtClean="0"/>
              <a:t>As Taste</a:t>
            </a:r>
            <a:endParaRPr lang="en-US" dirty="0"/>
          </a:p>
        </p:txBody>
      </p:sp>
      <p:sp>
        <p:nvSpPr>
          <p:cNvPr id="27" name="Right Brace 26"/>
          <p:cNvSpPr/>
          <p:nvPr/>
        </p:nvSpPr>
        <p:spPr>
          <a:xfrm>
            <a:off x="3262184" y="5583461"/>
            <a:ext cx="265670" cy="872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3587545" y="5834973"/>
            <a:ext cx="2073068" cy="369332"/>
          </a:xfrm>
          <a:prstGeom prst="rect">
            <a:avLst/>
          </a:prstGeom>
          <a:noFill/>
        </p:spPr>
        <p:txBody>
          <a:bodyPr wrap="none" rtlCol="0">
            <a:spAutoFit/>
          </a:bodyPr>
          <a:lstStyle/>
          <a:p>
            <a:r>
              <a:rPr lang="en-US" dirty="0" smtClean="0"/>
              <a:t>As Flavor &amp; Aroma</a:t>
            </a:r>
            <a:endParaRPr lang="en-US" dirty="0"/>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796" y="1591840"/>
            <a:ext cx="5240760" cy="49962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770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US" dirty="0" smtClean="0">
                <a:solidFill>
                  <a:schemeClr val="tx1"/>
                </a:solidFill>
              </a:rPr>
              <a:t>Challenges</a:t>
            </a:r>
            <a:endParaRPr lang="en-US" sz="3600" dirty="0">
              <a:solidFill>
                <a:schemeClr val="tx1"/>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497" y="1763594"/>
            <a:ext cx="11649007" cy="683044"/>
          </a:xfrm>
          <a:prstGeom prst="rect">
            <a:avLst/>
          </a:prstGeom>
        </p:spPr>
      </p:pic>
      <p:sp>
        <p:nvSpPr>
          <p:cNvPr id="20" name="Content Placeholder 2"/>
          <p:cNvSpPr>
            <a:spLocks noGrp="1"/>
          </p:cNvSpPr>
          <p:nvPr>
            <p:ph idx="1"/>
          </p:nvPr>
        </p:nvSpPr>
        <p:spPr>
          <a:xfrm>
            <a:off x="1069848" y="2953264"/>
            <a:ext cx="10058400" cy="3057391"/>
          </a:xfrm>
        </p:spPr>
        <p:txBody>
          <a:bodyPr/>
          <a:lstStyle/>
          <a:p>
            <a:pPr marL="0" indent="0" fontAlgn="base">
              <a:buClr>
                <a:schemeClr val="tx1"/>
              </a:buClr>
              <a:buNone/>
            </a:pPr>
            <a:endParaRPr lang="en-US" sz="1600" b="1" i="1" dirty="0"/>
          </a:p>
          <a:p>
            <a:pPr fontAlgn="base">
              <a:buClr>
                <a:schemeClr val="tx1"/>
              </a:buClr>
              <a:buFont typeface="Wingdings" panose="05000000000000000000" pitchFamily="2" charset="2"/>
              <a:buChar char="q"/>
            </a:pPr>
            <a:r>
              <a:rPr lang="en-US" dirty="0" smtClean="0"/>
              <a:t> Unable to define the number of word counts for each review whether the review is positive or negative review. </a:t>
            </a:r>
          </a:p>
          <a:p>
            <a:pPr fontAlgn="base">
              <a:buClr>
                <a:schemeClr val="tx1"/>
              </a:buClr>
              <a:buFont typeface="Wingdings" panose="05000000000000000000" pitchFamily="2" charset="2"/>
              <a:buChar char="q"/>
            </a:pPr>
            <a:endParaRPr lang="en-US" dirty="0"/>
          </a:p>
          <a:p>
            <a:pPr fontAlgn="base">
              <a:buClr>
                <a:schemeClr val="tx1"/>
              </a:buClr>
              <a:buFont typeface="Wingdings" panose="05000000000000000000" pitchFamily="2" charset="2"/>
              <a:buChar char="q"/>
            </a:pPr>
            <a:r>
              <a:rPr lang="en-US" dirty="0" smtClean="0"/>
              <a:t> Therefore, base on assumption, the word counts is taken in such that the reviews are positive reviews.</a:t>
            </a:r>
            <a:endParaRPr lang="en-US" sz="1600" i="1" dirty="0" smtClean="0"/>
          </a:p>
          <a:p>
            <a:pPr fontAlgn="base">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spTree>
    <p:extLst>
      <p:ext uri="{BB962C8B-B14F-4D97-AF65-F5344CB8AC3E}">
        <p14:creationId xmlns:p14="http://schemas.microsoft.com/office/powerpoint/2010/main" val="1802921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US" dirty="0">
                <a:solidFill>
                  <a:schemeClr val="tx1"/>
                </a:solidFill>
              </a:rPr>
              <a:t>Top 5 Beer &amp; it’ Brewery</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347" y="1758924"/>
            <a:ext cx="6505307" cy="4156488"/>
          </a:xfrm>
          <a:prstGeom prst="rect">
            <a:avLst/>
          </a:prstGeom>
        </p:spPr>
      </p:pic>
    </p:spTree>
    <p:extLst>
      <p:ext uri="{BB962C8B-B14F-4D97-AF65-F5344CB8AC3E}">
        <p14:creationId xmlns:p14="http://schemas.microsoft.com/office/powerpoint/2010/main" val="1212282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fontScale="90000"/>
          </a:bodyPr>
          <a:lstStyle/>
          <a:p>
            <a:pPr lvl="0" algn="ctr">
              <a:spcBef>
                <a:spcPts val="1200"/>
              </a:spcBef>
              <a:buClr>
                <a:prstClr val="white"/>
              </a:buClr>
              <a:buSzPct val="85000"/>
            </a:pPr>
            <a:r>
              <a:rPr lang="en-US" dirty="0">
                <a:solidFill>
                  <a:schemeClr val="tx1"/>
                </a:solidFill>
              </a:rPr>
              <a:t>Determine the most </a:t>
            </a:r>
            <a:r>
              <a:rPr lang="en-US" dirty="0" smtClean="0">
                <a:solidFill>
                  <a:schemeClr val="tx1"/>
                </a:solidFill>
              </a:rPr>
              <a:t/>
            </a:r>
            <a:br>
              <a:rPr lang="en-US" dirty="0" smtClean="0">
                <a:solidFill>
                  <a:schemeClr val="tx1"/>
                </a:solidFill>
              </a:rPr>
            </a:br>
            <a:r>
              <a:rPr lang="en-US" dirty="0" smtClean="0">
                <a:solidFill>
                  <a:schemeClr val="tx1"/>
                </a:solidFill>
              </a:rPr>
              <a:t>popular </a:t>
            </a:r>
            <a:r>
              <a:rPr lang="en-US" dirty="0">
                <a:solidFill>
                  <a:schemeClr val="tx1"/>
                </a:solidFill>
              </a:rPr>
              <a:t>beer style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337" y="1962806"/>
            <a:ext cx="6449325" cy="3848637"/>
          </a:xfrm>
          <a:prstGeom prst="rect">
            <a:avLst/>
          </a:prstGeom>
        </p:spPr>
      </p:pic>
    </p:spTree>
    <p:extLst>
      <p:ext uri="{BB962C8B-B14F-4D97-AF65-F5344CB8AC3E}">
        <p14:creationId xmlns:p14="http://schemas.microsoft.com/office/powerpoint/2010/main" val="1657204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298</TotalTime>
  <Words>512</Words>
  <Application>Microsoft Office PowerPoint</Application>
  <PresentationFormat>Widescreen</PresentationFormat>
  <Paragraphs>90</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Georgia</vt:lpstr>
      <vt:lpstr>Trebuchet MS</vt:lpstr>
      <vt:lpstr>Wingdings</vt:lpstr>
      <vt:lpstr>Wood Type</vt:lpstr>
      <vt:lpstr>Top 50 Beer Profile </vt:lpstr>
      <vt:lpstr>Data Source : Kaggle.com</vt:lpstr>
      <vt:lpstr>My Role</vt:lpstr>
      <vt:lpstr>ER Diagram</vt:lpstr>
      <vt:lpstr>Schema Diagram</vt:lpstr>
      <vt:lpstr>Raw csv/ Data Cleaning</vt:lpstr>
      <vt:lpstr>Challenges</vt:lpstr>
      <vt:lpstr>Top 5 Beer &amp; it’ Brewery</vt:lpstr>
      <vt:lpstr>Determine the most  popular beer style</vt:lpstr>
      <vt:lpstr>Properties that make a  highly-rated beer </vt:lpstr>
      <vt:lpstr>Excel</vt:lpstr>
      <vt:lpstr>Dashboard</vt:lpstr>
      <vt:lpstr>Insight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Profile &amp; Rating</dc:title>
  <dc:creator>Paul</dc:creator>
  <cp:lastModifiedBy>Paul</cp:lastModifiedBy>
  <cp:revision>25</cp:revision>
  <dcterms:created xsi:type="dcterms:W3CDTF">2023-03-09T11:20:43Z</dcterms:created>
  <dcterms:modified xsi:type="dcterms:W3CDTF">2023-03-10T10:57:08Z</dcterms:modified>
</cp:coreProperties>
</file>