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EC988-D264-4851-9784-E262DEC12FF7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1B746-F1BE-4FDA-B1C6-BC3A66A5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D96A-5B82-3517-0D3E-77956BE0D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1E615-8A3D-E6F5-94EE-9BDEF870A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49E3-BA40-CDED-5CCC-ABFAB360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7575-7ED1-4D12-262E-8ACD007E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C61D-ED1F-E2C3-EF90-29FFCFB7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3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D759-4925-005E-C9EB-0226AFF3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195DD-240C-FF59-8A3E-3313B66D7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7F10-5A1E-F60F-7595-9D3ACDCC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CE6E-9E26-B84D-CCC8-847122EC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E203-1B06-BB4D-FFF0-E68795AC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00C7-3EE2-9735-790E-4F43675A8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B5369-46CD-566E-5414-F24D096CF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8DBB-85A6-10ED-D866-BFC578FF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C6E6-18C0-AFFD-FA01-46A0DD7F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3BBE9-27A0-B9EF-27DA-55F36CCF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0CAC-964C-C71D-259E-E38BAAD9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4D4C-6677-0424-DB24-753CC106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FCA13-5CB6-998A-A3EB-632B661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6161-145B-448C-D644-5F81F013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C021-08DD-6D2D-1769-E4ADE84F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CC94-79A4-42F3-3925-89DF6553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99BD4-7C5C-B451-1DB1-84B3CA9C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F041B-A130-03E3-2176-5C66FC09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2ED42-AA15-757C-C260-3ACD68D3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FE45-01E1-A48C-4F9C-D847D43D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889A-3CE7-7CDF-3F3B-CB14D2AD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50D3-00E6-3A51-3ECF-A566AEA32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7BBA6-FAA2-B8D1-B23F-9B7CE1ED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7335-D4A3-2768-303C-1A1A0D2D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43AF-B234-9F43-AC0E-D2135729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DD78-D762-7F8D-CD70-741B4785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44FF-F4F0-4594-0231-E1ABA207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1B3D0-4E13-DF1B-BAFE-3325F5AB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03CBB-5DE0-17AC-588D-EC84B8E3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40CF8-D25C-6E27-9ABA-245D55871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323A8-8CDE-366F-2B44-57DD86DC4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18A8-ABB5-64B2-A6D0-36505F59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3729C-6C27-77F6-B09A-44A106EB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24194-68CB-24CD-A20F-7853EC88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1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217F-4A0E-E4C7-A214-86EE1DDB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2E6FC-22A8-93BE-A47E-8C98E0DA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5C21E-183E-28E3-F120-AAB7E99F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415AD-708C-E26D-6F6C-0890D95A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4FB44-ABBB-A832-DAF5-72F55579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D08AA-9EAE-F7FA-D1F0-97E17DE5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59DC4-5E37-188B-84A1-33243D5D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9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2C78-0783-B9DB-0377-5DA7EEFB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01FF-0BB8-1AA3-D610-37E538B4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2E4D2-E0B9-F45C-E21D-C00D0F78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1468-324E-D06E-4EE9-52204EF7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631ED-1523-2347-A3E9-A52A541A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E2AD-5004-00B6-80F8-BB51DBAA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4ADE-B521-9FFF-CAF8-5AC49FC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25DA-48D4-D3D5-40BF-998F0E40A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C8FA-8E30-5B7E-3585-F6E7FC919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6FCDE-C373-F444-881F-587A310F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B358-6263-6283-D55E-B3F5ACE1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3B32-13BA-5ECA-0A9C-81C373EC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F39AF-8AD1-1857-3922-9720DA39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172FF-495B-D06E-1445-74453FC8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7D76-9332-A1C1-FC77-23670EA9D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FB2DD-DF35-4B84-9135-C0E6A5E9FBB3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2FAB-5CAD-2720-9F24-B0489E4DE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E4D7-1EDC-9818-CAC6-AAC39A030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88BC-3A2A-00D1-5FF5-716B49C4D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	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43670-43CB-A164-D2D3-47FDA1D61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/>
              <a:t>Sankalp Gupta</a:t>
            </a:r>
          </a:p>
          <a:p>
            <a:r>
              <a:rPr lang="en-US" dirty="0"/>
              <a:t>moklaeducation@gmail.com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AEF45-3E72-6245-F9E7-6B2B148C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95288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9B34-94A0-D27F-8733-DA77A6B5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r>
              <a:rPr lang="en-US" sz="2400" dirty="0"/>
              <a:t>(Primitive/built 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458A-D3D8-420A-F16D-95BFB836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</a:t>
            </a:r>
          </a:p>
          <a:p>
            <a:r>
              <a:rPr lang="en-US" dirty="0"/>
              <a:t>int </a:t>
            </a:r>
          </a:p>
          <a:p>
            <a:pPr lvl="1"/>
            <a:r>
              <a:rPr lang="en-US" dirty="0"/>
              <a:t>short(2), long(4)</a:t>
            </a:r>
          </a:p>
          <a:p>
            <a:pPr lvl="1"/>
            <a:r>
              <a:rPr lang="en-US" dirty="0" err="1"/>
              <a:t>signed,unsigned</a:t>
            </a:r>
            <a:endParaRPr lang="en-US" dirty="0"/>
          </a:p>
          <a:p>
            <a:r>
              <a:rPr lang="en-US" dirty="0"/>
              <a:t>float </a:t>
            </a:r>
          </a:p>
          <a:p>
            <a:pPr lvl="1"/>
            <a:r>
              <a:rPr lang="en-US" dirty="0"/>
              <a:t>float(4), double(8) , long double(8,10,16)</a:t>
            </a:r>
          </a:p>
          <a:p>
            <a:r>
              <a:rPr lang="en-US" dirty="0"/>
              <a:t>char(1)</a:t>
            </a:r>
          </a:p>
          <a:p>
            <a:pPr lvl="1"/>
            <a:r>
              <a:rPr lang="en-US" dirty="0" err="1"/>
              <a:t>signed,unsigned</a:t>
            </a:r>
            <a:endParaRPr lang="en-US" dirty="0"/>
          </a:p>
          <a:p>
            <a:pPr lvl="1"/>
            <a:r>
              <a:rPr lang="en-US" dirty="0" err="1"/>
              <a:t>wchar_t</a:t>
            </a:r>
            <a:r>
              <a:rPr lang="en-US" dirty="0"/>
              <a:t>(2)</a:t>
            </a:r>
          </a:p>
          <a:p>
            <a:r>
              <a:rPr lang="en-US" dirty="0"/>
              <a:t>void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4BBFE-B686-23F7-3D90-BC4B0780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90180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D20D-D9ED-3873-D9B8-EDFDD80C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99D0-122F-AF56-6BF9-845F1461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for storing data</a:t>
            </a:r>
          </a:p>
          <a:p>
            <a:r>
              <a:rPr lang="en-US" dirty="0"/>
              <a:t>Value can change during execution (unless you don’t want it to)</a:t>
            </a:r>
          </a:p>
          <a:p>
            <a:r>
              <a:rPr lang="en-US" dirty="0"/>
              <a:t>Declaration</a:t>
            </a:r>
          </a:p>
          <a:p>
            <a:pPr lvl="1"/>
            <a:r>
              <a:rPr lang="en-US" dirty="0"/>
              <a:t>int  birthyear;</a:t>
            </a:r>
          </a:p>
          <a:p>
            <a:pPr lvl="1"/>
            <a:r>
              <a:rPr lang="en-US" dirty="0"/>
              <a:t>float weight;</a:t>
            </a:r>
          </a:p>
          <a:p>
            <a:pPr lvl="1"/>
            <a:r>
              <a:rPr lang="en-US" dirty="0"/>
              <a:t>char </a:t>
            </a:r>
            <a:r>
              <a:rPr lang="en-US" dirty="0" err="1"/>
              <a:t>courseGrade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EC462-67C7-04B5-DFCD-FA0C294B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21071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FD9A-0257-3470-B4F9-F64A26C2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 sz="2400" dirty="0"/>
              <a:t>(Derived)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0FA7-51F9-F103-0E56-19FECE2E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char name[100];</a:t>
            </a:r>
          </a:p>
          <a:p>
            <a:pPr lvl="2"/>
            <a:r>
              <a:rPr lang="en-US" dirty="0"/>
              <a:t>Size 100</a:t>
            </a:r>
          </a:p>
          <a:p>
            <a:pPr lvl="2"/>
            <a:r>
              <a:rPr lang="en-US" dirty="0"/>
              <a:t>Index : 0 - 99</a:t>
            </a:r>
          </a:p>
          <a:p>
            <a:pPr lvl="1"/>
            <a:r>
              <a:rPr lang="en-US" dirty="0"/>
              <a:t>int  age[10];</a:t>
            </a:r>
          </a:p>
          <a:p>
            <a:pPr lvl="2"/>
            <a:r>
              <a:rPr lang="en-US" dirty="0"/>
              <a:t>Size 10</a:t>
            </a:r>
          </a:p>
          <a:p>
            <a:pPr lvl="2"/>
            <a:r>
              <a:rPr lang="en-US" dirty="0"/>
              <a:t>Index : 0 - 9</a:t>
            </a:r>
          </a:p>
          <a:p>
            <a:pPr lvl="1"/>
            <a:r>
              <a:rPr lang="en-US" dirty="0"/>
              <a:t>float power[20]</a:t>
            </a:r>
          </a:p>
          <a:p>
            <a:pPr lvl="2"/>
            <a:r>
              <a:rPr lang="en-US" dirty="0"/>
              <a:t>Size 20</a:t>
            </a:r>
          </a:p>
          <a:p>
            <a:pPr lvl="2"/>
            <a:r>
              <a:rPr lang="en-US" dirty="0"/>
              <a:t>Index : 0 - 19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1999D-AF9C-A43D-51EB-598EADBE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419148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FB85-8DA5-613B-1EC0-0AD435C6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vs floating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2C52-0717-B1EF-0AA2-7B33A982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</a:t>
            </a:r>
          </a:p>
          <a:p>
            <a:pPr lvl="1"/>
            <a:r>
              <a:rPr lang="en-US" dirty="0"/>
              <a:t>Float :</a:t>
            </a:r>
            <a:r>
              <a:rPr lang="en-US" dirty="0" err="1"/>
              <a:t>continuos</a:t>
            </a:r>
            <a:r>
              <a:rPr lang="en-US" dirty="0"/>
              <a:t>,  contains decimal point </a:t>
            </a:r>
          </a:p>
          <a:p>
            <a:pPr lvl="1"/>
            <a:r>
              <a:rPr lang="en-US" dirty="0"/>
              <a:t>Int : discrete , truncates everything after decimal , </a:t>
            </a:r>
          </a:p>
          <a:p>
            <a:r>
              <a:rPr lang="en-US" dirty="0"/>
              <a:t>float f = 10;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f/3;</a:t>
            </a:r>
          </a:p>
          <a:p>
            <a:pPr lvl="1"/>
            <a:r>
              <a:rPr lang="en-US" dirty="0"/>
              <a:t>3.33 </a:t>
            </a:r>
          </a:p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10;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err="1"/>
              <a:t>i</a:t>
            </a:r>
            <a:r>
              <a:rPr lang="en-US" dirty="0"/>
              <a:t>/3;</a:t>
            </a:r>
          </a:p>
          <a:p>
            <a:pPr lvl="1"/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7523-90A2-16CA-BA2C-6DEA3C1F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89022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402F41-0227-4486-8253-79486943B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217349"/>
              </p:ext>
            </p:extLst>
          </p:nvPr>
        </p:nvGraphicFramePr>
        <p:xfrm>
          <a:off x="520117" y="213918"/>
          <a:ext cx="10976994" cy="6542462"/>
        </p:xfrm>
        <a:graphic>
          <a:graphicData uri="http://schemas.openxmlformats.org/drawingml/2006/table">
            <a:tbl>
              <a:tblPr/>
              <a:tblGrid>
                <a:gridCol w="2051109">
                  <a:extLst>
                    <a:ext uri="{9D8B030D-6E8A-4147-A177-3AD203B41FA5}">
                      <a16:colId xmlns:a16="http://schemas.microsoft.com/office/drawing/2014/main" val="1297895393"/>
                    </a:ext>
                  </a:extLst>
                </a:gridCol>
                <a:gridCol w="1254154">
                  <a:extLst>
                    <a:ext uri="{9D8B030D-6E8A-4147-A177-3AD203B41FA5}">
                      <a16:colId xmlns:a16="http://schemas.microsoft.com/office/drawing/2014/main" val="3549294480"/>
                    </a:ext>
                  </a:extLst>
                </a:gridCol>
                <a:gridCol w="2390862">
                  <a:extLst>
                    <a:ext uri="{9D8B030D-6E8A-4147-A177-3AD203B41FA5}">
                      <a16:colId xmlns:a16="http://schemas.microsoft.com/office/drawing/2014/main" val="3446372693"/>
                    </a:ext>
                  </a:extLst>
                </a:gridCol>
                <a:gridCol w="5280869">
                  <a:extLst>
                    <a:ext uri="{9D8B030D-6E8A-4147-A177-3AD203B41FA5}">
                      <a16:colId xmlns:a16="http://schemas.microsoft.com/office/drawing/2014/main" val="270957303"/>
                    </a:ext>
                  </a:extLst>
                </a:gridCol>
              </a:tblGrid>
              <a:tr h="197991">
                <a:tc>
                  <a:txBody>
                    <a:bodyPr/>
                    <a:lstStyle/>
                    <a:p>
                      <a:r>
                        <a:rPr lang="en-US" sz="1600" b="1" dirty="0"/>
                        <a:t>Type Name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Bytes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Other Names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Range of Values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431212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 dirty="0"/>
                        <a:t>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signed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-2,147,483,648 to 2,147,483,647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284030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 dirty="0"/>
                        <a:t>unsigned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0 to 4,294,967,295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488240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 dirty="0"/>
                        <a:t>bool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false or true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87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-128 to 127 by default</a:t>
                      </a:r>
                      <a:br>
                        <a:rPr lang="en-US" sz="1800" b="0" dirty="0"/>
                      </a:br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84308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signed 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-128 to 127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00366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255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17455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short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short int, signed short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-32,768 to 32,767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76383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short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 short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65,535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68934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long int, signed long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-2,147,483,648 to 2,147,483,647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490519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 long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4,294,967,295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786278"/>
                  </a:ext>
                </a:extLst>
              </a:tr>
              <a:tr h="363469">
                <a:tc>
                  <a:txBody>
                    <a:bodyPr/>
                    <a:lstStyle/>
                    <a:p>
                      <a:r>
                        <a:rPr lang="en-US" sz="1800" b="0"/>
                        <a:t>long 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-9,223,372,036,854,775,808 to 9,223,372,036,854,775,807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393372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sz="1800" b="0" dirty="0"/>
                        <a:t>unsigned long </a:t>
                      </a:r>
                      <a:r>
                        <a:rPr lang="en-US" sz="1800" b="0" dirty="0" err="1"/>
                        <a:t>long</a:t>
                      </a:r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 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18,446,744,073,709,551,615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40629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enum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varies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841504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float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3.4E +/- 38 (seven digits)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621997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1.7E +/- 308 (fifteen digits)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139771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long 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Same as 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090442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wchar_t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65,535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38376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26879-2AA7-FAA7-0DCA-DFD84FA6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246479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C7BE-BBB2-66B7-93A9-2D827276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5131-B1EE-8CCF-C2B7-29E3CFA0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  <a:p>
            <a:pPr lvl="1"/>
            <a:r>
              <a:rPr lang="en-US" dirty="0"/>
              <a:t>Short for enumeration</a:t>
            </a:r>
          </a:p>
          <a:p>
            <a:pPr lvl="1"/>
            <a:r>
              <a:rPr lang="en-US" dirty="0"/>
              <a:t>Define a set of named, integer constants</a:t>
            </a:r>
          </a:p>
          <a:p>
            <a:pPr marL="0" indent="0">
              <a:buNone/>
            </a:pP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ESpeed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low,</a:t>
            </a:r>
            <a:br>
              <a:rPr lang="en-US" sz="2000" dirty="0"/>
            </a:br>
            <a:r>
              <a:rPr lang="en-US" sz="2000" dirty="0"/>
              <a:t>    medium,</a:t>
            </a:r>
            <a:br>
              <a:rPr lang="en-US" sz="2000" dirty="0"/>
            </a:br>
            <a:r>
              <a:rPr lang="en-US" sz="2000" dirty="0"/>
              <a:t>    high</a:t>
            </a:r>
            <a:br>
              <a:rPr lang="en-US" sz="2000" dirty="0"/>
            </a:br>
            <a:r>
              <a:rPr lang="en-US" sz="2000" dirty="0"/>
              <a:t>};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ESpeed</a:t>
            </a:r>
            <a:r>
              <a:rPr lang="en-US" sz="2000" dirty="0"/>
              <a:t> </a:t>
            </a:r>
            <a:r>
              <a:rPr lang="en-US" sz="2000" dirty="0" err="1"/>
              <a:t>fanSpeed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err="1"/>
              <a:t>fanSpeed</a:t>
            </a:r>
            <a:r>
              <a:rPr lang="en-US" sz="2000" dirty="0"/>
              <a:t> = low;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C5BE-0FB7-69DE-FFC0-020D439E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54240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9393-9D40-3375-3C34-A1BE8AF6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: Greeting with name/age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6405-91EF-D14A-BECC-0A1E1DA6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user </a:t>
            </a:r>
          </a:p>
          <a:p>
            <a:pPr lvl="1"/>
            <a:r>
              <a:rPr lang="en-US" dirty="0"/>
              <a:t>Store name in char array ( char name[100] )</a:t>
            </a:r>
          </a:p>
          <a:p>
            <a:pPr lvl="1"/>
            <a:r>
              <a:rPr lang="en-US" dirty="0"/>
              <a:t>Store year of birth in int( int birthyear)</a:t>
            </a:r>
          </a:p>
          <a:p>
            <a:r>
              <a:rPr lang="en-US" dirty="0"/>
              <a:t>Calculate age</a:t>
            </a:r>
          </a:p>
          <a:p>
            <a:pPr lvl="1"/>
            <a:r>
              <a:rPr lang="en-US" dirty="0"/>
              <a:t>age = </a:t>
            </a:r>
            <a:r>
              <a:rPr lang="en-US" dirty="0" err="1"/>
              <a:t>currentYear</a:t>
            </a:r>
            <a:r>
              <a:rPr lang="en-US" dirty="0"/>
              <a:t> – birthyear;</a:t>
            </a:r>
          </a:p>
          <a:p>
            <a:r>
              <a:rPr lang="en-US" dirty="0"/>
              <a:t>Print Name, age.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&lt;&lt;“Hello “</a:t>
            </a:r>
          </a:p>
          <a:p>
            <a:pPr marL="457200" lvl="1" indent="0">
              <a:buNone/>
            </a:pPr>
            <a:r>
              <a:rPr lang="en-US" dirty="0"/>
              <a:t>               &lt;&lt; name</a:t>
            </a:r>
            <a:br>
              <a:rPr lang="en-US" dirty="0"/>
            </a:br>
            <a:r>
              <a:rPr lang="en-US" dirty="0"/>
              <a:t>               &lt;&lt;“ I know your age is :“</a:t>
            </a:r>
            <a:br>
              <a:rPr lang="en-US" dirty="0"/>
            </a:br>
            <a:r>
              <a:rPr lang="en-US" dirty="0"/>
              <a:t>               &lt;&lt;age;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350AF-09B5-77BD-D0F5-F1339444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89214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A35-12AE-62D8-2A6E-936C5928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: Count digits in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E45E-184E-A6B8-ECBE-6617D872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number </a:t>
            </a:r>
          </a:p>
          <a:p>
            <a:r>
              <a:rPr lang="en-US" dirty="0"/>
              <a:t>Return the number of digits, (assume positive)</a:t>
            </a:r>
          </a:p>
          <a:p>
            <a:pPr lvl="1"/>
            <a:r>
              <a:rPr lang="en-US" dirty="0"/>
              <a:t>129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3</a:t>
            </a:r>
          </a:p>
          <a:p>
            <a:pPr lvl="1"/>
            <a:r>
              <a:rPr lang="en-US" dirty="0"/>
              <a:t>34     </a:t>
            </a:r>
            <a:r>
              <a:rPr lang="en-US" dirty="0">
                <a:sym typeface="Wingdings" panose="05000000000000000000" pitchFamily="2" charset="2"/>
              </a:rPr>
              <a:t> 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0         1</a:t>
            </a:r>
          </a:p>
          <a:p>
            <a:r>
              <a:rPr lang="en-US" dirty="0">
                <a:sym typeface="Wingdings" panose="05000000000000000000" pitchFamily="2" charset="2"/>
              </a:rPr>
              <a:t>Hints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need to know loops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while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need to know integer </a:t>
            </a:r>
            <a:r>
              <a:rPr lang="en-US" dirty="0" err="1">
                <a:sym typeface="Wingdings" panose="05000000000000000000" pitchFamily="2" charset="2"/>
              </a:rPr>
              <a:t>maths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division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3F6B7-ED44-D03D-A20C-C0D76A56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04924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AC0A-B54E-AD2E-E940-0B0F128B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, Output and Processing for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ABAD-57C8-5AA9-B61C-AB1BFC0E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</a:t>
            </a:r>
          </a:p>
          <a:p>
            <a:pPr lvl="1"/>
            <a:r>
              <a:rPr lang="en-US" dirty="0"/>
              <a:t>Process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Speak  </a:t>
            </a:r>
            <a:r>
              <a:rPr lang="en-US" dirty="0">
                <a:sym typeface="Wingdings" panose="05000000000000000000" pitchFamily="2" charset="2"/>
              </a:rPr>
              <a:t>L</a:t>
            </a:r>
            <a:r>
              <a:rPr lang="en-US" dirty="0"/>
              <a:t>isten</a:t>
            </a:r>
          </a:p>
          <a:p>
            <a:r>
              <a:rPr lang="en-US" dirty="0"/>
              <a:t>Book</a:t>
            </a:r>
          </a:p>
          <a:p>
            <a:pPr lvl="1"/>
            <a:r>
              <a:rPr lang="en-US" dirty="0"/>
              <a:t>Read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Process </a:t>
            </a:r>
            <a:r>
              <a:rPr lang="en-US" dirty="0">
                <a:sym typeface="Wingdings" panose="05000000000000000000" pitchFamily="2" charset="2"/>
              </a:rPr>
              <a:t> Memorize</a:t>
            </a:r>
            <a:endParaRPr lang="en-US" dirty="0"/>
          </a:p>
          <a:p>
            <a:r>
              <a:rPr lang="en-US" dirty="0"/>
              <a:t>Conversation </a:t>
            </a:r>
          </a:p>
          <a:p>
            <a:pPr lvl="1"/>
            <a:r>
              <a:rPr lang="en-US" dirty="0"/>
              <a:t>Listen </a:t>
            </a:r>
            <a:r>
              <a:rPr lang="en-US" dirty="0">
                <a:sym typeface="Wingdings" panose="05000000000000000000" pitchFamily="2" charset="2"/>
              </a:rPr>
              <a:t> Speak Listen Speak ….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83DE3-0D9A-C177-82DC-2D37F3A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053379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CB75-5CD6-20EF-7219-A6065D9F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processing for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9BA1-8B22-2B6E-6711-B96BA408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games </a:t>
            </a:r>
          </a:p>
          <a:p>
            <a:pPr lvl="1"/>
            <a:r>
              <a:rPr lang="en-US" dirty="0"/>
              <a:t>Input (controllers)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Process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Output (Screen)</a:t>
            </a:r>
          </a:p>
          <a:p>
            <a:r>
              <a:rPr lang="en-US" dirty="0"/>
              <a:t>Movies </a:t>
            </a:r>
          </a:p>
          <a:p>
            <a:pPr lvl="1"/>
            <a:r>
              <a:rPr lang="en-US" dirty="0"/>
              <a:t>Input (network) </a:t>
            </a:r>
            <a:r>
              <a:rPr lang="en-US" dirty="0">
                <a:sym typeface="Wingdings" panose="05000000000000000000" pitchFamily="2" charset="2"/>
              </a:rPr>
              <a:t>Process  Output (visuals, audio)</a:t>
            </a:r>
          </a:p>
          <a:p>
            <a:r>
              <a:rPr lang="en-US" dirty="0">
                <a:sym typeface="Wingdings" panose="05000000000000000000" pitchFamily="2" charset="2"/>
              </a:rPr>
              <a:t>Console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Input(char, int, float)  Process Output (char(s), int, float)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382A5-9D07-D206-1544-30EDACFF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83723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02D0-2062-7B56-E0FD-462A2104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8438-9DC9-FBF6-5094-C7998B10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Comfort with </a:t>
            </a:r>
          </a:p>
          <a:p>
            <a:pPr lvl="1"/>
            <a:r>
              <a:rPr lang="en-US" dirty="0"/>
              <a:t>Basics of C/C++</a:t>
            </a:r>
          </a:p>
          <a:p>
            <a:pPr lvl="1"/>
            <a:r>
              <a:rPr lang="en-US" dirty="0"/>
              <a:t>Basics of Computer Science</a:t>
            </a:r>
          </a:p>
          <a:p>
            <a:r>
              <a:rPr lang="en-US" dirty="0"/>
              <a:t>Familiarity with IDE</a:t>
            </a:r>
          </a:p>
          <a:p>
            <a:pPr lvl="1"/>
            <a:r>
              <a:rPr lang="en-US" dirty="0"/>
              <a:t>Visual Studio Community Edition</a:t>
            </a:r>
          </a:p>
          <a:p>
            <a:r>
              <a:rPr lang="en-US" dirty="0"/>
              <a:t>Thinking logically</a:t>
            </a:r>
          </a:p>
          <a:p>
            <a:pPr lvl="1"/>
            <a:r>
              <a:rPr lang="en-US" dirty="0"/>
              <a:t>i.e. One step at a time</a:t>
            </a:r>
          </a:p>
          <a:p>
            <a:pPr lvl="1"/>
            <a:r>
              <a:rPr lang="en-US" dirty="0"/>
              <a:t>And Visualizing how computer works </a:t>
            </a:r>
          </a:p>
          <a:p>
            <a:r>
              <a:rPr lang="en-US" dirty="0"/>
              <a:t>Independence of technology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5A585-6BDC-2F90-FDFB-576C1BD1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70779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CA65-11E3-9741-5B3D-A4814F19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99E3-82CB-C1F8-26A9-2DC15AAA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cin</a:t>
            </a:r>
            <a:endParaRPr lang="en-US" dirty="0"/>
          </a:p>
          <a:p>
            <a:pPr lvl="1"/>
            <a:r>
              <a:rPr lang="en-US" dirty="0"/>
              <a:t>Read data from keyboard</a:t>
            </a:r>
          </a:p>
          <a:p>
            <a:pPr lvl="1"/>
            <a:r>
              <a:rPr lang="en-US" dirty="0"/>
              <a:t>Store it in variables</a:t>
            </a:r>
          </a:p>
          <a:p>
            <a:r>
              <a:rPr lang="en-US" dirty="0"/>
              <a:t>Extraction operator </a:t>
            </a:r>
          </a:p>
          <a:p>
            <a:pPr lvl="1"/>
            <a:r>
              <a:rPr lang="en-US" dirty="0"/>
              <a:t>&gt;&gt;</a:t>
            </a:r>
          </a:p>
          <a:p>
            <a:r>
              <a:rPr lang="en-US" dirty="0"/>
              <a:t>Can use multiple data types ( char, int, float , …)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int age;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age;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E8EF1-0F06-C338-BF29-D4BD4090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30054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AF88-59CE-F3D8-3021-9A22E93F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C9D8D-2C08-44C3-8A6B-5ABFD2C1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 data to console/Screen</a:t>
            </a:r>
          </a:p>
          <a:p>
            <a:pPr lvl="1"/>
            <a:r>
              <a:rPr lang="en-US" dirty="0"/>
              <a:t>Reads from memory</a:t>
            </a:r>
          </a:p>
          <a:p>
            <a:r>
              <a:rPr lang="en-US" dirty="0"/>
              <a:t>Insertion operator </a:t>
            </a:r>
          </a:p>
          <a:p>
            <a:pPr lvl="1"/>
            <a:r>
              <a:rPr lang="en-US" dirty="0"/>
              <a:t>&lt;&lt;</a:t>
            </a:r>
          </a:p>
          <a:p>
            <a:r>
              <a:rPr lang="en-US" dirty="0"/>
              <a:t>Can use multiple data types(variables, literals, constants)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int age = 172;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age;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21593-33DF-47B8-2965-876031C6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76636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1F75-1E62-8677-6D5A-0C3FA4D7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&gt;&gt;,&lt;&lt;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2FBE-1CE8-9A89-1CD2-C6672404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 and Insertion operators </a:t>
            </a:r>
          </a:p>
          <a:p>
            <a:r>
              <a:rPr lang="en-US" dirty="0"/>
              <a:t>Can be cascaded 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&gt;&gt;age &gt;&gt; name;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&lt;&lt;age &lt;&lt; name;</a:t>
            </a:r>
          </a:p>
          <a:p>
            <a:r>
              <a:rPr lang="en-US" dirty="0"/>
              <a:t>&lt;&lt; works with stream modifiers</a:t>
            </a:r>
          </a:p>
          <a:p>
            <a:pPr lvl="1"/>
            <a:r>
              <a:rPr lang="en-US" dirty="0"/>
              <a:t>“\n” : newline </a:t>
            </a:r>
          </a:p>
          <a:p>
            <a:pPr lvl="2"/>
            <a:r>
              <a:rPr lang="en-US" dirty="0" err="1"/>
              <a:t>cout</a:t>
            </a:r>
            <a:r>
              <a:rPr lang="en-US" dirty="0"/>
              <a:t> &lt;&lt;“\n”; //moves the cursor to new line</a:t>
            </a:r>
          </a:p>
          <a:p>
            <a:pPr lvl="1"/>
            <a:r>
              <a:rPr lang="en-US" dirty="0"/>
              <a:t>Or 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 err="1"/>
              <a:t>endl</a:t>
            </a:r>
            <a:r>
              <a:rPr lang="en-US" dirty="0"/>
              <a:t>; //Same visual effect as “\n” but is different</a:t>
            </a:r>
          </a:p>
          <a:p>
            <a:pPr lvl="1"/>
            <a:r>
              <a:rPr lang="en-US" dirty="0"/>
              <a:t>(there are other stream modifiers too)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FC915-75C0-D0B1-3A14-5AE42CF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0702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0D4E-A35E-A5AA-3E6D-1F5E7C5A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F3B9-458B-4D9D-2A33-70A3D4DF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Cin ( </a:t>
            </a:r>
            <a:r>
              <a:rPr lang="en-US" sz="1800" dirty="0"/>
              <a:t>Hint: define a variable first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 a character (char)</a:t>
            </a:r>
          </a:p>
          <a:p>
            <a:pPr lvl="1"/>
            <a:r>
              <a:rPr lang="en-US" dirty="0"/>
              <a:t>Input an integer(int) </a:t>
            </a:r>
          </a:p>
          <a:p>
            <a:pPr lvl="1"/>
            <a:r>
              <a:rPr lang="en-US" dirty="0"/>
              <a:t>Input a decimal( float)</a:t>
            </a:r>
          </a:p>
          <a:p>
            <a:r>
              <a:rPr lang="en-US" dirty="0"/>
              <a:t>Using </a:t>
            </a:r>
            <a:r>
              <a:rPr lang="en-US" dirty="0" err="1"/>
              <a:t>cout</a:t>
            </a:r>
            <a:endParaRPr lang="en-US" dirty="0"/>
          </a:p>
          <a:p>
            <a:pPr lvl="1"/>
            <a:r>
              <a:rPr lang="en-US" dirty="0"/>
              <a:t>Output a character</a:t>
            </a:r>
          </a:p>
          <a:p>
            <a:pPr lvl="1"/>
            <a:r>
              <a:rPr lang="en-US" dirty="0"/>
              <a:t>Output an integer</a:t>
            </a:r>
          </a:p>
          <a:p>
            <a:pPr lvl="1"/>
            <a:r>
              <a:rPr lang="en-US" dirty="0"/>
              <a:t>Output a decimal. </a:t>
            </a:r>
          </a:p>
          <a:p>
            <a:r>
              <a:rPr lang="en-US" dirty="0"/>
              <a:t>Use </a:t>
            </a:r>
            <a:r>
              <a:rPr lang="en-US" dirty="0" err="1"/>
              <a:t>endl</a:t>
            </a:r>
            <a:r>
              <a:rPr lang="en-US" dirty="0"/>
              <a:t> and “\n”</a:t>
            </a:r>
          </a:p>
          <a:p>
            <a:r>
              <a:rPr lang="en-US" dirty="0"/>
              <a:t>Cascade the operators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2E3F5-A0A2-BB24-1BF9-F789F305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71208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2022-DBA0-F8BB-70DA-B01A0113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C63C-7B86-C453-D132-93C8AB05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know </a:t>
            </a:r>
          </a:p>
          <a:p>
            <a:pPr lvl="1"/>
            <a:r>
              <a:rPr lang="en-US" dirty="0"/>
              <a:t>Int , float , char</a:t>
            </a:r>
          </a:p>
          <a:p>
            <a:r>
              <a:rPr lang="en-US" dirty="0"/>
              <a:t>string </a:t>
            </a:r>
          </a:p>
          <a:p>
            <a:pPr lvl="1"/>
            <a:r>
              <a:rPr lang="en-US" dirty="0"/>
              <a:t>Derived data type, </a:t>
            </a:r>
          </a:p>
          <a:p>
            <a:pPr lvl="1"/>
            <a:r>
              <a:rPr lang="en-US" dirty="0"/>
              <a:t>Useful for names, description etc. </a:t>
            </a:r>
          </a:p>
          <a:p>
            <a:r>
              <a:rPr lang="en-US" dirty="0"/>
              <a:t>Header </a:t>
            </a:r>
          </a:p>
          <a:p>
            <a:pPr lvl="1"/>
            <a:r>
              <a:rPr lang="en-US" dirty="0"/>
              <a:t>#include&lt;string&gt;</a:t>
            </a:r>
          </a:p>
          <a:p>
            <a:r>
              <a:rPr lang="en-US" dirty="0"/>
              <a:t>Usage </a:t>
            </a:r>
          </a:p>
          <a:p>
            <a:pPr lvl="1"/>
            <a:r>
              <a:rPr lang="en-US" dirty="0"/>
              <a:t>string name;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name;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&lt;&lt;name;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F1C2-BCB7-988E-2E18-DF5C6412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4193919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E8C3-C253-A4E1-D6C6-22F92DEF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: Mad libs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1557-5BD8-5906-AACF-13A27654F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5B5B5B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5B5B5B"/>
                </a:solidFill>
                <a:effectLst/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</a:rPr>
              <a:t>iostream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// Required for input/output operations (</a:t>
            </a:r>
            <a:r>
              <a:rPr lang="en-US" sz="1800" dirty="0" err="1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, </a:t>
            </a:r>
            <a:r>
              <a:rPr lang="en-US" sz="1800" dirty="0" err="1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cin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5B5B5B"/>
                </a:solidFill>
                <a:effectLst/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// Required for using string data type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74531F"/>
                </a:solidFill>
                <a:effectLst/>
                <a:latin typeface="Cascadia Mono" panose="020B06090200000200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() {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std::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1F377F"/>
                </a:solidFill>
                <a:effectLst/>
                <a:latin typeface="Cascadia Mono" panose="020B0609020000020004" pitchFamily="49" charset="0"/>
              </a:rPr>
              <a:t>adjective1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 </a:t>
            </a:r>
            <a:r>
              <a:rPr lang="en-US" sz="1800" dirty="0">
                <a:solidFill>
                  <a:srgbClr val="1F377F"/>
                </a:solidFill>
                <a:effectLst/>
                <a:latin typeface="Cascadia Mono" panose="020B0609020000020004" pitchFamily="49" charset="0"/>
              </a:rPr>
              <a:t>noun1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 </a:t>
            </a:r>
            <a:r>
              <a:rPr lang="en-US" sz="1800" dirty="0">
                <a:solidFill>
                  <a:srgbClr val="1F377F"/>
                </a:solidFill>
                <a:effectLst/>
                <a:latin typeface="Cascadia Mono" panose="020B0609020000020004" pitchFamily="49" charset="0"/>
              </a:rPr>
              <a:t>verb1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 </a:t>
            </a:r>
            <a:r>
              <a:rPr lang="en-US" sz="1800" dirty="0">
                <a:solidFill>
                  <a:srgbClr val="1F377F"/>
                </a:solidFill>
                <a:effectLst/>
                <a:latin typeface="Cascadia Mono" panose="020B0609020000020004" pitchFamily="49" charset="0"/>
              </a:rPr>
              <a:t>adjective2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 </a:t>
            </a:r>
            <a:r>
              <a:rPr lang="en-US" sz="1800" dirty="0">
                <a:solidFill>
                  <a:srgbClr val="1F377F"/>
                </a:solidFill>
                <a:effectLst/>
                <a:latin typeface="Cascadia Mono" panose="020B0609020000020004" pitchFamily="49" charset="0"/>
              </a:rPr>
              <a:t>noun2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// Prompt the user for input and store it in the variables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std::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</a:rPr>
              <a:t>Enter an adjective: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std::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1F377F"/>
                </a:solidFill>
                <a:effectLst/>
                <a:latin typeface="Cascadia Mono" panose="020B0609020000020004" pitchFamily="49" charset="0"/>
              </a:rPr>
              <a:t>adjective1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std::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</a:rPr>
              <a:t>Enter a noun: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std::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1F377F"/>
                </a:solidFill>
                <a:effectLst/>
                <a:latin typeface="Cascadia Mono" panose="020B0609020000020004" pitchFamily="49" charset="0"/>
              </a:rPr>
              <a:t>noun1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std::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</a:rPr>
              <a:t>Enter a verb: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std::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1F377F"/>
                </a:solidFill>
                <a:effectLst/>
                <a:latin typeface="Cascadia Mono" panose="020B0609020000020004" pitchFamily="49" charset="0"/>
              </a:rPr>
              <a:t>verb1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std::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</a:rPr>
              <a:t>Enter another adjective: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std::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1F377F"/>
                </a:solidFill>
                <a:effectLst/>
                <a:latin typeface="Cascadia Mono" panose="020B0609020000020004" pitchFamily="49" charset="0"/>
              </a:rPr>
              <a:t>adjective2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std::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</a:rPr>
              <a:t>Enter another noun: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std::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1F377F"/>
                </a:solidFill>
                <a:effectLst/>
                <a:latin typeface="Cascadia Mono" panose="020B0609020000020004" pitchFamily="49" charset="0"/>
              </a:rPr>
              <a:t>noun2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// Construct and print the Mad Libs story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std::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9B4FE7"/>
                </a:solidFill>
                <a:effectLst/>
                <a:latin typeface="Cascadia Mono" panose="020B06090200000200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</a:rPr>
              <a:t>--- Your Mad Libs Story ---</a:t>
            </a:r>
            <a:r>
              <a:rPr lang="en-US" sz="1800" dirty="0">
                <a:solidFill>
                  <a:srgbClr val="9B4FE7"/>
                </a:solidFill>
                <a:effectLst/>
                <a:latin typeface="Cascadia Mono" panose="020B0609020000020004" pitchFamily="49" charset="0"/>
              </a:rPr>
              <a:t>\n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std::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</a:rPr>
              <a:t>Once upon a time, there was a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1F377F"/>
                </a:solidFill>
                <a:effectLst/>
                <a:latin typeface="Cascadia Mono" panose="020B0609020000020004" pitchFamily="49" charset="0"/>
              </a:rPr>
              <a:t>adjective1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1F377F"/>
                </a:solidFill>
                <a:effectLst/>
                <a:latin typeface="Cascadia Mono" panose="020B0609020000020004" pitchFamily="49" charset="0"/>
              </a:rPr>
              <a:t>noun1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       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</a:rPr>
              <a:t>. It loved to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1F377F"/>
                </a:solidFill>
                <a:effectLst/>
                <a:latin typeface="Cascadia Mono" panose="020B0609020000020004" pitchFamily="49" charset="0"/>
              </a:rPr>
              <a:t>verb1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</a:rPr>
              <a:t> all day long.</a:t>
            </a:r>
            <a:r>
              <a:rPr lang="en-US" sz="1800" dirty="0">
                <a:solidFill>
                  <a:srgbClr val="9B4FE7"/>
                </a:solidFill>
                <a:effectLst/>
                <a:latin typeface="Cascadia Mono" panose="020B0609020000020004" pitchFamily="49" charset="0"/>
              </a:rPr>
              <a:t>\n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       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</a:rPr>
              <a:t>One day, it met a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1F377F"/>
                </a:solidFill>
                <a:effectLst/>
                <a:latin typeface="Cascadia Mono" panose="020B0609020000020004" pitchFamily="49" charset="0"/>
              </a:rPr>
              <a:t>adjective2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1F377F"/>
                </a:solidFill>
                <a:effectLst/>
                <a:latin typeface="Cascadia Mono" panose="020B0609020000020004" pitchFamily="49" charset="0"/>
              </a:rPr>
              <a:t>noun2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       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</a:rPr>
              <a:t>, and they lived happily ever after.</a:t>
            </a:r>
            <a:r>
              <a:rPr lang="en-US" sz="1800" dirty="0">
                <a:solidFill>
                  <a:srgbClr val="9B4FE7"/>
                </a:solidFill>
                <a:effectLst/>
                <a:latin typeface="Cascadia Mono" panose="020B0609020000020004" pitchFamily="49" charset="0"/>
              </a:rPr>
              <a:t>\n</a:t>
            </a:r>
            <a:r>
              <a:rPr lang="en-US" sz="1800" dirty="0">
                <a:solidFill>
                  <a:srgbClr val="E21F1F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       </a:t>
            </a:r>
            <a:r>
              <a:rPr lang="en-US" sz="1800" dirty="0">
                <a:solidFill>
                  <a:srgbClr val="8F08C4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0; </a:t>
            </a:r>
            <a:r>
              <a:rPr lang="en-US" sz="1800" dirty="0">
                <a:solidFill>
                  <a:srgbClr val="066555"/>
                </a:solidFill>
                <a:effectLst/>
                <a:latin typeface="Cascadia Mono" panose="020B0609020000020004" pitchFamily="49" charset="0"/>
              </a:rPr>
              <a:t>// Indicate successful program execution</a:t>
            </a:r>
            <a:b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101D-5C2D-690A-2C0C-5EF5EBF5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059197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F876-DCA9-DDF0-8507-EDCB5ABE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AECC-DEFA-FF48-C9D3-F60CED7C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Input student details </a:t>
            </a:r>
          </a:p>
          <a:p>
            <a:pPr lvl="1"/>
            <a:r>
              <a:rPr lang="en-US" dirty="0"/>
              <a:t>Student Name</a:t>
            </a:r>
          </a:p>
          <a:p>
            <a:pPr lvl="1"/>
            <a:r>
              <a:rPr lang="en-US" dirty="0"/>
              <a:t>Subject name </a:t>
            </a:r>
          </a:p>
          <a:p>
            <a:pPr lvl="1"/>
            <a:r>
              <a:rPr lang="en-US" dirty="0"/>
              <a:t>Marks ( out of 100)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Find grade using this table </a:t>
            </a:r>
          </a:p>
          <a:p>
            <a:pPr lvl="1"/>
            <a:r>
              <a:rPr lang="en-US" dirty="0"/>
              <a:t>90 &lt;marks </a:t>
            </a:r>
            <a:r>
              <a:rPr lang="en-US" dirty="0">
                <a:sym typeface="Wingdings" panose="05000000000000000000" pitchFamily="2" charset="2"/>
              </a:rPr>
              <a:t>A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75 &lt;= marks &lt; 90  B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60 &lt;= marks &lt;=74 C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marks &lt;60 D</a:t>
            </a:r>
          </a:p>
          <a:p>
            <a:r>
              <a:rPr lang="en-US" dirty="0">
                <a:sym typeface="Wingdings" panose="05000000000000000000" pitchFamily="2" charset="2"/>
              </a:rPr>
              <a:t>Output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Grade for the student</a:t>
            </a:r>
          </a:p>
          <a:p>
            <a:r>
              <a:rPr lang="en-US" dirty="0">
                <a:sym typeface="Wingdings" panose="05000000000000000000" pitchFamily="2" charset="2"/>
              </a:rPr>
              <a:t>Challenge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Enter multiple students, print how many students had A, B , C and D grades each. </a:t>
            </a:r>
          </a:p>
          <a:p>
            <a:r>
              <a:rPr lang="en-US" dirty="0">
                <a:sym typeface="Wingdings" panose="05000000000000000000" pitchFamily="2" charset="2"/>
              </a:rPr>
              <a:t>Hint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 to know conditional (if-else)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 need to know loop (while)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A2C54-3147-41DE-0736-4E478347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322446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F430-7C06-CF5B-E6EF-E902F014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ADAAE-FBA2-1009-7247-5FD2F5FF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Are you going to store?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If they have chocolate, get two , if not then get </a:t>
            </a:r>
            <a:r>
              <a:rPr lang="en-US" dirty="0" err="1"/>
              <a:t>icecream</a:t>
            </a:r>
            <a:endParaRPr lang="en-US" dirty="0"/>
          </a:p>
          <a:p>
            <a:pPr lvl="1"/>
            <a:r>
              <a:rPr lang="en-US" dirty="0"/>
              <a:t>Ok.</a:t>
            </a:r>
          </a:p>
          <a:p>
            <a:r>
              <a:rPr lang="en-US" dirty="0"/>
              <a:t>Code </a:t>
            </a:r>
          </a:p>
          <a:p>
            <a:pPr lvl="1"/>
            <a:r>
              <a:rPr lang="en-US" dirty="0"/>
              <a:t>if( </a:t>
            </a:r>
            <a:r>
              <a:rPr lang="en-US" dirty="0" err="1"/>
              <a:t>haveChocolate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//Buy 2 chocolate</a:t>
            </a:r>
            <a:br>
              <a:rPr lang="en-US" dirty="0"/>
            </a:br>
            <a:r>
              <a:rPr lang="en-US" dirty="0"/>
              <a:t>} else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//Buy </a:t>
            </a:r>
            <a:r>
              <a:rPr lang="en-US" dirty="0" err="1"/>
              <a:t>icecream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4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B61-0C20-0AB8-9C28-4081B58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36B7-D214-C553-58C8-5B016263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Foundational understanding</a:t>
            </a:r>
          </a:p>
          <a:p>
            <a:pPr lvl="1"/>
            <a:r>
              <a:rPr lang="en-US" dirty="0"/>
              <a:t>Understand Computer Science</a:t>
            </a:r>
          </a:p>
          <a:p>
            <a:r>
              <a:rPr lang="en-US" dirty="0"/>
              <a:t>Speed and control </a:t>
            </a:r>
          </a:p>
          <a:p>
            <a:pPr lvl="1"/>
            <a:r>
              <a:rPr lang="en-US" dirty="0"/>
              <a:t>Fastest programming language</a:t>
            </a:r>
          </a:p>
          <a:p>
            <a:r>
              <a:rPr lang="en-US" dirty="0"/>
              <a:t>Really small programming language</a:t>
            </a:r>
          </a:p>
          <a:p>
            <a:pPr lvl="1"/>
            <a:r>
              <a:rPr lang="en-US" dirty="0"/>
              <a:t>C has 32 keywords </a:t>
            </a:r>
          </a:p>
          <a:p>
            <a:pPr lvl="1"/>
            <a:r>
              <a:rPr lang="en-US" dirty="0"/>
              <a:t>C++ has 92 keywords as of 2023</a:t>
            </a:r>
          </a:p>
          <a:p>
            <a:r>
              <a:rPr lang="en-US" dirty="0"/>
              <a:t>Makes you digital native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7425-4B4C-77D3-EB54-25D41D29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283329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11C1-5D2B-590C-B05F-6D0BC70E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C/C++?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93F0-80F8-CBC0-5F73-B5BE5A6A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Slower manual speed of writing code</a:t>
            </a:r>
          </a:p>
          <a:p>
            <a:r>
              <a:rPr lang="en-US" dirty="0"/>
              <a:t>Don’t care about speed </a:t>
            </a:r>
          </a:p>
          <a:p>
            <a:r>
              <a:rPr lang="en-US" dirty="0"/>
              <a:t>Don’t care about deep Computer Science</a:t>
            </a:r>
          </a:p>
          <a:p>
            <a:pPr lvl="1"/>
            <a:r>
              <a:rPr lang="en-US" dirty="0"/>
              <a:t>Although this may not be achievable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A38F-C1D7-41C3-73B9-5F99DA01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341641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3EE9-E7E4-F22E-07DA-DAEEC146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: Smallest unit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8418-9FB9-E118-B1EF-5C1B6C0B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Bits are used for representing everything </a:t>
            </a:r>
          </a:p>
          <a:p>
            <a:r>
              <a:rPr lang="en-US" dirty="0"/>
              <a:t>Have 2 states : 0 and 1 , like a  bulb </a:t>
            </a:r>
          </a:p>
          <a:p>
            <a:pPr lvl="1"/>
            <a:r>
              <a:rPr lang="en-US" dirty="0"/>
              <a:t>On : 1 </a:t>
            </a:r>
          </a:p>
          <a:p>
            <a:pPr lvl="1"/>
            <a:r>
              <a:rPr lang="en-US" dirty="0"/>
              <a:t>Off : 0 </a:t>
            </a:r>
          </a:p>
          <a:p>
            <a:r>
              <a:rPr lang="en-US" dirty="0"/>
              <a:t>Nibble : 4 bits </a:t>
            </a:r>
          </a:p>
          <a:p>
            <a:r>
              <a:rPr lang="en-US" dirty="0"/>
              <a:t>Byte : 8 bits</a:t>
            </a:r>
          </a:p>
          <a:p>
            <a:r>
              <a:rPr lang="en-US" dirty="0"/>
              <a:t>int (integer ) 4 bytes </a:t>
            </a:r>
          </a:p>
          <a:p>
            <a:r>
              <a:rPr lang="en-US" dirty="0"/>
              <a:t>char (character ) 1 byte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06F2D-F989-7055-43A2-A44CA092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9464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1006-1E66-D572-C8B8-2AE12615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Hertz : Unit of time and speed in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12BE-FC3E-7C13-029D-C6A594BB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Hertz : once per second</a:t>
            </a:r>
          </a:p>
          <a:p>
            <a:pPr lvl="1"/>
            <a:r>
              <a:rPr lang="en-US" dirty="0"/>
              <a:t>1 unit of work per clock instruction</a:t>
            </a:r>
          </a:p>
          <a:p>
            <a:r>
              <a:rPr lang="en-US" dirty="0"/>
              <a:t>Modern processors </a:t>
            </a:r>
          </a:p>
          <a:p>
            <a:pPr lvl="1"/>
            <a:r>
              <a:rPr lang="en-US" dirty="0"/>
              <a:t>Measured in Giga hertz </a:t>
            </a:r>
          </a:p>
          <a:p>
            <a:pPr lvl="1"/>
            <a:r>
              <a:rPr lang="en-US" dirty="0"/>
              <a:t>High Core Counts</a:t>
            </a:r>
          </a:p>
          <a:p>
            <a:pPr lvl="1"/>
            <a:r>
              <a:rPr lang="en-US" dirty="0"/>
              <a:t>More instructions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B1EE-E0A9-69D0-7A80-C7F98B0E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294891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AA6B-ADF6-FAE9-8B4D-9D7CBE03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CA3C-B38C-F422-3B25-9EBEB655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Let’s go , </a:t>
            </a:r>
          </a:p>
          <a:p>
            <a:r>
              <a:rPr lang="en-US" dirty="0"/>
              <a:t>Program to print “Hello World”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namespace std;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“Hello World”;</a:t>
            </a:r>
            <a:br>
              <a:rPr lang="en-US" dirty="0"/>
            </a:br>
            <a:r>
              <a:rPr lang="en-US" dirty="0"/>
              <a:t>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5E504-A1D2-41B7-8834-6C7AED7D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51533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B084-6093-E1C2-4946-E73591C8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 diamond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6C24-9E44-A5AA-0D01-E2D5BC6F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    *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2B45-0087-CF15-EE27-CD8B97F4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90203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E4CF-ED8F-4B31-A06F-E70D0CA0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 :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77077-5607-4BC2-9EFF-D85B09A80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700" y="1808847"/>
            <a:ext cx="728924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6B2DA-A8A3-214C-5169-DE43F8D1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88750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1528</Words>
  <Application>Microsoft Office PowerPoint</Application>
  <PresentationFormat>Widescreen</PresentationFormat>
  <Paragraphs>321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Cascadia Mono</vt:lpstr>
      <vt:lpstr>Wingdings</vt:lpstr>
      <vt:lpstr>Office Theme</vt:lpstr>
      <vt:lpstr>Intro to Programming  </vt:lpstr>
      <vt:lpstr>Learning Goals</vt:lpstr>
      <vt:lpstr>Why C/C++</vt:lpstr>
      <vt:lpstr>When NOT C/C++?</vt:lpstr>
      <vt:lpstr>Bit : Smallest unit of memory</vt:lpstr>
      <vt:lpstr>Hertz : Unit of time and speed in Computers</vt:lpstr>
      <vt:lpstr>Hello World </vt:lpstr>
      <vt:lpstr>Print a diamond pattern </vt:lpstr>
      <vt:lpstr>Running the program : model</vt:lpstr>
      <vt:lpstr>Data Types(Primitive/built in)</vt:lpstr>
      <vt:lpstr>Variables</vt:lpstr>
      <vt:lpstr>Data Types (Derived)</vt:lpstr>
      <vt:lpstr>Integer vs floating math</vt:lpstr>
      <vt:lpstr>PowerPoint Presentation</vt:lpstr>
      <vt:lpstr>User Defined Data Type</vt:lpstr>
      <vt:lpstr>Code : Greeting with name/age</vt:lpstr>
      <vt:lpstr>Advanced : Count digits in a number</vt:lpstr>
      <vt:lpstr>Input , Output and Processing for Humans</vt:lpstr>
      <vt:lpstr>I/O and processing for Computers</vt:lpstr>
      <vt:lpstr>Standard Input </vt:lpstr>
      <vt:lpstr>Standard Output</vt:lpstr>
      <vt:lpstr>Operators &gt;&gt;,&lt;&lt;</vt:lpstr>
      <vt:lpstr>Lab</vt:lpstr>
      <vt:lpstr>string data type</vt:lpstr>
      <vt:lpstr>Assignment : Mad libs story</vt:lpstr>
      <vt:lpstr>Boss Assignment</vt:lpstr>
      <vt:lpstr>Conditionals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Sankalp Gupta</dc:creator>
  <cp:lastModifiedBy>Sankalp Gupta</cp:lastModifiedBy>
  <cp:revision>13</cp:revision>
  <cp:lastPrinted>2025-09-18T07:57:26Z</cp:lastPrinted>
  <dcterms:created xsi:type="dcterms:W3CDTF">2025-09-17T23:14:38Z</dcterms:created>
  <dcterms:modified xsi:type="dcterms:W3CDTF">2025-10-02T04:53:24Z</dcterms:modified>
</cp:coreProperties>
</file>