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92" r:id="rId27"/>
    <p:sldId id="293" r:id="rId28"/>
    <p:sldId id="294" r:id="rId29"/>
    <p:sldId id="283" r:id="rId30"/>
    <p:sldId id="285" r:id="rId31"/>
    <p:sldId id="286" r:id="rId32"/>
    <p:sldId id="288" r:id="rId33"/>
    <p:sldId id="284" r:id="rId34"/>
    <p:sldId id="289" r:id="rId35"/>
    <p:sldId id="290" r:id="rId36"/>
    <p:sldId id="291" r:id="rId37"/>
    <p:sldId id="295" r:id="rId38"/>
    <p:sldId id="296" r:id="rId39"/>
    <p:sldId id="300" r:id="rId40"/>
    <p:sldId id="301" r:id="rId41"/>
    <p:sldId id="302" r:id="rId42"/>
    <p:sldId id="297" r:id="rId43"/>
    <p:sldId id="298" r:id="rId44"/>
    <p:sldId id="303" r:id="rId45"/>
    <p:sldId id="304" r:id="rId46"/>
    <p:sldId id="306" r:id="rId47"/>
    <p:sldId id="305" r:id="rId48"/>
    <p:sldId id="307" r:id="rId49"/>
    <p:sldId id="281" r:id="rId5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B037823-2F6A-4306-BCD4-ADE155C7FDD3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73"/>
            <p14:sldId id="265"/>
            <p14:sldId id="266"/>
            <p14:sldId id="267"/>
            <p14:sldId id="272"/>
            <p14:sldId id="268"/>
            <p14:sldId id="269"/>
            <p14:sldId id="270"/>
            <p14:sldId id="271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92"/>
            <p14:sldId id="293"/>
            <p14:sldId id="294"/>
            <p14:sldId id="283"/>
            <p14:sldId id="285"/>
            <p14:sldId id="286"/>
            <p14:sldId id="288"/>
            <p14:sldId id="284"/>
            <p14:sldId id="289"/>
            <p14:sldId id="290"/>
            <p14:sldId id="291"/>
            <p14:sldId id="295"/>
            <p14:sldId id="296"/>
            <p14:sldId id="300"/>
            <p14:sldId id="301"/>
            <p14:sldId id="302"/>
            <p14:sldId id="297"/>
            <p14:sldId id="298"/>
            <p14:sldId id="303"/>
            <p14:sldId id="304"/>
            <p14:sldId id="306"/>
            <p14:sldId id="305"/>
            <p14:sldId id="307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5" autoAdjust="0"/>
    <p:restoredTop sz="93996" autoAdjust="0"/>
  </p:normalViewPr>
  <p:slideViewPr>
    <p:cSldViewPr snapToGrid="0">
      <p:cViewPr varScale="1">
        <p:scale>
          <a:sx n="151" d="100"/>
          <a:sy n="151" d="100"/>
        </p:scale>
        <p:origin x="604" y="96"/>
      </p:cViewPr>
      <p:guideLst/>
    </p:cSldViewPr>
  </p:slideViewPr>
  <p:outlineViewPr>
    <p:cViewPr>
      <p:scale>
        <a:sx n="33" d="100"/>
        <a:sy n="33" d="100"/>
      </p:scale>
      <p:origin x="0" y="-78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EC988-D264-4851-9784-E262DEC12FF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1B746-F1BE-4FDA-B1C6-BC3A66A5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D96A-5B82-3517-0D3E-77956BE0D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1E615-8A3D-E6F5-94EE-9BDEF870A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49E3-BA40-CDED-5CCC-ABFAB360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7575-7ED1-4D12-262E-8ACD007E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9C61D-ED1F-E2C3-EF90-29FFCFB7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3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D759-4925-005E-C9EB-0226AFF3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195DD-240C-FF59-8A3E-3313B66D7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7F10-5A1E-F60F-7595-9D3ACDCC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3CE6E-9E26-B84D-CCC8-847122EC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5E203-1B06-BB4D-FFF0-E68795AC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00C7-3EE2-9735-790E-4F43675A8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B5369-46CD-566E-5414-F24D096CF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8DBB-85A6-10ED-D866-BFC578FF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FC6E6-18C0-AFFD-FA01-46A0DD7F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3BBE9-27A0-B9EF-27DA-55F36CCF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0CAC-964C-C71D-259E-E38BAAD9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4D4C-6677-0424-DB24-753CC106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FCA13-5CB6-998A-A3EB-632B661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B6161-145B-448C-D644-5F81F013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C021-08DD-6D2D-1769-E4ADE84F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CC94-79A4-42F3-3925-89DF6553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99BD4-7C5C-B451-1DB1-84B3CA9C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F041B-A130-03E3-2176-5C66FC09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2ED42-AA15-757C-C260-3ACD68D3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EFE45-01E1-A48C-4F9C-D847D43D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6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889A-3CE7-7CDF-3F3B-CB14D2AD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50D3-00E6-3A51-3ECF-A566AEA32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7BBA6-FAA2-B8D1-B23F-9B7CE1EDA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D7335-D4A3-2768-303C-1A1A0D2D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43AF-B234-9F43-AC0E-D2135729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7DD78-D762-7F8D-CD70-741B4785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3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44FF-F4F0-4594-0231-E1ABA207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1B3D0-4E13-DF1B-BAFE-3325F5AB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03CBB-5DE0-17AC-588D-EC84B8E3B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40CF8-D25C-6E27-9ABA-245D55871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323A8-8CDE-366F-2B44-57DD86DC4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918A8-ABB5-64B2-A6D0-36505F59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3729C-6C27-77F6-B09A-44A106EB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24194-68CB-24CD-A20F-7853EC88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1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217F-4A0E-E4C7-A214-86EE1DDB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2E6FC-22A8-93BE-A47E-8C98E0DA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5C21E-183E-28E3-F120-AAB7E99F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415AD-708C-E26D-6F6C-0890D95A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0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4FB44-ABBB-A832-DAF5-72F55579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D08AA-9EAE-F7FA-D1F0-97E17DE5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59DC4-5E37-188B-84A1-33243D5D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9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2C78-0783-B9DB-0377-5DA7EEFB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01FF-0BB8-1AA3-D610-37E538B4C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2E4D2-E0B9-F45C-E21D-C00D0F786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D1468-324E-D06E-4EE9-52204EF7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631ED-1523-2347-A3E9-A52A541A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5E2AD-5004-00B6-80F8-BB51DBAA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1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4ADE-B521-9FFF-CAF8-5AC49FCC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325DA-48D4-D3D5-40BF-998F0E40A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CC8FA-8E30-5B7E-3585-F6E7FC919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6FCDE-C373-F444-881F-587A310F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DB358-6263-6283-D55E-B3F5ACE1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A3B32-13BA-5ECA-0A9C-81C373EC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F39AF-8AD1-1857-3922-9720DA39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172FF-495B-D06E-1445-74453FC8D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7D76-9332-A1C1-FC77-23670EA9D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FB2DD-DF35-4B84-9135-C0E6A5E9FBB3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2FAB-5CAD-2720-9F24-B0489E4DE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E4D7-1EDC-9818-CAC6-AAC39A030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88BC-3A2A-00D1-5FF5-716B49C4D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Programming	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43670-43CB-A164-D2D3-47FDA1D61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/>
              <a:t>Sankalp Gupta</a:t>
            </a:r>
          </a:p>
          <a:p>
            <a:r>
              <a:rPr lang="en-US" dirty="0"/>
              <a:t>moklaeducation@gmail.com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AEF45-3E72-6245-F9E7-6B2B148C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6E1C6-C9A6-8A3A-FF13-C912993D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8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9B34-94A0-D27F-8733-DA77A6B5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r>
              <a:rPr lang="en-US" sz="2400" dirty="0"/>
              <a:t>(Primitive/built 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458A-D3D8-420A-F16D-95BFB836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bool</a:t>
            </a:r>
          </a:p>
          <a:p>
            <a:r>
              <a:rPr lang="en-US" dirty="0"/>
              <a:t>int </a:t>
            </a:r>
          </a:p>
          <a:p>
            <a:pPr lvl="1"/>
            <a:r>
              <a:rPr lang="en-US" dirty="0"/>
              <a:t>short(2), long(4)</a:t>
            </a:r>
          </a:p>
          <a:p>
            <a:pPr lvl="1"/>
            <a:r>
              <a:rPr lang="en-US" dirty="0" err="1"/>
              <a:t>signed,unsigned</a:t>
            </a:r>
            <a:endParaRPr lang="en-US" dirty="0"/>
          </a:p>
          <a:p>
            <a:r>
              <a:rPr lang="en-US" dirty="0"/>
              <a:t>float </a:t>
            </a:r>
          </a:p>
          <a:p>
            <a:pPr lvl="1"/>
            <a:r>
              <a:rPr lang="en-US" dirty="0"/>
              <a:t>float(4), double(8) , long double(8,10,16)</a:t>
            </a:r>
          </a:p>
          <a:p>
            <a:r>
              <a:rPr lang="en-US" dirty="0"/>
              <a:t>char(1)</a:t>
            </a:r>
          </a:p>
          <a:p>
            <a:pPr lvl="1"/>
            <a:r>
              <a:rPr lang="en-US" dirty="0" err="1"/>
              <a:t>signed,unsigned</a:t>
            </a:r>
            <a:endParaRPr lang="en-US" dirty="0"/>
          </a:p>
          <a:p>
            <a:pPr lvl="1"/>
            <a:r>
              <a:rPr lang="en-US" dirty="0" err="1"/>
              <a:t>wchar_t</a:t>
            </a:r>
            <a:r>
              <a:rPr lang="en-US" dirty="0"/>
              <a:t>(2)</a:t>
            </a:r>
          </a:p>
          <a:p>
            <a:r>
              <a:rPr lang="en-US" dirty="0"/>
              <a:t>void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4BBFE-B686-23F7-3D90-BC4B0780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C3F6A-0043-7757-E23A-2CB1DEDA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D20D-D9ED-3873-D9B8-EDFDD80C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99D0-122F-AF56-6BF9-845F1461C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for storing data</a:t>
            </a:r>
          </a:p>
          <a:p>
            <a:r>
              <a:rPr lang="en-US" dirty="0"/>
              <a:t>Value can change during execution (unless you don’t want it to)</a:t>
            </a:r>
          </a:p>
          <a:p>
            <a:r>
              <a:rPr lang="en-US" dirty="0"/>
              <a:t>Declaration</a:t>
            </a:r>
          </a:p>
          <a:p>
            <a:pPr lvl="1"/>
            <a:r>
              <a:rPr lang="en-US" dirty="0"/>
              <a:t>int  birthyear;</a:t>
            </a:r>
          </a:p>
          <a:p>
            <a:pPr lvl="1"/>
            <a:r>
              <a:rPr lang="en-US" dirty="0"/>
              <a:t>float weight;</a:t>
            </a:r>
          </a:p>
          <a:p>
            <a:pPr lvl="1"/>
            <a:r>
              <a:rPr lang="en-US" dirty="0"/>
              <a:t>char </a:t>
            </a:r>
            <a:r>
              <a:rPr lang="en-US" dirty="0" err="1"/>
              <a:t>courseGrade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EC462-67C7-04B5-DFCD-FA0C294B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C1721-D56D-E686-FB01-D55BDA6D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FD9A-0257-3470-B4F9-F64A26C2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  <a:r>
              <a:rPr lang="en-US" sz="2400" dirty="0"/>
              <a:t>(Derived)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0FA7-51F9-F103-0E56-19FECE2EF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char name[100];</a:t>
            </a:r>
          </a:p>
          <a:p>
            <a:pPr lvl="2"/>
            <a:r>
              <a:rPr lang="en-US" dirty="0"/>
              <a:t>Size 100</a:t>
            </a:r>
          </a:p>
          <a:p>
            <a:pPr lvl="2"/>
            <a:r>
              <a:rPr lang="en-US" dirty="0"/>
              <a:t>Index : 0 - 99</a:t>
            </a:r>
          </a:p>
          <a:p>
            <a:pPr lvl="1"/>
            <a:r>
              <a:rPr lang="en-US" dirty="0"/>
              <a:t>int  age[10];</a:t>
            </a:r>
          </a:p>
          <a:p>
            <a:pPr lvl="2"/>
            <a:r>
              <a:rPr lang="en-US" dirty="0"/>
              <a:t>Size 10</a:t>
            </a:r>
          </a:p>
          <a:p>
            <a:pPr lvl="2"/>
            <a:r>
              <a:rPr lang="en-US" dirty="0"/>
              <a:t>Index : 0 - 9</a:t>
            </a:r>
          </a:p>
          <a:p>
            <a:pPr lvl="1"/>
            <a:r>
              <a:rPr lang="en-US" dirty="0"/>
              <a:t>float power[20]</a:t>
            </a:r>
          </a:p>
          <a:p>
            <a:pPr lvl="2"/>
            <a:r>
              <a:rPr lang="en-US" dirty="0"/>
              <a:t>Size 20</a:t>
            </a:r>
          </a:p>
          <a:p>
            <a:pPr lvl="2"/>
            <a:r>
              <a:rPr lang="en-US" dirty="0"/>
              <a:t>Index : 0 - 19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1999D-AF9C-A43D-51EB-598EADBE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932ED-F971-B54C-3771-D2040220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8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FB85-8DA5-613B-1EC0-0AD435C6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vs floating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B2C52-0717-B1EF-0AA2-7B33A9825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</a:t>
            </a:r>
          </a:p>
          <a:p>
            <a:pPr lvl="1"/>
            <a:r>
              <a:rPr lang="en-US" dirty="0"/>
              <a:t>Float :</a:t>
            </a:r>
            <a:r>
              <a:rPr lang="en-US" dirty="0" err="1"/>
              <a:t>continuos</a:t>
            </a:r>
            <a:r>
              <a:rPr lang="en-US" dirty="0"/>
              <a:t>,  contains decimal point </a:t>
            </a:r>
          </a:p>
          <a:p>
            <a:pPr lvl="1"/>
            <a:r>
              <a:rPr lang="en-US" dirty="0"/>
              <a:t>Int : discrete , truncates everything after decimal , </a:t>
            </a:r>
          </a:p>
          <a:p>
            <a:r>
              <a:rPr lang="en-US" dirty="0"/>
              <a:t>float f = 10;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f/3;</a:t>
            </a:r>
          </a:p>
          <a:p>
            <a:pPr lvl="1"/>
            <a:r>
              <a:rPr lang="en-US" dirty="0"/>
              <a:t>3.33 </a:t>
            </a:r>
          </a:p>
          <a:p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10;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&lt;&lt; </a:t>
            </a:r>
            <a:r>
              <a:rPr lang="en-US" dirty="0" err="1"/>
              <a:t>i</a:t>
            </a:r>
            <a:r>
              <a:rPr lang="en-US" dirty="0"/>
              <a:t>/3;</a:t>
            </a:r>
          </a:p>
          <a:p>
            <a:pPr lvl="1"/>
            <a:r>
              <a:rPr lang="en-US" dirty="0"/>
              <a:t>3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7523-90A2-16CA-BA2C-6DEA3C1F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34221-7B67-FEE1-231D-55394D99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2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402F41-0227-4486-8253-79486943B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535764"/>
              </p:ext>
            </p:extLst>
          </p:nvPr>
        </p:nvGraphicFramePr>
        <p:xfrm>
          <a:off x="520117" y="213918"/>
          <a:ext cx="10976994" cy="6537578"/>
        </p:xfrm>
        <a:graphic>
          <a:graphicData uri="http://schemas.openxmlformats.org/drawingml/2006/table">
            <a:tbl>
              <a:tblPr firstRow="1"/>
              <a:tblGrid>
                <a:gridCol w="2051109">
                  <a:extLst>
                    <a:ext uri="{9D8B030D-6E8A-4147-A177-3AD203B41FA5}">
                      <a16:colId xmlns:a16="http://schemas.microsoft.com/office/drawing/2014/main" val="1297895393"/>
                    </a:ext>
                  </a:extLst>
                </a:gridCol>
                <a:gridCol w="1254154">
                  <a:extLst>
                    <a:ext uri="{9D8B030D-6E8A-4147-A177-3AD203B41FA5}">
                      <a16:colId xmlns:a16="http://schemas.microsoft.com/office/drawing/2014/main" val="3549294480"/>
                    </a:ext>
                  </a:extLst>
                </a:gridCol>
                <a:gridCol w="2390862">
                  <a:extLst>
                    <a:ext uri="{9D8B030D-6E8A-4147-A177-3AD203B41FA5}">
                      <a16:colId xmlns:a16="http://schemas.microsoft.com/office/drawing/2014/main" val="3446372693"/>
                    </a:ext>
                  </a:extLst>
                </a:gridCol>
                <a:gridCol w="5280869">
                  <a:extLst>
                    <a:ext uri="{9D8B030D-6E8A-4147-A177-3AD203B41FA5}">
                      <a16:colId xmlns:a16="http://schemas.microsoft.com/office/drawing/2014/main" val="270957303"/>
                    </a:ext>
                  </a:extLst>
                </a:gridCol>
              </a:tblGrid>
              <a:tr h="197991"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For  reference ….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 need to 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memorize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735406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600" b="1" dirty="0"/>
                        <a:t>Type Name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Bytes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Other Names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Range of Values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431212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 dirty="0"/>
                        <a:t>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signed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-2,147,483,648 to 2,147,483,647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284030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 dirty="0"/>
                        <a:t>unsigned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unsigned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0 to 4,294,967,295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488240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 dirty="0"/>
                        <a:t>bool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false or true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87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/>
                        <a:t>char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-128 to 127 by default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284308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signed char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-128 to 127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003666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unsigned char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255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417455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short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2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short int, signed short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-32,768 to 32,767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763836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unsigned short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2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unsigned short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65,535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68934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long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long int, signed long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-2,147,483,648 to 2,147,483,647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490519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unsigned long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unsigned long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4,294,967,295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786278"/>
                  </a:ext>
                </a:extLst>
              </a:tr>
              <a:tr h="408955">
                <a:tc>
                  <a:txBody>
                    <a:bodyPr/>
                    <a:lstStyle/>
                    <a:p>
                      <a:r>
                        <a:rPr lang="en-US" sz="1800" b="0"/>
                        <a:t>long long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-9,223,372,036,854,775,808 to 9,223,372,036,854,775,807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393372"/>
                  </a:ext>
                </a:extLst>
              </a:tr>
              <a:tr h="391690">
                <a:tc>
                  <a:txBody>
                    <a:bodyPr/>
                    <a:lstStyle/>
                    <a:p>
                      <a:r>
                        <a:rPr lang="en-US" sz="1800" b="0" dirty="0"/>
                        <a:t>unsigned long </a:t>
                      </a:r>
                      <a:r>
                        <a:rPr lang="en-US" sz="1800" b="0" dirty="0" err="1"/>
                        <a:t>long</a:t>
                      </a:r>
                      <a:endParaRPr lang="en-US" sz="1800" b="0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 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18,446,744,073,709,551,615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406296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enum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varies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841504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float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3.4E +/- 38 (seven digits)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621997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double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1.7E +/- 308 (fifteen digits)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139771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long double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Same as double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090442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wchar_t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2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65,535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38376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26879-2AA7-FAA7-0DCA-DFD84FA6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E124-D5C3-4EEE-9E95-96448A74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9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C7BE-BBB2-66B7-93A9-2D827276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5131-B1EE-8CCF-C2B7-29E3CFA0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</a:t>
            </a:r>
          </a:p>
          <a:p>
            <a:pPr lvl="1"/>
            <a:r>
              <a:rPr lang="en-US" dirty="0"/>
              <a:t>Short for enumeration</a:t>
            </a:r>
          </a:p>
          <a:p>
            <a:pPr lvl="1"/>
            <a:r>
              <a:rPr lang="en-US" dirty="0"/>
              <a:t>Define a set of named, integer constants</a:t>
            </a:r>
          </a:p>
          <a:p>
            <a:pPr marL="0" indent="0">
              <a:buNone/>
            </a:pP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ESpeed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low,</a:t>
            </a:r>
            <a:br>
              <a:rPr lang="en-US" sz="2000" dirty="0"/>
            </a:br>
            <a:r>
              <a:rPr lang="en-US" sz="2000" dirty="0"/>
              <a:t>    medium,</a:t>
            </a:r>
            <a:br>
              <a:rPr lang="en-US" sz="2000" dirty="0"/>
            </a:br>
            <a:r>
              <a:rPr lang="en-US" sz="2000" dirty="0"/>
              <a:t>    high</a:t>
            </a:r>
            <a:br>
              <a:rPr lang="en-US" sz="2000" dirty="0"/>
            </a:br>
            <a:r>
              <a:rPr lang="en-US" sz="2000" dirty="0"/>
              <a:t>};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ESpeed</a:t>
            </a:r>
            <a:r>
              <a:rPr lang="en-US" sz="2000" dirty="0"/>
              <a:t> </a:t>
            </a:r>
            <a:r>
              <a:rPr lang="en-US" sz="2000" dirty="0" err="1"/>
              <a:t>fanSpeed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 err="1"/>
              <a:t>fanSpeed</a:t>
            </a:r>
            <a:r>
              <a:rPr lang="en-US" sz="2000" dirty="0"/>
              <a:t> = low;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C5BE-0FB7-69DE-FFC0-020D439E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30814-CC1A-7770-E354-A2A271A7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9393-9D40-3375-3C34-A1BE8AF6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: Greeting with name/age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6405-91EF-D14A-BECC-0A1E1DA6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user </a:t>
            </a:r>
          </a:p>
          <a:p>
            <a:pPr lvl="1"/>
            <a:r>
              <a:rPr lang="en-US" dirty="0"/>
              <a:t>Store name in char array ( char name[100] )</a:t>
            </a:r>
          </a:p>
          <a:p>
            <a:pPr lvl="1"/>
            <a:r>
              <a:rPr lang="en-US" dirty="0"/>
              <a:t>Store year of birth in int( int birthyear)</a:t>
            </a:r>
          </a:p>
          <a:p>
            <a:r>
              <a:rPr lang="en-US" dirty="0"/>
              <a:t>Calculate age</a:t>
            </a:r>
          </a:p>
          <a:p>
            <a:pPr lvl="1"/>
            <a:r>
              <a:rPr lang="en-US" dirty="0"/>
              <a:t>age = </a:t>
            </a:r>
            <a:r>
              <a:rPr lang="en-US" dirty="0" err="1"/>
              <a:t>currentYear</a:t>
            </a:r>
            <a:r>
              <a:rPr lang="en-US" dirty="0"/>
              <a:t> – birthyear;</a:t>
            </a:r>
          </a:p>
          <a:p>
            <a:r>
              <a:rPr lang="en-US" dirty="0"/>
              <a:t>Print Name, age.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&lt;&lt;“Hello “</a:t>
            </a:r>
          </a:p>
          <a:p>
            <a:pPr marL="457200" lvl="1" indent="0">
              <a:buNone/>
            </a:pPr>
            <a:r>
              <a:rPr lang="en-US" dirty="0"/>
              <a:t>               &lt;&lt; name</a:t>
            </a:r>
            <a:br>
              <a:rPr lang="en-US" dirty="0"/>
            </a:br>
            <a:r>
              <a:rPr lang="en-US" dirty="0"/>
              <a:t>               &lt;&lt;“ I know your age is :“</a:t>
            </a:r>
            <a:br>
              <a:rPr lang="en-US" dirty="0"/>
            </a:br>
            <a:r>
              <a:rPr lang="en-US" dirty="0"/>
              <a:t>               &lt;&lt;age;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350AF-09B5-77BD-D0F5-F1339444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A4E4D-37F3-80A8-B6B9-4EA870EA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4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8A35-12AE-62D8-2A6E-936C5928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: Count digits in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E45E-184E-A6B8-ECBE-6617D872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number </a:t>
            </a:r>
          </a:p>
          <a:p>
            <a:r>
              <a:rPr lang="en-US" dirty="0"/>
              <a:t>Return the number of digits, (assume positive)</a:t>
            </a:r>
          </a:p>
          <a:p>
            <a:pPr lvl="1"/>
            <a:r>
              <a:rPr lang="en-US" dirty="0"/>
              <a:t>129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3</a:t>
            </a:r>
          </a:p>
          <a:p>
            <a:pPr lvl="1"/>
            <a:r>
              <a:rPr lang="en-US" dirty="0"/>
              <a:t>34     </a:t>
            </a:r>
            <a:r>
              <a:rPr lang="en-US" dirty="0">
                <a:sym typeface="Wingdings" panose="05000000000000000000" pitchFamily="2" charset="2"/>
              </a:rPr>
              <a:t> 2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0         1</a:t>
            </a:r>
          </a:p>
          <a:p>
            <a:r>
              <a:rPr lang="en-US" dirty="0">
                <a:sym typeface="Wingdings" panose="05000000000000000000" pitchFamily="2" charset="2"/>
              </a:rPr>
              <a:t>Hints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need to know loops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while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need to know integer </a:t>
            </a:r>
            <a:r>
              <a:rPr lang="en-US" dirty="0" err="1">
                <a:sym typeface="Wingdings" panose="05000000000000000000" pitchFamily="2" charset="2"/>
              </a:rPr>
              <a:t>maths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division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3F6B7-ED44-D03D-A20C-C0D76A56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8C7A6-9E56-3256-788D-FBE686C5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4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AC0A-B54E-AD2E-E940-0B0F128B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, Output and Processing for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ABAD-57C8-5AA9-B61C-AB1BFC0EA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</a:t>
            </a:r>
          </a:p>
          <a:p>
            <a:pPr lvl="1"/>
            <a:r>
              <a:rPr lang="en-US" dirty="0"/>
              <a:t>Process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Speak  </a:t>
            </a:r>
            <a:r>
              <a:rPr lang="en-US" dirty="0">
                <a:sym typeface="Wingdings" panose="05000000000000000000" pitchFamily="2" charset="2"/>
              </a:rPr>
              <a:t>L</a:t>
            </a:r>
            <a:r>
              <a:rPr lang="en-US" dirty="0"/>
              <a:t>isten</a:t>
            </a:r>
          </a:p>
          <a:p>
            <a:r>
              <a:rPr lang="en-US" dirty="0"/>
              <a:t>Book</a:t>
            </a:r>
          </a:p>
          <a:p>
            <a:pPr lvl="1"/>
            <a:r>
              <a:rPr lang="en-US" dirty="0"/>
              <a:t>Read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Process </a:t>
            </a:r>
            <a:r>
              <a:rPr lang="en-US" dirty="0">
                <a:sym typeface="Wingdings" panose="05000000000000000000" pitchFamily="2" charset="2"/>
              </a:rPr>
              <a:t> Memorize</a:t>
            </a:r>
            <a:endParaRPr lang="en-US" dirty="0"/>
          </a:p>
          <a:p>
            <a:r>
              <a:rPr lang="en-US" dirty="0"/>
              <a:t>Conversation </a:t>
            </a:r>
          </a:p>
          <a:p>
            <a:pPr lvl="1"/>
            <a:r>
              <a:rPr lang="en-US" dirty="0"/>
              <a:t>Listen </a:t>
            </a:r>
            <a:r>
              <a:rPr lang="en-US" dirty="0">
                <a:sym typeface="Wingdings" panose="05000000000000000000" pitchFamily="2" charset="2"/>
              </a:rPr>
              <a:t> Speak Listen Speak ….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83DE3-0D9A-C177-82DC-2D37F3AC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A6500-1243-0208-BE9B-0BE36A82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79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CB75-5CD6-20EF-7219-A6065D9F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processing for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99BA1-8B22-2B6E-6711-B96BA408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games </a:t>
            </a:r>
          </a:p>
          <a:p>
            <a:pPr lvl="1"/>
            <a:r>
              <a:rPr lang="en-US" dirty="0"/>
              <a:t>Input (controllers)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Process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Output (Screen)</a:t>
            </a:r>
          </a:p>
          <a:p>
            <a:r>
              <a:rPr lang="en-US" dirty="0"/>
              <a:t>Movies </a:t>
            </a:r>
          </a:p>
          <a:p>
            <a:pPr lvl="1"/>
            <a:r>
              <a:rPr lang="en-US" dirty="0"/>
              <a:t>Input (network) </a:t>
            </a:r>
            <a:r>
              <a:rPr lang="en-US" dirty="0">
                <a:sym typeface="Wingdings" panose="05000000000000000000" pitchFamily="2" charset="2"/>
              </a:rPr>
              <a:t>Process  Output (visuals, audio)</a:t>
            </a:r>
          </a:p>
          <a:p>
            <a:r>
              <a:rPr lang="en-US" dirty="0">
                <a:sym typeface="Wingdings" panose="05000000000000000000" pitchFamily="2" charset="2"/>
              </a:rPr>
              <a:t>Console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Input(char, int, float)  Process Output (char(s), int, float)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382A5-9D07-D206-1544-30EDACFF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FFE79-852C-78B9-4CDD-2596320D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3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02D0-2062-7B56-E0FD-462A2104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8438-9DC9-FBF6-5094-C7998B10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Comfort with </a:t>
            </a:r>
          </a:p>
          <a:p>
            <a:pPr lvl="1"/>
            <a:r>
              <a:rPr lang="en-US" dirty="0"/>
              <a:t>Basics of C/C++</a:t>
            </a:r>
          </a:p>
          <a:p>
            <a:pPr lvl="1"/>
            <a:r>
              <a:rPr lang="en-US" dirty="0"/>
              <a:t>Basics of Computer Science</a:t>
            </a:r>
          </a:p>
          <a:p>
            <a:r>
              <a:rPr lang="en-US" dirty="0"/>
              <a:t>Familiarity with IDE</a:t>
            </a:r>
          </a:p>
          <a:p>
            <a:pPr lvl="1"/>
            <a:r>
              <a:rPr lang="en-US" dirty="0"/>
              <a:t>Visual Studio Community Edition</a:t>
            </a:r>
          </a:p>
          <a:p>
            <a:r>
              <a:rPr lang="en-US" dirty="0"/>
              <a:t>Thinking logically</a:t>
            </a:r>
          </a:p>
          <a:p>
            <a:pPr lvl="1"/>
            <a:r>
              <a:rPr lang="en-US" dirty="0"/>
              <a:t>i.e. One step at a time</a:t>
            </a:r>
          </a:p>
          <a:p>
            <a:pPr lvl="1"/>
            <a:r>
              <a:rPr lang="en-US" dirty="0"/>
              <a:t>And Visualizing how computer works </a:t>
            </a:r>
          </a:p>
          <a:p>
            <a:r>
              <a:rPr lang="en-US" dirty="0"/>
              <a:t>Independence of technology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5A585-6BDC-2F90-FDFB-576C1BD1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9F2AC-BAA4-8E3C-F53E-3B184171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CA65-11E3-9741-5B3D-A4814F19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E99E3-82CB-C1F8-26A9-2DC15AAA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cin</a:t>
            </a:r>
            <a:endParaRPr lang="en-US" dirty="0"/>
          </a:p>
          <a:p>
            <a:pPr lvl="1"/>
            <a:r>
              <a:rPr lang="en-US" dirty="0"/>
              <a:t>Read data from keyboard</a:t>
            </a:r>
          </a:p>
          <a:p>
            <a:pPr lvl="1"/>
            <a:r>
              <a:rPr lang="en-US" dirty="0"/>
              <a:t>Store it in variables</a:t>
            </a:r>
          </a:p>
          <a:p>
            <a:r>
              <a:rPr lang="en-US" dirty="0"/>
              <a:t>Extraction operator </a:t>
            </a:r>
          </a:p>
          <a:p>
            <a:pPr lvl="1"/>
            <a:r>
              <a:rPr lang="en-US" dirty="0"/>
              <a:t>&gt;&gt;</a:t>
            </a:r>
          </a:p>
          <a:p>
            <a:r>
              <a:rPr lang="en-US" dirty="0"/>
              <a:t>Can use multiple data types ( char, int, float , …)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int age;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age;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E8EF1-0F06-C338-BF29-D4BD4090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B30ED-8FA4-0AF3-13F2-86B46E13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8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AF88-59CE-F3D8-3021-9A22E93F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C9D8D-2C08-44C3-8A6B-5ABFD2C1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Write data to console/Screen</a:t>
            </a:r>
          </a:p>
          <a:p>
            <a:pPr lvl="1"/>
            <a:r>
              <a:rPr lang="en-US" dirty="0"/>
              <a:t>Reads from memory</a:t>
            </a:r>
          </a:p>
          <a:p>
            <a:r>
              <a:rPr lang="en-US" dirty="0"/>
              <a:t>Insertion operator </a:t>
            </a:r>
          </a:p>
          <a:p>
            <a:pPr lvl="1"/>
            <a:r>
              <a:rPr lang="en-US" dirty="0"/>
              <a:t>&lt;&lt;</a:t>
            </a:r>
          </a:p>
          <a:p>
            <a:r>
              <a:rPr lang="en-US" dirty="0"/>
              <a:t>Can use multiple data types(variables, literals, constants)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int age = 172;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age;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21593-33DF-47B8-2965-876031C6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FBA7A-6595-4395-B178-9B62D54B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64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1F75-1E62-8677-6D5A-0C3FA4D7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&gt;&gt;,&lt;&lt;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2FBE-1CE8-9A89-1CD2-C6672404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Extraction and Insertion operators </a:t>
            </a:r>
          </a:p>
          <a:p>
            <a:r>
              <a:rPr lang="en-US" dirty="0"/>
              <a:t>Can be cascaded 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&gt;&gt;age &gt;&gt; name;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&lt;&lt;age &lt;&lt; name;</a:t>
            </a:r>
          </a:p>
          <a:p>
            <a:r>
              <a:rPr lang="en-US" dirty="0"/>
              <a:t>&lt;&lt; works with stream modifiers</a:t>
            </a:r>
          </a:p>
          <a:p>
            <a:pPr lvl="1"/>
            <a:r>
              <a:rPr lang="en-US" dirty="0"/>
              <a:t>“\n” : newline </a:t>
            </a:r>
          </a:p>
          <a:p>
            <a:pPr lvl="2"/>
            <a:r>
              <a:rPr lang="en-US" dirty="0" err="1"/>
              <a:t>cout</a:t>
            </a:r>
            <a:r>
              <a:rPr lang="en-US" dirty="0"/>
              <a:t> &lt;&lt;“\n”; //moves the cursor to new line</a:t>
            </a:r>
          </a:p>
          <a:p>
            <a:pPr lvl="1"/>
            <a:r>
              <a:rPr lang="en-US" dirty="0"/>
              <a:t>Or 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</a:t>
            </a:r>
            <a:r>
              <a:rPr lang="en-US" dirty="0" err="1"/>
              <a:t>endl</a:t>
            </a:r>
            <a:r>
              <a:rPr lang="en-US" dirty="0"/>
              <a:t>; //Same visual effect as “\n” but is different</a:t>
            </a:r>
          </a:p>
          <a:p>
            <a:pPr lvl="1"/>
            <a:r>
              <a:rPr lang="en-US" dirty="0"/>
              <a:t>(there are other stream modifiers too)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FC915-75C0-D0B1-3A14-5AE42CF1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5CEE8-92E4-04C5-95BC-C81B0B56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3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0D4E-A35E-A5AA-3E6D-1F5E7C5A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F3B9-458B-4D9D-2A33-70A3D4DF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Cin ( </a:t>
            </a:r>
            <a:r>
              <a:rPr lang="en-US" sz="1800" dirty="0"/>
              <a:t>Hint: define a variable first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 a character (char)</a:t>
            </a:r>
          </a:p>
          <a:p>
            <a:pPr lvl="1"/>
            <a:r>
              <a:rPr lang="en-US" dirty="0"/>
              <a:t>Input an integer(int) </a:t>
            </a:r>
          </a:p>
          <a:p>
            <a:pPr lvl="1"/>
            <a:r>
              <a:rPr lang="en-US" dirty="0"/>
              <a:t>Input a decimal( float)</a:t>
            </a:r>
          </a:p>
          <a:p>
            <a:r>
              <a:rPr lang="en-US" dirty="0"/>
              <a:t>Using </a:t>
            </a:r>
            <a:r>
              <a:rPr lang="en-US" dirty="0" err="1"/>
              <a:t>cout</a:t>
            </a:r>
            <a:endParaRPr lang="en-US" dirty="0"/>
          </a:p>
          <a:p>
            <a:pPr lvl="1"/>
            <a:r>
              <a:rPr lang="en-US" dirty="0"/>
              <a:t>Output a character</a:t>
            </a:r>
          </a:p>
          <a:p>
            <a:pPr lvl="1"/>
            <a:r>
              <a:rPr lang="en-US" dirty="0"/>
              <a:t>Output an integer</a:t>
            </a:r>
          </a:p>
          <a:p>
            <a:pPr lvl="1"/>
            <a:r>
              <a:rPr lang="en-US" dirty="0"/>
              <a:t>Output a decimal. </a:t>
            </a:r>
          </a:p>
          <a:p>
            <a:r>
              <a:rPr lang="en-US" dirty="0"/>
              <a:t>Use </a:t>
            </a:r>
            <a:r>
              <a:rPr lang="en-US" dirty="0" err="1"/>
              <a:t>endl</a:t>
            </a:r>
            <a:r>
              <a:rPr lang="en-US" dirty="0"/>
              <a:t> and “\n”</a:t>
            </a:r>
          </a:p>
          <a:p>
            <a:r>
              <a:rPr lang="en-US" dirty="0"/>
              <a:t>Cascade the operators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2E3F5-A0A2-BB24-1BF9-F789F305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69ED2-922E-8947-402C-A604FA37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8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E8C3-C253-A4E1-D6C6-22F92DEF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: Mad libs story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D101D-5C2D-690A-2C0C-5EF5EBF5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2BD80-CC89-E730-0882-E6A707522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1182"/>
            <a:ext cx="8124176" cy="40800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5725CE-C286-F82F-5DE3-D835228F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97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F876-DCA9-DDF0-8507-EDCB5ABE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AECC-DEFA-FF48-C9D3-F60CED7C5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Input student details </a:t>
            </a:r>
          </a:p>
          <a:p>
            <a:pPr lvl="1"/>
            <a:r>
              <a:rPr lang="en-US" dirty="0"/>
              <a:t>Student Name</a:t>
            </a:r>
          </a:p>
          <a:p>
            <a:pPr lvl="1"/>
            <a:r>
              <a:rPr lang="en-US" dirty="0"/>
              <a:t>Subject name </a:t>
            </a:r>
          </a:p>
          <a:p>
            <a:pPr lvl="1"/>
            <a:r>
              <a:rPr lang="en-US" dirty="0"/>
              <a:t>Marks ( out of 100)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Find grade using this table </a:t>
            </a:r>
          </a:p>
          <a:p>
            <a:pPr lvl="1"/>
            <a:r>
              <a:rPr lang="en-US" dirty="0"/>
              <a:t>90 &lt;marks </a:t>
            </a:r>
            <a:r>
              <a:rPr lang="en-US" dirty="0">
                <a:sym typeface="Wingdings" panose="05000000000000000000" pitchFamily="2" charset="2"/>
              </a:rPr>
              <a:t>A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75 &lt;= marks &lt; 90  B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60 &lt;= marks &lt;=74 C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marks &lt;60 D</a:t>
            </a:r>
          </a:p>
          <a:p>
            <a:r>
              <a:rPr lang="en-US" dirty="0">
                <a:sym typeface="Wingdings" panose="05000000000000000000" pitchFamily="2" charset="2"/>
              </a:rPr>
              <a:t>Output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Grade for the student</a:t>
            </a:r>
          </a:p>
          <a:p>
            <a:r>
              <a:rPr lang="en-US" dirty="0">
                <a:sym typeface="Wingdings" panose="05000000000000000000" pitchFamily="2" charset="2"/>
              </a:rPr>
              <a:t>Challenge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Enter multiple students, print how many students had A, B , C and D grades each. </a:t>
            </a:r>
          </a:p>
          <a:p>
            <a:r>
              <a:rPr lang="en-US" dirty="0">
                <a:sym typeface="Wingdings" panose="05000000000000000000" pitchFamily="2" charset="2"/>
              </a:rPr>
              <a:t>Hint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Need to know conditional (if-else)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May need to know loop (while)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A2C54-3147-41DE-0736-4E478347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52E6A-93AD-4545-00FB-956E8769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46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9880-CBDC-E452-5F3E-C1A516CC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,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236CF-501A-DC05-7261-81A10359E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C/C++Keywords we know already</a:t>
            </a:r>
          </a:p>
          <a:p>
            <a:pPr lvl="1"/>
            <a:r>
              <a:rPr lang="en-US" dirty="0"/>
              <a:t>And few more </a:t>
            </a:r>
          </a:p>
          <a:p>
            <a:pPr lvl="2"/>
            <a:r>
              <a:rPr lang="en-US" dirty="0"/>
              <a:t>signed , unsigned</a:t>
            </a:r>
          </a:p>
          <a:p>
            <a:pPr lvl="2"/>
            <a:r>
              <a:rPr lang="en-US" dirty="0"/>
              <a:t>short , long</a:t>
            </a:r>
          </a:p>
          <a:p>
            <a:r>
              <a:rPr lang="en-US" dirty="0"/>
              <a:t>Computers think in 0s and 1s</a:t>
            </a:r>
          </a:p>
          <a:p>
            <a:pPr lvl="1"/>
            <a:r>
              <a:rPr lang="en-US" dirty="0"/>
              <a:t>What types ?</a:t>
            </a:r>
          </a:p>
          <a:p>
            <a:r>
              <a:rPr lang="en-US" dirty="0"/>
              <a:t>Computer have speed measured in hertz (Hz)</a:t>
            </a:r>
          </a:p>
          <a:p>
            <a:pPr lvl="1"/>
            <a:r>
              <a:rPr lang="en-US" dirty="0"/>
              <a:t>How much faster is 1Kilo Hertz than 1Hz ? </a:t>
            </a:r>
          </a:p>
          <a:p>
            <a:pPr lvl="1"/>
            <a:r>
              <a:rPr lang="en-US" dirty="0"/>
              <a:t>What are current computer speeds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DFA6A-E311-64DA-8F05-9FA78D47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0B358-7246-A2AC-8955-46612639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5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8121-A09C-5DA0-1A78-B6D417A1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computer capabilities </a:t>
            </a:r>
            <a:r>
              <a:rPr lang="en-US" sz="2400" dirty="0"/>
              <a:t>(some more units)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2741-7967-E5EB-84B7-922BEC7A9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FLOPS : floating point operations per second</a:t>
            </a:r>
          </a:p>
          <a:p>
            <a:pPr lvl="1"/>
            <a:r>
              <a:rPr lang="en-US" dirty="0"/>
              <a:t>FP 16, </a:t>
            </a:r>
            <a:r>
              <a:rPr lang="en-US" b="1" dirty="0"/>
              <a:t>FP 32</a:t>
            </a:r>
            <a:r>
              <a:rPr lang="en-US" dirty="0"/>
              <a:t>,  FP 64</a:t>
            </a:r>
          </a:p>
          <a:p>
            <a:r>
              <a:rPr lang="en-US" dirty="0"/>
              <a:t>IOPS : Input/Output operations per second</a:t>
            </a:r>
          </a:p>
          <a:p>
            <a:r>
              <a:rPr lang="en-US" dirty="0"/>
              <a:t>Fun facts </a:t>
            </a:r>
          </a:p>
          <a:p>
            <a:pPr lvl="1"/>
            <a:r>
              <a:rPr lang="en-US" dirty="0"/>
              <a:t>Computers are afraid of floats</a:t>
            </a:r>
          </a:p>
          <a:p>
            <a:pPr lvl="1"/>
            <a:r>
              <a:rPr lang="en-US" dirty="0"/>
              <a:t>Computers are afraid of division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78473-0F1C-3893-13C9-ECDE43BE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B6D3E-D2DB-6A77-CCCF-D13AACBF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80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8658-FF89-2DA7-CBD2-00EDC6C9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2187F-4DDE-584D-4259-FE18FAA82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Getting smaller</a:t>
            </a:r>
          </a:p>
          <a:p>
            <a:pPr lvl="1"/>
            <a:r>
              <a:rPr lang="en-US" b="1" dirty="0"/>
              <a:t>Die</a:t>
            </a:r>
            <a:r>
              <a:rPr lang="en-US" dirty="0"/>
              <a:t> sizes have been shrinking</a:t>
            </a:r>
          </a:p>
          <a:p>
            <a:r>
              <a:rPr lang="en-US" dirty="0"/>
              <a:t>Getting faster</a:t>
            </a:r>
          </a:p>
          <a:p>
            <a:pPr lvl="1"/>
            <a:r>
              <a:rPr lang="en-US" dirty="0"/>
              <a:t>Same size </a:t>
            </a:r>
            <a:r>
              <a:rPr lang="en-US" b="1" dirty="0"/>
              <a:t>die</a:t>
            </a:r>
            <a:r>
              <a:rPr lang="en-US" dirty="0"/>
              <a:t> have more </a:t>
            </a:r>
            <a:r>
              <a:rPr lang="en-US" b="1" dirty="0"/>
              <a:t>transistors</a:t>
            </a:r>
          </a:p>
          <a:p>
            <a:r>
              <a:rPr lang="en-US" dirty="0"/>
              <a:t>Getting crowded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core</a:t>
            </a:r>
            <a:r>
              <a:rPr lang="en-US" dirty="0"/>
              <a:t> counts per </a:t>
            </a:r>
            <a:r>
              <a:rPr lang="en-US" b="1" dirty="0"/>
              <a:t>die</a:t>
            </a:r>
          </a:p>
          <a:p>
            <a:r>
              <a:rPr lang="en-US" dirty="0"/>
              <a:t>Getting chatty</a:t>
            </a:r>
          </a:p>
          <a:p>
            <a:pPr lvl="1"/>
            <a:r>
              <a:rPr lang="en-US" dirty="0"/>
              <a:t>Networked , internet connected</a:t>
            </a:r>
          </a:p>
          <a:p>
            <a:r>
              <a:rPr lang="en-US" dirty="0"/>
              <a:t>Getting efficient</a:t>
            </a:r>
          </a:p>
          <a:p>
            <a:pPr lvl="1"/>
            <a:r>
              <a:rPr lang="en-US" dirty="0"/>
              <a:t>More performance per unit of </a:t>
            </a:r>
            <a:r>
              <a:rPr lang="en-US" b="1" dirty="0"/>
              <a:t>power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81AD4-4FF7-884E-D9FE-CF80AD9E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5B942-E4DD-753A-F87F-D462B1E7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85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A3DD-FCCE-4129-9206-3560F88E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C++, Decision Making &amp;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BE7C-8AE3-35A8-4789-D6E0BD6A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, else </a:t>
            </a:r>
          </a:p>
          <a:p>
            <a:r>
              <a:rPr lang="en-US" dirty="0"/>
              <a:t>switch </a:t>
            </a:r>
          </a:p>
          <a:p>
            <a:r>
              <a:rPr lang="en-US" dirty="0" err="1"/>
              <a:t>goto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8CB9B-5F79-D6CC-50D9-A45D4DE6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2240D-243D-D2C5-7D7E-DBB051FE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AB61-0C20-0AB8-9C28-4081B588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36B7-D214-C553-58C8-5B016263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Foundational understanding</a:t>
            </a:r>
          </a:p>
          <a:p>
            <a:pPr lvl="1"/>
            <a:r>
              <a:rPr lang="en-US" dirty="0"/>
              <a:t>Understand Computer Science</a:t>
            </a:r>
          </a:p>
          <a:p>
            <a:r>
              <a:rPr lang="en-US" dirty="0"/>
              <a:t>Speed and control </a:t>
            </a:r>
          </a:p>
          <a:p>
            <a:pPr lvl="1"/>
            <a:r>
              <a:rPr lang="en-US" dirty="0"/>
              <a:t>Fastest programming language</a:t>
            </a:r>
          </a:p>
          <a:p>
            <a:r>
              <a:rPr lang="en-US" dirty="0"/>
              <a:t>Really small programming language</a:t>
            </a:r>
          </a:p>
          <a:p>
            <a:pPr lvl="1"/>
            <a:r>
              <a:rPr lang="en-US" dirty="0"/>
              <a:t>C has 32 keywords </a:t>
            </a:r>
          </a:p>
          <a:p>
            <a:pPr lvl="1"/>
            <a:r>
              <a:rPr lang="en-US" dirty="0"/>
              <a:t>C++ has 92 keywords as of 2023</a:t>
            </a:r>
          </a:p>
          <a:p>
            <a:r>
              <a:rPr lang="en-US" dirty="0"/>
              <a:t>Makes you digital native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7425-4B4C-77D3-EB54-25D41D29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285C1-A054-741B-5975-35BF6272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95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AEFA-C597-97E4-4100-3128A3DD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, using “if”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0927-5E1B-5734-DE19-2ABF939B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1BE60D-BBF6-60D1-72AE-DDDBCA9F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683" y="1690688"/>
            <a:ext cx="4402275" cy="40156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8DBD97-A16B-F554-7837-36BB6541E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855" y="2718000"/>
            <a:ext cx="3486329" cy="1320868"/>
          </a:xfrm>
          <a:prstGeom prst="rect">
            <a:avLst/>
          </a:prstGeo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81B1D71-1AE5-29F2-B3FE-6248A23D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1D1C8-2EE2-78EC-6327-868EC283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07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BF83-E9B2-DE02-CF94-ABD0FBD0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using “if else”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0B9DFF-AE57-8B8F-9163-381ED961B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655" y="2445487"/>
            <a:ext cx="3664138" cy="21972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6770F9-DD8E-65C8-5581-A551F40F2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645" y="1891293"/>
            <a:ext cx="4196591" cy="3823997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88E2BAC-F34A-18F1-0156-33C55A0B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7E276-5326-948C-4798-80F8BC6E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85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8E79-8065-D678-7775-E6AC9806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decision, If else if else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59AE85-9434-FA7F-C011-2098A11C4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548" y="2452018"/>
            <a:ext cx="4769095" cy="2559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9B4364-F6BB-F15A-2248-A62EF6D32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542" y="1732921"/>
            <a:ext cx="5358802" cy="411344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80B50-1646-27C8-1D18-51E3739D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AE0087-3E57-4A6C-BDBD-2F6235FB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66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A683-EA1E-7844-9FD6-D7B6A86B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78FE-ABD4-4594-6092-DD821D5A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less than </a:t>
            </a:r>
          </a:p>
          <a:p>
            <a:pPr lvl="1"/>
            <a:r>
              <a:rPr lang="en-US" dirty="0"/>
              <a:t>&lt;</a:t>
            </a:r>
          </a:p>
          <a:p>
            <a:r>
              <a:rPr lang="en-US" dirty="0"/>
              <a:t>greater than</a:t>
            </a:r>
          </a:p>
          <a:p>
            <a:pPr lvl="1"/>
            <a:r>
              <a:rPr lang="en-US" dirty="0"/>
              <a:t> &gt;</a:t>
            </a:r>
          </a:p>
          <a:p>
            <a:r>
              <a:rPr lang="en-US" dirty="0"/>
              <a:t>less then or equal to</a:t>
            </a:r>
          </a:p>
          <a:p>
            <a:pPr lvl="1"/>
            <a:r>
              <a:rPr lang="en-US" dirty="0"/>
              <a:t> &lt;=</a:t>
            </a:r>
          </a:p>
          <a:p>
            <a:r>
              <a:rPr lang="en-US" dirty="0"/>
              <a:t>greater than or equal to</a:t>
            </a:r>
          </a:p>
          <a:p>
            <a:pPr lvl="1"/>
            <a:r>
              <a:rPr lang="en-US" dirty="0"/>
              <a:t> &gt;= </a:t>
            </a:r>
          </a:p>
          <a:p>
            <a:r>
              <a:rPr lang="en-US" dirty="0"/>
              <a:t>is equal to </a:t>
            </a:r>
          </a:p>
          <a:p>
            <a:pPr lvl="1"/>
            <a:r>
              <a:rPr lang="en-US" dirty="0"/>
              <a:t> ==</a:t>
            </a:r>
          </a:p>
          <a:p>
            <a:r>
              <a:rPr lang="en-US" dirty="0"/>
              <a:t>is not equal to </a:t>
            </a:r>
          </a:p>
          <a:p>
            <a:pPr lvl="1"/>
            <a:r>
              <a:rPr lang="en-US" dirty="0"/>
              <a:t>!=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E1EB8-B39D-E063-F9FA-C285294D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9DF45-29F2-A47C-8EA4-79631F6C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EEF8-F4A6-F18F-0437-AFCAF929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(if else)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40164-11B6-324C-490E-12B6CEBB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user to enter a single digit number</a:t>
            </a:r>
          </a:p>
          <a:p>
            <a:r>
              <a:rPr lang="en-US" dirty="0"/>
              <a:t>Print the digit in English</a:t>
            </a:r>
          </a:p>
          <a:p>
            <a:pPr lvl="1"/>
            <a:r>
              <a:rPr lang="en-US" dirty="0"/>
              <a:t>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“zero”</a:t>
            </a:r>
          </a:p>
          <a:p>
            <a:pPr lvl="1"/>
            <a:r>
              <a:rPr lang="en-US" dirty="0"/>
              <a:t>1 </a:t>
            </a:r>
            <a:r>
              <a:rPr lang="en-US" dirty="0">
                <a:sym typeface="Wingdings" panose="05000000000000000000" pitchFamily="2" charset="2"/>
              </a:rPr>
              <a:t> “one”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8  “eight”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9  “nine”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(Anything else) “ this is not a single digit number”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44107-6526-0196-9B19-FB0FA742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280" y="2003799"/>
            <a:ext cx="3127649" cy="272685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D3A73-72D3-BE6C-73D5-AD3533F2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AFD4B-5B95-5CDF-E0C8-A8B2D61F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7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100A-2BAE-7BDF-BF99-FFCD8DAC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using Switch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10C74-DADD-6B03-20ED-5CAE0AB63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811" y="2163663"/>
            <a:ext cx="3927284" cy="342401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6C6C7D-6474-A5D8-FD2C-D5DB5FC7E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514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E3A5F4-8204-CE77-A4A9-1B76446DA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37" y="1922086"/>
            <a:ext cx="2157804" cy="4065759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925F229-106F-7A7E-5B74-89C9B631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93D8A-F7AE-5620-B049-8B71C34F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09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174E-22E7-A968-A77D-6C74B907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(switch)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5E26-034F-EAA9-3A0E-5B080883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user to enter a single digit number from [1,2,3,4,5,6,7]</a:t>
            </a:r>
          </a:p>
          <a:p>
            <a:r>
              <a:rPr lang="en-US" dirty="0"/>
              <a:t>Convert it into day of week</a:t>
            </a:r>
          </a:p>
          <a:p>
            <a:pPr lvl="1"/>
            <a:r>
              <a:rPr lang="en-US" dirty="0"/>
              <a:t>1 </a:t>
            </a:r>
            <a:r>
              <a:rPr lang="en-US" dirty="0">
                <a:sym typeface="Wingdings" panose="05000000000000000000" pitchFamily="2" charset="2"/>
              </a:rPr>
              <a:t> “Sunday”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2  “Monday”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3 “Tuesday”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4  “Wednesday”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5  “Thursday”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6  “Friday”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7  “Saturday”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(Anything else)  “Invalid number for a day”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A6FD9-6FF5-D5C2-3B01-66AB5468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6DE46-B755-F06A-8DF7-A3AFF0BB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04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1F38-AB05-B99A-6682-52CE525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Asssignment</a:t>
            </a:r>
            <a:r>
              <a:rPr lang="en-US" dirty="0"/>
              <a:t> , quiz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20816-4909-620C-69BB-3B5A6A028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quiz game containing </a:t>
            </a:r>
            <a:r>
              <a:rPr lang="en-US" dirty="0" err="1"/>
              <a:t>atleast</a:t>
            </a:r>
            <a:r>
              <a:rPr lang="en-US" dirty="0"/>
              <a:t> 3 questions. </a:t>
            </a:r>
          </a:p>
          <a:p>
            <a:pPr lvl="1"/>
            <a:r>
              <a:rPr lang="en-US" dirty="0"/>
              <a:t>Print a question ,</a:t>
            </a:r>
          </a:p>
          <a:p>
            <a:pPr lvl="1"/>
            <a:r>
              <a:rPr lang="en-US" dirty="0"/>
              <a:t>provide 4 numbered options ,</a:t>
            </a:r>
          </a:p>
          <a:p>
            <a:pPr lvl="1"/>
            <a:r>
              <a:rPr lang="en-US" dirty="0"/>
              <a:t>User enters the option number and verifies result.</a:t>
            </a:r>
          </a:p>
          <a:p>
            <a:pPr lvl="1"/>
            <a:r>
              <a:rPr lang="en-US" dirty="0"/>
              <a:t>Keep score of how many correct responses user input</a:t>
            </a:r>
          </a:p>
          <a:p>
            <a:r>
              <a:rPr lang="en-US" dirty="0"/>
              <a:t>Print the score (e.g.3 /4 correct , )</a:t>
            </a:r>
          </a:p>
          <a:p>
            <a:r>
              <a:rPr lang="en-US" dirty="0"/>
              <a:t>An example</a:t>
            </a:r>
            <a:br>
              <a:rPr lang="en-US" dirty="0"/>
            </a:br>
            <a:r>
              <a:rPr lang="en-US" dirty="0"/>
              <a:t>Q1. What is the capital of USA ?</a:t>
            </a:r>
          </a:p>
          <a:p>
            <a:pPr marL="457200" lvl="1" indent="0">
              <a:buNone/>
            </a:pPr>
            <a:r>
              <a:rPr lang="en-US" dirty="0"/>
              <a:t>1. Seattle</a:t>
            </a:r>
          </a:p>
          <a:p>
            <a:pPr marL="457200" lvl="1" indent="0">
              <a:buNone/>
            </a:pPr>
            <a:r>
              <a:rPr lang="en-US" dirty="0"/>
              <a:t>2. Los Angeles</a:t>
            </a:r>
          </a:p>
          <a:p>
            <a:pPr marL="457200" lvl="1" indent="0">
              <a:buNone/>
            </a:pPr>
            <a:r>
              <a:rPr lang="en-US" dirty="0"/>
              <a:t>3. Washington DC</a:t>
            </a:r>
          </a:p>
          <a:p>
            <a:pPr marL="457200" lvl="1" indent="0">
              <a:buNone/>
            </a:pPr>
            <a:r>
              <a:rPr lang="en-US" dirty="0"/>
              <a:t>4. Chicago</a:t>
            </a:r>
          </a:p>
          <a:p>
            <a:pPr marL="457200" lvl="1" indent="0">
              <a:buNone/>
            </a:pPr>
            <a:r>
              <a:rPr lang="en-US" dirty="0"/>
              <a:t>Enter your response : 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5BF99-23A3-E4C5-A210-C6B4DA3F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FEB64-9CC8-B086-083B-C289C733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85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2E9F-293F-91E6-1CAA-A55CC0D8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Boss Assignment </a:t>
            </a:r>
            <a:br>
              <a:rPr lang="en-US" dirty="0"/>
            </a:br>
            <a:r>
              <a:rPr lang="en-US" dirty="0"/>
              <a:t>Convert a string of 0,1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1AEBC-82BF-F137-6A51-3D56C469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string of 0s and 1s from user </a:t>
            </a:r>
          </a:p>
          <a:p>
            <a:r>
              <a:rPr lang="en-US" dirty="0"/>
              <a:t>Calculate what the decimal number for it is ?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This is very hard , may take hours/days/weeks</a:t>
            </a:r>
          </a:p>
          <a:p>
            <a:r>
              <a:rPr lang="en-US" dirty="0"/>
              <a:t>Hint </a:t>
            </a:r>
          </a:p>
          <a:p>
            <a:pPr lvl="1"/>
            <a:r>
              <a:rPr lang="en-US" dirty="0"/>
              <a:t>You would need to know </a:t>
            </a:r>
          </a:p>
          <a:p>
            <a:pPr lvl="2"/>
            <a:r>
              <a:rPr lang="en-US" dirty="0"/>
              <a:t>string (or char array)</a:t>
            </a:r>
          </a:p>
          <a:p>
            <a:pPr lvl="2"/>
            <a:r>
              <a:rPr lang="en-US" dirty="0"/>
              <a:t>Loops (while)</a:t>
            </a:r>
          </a:p>
          <a:p>
            <a:pPr lvl="2"/>
            <a:r>
              <a:rPr lang="en-US" dirty="0"/>
              <a:t>Binary logic</a:t>
            </a:r>
          </a:p>
          <a:p>
            <a:pPr lvl="2"/>
            <a:r>
              <a:rPr lang="en-US" dirty="0"/>
              <a:t>*Loops within loops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F52C1-F231-3C36-FA48-7B0C892C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3D289-A9F0-CEDB-0417-778EEBDD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97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C213-294D-B388-DF27-4686BDB6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Code, as seen by computer : HelloWorld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51DA-B969-AAA8-9888-B01A3A9C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839"/>
            <a:ext cx="10515600" cy="4351338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vs assembly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736C9-F0FA-12CD-FDC6-9D228E62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29" y="2736997"/>
            <a:ext cx="5016758" cy="2209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DCA2A-9673-30DF-5594-6CED1846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22" y="2736997"/>
            <a:ext cx="3723695" cy="115111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1C907-3628-FE53-688E-BF00CAB1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1602-C797-420A-87EC-35380CA7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11C1-5D2B-590C-B05F-6D0BC70E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C/C++?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93F0-80F8-CBC0-5F73-B5BE5A6A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Slower manual speed of writing code</a:t>
            </a:r>
          </a:p>
          <a:p>
            <a:r>
              <a:rPr lang="en-US" dirty="0"/>
              <a:t>Don’t care about speed </a:t>
            </a:r>
          </a:p>
          <a:p>
            <a:r>
              <a:rPr lang="en-US" dirty="0"/>
              <a:t>Don’t care about deep Computer Science</a:t>
            </a:r>
          </a:p>
          <a:p>
            <a:pPr lvl="1"/>
            <a:r>
              <a:rPr lang="en-US" dirty="0"/>
              <a:t>Although this may not be achievable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4A38F-C1D7-41C3-73B9-5F99DA01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1DC80-3317-1C0C-ED40-45192ECC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3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1430-3EDB-9C54-8828-E84C7E5F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, as seen by computer : Find larger num.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EC10D-73A9-4D35-4E77-7AE79381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vs Assembly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E3FA0-B80A-1F3F-15F3-5F25AC7C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18" y="2769046"/>
            <a:ext cx="2825895" cy="2019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E5932C-54A7-9045-4CB4-8596ACCC6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01" y="2769046"/>
            <a:ext cx="5086611" cy="261633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27642-34A7-8A5A-3518-A809FE51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7AC12-3381-38C5-13DC-A131D6F5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76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5CFD-971B-FF73-3235-45B8D555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B182-8CA0-F886-3E79-69C68697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looks sequential </a:t>
            </a:r>
          </a:p>
          <a:p>
            <a:r>
              <a:rPr lang="en-US" dirty="0"/>
              <a:t>But really has branches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340D6-2B79-664A-8CFE-F66921325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7930"/>
            <a:ext cx="3991948" cy="3060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2593B2-DAAB-191A-B748-304047EC1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657" y="1090072"/>
            <a:ext cx="2825895" cy="2019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AF9F61-14A3-1EB1-6C54-C1C3222F8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657" y="3460112"/>
            <a:ext cx="5086611" cy="261633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02E66-597F-151E-7584-4F104389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2582CE-AE50-6A9E-C037-C7565076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19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76E8-0BB3-CFF6-FE9B-D9FFBB5E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: Things that happen over and over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C847-6C6E-BB15-EF03-8B5E0964D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Years</a:t>
            </a:r>
          </a:p>
          <a:p>
            <a:pPr lvl="1"/>
            <a:r>
              <a:rPr lang="en-US" dirty="0"/>
              <a:t>…,2024,2025, …</a:t>
            </a:r>
          </a:p>
          <a:p>
            <a:r>
              <a:rPr lang="en-US" dirty="0"/>
              <a:t>Seasons</a:t>
            </a:r>
          </a:p>
          <a:p>
            <a:pPr lvl="1"/>
            <a:r>
              <a:rPr lang="en-US" dirty="0"/>
              <a:t>Spring, summer, fall, winter</a:t>
            </a:r>
          </a:p>
          <a:p>
            <a:r>
              <a:rPr lang="en-US" dirty="0"/>
              <a:t>School </a:t>
            </a:r>
          </a:p>
          <a:p>
            <a:pPr lvl="1"/>
            <a:r>
              <a:rPr lang="en-US" dirty="0"/>
              <a:t>Learn , Homework, Tests </a:t>
            </a:r>
          </a:p>
          <a:p>
            <a:pPr lvl="1"/>
            <a:r>
              <a:rPr lang="en-US" dirty="0"/>
              <a:t>Scoring</a:t>
            </a:r>
          </a:p>
          <a:p>
            <a:r>
              <a:rPr lang="en-US" dirty="0"/>
              <a:t>Reading a book </a:t>
            </a:r>
          </a:p>
          <a:p>
            <a:pPr lvl="1"/>
            <a:r>
              <a:rPr lang="en-US" dirty="0"/>
              <a:t>Title,… page, </a:t>
            </a:r>
            <a:r>
              <a:rPr lang="en-US" dirty="0" err="1"/>
              <a:t>page,page</a:t>
            </a:r>
            <a:r>
              <a:rPr lang="en-US" dirty="0"/>
              <a:t> …,the 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59F75-38C3-BA71-382D-65180DF3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9E957-22C1-65F6-C5B6-AAA3F36E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18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9789-A42E-9258-03F9-AF669749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and 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E3C7-238B-E65F-87BF-4603F54C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  <a:p>
            <a:pPr lvl="1"/>
            <a:r>
              <a:rPr lang="en-US" dirty="0"/>
              <a:t>Print “Hello”10 times </a:t>
            </a:r>
          </a:p>
          <a:p>
            <a:pPr lvl="1"/>
            <a:r>
              <a:rPr lang="en-US" dirty="0"/>
              <a:t>10 x </a:t>
            </a:r>
            <a:r>
              <a:rPr lang="en-US" dirty="0" err="1"/>
              <a:t>cout</a:t>
            </a:r>
            <a:r>
              <a:rPr lang="en-US" dirty="0"/>
              <a:t> ?</a:t>
            </a:r>
          </a:p>
          <a:p>
            <a:r>
              <a:rPr lang="en-US" dirty="0"/>
              <a:t>What if 100 times ?</a:t>
            </a:r>
          </a:p>
          <a:p>
            <a:pPr lvl="1"/>
            <a:r>
              <a:rPr lang="en-US" dirty="0"/>
              <a:t>100 x </a:t>
            </a:r>
            <a:r>
              <a:rPr lang="en-US" dirty="0" err="1"/>
              <a:t>cout</a:t>
            </a:r>
            <a:r>
              <a:rPr lang="en-US" dirty="0"/>
              <a:t> ??</a:t>
            </a:r>
          </a:p>
          <a:p>
            <a:r>
              <a:rPr lang="en-US" dirty="0"/>
              <a:t>Can we do better ?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AF0E7-92DA-59B4-26E2-0B6E9E93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2CE91-4258-FFBA-E5C6-8C8067E4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70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B8555-A075-D1CE-05B2-B7DC07630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057B-A503-0805-4FD2-C9C3DA9D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: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D233-B4DB-D7B3-8011-C488F41B0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“Hello”10 times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B35AA-AB5C-638B-90EE-7E6DAA7A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4915153" cy="443887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0F214-9E16-EBC7-AAC4-1C1E448B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730C8-DA8F-19AD-7F40-C788692A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55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43008-7D6E-C007-AACF-5DF835D6D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6EF8-9045-2652-616F-1BFA15A3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: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46D31-DFCC-08B0-EA5B-2765391D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“Hello”10 times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284C7-EA80-259A-C31F-64A02CD7D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4915153" cy="443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91174E-8174-7A8F-2D69-3FB67EAA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41" y="2796788"/>
            <a:ext cx="4007056" cy="22734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07465-220D-3AAC-D23C-81587BD1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F075C-ED2E-8FC0-A183-8D6D5C0A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85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9E3C-4249-314B-58BC-621F15F9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1, Guess the number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C0CF7-4E0A-2390-E846-E2CCDEE23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finds a random number between 0..9</a:t>
            </a:r>
          </a:p>
          <a:p>
            <a:r>
              <a:rPr lang="en-US" dirty="0"/>
              <a:t>User guesses it </a:t>
            </a:r>
          </a:p>
          <a:p>
            <a:r>
              <a:rPr lang="en-US" dirty="0"/>
              <a:t>If user fails .. they try again … (*use while loop)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559B9-1E37-4DC1-EF97-C9DEDB11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66" y="3429000"/>
            <a:ext cx="6458282" cy="263538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4317D-FC1A-7B4B-50F4-2DEAD560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6C5E6-C9AF-BA2C-9141-FBB58F44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74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0761-169B-2FE7-BE97-3FFA8996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Boss 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2128-04D1-6CDA-85AC-E8798BF80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number from user</a:t>
            </a:r>
          </a:p>
          <a:p>
            <a:r>
              <a:rPr lang="en-US" dirty="0"/>
              <a:t>Convert the number(int) into binary.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0  </a:t>
            </a:r>
            <a:r>
              <a:rPr lang="en-US" dirty="0">
                <a:sym typeface="Wingdings" panose="05000000000000000000" pitchFamily="2" charset="2"/>
              </a:rPr>
              <a:t>      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         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7    111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8  1000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121100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15 1111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CD2E3-B331-C1C7-C15B-2FBCAE19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1911B-95BE-5E6A-3357-BDF1ABDD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8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2C1E-BC97-8BDE-C427-F0F007B8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2.* </a:t>
            </a:r>
            <a:r>
              <a:rPr lang="en-US" sz="1400" i="1"/>
              <a:t>(hint : use </a:t>
            </a:r>
            <a:r>
              <a:rPr lang="en-US" sz="1400" i="1" dirty="0"/>
              <a:t>while)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C5318-9B55-B542-259D-4CEC67C55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Print first 10 numbers</a:t>
            </a:r>
          </a:p>
          <a:p>
            <a:r>
              <a:rPr lang="en-US" dirty="0">
                <a:highlight>
                  <a:srgbClr val="FFFF00"/>
                </a:highlight>
              </a:rPr>
              <a:t>Print the sum of first N numbers </a:t>
            </a:r>
          </a:p>
          <a:p>
            <a:pPr lvl="1"/>
            <a:r>
              <a:rPr lang="en-US" dirty="0"/>
              <a:t>N is provided by the user</a:t>
            </a:r>
          </a:p>
          <a:p>
            <a:r>
              <a:rPr lang="en-US" dirty="0">
                <a:highlight>
                  <a:srgbClr val="FFFF00"/>
                </a:highlight>
              </a:rPr>
              <a:t>Find the sum of first N odd numbers</a:t>
            </a:r>
          </a:p>
          <a:p>
            <a:r>
              <a:rPr lang="en-US" dirty="0">
                <a:highlight>
                  <a:srgbClr val="FF0000"/>
                </a:highlight>
              </a:rPr>
              <a:t>Find smallest number divisible by all numbers between 1 to 20. </a:t>
            </a:r>
          </a:p>
          <a:p>
            <a:r>
              <a:rPr lang="en-US" dirty="0">
                <a:highlight>
                  <a:srgbClr val="FF0000"/>
                </a:highlight>
              </a:rPr>
              <a:t>Find the greatest common factor of 2 numbers .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2,4  </a:t>
            </a:r>
            <a:r>
              <a:rPr lang="en-US" dirty="0">
                <a:highlight>
                  <a:srgbClr val="FF0000"/>
                </a:highlight>
                <a:sym typeface="Wingdings" panose="05000000000000000000" pitchFamily="2" charset="2"/>
              </a:rPr>
              <a:t> 2</a:t>
            </a:r>
          </a:p>
          <a:p>
            <a:pPr lvl="1"/>
            <a:r>
              <a:rPr lang="en-US" dirty="0">
                <a:highlight>
                  <a:srgbClr val="FF0000"/>
                </a:highlight>
                <a:sym typeface="Wingdings" panose="05000000000000000000" pitchFamily="2" charset="2"/>
              </a:rPr>
              <a:t>6,9   3</a:t>
            </a:r>
            <a:endParaRPr lang="en-US" dirty="0">
              <a:highlight>
                <a:srgbClr val="FF0000"/>
              </a:highlight>
            </a:endParaRPr>
          </a:p>
          <a:p>
            <a:r>
              <a:rPr lang="en-US" dirty="0">
                <a:highlight>
                  <a:srgbClr val="00FF00"/>
                </a:highlight>
              </a:rPr>
              <a:t>EASY</a:t>
            </a:r>
            <a:r>
              <a:rPr lang="en-US" dirty="0">
                <a:highlight>
                  <a:srgbClr val="FFFF00"/>
                </a:highlight>
              </a:rPr>
              <a:t>MEDIUM</a:t>
            </a:r>
            <a:r>
              <a:rPr lang="en-US" dirty="0">
                <a:highlight>
                  <a:srgbClr val="FF0000"/>
                </a:highlight>
              </a:rPr>
              <a:t>HARD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61EB2-9B93-5AB5-A1A0-6F063451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2D7E4-3CF2-5597-4F4A-10548F87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68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2022-DBA0-F8BB-70DA-B01A0113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C63C-7B86-C453-D132-93C8AB05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already know few built in types</a:t>
            </a:r>
          </a:p>
          <a:p>
            <a:pPr lvl="1"/>
            <a:r>
              <a:rPr lang="en-US" dirty="0"/>
              <a:t>int , float , char, bool</a:t>
            </a:r>
          </a:p>
          <a:p>
            <a:r>
              <a:rPr lang="en-US" dirty="0"/>
              <a:t>string </a:t>
            </a:r>
          </a:p>
          <a:p>
            <a:pPr lvl="1"/>
            <a:r>
              <a:rPr lang="en-US" dirty="0"/>
              <a:t>Is a derived data type, </a:t>
            </a:r>
          </a:p>
          <a:p>
            <a:pPr lvl="1"/>
            <a:r>
              <a:rPr lang="en-US" dirty="0"/>
              <a:t>Useful for names, description etc. </a:t>
            </a:r>
          </a:p>
          <a:p>
            <a:r>
              <a:rPr lang="en-US" dirty="0"/>
              <a:t>Header </a:t>
            </a:r>
          </a:p>
          <a:p>
            <a:pPr lvl="1"/>
            <a:r>
              <a:rPr lang="en-US" dirty="0"/>
              <a:t>#include&lt;string&gt;</a:t>
            </a:r>
          </a:p>
          <a:p>
            <a:r>
              <a:rPr lang="en-US" dirty="0"/>
              <a:t>Usage </a:t>
            </a:r>
          </a:p>
          <a:p>
            <a:pPr lvl="1"/>
            <a:r>
              <a:rPr lang="en-US" dirty="0"/>
              <a:t>string name;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name;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&lt;&lt;name;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DF1C2-BCB7-988E-2E18-DF5C6412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57A0E-A54D-5BCE-A42F-833CB476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1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3EE9-E7E4-F22E-07DA-DAEEC146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: Smallest unit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8418-9FB9-E118-B1EF-5C1B6C0B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Bits are used for representing everything </a:t>
            </a:r>
          </a:p>
          <a:p>
            <a:r>
              <a:rPr lang="en-US" dirty="0"/>
              <a:t>Have 2 states : 0 and 1 , like a  bulb </a:t>
            </a:r>
          </a:p>
          <a:p>
            <a:pPr lvl="1"/>
            <a:r>
              <a:rPr lang="en-US" dirty="0"/>
              <a:t>On : 1 </a:t>
            </a:r>
          </a:p>
          <a:p>
            <a:pPr lvl="1"/>
            <a:r>
              <a:rPr lang="en-US" dirty="0"/>
              <a:t>Off : 0 </a:t>
            </a:r>
          </a:p>
          <a:p>
            <a:r>
              <a:rPr lang="en-US" dirty="0"/>
              <a:t>Nibble : 4 bits </a:t>
            </a:r>
          </a:p>
          <a:p>
            <a:r>
              <a:rPr lang="en-US" dirty="0"/>
              <a:t>Byte : 8 bits</a:t>
            </a:r>
          </a:p>
          <a:p>
            <a:r>
              <a:rPr lang="en-US" dirty="0"/>
              <a:t>int (integer ) 4 bytes </a:t>
            </a:r>
          </a:p>
          <a:p>
            <a:r>
              <a:rPr lang="en-US" dirty="0"/>
              <a:t>char (character ) 1 byte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06F2D-F989-7055-43A2-A44CA092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E5499-DA5F-5BF1-2EEA-031D37DA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1006-1E66-D572-C8B8-2AE12615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Hertz : Unit of time and speed in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12BE-FC3E-7C13-029D-C6A594BB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Hertz : once per second</a:t>
            </a:r>
          </a:p>
          <a:p>
            <a:pPr lvl="1"/>
            <a:r>
              <a:rPr lang="en-US" dirty="0"/>
              <a:t>1 unit of work per clock instruction</a:t>
            </a:r>
          </a:p>
          <a:p>
            <a:r>
              <a:rPr lang="en-US" dirty="0"/>
              <a:t>Modern processors </a:t>
            </a:r>
          </a:p>
          <a:p>
            <a:pPr lvl="1"/>
            <a:r>
              <a:rPr lang="en-US" dirty="0"/>
              <a:t>Measured in Giga hertz </a:t>
            </a:r>
          </a:p>
          <a:p>
            <a:pPr lvl="1"/>
            <a:r>
              <a:rPr lang="en-US" dirty="0"/>
              <a:t>High Core Counts</a:t>
            </a:r>
          </a:p>
          <a:p>
            <a:pPr lvl="1"/>
            <a:r>
              <a:rPr lang="en-US" dirty="0"/>
              <a:t>More instructions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B1EE-E0A9-69D0-7A80-C7F98B0E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82396-5AEF-FB20-A842-96188B56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1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AA6B-ADF6-FAE9-8B4D-9D7CBE03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CA3C-B38C-F422-3B25-9EBEB6556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Let’s go , </a:t>
            </a:r>
          </a:p>
          <a:p>
            <a:r>
              <a:rPr lang="en-US" dirty="0"/>
              <a:t>Program to print “Hello World”</a:t>
            </a:r>
          </a:p>
          <a:p>
            <a:pPr marL="0" indent="0">
              <a:buNone/>
            </a:pPr>
            <a:r>
              <a:rPr lang="en-US" dirty="0"/>
              <a:t>-----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using namespace std;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 “Hello World”;</a:t>
            </a:r>
            <a:br>
              <a:rPr lang="en-US" dirty="0"/>
            </a:br>
            <a:r>
              <a:rPr lang="en-US" dirty="0"/>
              <a:t> 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5E504-A1D2-41B7-8834-6C7AED7D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8307B-D1E5-0054-D22C-490CE24F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3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B084-6093-E1C2-4946-E73591C8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 diamond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6C24-9E44-A5AA-0D01-E2D5BC6F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*</a:t>
            </a:r>
          </a:p>
          <a:p>
            <a:pPr marL="0" indent="0">
              <a:buNone/>
            </a:pPr>
            <a:r>
              <a:rPr lang="en-US" dirty="0"/>
              <a:t>    ***</a:t>
            </a:r>
          </a:p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  ***</a:t>
            </a:r>
          </a:p>
          <a:p>
            <a:pPr marL="0" indent="0">
              <a:buNone/>
            </a:pPr>
            <a:r>
              <a:rPr lang="en-US" dirty="0"/>
              <a:t>      *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2B45-0087-CF15-EE27-CD8B97F4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461A6-DE5F-D70D-FF1D-79B87407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3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E4CF-ED8F-4B31-A06F-E70D0CA0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program : model</a:t>
            </a:r>
          </a:p>
        </p:txBody>
      </p:sp>
      <p:pic>
        <p:nvPicPr>
          <p:cNvPr id="5" name="Content Placeholder 4" descr="Simplified Computer Memory Model">
            <a:extLst>
              <a:ext uri="{FF2B5EF4-FFF2-40B4-BE49-F238E27FC236}">
                <a16:creationId xmlns:a16="http://schemas.microsoft.com/office/drawing/2014/main" id="{AAE77077-5607-4BC2-9EFF-D85B09A80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700" y="1808847"/>
            <a:ext cx="728924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6B2DA-A8A3-214C-5169-DE43F8D1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C49CC-CDDF-991D-0ED5-6A95C23A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0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2028</Words>
  <Application>Microsoft Office PowerPoint</Application>
  <PresentationFormat>Widescreen</PresentationFormat>
  <Paragraphs>537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Wingdings</vt:lpstr>
      <vt:lpstr>Arial</vt:lpstr>
      <vt:lpstr>Aptos Display</vt:lpstr>
      <vt:lpstr>Aptos</vt:lpstr>
      <vt:lpstr>Office Theme</vt:lpstr>
      <vt:lpstr>Intro to Programming  </vt:lpstr>
      <vt:lpstr>Learning Goals</vt:lpstr>
      <vt:lpstr>Why C/C++</vt:lpstr>
      <vt:lpstr>When NOT C/C++?</vt:lpstr>
      <vt:lpstr>Bit : Smallest unit of memory</vt:lpstr>
      <vt:lpstr>Hertz : Unit of time and speed in Computers</vt:lpstr>
      <vt:lpstr>Hello World </vt:lpstr>
      <vt:lpstr>Print a diamond pattern </vt:lpstr>
      <vt:lpstr>Running the program : model</vt:lpstr>
      <vt:lpstr>Data Types(Primitive/built in)</vt:lpstr>
      <vt:lpstr>Variables</vt:lpstr>
      <vt:lpstr>Data Types (Derived)</vt:lpstr>
      <vt:lpstr>Integer vs floating math</vt:lpstr>
      <vt:lpstr>PowerPoint Presentation</vt:lpstr>
      <vt:lpstr>User Defined Data Type</vt:lpstr>
      <vt:lpstr>Code : Greeting with name/age</vt:lpstr>
      <vt:lpstr>Advanced : Count digits in a number</vt:lpstr>
      <vt:lpstr>Input , Output and Processing for Humans</vt:lpstr>
      <vt:lpstr>I/O and processing for Computers</vt:lpstr>
      <vt:lpstr>Standard Input </vt:lpstr>
      <vt:lpstr>Standard Output</vt:lpstr>
      <vt:lpstr>Operators &gt;&gt;,&lt;&lt;</vt:lpstr>
      <vt:lpstr>Lab</vt:lpstr>
      <vt:lpstr>Assignment : Mad libs story</vt:lpstr>
      <vt:lpstr>Boss Assignment</vt:lpstr>
      <vt:lpstr>Recall , Review</vt:lpstr>
      <vt:lpstr>Measuring computer capabilities (some more units)</vt:lpstr>
      <vt:lpstr>Computer trends</vt:lpstr>
      <vt:lpstr>Back to C++, Decision Making &amp; Branching</vt:lpstr>
      <vt:lpstr>Making Decisions , using “if”</vt:lpstr>
      <vt:lpstr>Making Decisions using “if else”</vt:lpstr>
      <vt:lpstr>Making decision, If else if else</vt:lpstr>
      <vt:lpstr>Relational operators </vt:lpstr>
      <vt:lpstr>Lab (if else)</vt:lpstr>
      <vt:lpstr>Branching using Switch </vt:lpstr>
      <vt:lpstr>Lab (switch)</vt:lpstr>
      <vt:lpstr>Asssignment , quiz game</vt:lpstr>
      <vt:lpstr>Boss Assignment  Convert a string of 0,1 to decimal</vt:lpstr>
      <vt:lpstr>Code, as seen by computer : HelloWorld</vt:lpstr>
      <vt:lpstr>Code , as seen by computer : Find larger num.</vt:lpstr>
      <vt:lpstr>Branching visualized</vt:lpstr>
      <vt:lpstr>Loops : Things that happen over and over …</vt:lpstr>
      <vt:lpstr>Decision making and looping</vt:lpstr>
      <vt:lpstr>Loop : visualized</vt:lpstr>
      <vt:lpstr>Loop : visualized</vt:lpstr>
      <vt:lpstr>Assignment 1, Guess the number </vt:lpstr>
      <vt:lpstr>Boss Assignment </vt:lpstr>
      <vt:lpstr>Assignment 2.* (hint : use while) </vt:lpstr>
      <vt:lpstr>string data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Sankalp Gupta</dc:creator>
  <cp:lastModifiedBy>Sankalp Gupta</cp:lastModifiedBy>
  <cp:revision>34</cp:revision>
  <cp:lastPrinted>2025-10-05T04:58:48Z</cp:lastPrinted>
  <dcterms:created xsi:type="dcterms:W3CDTF">2025-09-17T23:14:38Z</dcterms:created>
  <dcterms:modified xsi:type="dcterms:W3CDTF">2025-10-23T20:39:53Z</dcterms:modified>
</cp:coreProperties>
</file>