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92" r:id="rId27"/>
    <p:sldId id="293" r:id="rId28"/>
    <p:sldId id="294" r:id="rId29"/>
    <p:sldId id="283" r:id="rId30"/>
    <p:sldId id="285" r:id="rId31"/>
    <p:sldId id="286" r:id="rId32"/>
    <p:sldId id="288" r:id="rId33"/>
    <p:sldId id="284" r:id="rId34"/>
    <p:sldId id="289" r:id="rId35"/>
    <p:sldId id="290" r:id="rId36"/>
    <p:sldId id="291" r:id="rId37"/>
    <p:sldId id="295" r:id="rId38"/>
    <p:sldId id="296" r:id="rId39"/>
    <p:sldId id="281" r:id="rId4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3996" autoAdjust="0"/>
  </p:normalViewPr>
  <p:slideViewPr>
    <p:cSldViewPr snapToGrid="0">
      <p:cViewPr varScale="1">
        <p:scale>
          <a:sx n="151" d="100"/>
          <a:sy n="151" d="100"/>
        </p:scale>
        <p:origin x="604" y="96"/>
      </p:cViewPr>
      <p:guideLst/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C988-D264-4851-9784-E262DEC12FF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B746-F1BE-4FDA-B1C6-BC3A66A5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F45-3E72-6245-F9E7-6B2B148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BBFE-B686-23F7-3D90-BC4B078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C462-67C7-04B5-DFCD-FA0C294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999D-AF9C-A43D-51EB-598EADB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523-90A2-16CA-BA2C-6DEA3C1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35764"/>
              </p:ext>
            </p:extLst>
          </p:nvPr>
        </p:nvGraphicFramePr>
        <p:xfrm>
          <a:off x="520117" y="213918"/>
          <a:ext cx="10976994" cy="6537578"/>
        </p:xfrm>
        <a:graphic>
          <a:graphicData uri="http://schemas.openxmlformats.org/drawingml/2006/table">
            <a:tbl>
              <a:tblPr firstRow="1"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  reference ….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need to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memorize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3540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408955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6879-2AA7-FAA7-0DCA-DFD84FA6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5BE-0FB7-69DE-FFC0-020D439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0AF-09B5-77BD-D0F5-F133944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F6B7-ED44-D03D-A20C-C0D76A5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AC0A-B54E-AD2E-E940-0B0F128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, Output and Processing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ABAD-57C8-5AA9-B61C-AB1BFC0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Speak  </a:t>
            </a:r>
            <a:r>
              <a:rPr lang="en-US" dirty="0">
                <a:sym typeface="Wingdings" panose="05000000000000000000" pitchFamily="2" charset="2"/>
              </a:rPr>
              <a:t>L</a:t>
            </a:r>
            <a:r>
              <a:rPr lang="en-US" dirty="0"/>
              <a:t>isten</a:t>
            </a:r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Memorize</a:t>
            </a:r>
            <a:endParaRPr lang="en-US" dirty="0"/>
          </a:p>
          <a:p>
            <a:r>
              <a:rPr lang="en-US" dirty="0"/>
              <a:t>Conversation </a:t>
            </a:r>
          </a:p>
          <a:p>
            <a:pPr lvl="1"/>
            <a:r>
              <a:rPr lang="en-US" dirty="0"/>
              <a:t>Listen </a:t>
            </a:r>
            <a:r>
              <a:rPr lang="en-US" dirty="0">
                <a:sym typeface="Wingdings" panose="05000000000000000000" pitchFamily="2" charset="2"/>
              </a:rPr>
              <a:t> Speak Listen Speak 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3DE3-0D9A-C177-82DC-2D37F3A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53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75-5CD6-20EF-7219-A6065D9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processing for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BA1-8B22-2B6E-6711-B96BA40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pPr lvl="1"/>
            <a:r>
              <a:rPr lang="en-US" dirty="0"/>
              <a:t>Input (controllers)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Output (Screen)</a:t>
            </a:r>
          </a:p>
          <a:p>
            <a:r>
              <a:rPr lang="en-US" dirty="0"/>
              <a:t>Movies </a:t>
            </a:r>
          </a:p>
          <a:p>
            <a:pPr lvl="1"/>
            <a:r>
              <a:rPr lang="en-US" dirty="0"/>
              <a:t>Input (network) </a:t>
            </a:r>
            <a:r>
              <a:rPr lang="en-US" dirty="0">
                <a:sym typeface="Wingdings" panose="05000000000000000000" pitchFamily="2" charset="2"/>
              </a:rPr>
              <a:t>Process  Output (visuals, audio)</a:t>
            </a:r>
          </a:p>
          <a:p>
            <a:r>
              <a:rPr lang="en-US" dirty="0">
                <a:sym typeface="Wingdings" panose="05000000000000000000" pitchFamily="2" charset="2"/>
              </a:rPr>
              <a:t>Console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Input(char, int, float)  Process Output (char(s), int, float)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82A5-9D07-D206-1544-30EDACF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837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A585-6BDC-2F90-FDFB-576C1B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A65-11E3-9741-5B3D-A4814F1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99E3-82CB-C1F8-26A9-2DC15AA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Read data from keyboard</a:t>
            </a:r>
          </a:p>
          <a:p>
            <a:pPr lvl="1"/>
            <a:r>
              <a:rPr lang="en-US" dirty="0"/>
              <a:t>Store it in variables</a:t>
            </a:r>
          </a:p>
          <a:p>
            <a:r>
              <a:rPr lang="en-US" dirty="0"/>
              <a:t>Extraction operator </a:t>
            </a:r>
          </a:p>
          <a:p>
            <a:pPr lvl="1"/>
            <a:r>
              <a:rPr lang="en-US" dirty="0"/>
              <a:t>&gt;&gt;</a:t>
            </a:r>
          </a:p>
          <a:p>
            <a:r>
              <a:rPr lang="en-US" dirty="0"/>
              <a:t>Can use multiple data types ( char, int, float , …)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int age;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E8EF1-0F06-C338-BF29-D4BD409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3005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F88-59CE-F3D8-3021-9A22E93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D8D-2C08-44C3-8A6B-5ABFD2C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data to console/Screen</a:t>
            </a:r>
          </a:p>
          <a:p>
            <a:pPr lvl="1"/>
            <a:r>
              <a:rPr lang="en-US" dirty="0"/>
              <a:t>Reads from memory</a:t>
            </a:r>
          </a:p>
          <a:p>
            <a:r>
              <a:rPr lang="en-US" dirty="0"/>
              <a:t>Insertion operator </a:t>
            </a:r>
          </a:p>
          <a:p>
            <a:pPr lvl="1"/>
            <a:r>
              <a:rPr lang="en-US" dirty="0"/>
              <a:t>&lt;&lt;</a:t>
            </a:r>
          </a:p>
          <a:p>
            <a:r>
              <a:rPr lang="en-US" dirty="0"/>
              <a:t>Can use multiple data types(variables, literals, constants)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int age = 172;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1593-33DF-47B8-2965-876031C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663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F75-1E62-8677-6D5A-0C3FA4D7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&gt;&gt;,&lt;&lt;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FBE-1CE8-9A89-1CD2-C6672404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and Insertion operators </a:t>
            </a:r>
          </a:p>
          <a:p>
            <a:r>
              <a:rPr lang="en-US" dirty="0"/>
              <a:t>Can be cascaded 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&gt;&gt;age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&lt;&lt;age &lt;&lt; name;</a:t>
            </a:r>
          </a:p>
          <a:p>
            <a:r>
              <a:rPr lang="en-US" dirty="0"/>
              <a:t>&lt;&lt; works with stream modifiers</a:t>
            </a:r>
          </a:p>
          <a:p>
            <a:pPr lvl="1"/>
            <a:r>
              <a:rPr lang="en-US" dirty="0"/>
              <a:t>“\n” : newline 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&lt;&lt;“\n”; //moves the cursor to new line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//Same visual effect as “\n” but is different</a:t>
            </a:r>
          </a:p>
          <a:p>
            <a:pPr lvl="1"/>
            <a:r>
              <a:rPr lang="en-US" dirty="0"/>
              <a:t>(there are other stream modifiers too)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C915-75C0-D0B1-3A14-5AE42CF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070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0D4E-A35E-A5AA-3E6D-1F5E7C5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F3B9-458B-4D9D-2A33-70A3D4DF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Cin ( </a:t>
            </a:r>
            <a:r>
              <a:rPr lang="en-US" sz="1800" dirty="0"/>
              <a:t>Hint: define a variable 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 character (char)</a:t>
            </a:r>
          </a:p>
          <a:p>
            <a:pPr lvl="1"/>
            <a:r>
              <a:rPr lang="en-US" dirty="0"/>
              <a:t>Input an integer(int) </a:t>
            </a:r>
          </a:p>
          <a:p>
            <a:pPr lvl="1"/>
            <a:r>
              <a:rPr lang="en-US" dirty="0"/>
              <a:t>Input a decimal( float)</a:t>
            </a:r>
          </a:p>
          <a:p>
            <a:r>
              <a:rPr lang="en-US" dirty="0"/>
              <a:t>Using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a character</a:t>
            </a:r>
          </a:p>
          <a:p>
            <a:pPr lvl="1"/>
            <a:r>
              <a:rPr lang="en-US" dirty="0"/>
              <a:t>Output an integer</a:t>
            </a:r>
          </a:p>
          <a:p>
            <a:pPr lvl="1"/>
            <a:r>
              <a:rPr lang="en-US" dirty="0"/>
              <a:t>Output a decimal. </a:t>
            </a:r>
          </a:p>
          <a:p>
            <a:r>
              <a:rPr lang="en-US" dirty="0"/>
              <a:t>Use </a:t>
            </a:r>
            <a:r>
              <a:rPr lang="en-US" dirty="0" err="1"/>
              <a:t>endl</a:t>
            </a:r>
            <a:r>
              <a:rPr lang="en-US" dirty="0"/>
              <a:t> and “\n”</a:t>
            </a:r>
          </a:p>
          <a:p>
            <a:r>
              <a:rPr lang="en-US" dirty="0"/>
              <a:t>Cascade the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E3F5-A0A2-BB24-1BF9-F789F30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71208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8C3-C253-A4E1-D6C6-22F92DE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Mad libs 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101D-5C2D-690A-2C0C-5EF5EBF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2BD80-CC89-E730-0882-E6A70752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182"/>
            <a:ext cx="8124176" cy="40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876-DCA9-DDF0-8507-EDCB5AB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AECC-DEFA-FF48-C9D3-F60CED7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student details </a:t>
            </a:r>
          </a:p>
          <a:p>
            <a:pPr lvl="1"/>
            <a:r>
              <a:rPr lang="en-US" dirty="0"/>
              <a:t>Student Name</a:t>
            </a:r>
          </a:p>
          <a:p>
            <a:pPr lvl="1"/>
            <a:r>
              <a:rPr lang="en-US" dirty="0"/>
              <a:t>Subject name </a:t>
            </a:r>
          </a:p>
          <a:p>
            <a:pPr lvl="1"/>
            <a:r>
              <a:rPr lang="en-US" dirty="0"/>
              <a:t>Marks ( out of 100)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Find grade using this table </a:t>
            </a:r>
          </a:p>
          <a:p>
            <a:pPr lvl="1"/>
            <a:r>
              <a:rPr lang="en-US" dirty="0"/>
              <a:t>90 &lt;marks </a:t>
            </a:r>
            <a:r>
              <a:rPr lang="en-US" dirty="0">
                <a:sym typeface="Wingdings" panose="05000000000000000000" pitchFamily="2" charset="2"/>
              </a:rPr>
              <a:t>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75 &lt;= marks &lt; 90  B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60 &lt;= marks &lt;=74 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marks &lt;60 D</a:t>
            </a:r>
          </a:p>
          <a:p>
            <a:r>
              <a:rPr lang="en-US" dirty="0">
                <a:sym typeface="Wingdings" panose="05000000000000000000" pitchFamily="2" charset="2"/>
              </a:rPr>
              <a:t>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for the student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Enter multiple students, print how many students had A, B , C and D grades each. </a:t>
            </a:r>
          </a:p>
          <a:p>
            <a:r>
              <a:rPr lang="en-US" dirty="0">
                <a:sym typeface="Wingdings" panose="05000000000000000000" pitchFamily="2" charset="2"/>
              </a:rPr>
              <a:t>Hint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know conditional (if-else)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need to know loop (while)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2C54-3147-41DE-0736-4E47834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32244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880-CBDC-E452-5F3E-C1A516C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,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36CF-501A-DC05-7261-81A10359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C/C++Keywords we know already</a:t>
            </a:r>
          </a:p>
          <a:p>
            <a:pPr lvl="1"/>
            <a:r>
              <a:rPr lang="en-US" dirty="0"/>
              <a:t>And few more </a:t>
            </a:r>
          </a:p>
          <a:p>
            <a:pPr lvl="2"/>
            <a:r>
              <a:rPr lang="en-US" dirty="0"/>
              <a:t>signed , unsigned</a:t>
            </a:r>
          </a:p>
          <a:p>
            <a:pPr lvl="2"/>
            <a:r>
              <a:rPr lang="en-US" dirty="0"/>
              <a:t>short , long</a:t>
            </a:r>
          </a:p>
          <a:p>
            <a:r>
              <a:rPr lang="en-US" dirty="0"/>
              <a:t>Computers think in 0s and 1s</a:t>
            </a:r>
          </a:p>
          <a:p>
            <a:pPr lvl="1"/>
            <a:r>
              <a:rPr lang="en-US" dirty="0"/>
              <a:t>What types ?</a:t>
            </a:r>
          </a:p>
          <a:p>
            <a:r>
              <a:rPr lang="en-US" dirty="0"/>
              <a:t>Computer have speed measured in hertz (Hz)</a:t>
            </a:r>
          </a:p>
          <a:p>
            <a:pPr lvl="1"/>
            <a:r>
              <a:rPr lang="en-US" dirty="0"/>
              <a:t>How much faster is 1Kilo Hertz than 1Hz ? </a:t>
            </a:r>
          </a:p>
          <a:p>
            <a:pPr lvl="1"/>
            <a:r>
              <a:rPr lang="en-US" dirty="0"/>
              <a:t>What are current computer speeds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FA6A-E311-64DA-8F05-9FA78D4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2581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121-A09C-5DA0-1A78-B6D417A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computer capabilities </a:t>
            </a:r>
            <a:r>
              <a:rPr lang="en-US" sz="2400" dirty="0"/>
              <a:t>(some more units)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741-7967-E5EB-84B7-922BEC7A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FLOPS : floating point operations per second</a:t>
            </a:r>
          </a:p>
          <a:p>
            <a:pPr lvl="1"/>
            <a:r>
              <a:rPr lang="en-US" dirty="0"/>
              <a:t>FP 16, </a:t>
            </a:r>
            <a:r>
              <a:rPr lang="en-US" b="1" dirty="0"/>
              <a:t>FP 32</a:t>
            </a:r>
            <a:r>
              <a:rPr lang="en-US" dirty="0"/>
              <a:t>,  FP 64</a:t>
            </a:r>
          </a:p>
          <a:p>
            <a:r>
              <a:rPr lang="en-US" dirty="0"/>
              <a:t>IOPS : Input/Output operations per second</a:t>
            </a:r>
          </a:p>
          <a:p>
            <a:r>
              <a:rPr lang="en-US" dirty="0"/>
              <a:t>Fun facts </a:t>
            </a:r>
          </a:p>
          <a:p>
            <a:pPr lvl="1"/>
            <a:r>
              <a:rPr lang="en-US" dirty="0"/>
              <a:t>Computers are afraid of floats</a:t>
            </a:r>
          </a:p>
          <a:p>
            <a:pPr lvl="1"/>
            <a:r>
              <a:rPr lang="en-US" dirty="0"/>
              <a:t>Computers are afraid of division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8473-0F1C-3893-13C9-ECDE43BE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60738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658-FF89-2DA7-CBD2-00EDC6C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187F-4DDE-584D-4259-FE18FAA8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smaller</a:t>
            </a:r>
          </a:p>
          <a:p>
            <a:pPr lvl="1"/>
            <a:r>
              <a:rPr lang="en-US" b="1" dirty="0"/>
              <a:t>Die</a:t>
            </a:r>
            <a:r>
              <a:rPr lang="en-US" dirty="0"/>
              <a:t> sizes have been shrinking</a:t>
            </a:r>
          </a:p>
          <a:p>
            <a:r>
              <a:rPr lang="en-US" dirty="0"/>
              <a:t>Getting faster</a:t>
            </a:r>
          </a:p>
          <a:p>
            <a:pPr lvl="1"/>
            <a:r>
              <a:rPr lang="en-US" dirty="0"/>
              <a:t>Same size </a:t>
            </a:r>
            <a:r>
              <a:rPr lang="en-US" b="1" dirty="0"/>
              <a:t>die</a:t>
            </a:r>
            <a:r>
              <a:rPr lang="en-US" dirty="0"/>
              <a:t> have more </a:t>
            </a:r>
            <a:r>
              <a:rPr lang="en-US" b="1" dirty="0"/>
              <a:t>transistors</a:t>
            </a:r>
          </a:p>
          <a:p>
            <a:r>
              <a:rPr lang="en-US" dirty="0"/>
              <a:t>Getting crowded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core</a:t>
            </a:r>
            <a:r>
              <a:rPr lang="en-US" dirty="0"/>
              <a:t> counts per </a:t>
            </a:r>
            <a:r>
              <a:rPr lang="en-US" b="1" dirty="0"/>
              <a:t>die</a:t>
            </a:r>
          </a:p>
          <a:p>
            <a:r>
              <a:rPr lang="en-US" dirty="0"/>
              <a:t>Getting chatty</a:t>
            </a:r>
          </a:p>
          <a:p>
            <a:pPr lvl="1"/>
            <a:r>
              <a:rPr lang="en-US" dirty="0"/>
              <a:t>Networked , internet connected</a:t>
            </a:r>
          </a:p>
          <a:p>
            <a:r>
              <a:rPr lang="en-US" dirty="0"/>
              <a:t>Getting efficient</a:t>
            </a:r>
          </a:p>
          <a:p>
            <a:pPr lvl="1"/>
            <a:r>
              <a:rPr lang="en-US" dirty="0"/>
              <a:t>More performance per unit of </a:t>
            </a:r>
            <a:r>
              <a:rPr lang="en-US" b="1" dirty="0"/>
              <a:t>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1AD4-4FF7-884E-D9FE-CF80AD9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20428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3DD-FCCE-4129-9206-3560F88E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C++, Decision Making &amp;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BE7C-8AE3-35A8-4789-D6E0BD6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, else </a:t>
            </a:r>
          </a:p>
          <a:p>
            <a:r>
              <a:rPr lang="en-US" dirty="0"/>
              <a:t>switch 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8CB9B-5F79-D6CC-50D9-A45D4DE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570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425-4B4C-77D3-EB54-25D41D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EFA-C597-97E4-4100-3128A3D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, using “if”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0927-5E1B-5734-DE19-2ABF939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BE60D-BBF6-60D1-72AE-DDDBCA9F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3" y="1690688"/>
            <a:ext cx="4402275" cy="401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DBD97-A16B-F554-7837-36BB6541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5" y="2718000"/>
            <a:ext cx="3486329" cy="1320868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1B1D71-1AE5-29F2-B3FE-6248A23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76420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F83-E9B2-DE02-CF94-ABD0FBD0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using “if else”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B9DFF-AE57-8B8F-9163-381ED961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55" y="2445487"/>
            <a:ext cx="3664138" cy="2197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770F9-DD8E-65C8-5581-A551F40F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45" y="1891293"/>
            <a:ext cx="4196591" cy="382399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8E2BAC-F34A-18F1-0156-33C55A0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11238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E79-8065-D678-7775-E6AC980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decision, If else if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9AE85-9434-FA7F-C011-2098A11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48" y="2452018"/>
            <a:ext cx="4769095" cy="255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B4364-F6BB-F15A-2248-A62EF6D3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42" y="1732921"/>
            <a:ext cx="5358802" cy="41134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0B50-1646-27C8-1D18-51E3739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2603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A683-EA1E-7844-9FD6-D7B6A86B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78FE-ABD4-4594-6092-DD821D5A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 than </a:t>
            </a:r>
          </a:p>
          <a:p>
            <a:pPr lvl="1"/>
            <a:r>
              <a:rPr lang="en-US" dirty="0"/>
              <a:t>&lt;</a:t>
            </a:r>
          </a:p>
          <a:p>
            <a:r>
              <a:rPr lang="en-US" dirty="0"/>
              <a:t>greater than</a:t>
            </a:r>
          </a:p>
          <a:p>
            <a:pPr lvl="1"/>
            <a:r>
              <a:rPr lang="en-US" dirty="0"/>
              <a:t> &gt;</a:t>
            </a:r>
          </a:p>
          <a:p>
            <a:r>
              <a:rPr lang="en-US" dirty="0"/>
              <a:t>less then or equal to</a:t>
            </a:r>
          </a:p>
          <a:p>
            <a:pPr lvl="1"/>
            <a:r>
              <a:rPr lang="en-US" dirty="0"/>
              <a:t> &lt;=</a:t>
            </a:r>
          </a:p>
          <a:p>
            <a:r>
              <a:rPr lang="en-US" dirty="0"/>
              <a:t>greater than or equal to</a:t>
            </a:r>
          </a:p>
          <a:p>
            <a:pPr lvl="1"/>
            <a:r>
              <a:rPr lang="en-US" dirty="0"/>
              <a:t> &gt;= </a:t>
            </a:r>
          </a:p>
          <a:p>
            <a:r>
              <a:rPr lang="en-US" dirty="0"/>
              <a:t>is equal to </a:t>
            </a:r>
          </a:p>
          <a:p>
            <a:pPr lvl="1"/>
            <a:r>
              <a:rPr lang="en-US" dirty="0"/>
              <a:t> ==</a:t>
            </a:r>
          </a:p>
          <a:p>
            <a:r>
              <a:rPr lang="en-US" dirty="0"/>
              <a:t>is not equal to </a:t>
            </a:r>
          </a:p>
          <a:p>
            <a:pPr lvl="1"/>
            <a:r>
              <a:rPr lang="en-US" dirty="0"/>
              <a:t>!=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1EB8-B39D-E063-F9FA-C285294D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8405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EF8-F4A6-F18F-0437-AFCAF929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(if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164-11B6-324C-490E-12B6CEBB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to enter a single digit number</a:t>
            </a:r>
          </a:p>
          <a:p>
            <a:r>
              <a:rPr lang="en-US" dirty="0"/>
              <a:t>Print the digit in English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“zero”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“one”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 “eight”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9  “nine”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“ this is not a single digit number”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4107-6526-0196-9B19-FB0FA742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0" y="2003799"/>
            <a:ext cx="3127649" cy="27268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3A73-72D3-BE6C-73D5-AD3533F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38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00A-2BAE-7BDF-BF99-FFCD8DA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using Switch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10C74-DADD-6B03-20ED-5CAE0AB6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11" y="2163663"/>
            <a:ext cx="3927284" cy="34240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6C6C7D-6474-A5D8-FD2C-D5DB5FC7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14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3A5F4-8204-CE77-A4A9-1B76446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7" y="1922086"/>
            <a:ext cx="2157804" cy="406575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925F229-106F-7A7E-5B74-89C9B63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94220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74E-22E7-A968-A77D-6C74B90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5E26-034F-EAA9-3A0E-5B080883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user to enter a single digit number from [1,2,3,4,5,6,7]</a:t>
            </a:r>
          </a:p>
          <a:p>
            <a:r>
              <a:rPr lang="en-US" dirty="0"/>
              <a:t>Convert it into day of week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“Sunday”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“Monday”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3 “Tuesday”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 “Wednesday”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  “Thursday”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  “Friday”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 “Saturday”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 “Invalid number for a day”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A6FD9-6FF5-D5C2-3B01-66AB546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57070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F38-AB05-B99A-6682-52CE525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Asssignment</a:t>
            </a:r>
            <a:r>
              <a:rPr lang="en-US" dirty="0"/>
              <a:t> , quiz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0816-4909-620C-69BB-3B5A6A0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quiz game containing </a:t>
            </a:r>
            <a:r>
              <a:rPr lang="en-US" dirty="0" err="1"/>
              <a:t>atleast</a:t>
            </a:r>
            <a:r>
              <a:rPr lang="en-US" dirty="0"/>
              <a:t> 3 questions. </a:t>
            </a:r>
          </a:p>
          <a:p>
            <a:r>
              <a:rPr lang="en-US" dirty="0"/>
              <a:t>Print question,4 options and ask user to enter a number for option</a:t>
            </a:r>
          </a:p>
          <a:p>
            <a:r>
              <a:rPr lang="en-US" dirty="0"/>
              <a:t>Keep score of how many correct responses user input</a:t>
            </a:r>
          </a:p>
          <a:p>
            <a:r>
              <a:rPr lang="en-US" dirty="0"/>
              <a:t>Print the score (e.g.3 /4 correct , )</a:t>
            </a:r>
          </a:p>
          <a:p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What is the capital of USA ?</a:t>
            </a:r>
          </a:p>
          <a:p>
            <a:pPr marL="457200" lvl="1" indent="0">
              <a:buNone/>
            </a:pPr>
            <a:r>
              <a:rPr lang="en-US" dirty="0"/>
              <a:t>1. Seattle</a:t>
            </a:r>
          </a:p>
          <a:p>
            <a:pPr marL="457200" lvl="1" indent="0">
              <a:buNone/>
            </a:pPr>
            <a:r>
              <a:rPr lang="en-US" dirty="0"/>
              <a:t>2. Los Angeles</a:t>
            </a:r>
          </a:p>
          <a:p>
            <a:pPr marL="457200" lvl="1" indent="0">
              <a:buNone/>
            </a:pPr>
            <a:r>
              <a:rPr lang="en-US" dirty="0"/>
              <a:t>3. Washington DC</a:t>
            </a:r>
          </a:p>
          <a:p>
            <a:pPr marL="457200" lvl="1" indent="0">
              <a:buNone/>
            </a:pPr>
            <a:r>
              <a:rPr lang="en-US" dirty="0"/>
              <a:t>4. Chicago</a:t>
            </a:r>
          </a:p>
          <a:p>
            <a:pPr marL="457200" lvl="1" indent="0">
              <a:buNone/>
            </a:pPr>
            <a:r>
              <a:rPr lang="en-US" dirty="0"/>
              <a:t>Enter your response : 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BF99-23A3-E4C5-A210-C6B4DA3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54988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E9F-293F-91E6-1CAA-A55CC0D8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  <a:br>
              <a:rPr lang="en-US" dirty="0"/>
            </a:br>
            <a:r>
              <a:rPr lang="en-US" dirty="0"/>
              <a:t>Convert a string of 0,1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AEBC-82BF-F137-6A51-3D56C469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of 0s and 1s from user </a:t>
            </a:r>
          </a:p>
          <a:p>
            <a:r>
              <a:rPr lang="en-US" dirty="0"/>
              <a:t>Calculate what the decimal number for it is ?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This is very hard , may take days/weeks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Need to know </a:t>
            </a:r>
          </a:p>
          <a:p>
            <a:pPr lvl="2"/>
            <a:r>
              <a:rPr lang="en-US" dirty="0"/>
              <a:t>string (or char array)</a:t>
            </a:r>
          </a:p>
          <a:p>
            <a:pPr lvl="2"/>
            <a:r>
              <a:rPr lang="en-US" dirty="0"/>
              <a:t>Loops (while)</a:t>
            </a:r>
          </a:p>
          <a:p>
            <a:pPr lvl="2"/>
            <a:r>
              <a:rPr lang="en-US" dirty="0"/>
              <a:t>Binary logic</a:t>
            </a:r>
          </a:p>
          <a:p>
            <a:pPr lvl="2"/>
            <a:r>
              <a:rPr lang="en-US" dirty="0"/>
              <a:t>*Loops within loops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F52C1-F231-3C36-FA48-7B0C892C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72129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022-DBA0-F8BB-70DA-B01A01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C63C-7B86-C453-D132-93C8AB0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already know few built in types</a:t>
            </a:r>
          </a:p>
          <a:p>
            <a:pPr lvl="1"/>
            <a:r>
              <a:rPr lang="en-US" dirty="0"/>
              <a:t>int , float , char, bool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Is a derived data type, </a:t>
            </a:r>
          </a:p>
          <a:p>
            <a:pPr lvl="1"/>
            <a:r>
              <a:rPr lang="en-US" dirty="0"/>
              <a:t>Useful for names, description etc. </a:t>
            </a:r>
          </a:p>
          <a:p>
            <a:r>
              <a:rPr lang="en-US" dirty="0"/>
              <a:t>Header </a:t>
            </a:r>
          </a:p>
          <a:p>
            <a:pPr lvl="1"/>
            <a:r>
              <a:rPr lang="en-US" dirty="0"/>
              <a:t>#include&lt;string&gt;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&lt;&lt;name;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1C2-BCB7-988E-2E18-DF5C641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1939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38F-C1D7-41C3-73B9-5F99DA01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F2D-F989-7055-43A2-A44CA09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1EE-E0A9-69D0-7A80-C7F98B0E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504-A1D2-41B7-8834-6C7AED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B45-0087-CF15-EE27-CD8B97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 descr="Simplified Computer Memory Model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B2DA-A8A3-214C-5169-DE43F8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1697</Words>
  <Application>Microsoft Office PowerPoint</Application>
  <PresentationFormat>Widescreen</PresentationFormat>
  <Paragraphs>423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Aptos Display</vt:lpstr>
      <vt:lpstr>Aptos</vt:lpstr>
      <vt:lpstr>Wingdings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Advanced : Count digits in a number</vt:lpstr>
      <vt:lpstr>Input , Output and Processing for Humans</vt:lpstr>
      <vt:lpstr>I/O and processing for Computers</vt:lpstr>
      <vt:lpstr>Standard Input </vt:lpstr>
      <vt:lpstr>Standard Output</vt:lpstr>
      <vt:lpstr>Operators &gt;&gt;,&lt;&lt;</vt:lpstr>
      <vt:lpstr>Lab</vt:lpstr>
      <vt:lpstr>Assignment : Mad libs story</vt:lpstr>
      <vt:lpstr>Boss Assignment</vt:lpstr>
      <vt:lpstr>Recall , Review</vt:lpstr>
      <vt:lpstr>Measuring computer capabilities (some more units)</vt:lpstr>
      <vt:lpstr>Computer trends</vt:lpstr>
      <vt:lpstr>Back to C++, Decision Making &amp; Branching</vt:lpstr>
      <vt:lpstr>Making Decisions , using “if”</vt:lpstr>
      <vt:lpstr>Making Decisions using “if else”</vt:lpstr>
      <vt:lpstr>Making decision, If else if else</vt:lpstr>
      <vt:lpstr>Relational operators </vt:lpstr>
      <vt:lpstr>Lab (if else)</vt:lpstr>
      <vt:lpstr>Branching using Switch </vt:lpstr>
      <vt:lpstr>Lab (switch)</vt:lpstr>
      <vt:lpstr>Asssignment , quiz game</vt:lpstr>
      <vt:lpstr>Boss Assignment  Convert a string of 0,1 to decimal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23</cp:revision>
  <cp:lastPrinted>2025-10-05T04:58:48Z</cp:lastPrinted>
  <dcterms:created xsi:type="dcterms:W3CDTF">2025-09-17T23:14:38Z</dcterms:created>
  <dcterms:modified xsi:type="dcterms:W3CDTF">2025-10-09T22:11:52Z</dcterms:modified>
</cp:coreProperties>
</file>