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3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96A-5B82-3517-0D3E-77956BE0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E615-8A3D-E6F5-94EE-9BDEF870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9E3-BA40-CDED-5CCC-ABFAB36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575-7ED1-4D12-262E-8ACD00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C61D-ED1F-E2C3-EF90-29FFCF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759-4925-005E-C9EB-0226AFF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95DD-240C-FF59-8A3E-3313B66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F10-5A1E-F60F-7595-9D3ACD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E6E-9E26-B84D-CCC8-847122E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E203-1B06-BB4D-FFF0-E68795A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00C7-3EE2-9735-790E-4F43675A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369-46CD-566E-5414-F24D096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8DBB-85A6-10ED-D866-BFC578F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C6E6-18C0-AFFD-FA01-46A0DD7F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BBE9-27A0-B9EF-27DA-55F36CCF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CAC-964C-C71D-259E-E38BAAD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4C-6677-0424-DB24-753CC10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A13-5CB6-998A-A3EB-632B661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61-145B-448C-D644-5F81F01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21-08DD-6D2D-1769-E4ADE84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C94-79A4-42F3-3925-89DF655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9BD4-7C5C-B451-1DB1-84B3CA9C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041B-A130-03E3-2176-5C66FC0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ED42-AA15-757C-C260-3ACD68D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FE45-01E1-A48C-4F9C-D847D43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89A-3CE7-7CDF-3F3B-CB14D2A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50D3-00E6-3A51-3ECF-A566AEA3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BA6-FAA2-B8D1-B23F-9B7CE1ED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335-D4A3-2768-303C-1A1A0D2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43AF-B234-9F43-AC0E-D21357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DD78-D762-7F8D-CD70-741B478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4FF-F4F0-4594-0231-E1ABA2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3D0-4E13-DF1B-BAFE-3325F5A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3CBB-5DE0-17AC-588D-EC84B8E3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0CF8-D25C-6E27-9ABA-245D5587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23A8-8CDE-366F-2B44-57DD86DC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18A8-ABB5-64B2-A6D0-36505F5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3729C-6C27-77F6-B09A-44A106E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4194-68CB-24CD-A20F-7853EC8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17F-4A0E-E4C7-A214-86EE1DD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2E6FC-22A8-93BE-A47E-8C98E0D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C21E-183E-28E3-F120-AAB7E99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15AD-708C-E26D-6F6C-0890D95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FB44-ABBB-A832-DAF5-72F5557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08AA-9EAE-F7FA-D1F0-97E17DE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DC4-5E37-188B-84A1-33243D5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C78-0783-B9DB-0377-5DA7EEF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01FF-0BB8-1AA3-D610-37E538B4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E4D2-E0B9-F45C-E21D-C00D0F78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1468-324E-D06E-4EE9-52204EF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31ED-1523-2347-A3E9-A52A54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E2AD-5004-00B6-80F8-BB51DBA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DE-B521-9FFF-CAF8-5AC49FC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25DA-48D4-D3D5-40BF-998F0E40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C8FA-8E30-5B7E-3585-F6E7FC91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FCDE-C373-F444-881F-587A310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358-6263-6283-D55E-B3F5ACE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B32-13BA-5ECA-0A9C-81C373E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39AF-8AD1-1857-3922-9720DA3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72FF-495B-D06E-1445-74453FC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D76-9332-A1C1-FC77-23670EA9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FB2DD-DF35-4B84-9135-C0E6A5E9FBB3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2FAB-5CAD-2720-9F24-B0489E4D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4D7-1EDC-9818-CAC6-AAC39A03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BC-3A2A-00D1-5FF5-716B49C4D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	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3670-43CB-A164-D2D3-47FDA1D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/>
              <a:t>Sankalp Gupta</a:t>
            </a:r>
          </a:p>
          <a:p>
            <a:r>
              <a:rPr lang="en-US" dirty="0"/>
              <a:t>moklaeducation@gmail.com</a:t>
            </a:r>
          </a:p>
        </p:txBody>
      </p:sp>
    </p:spTree>
    <p:extLst>
      <p:ext uri="{BB962C8B-B14F-4D97-AF65-F5344CB8AC3E}">
        <p14:creationId xmlns:p14="http://schemas.microsoft.com/office/powerpoint/2010/main" val="1952889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69B34-94A0-D27F-8733-DA77A6B5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r>
              <a:rPr lang="en-US" sz="2400" dirty="0"/>
              <a:t>(Primitive/built 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458A-D3D8-420A-F16D-95BFB8365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bool</a:t>
            </a:r>
          </a:p>
          <a:p>
            <a:r>
              <a:rPr lang="en-US" dirty="0"/>
              <a:t>int </a:t>
            </a:r>
          </a:p>
          <a:p>
            <a:pPr lvl="1"/>
            <a:r>
              <a:rPr lang="en-US" dirty="0"/>
              <a:t>short(2), long(4)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r>
              <a:rPr lang="en-US" dirty="0"/>
              <a:t>float </a:t>
            </a:r>
          </a:p>
          <a:p>
            <a:pPr lvl="1"/>
            <a:r>
              <a:rPr lang="en-US" dirty="0"/>
              <a:t>float(4), double(8) , long double(8,10,16)</a:t>
            </a:r>
          </a:p>
          <a:p>
            <a:r>
              <a:rPr lang="en-US" dirty="0"/>
              <a:t>char(1)</a:t>
            </a:r>
          </a:p>
          <a:p>
            <a:pPr lvl="1"/>
            <a:r>
              <a:rPr lang="en-US" dirty="0" err="1"/>
              <a:t>signed,unsigned</a:t>
            </a:r>
            <a:endParaRPr lang="en-US" dirty="0"/>
          </a:p>
          <a:p>
            <a:pPr lvl="1"/>
            <a:r>
              <a:rPr lang="en-US" dirty="0" err="1"/>
              <a:t>wchar_t</a:t>
            </a:r>
            <a:r>
              <a:rPr lang="en-US" dirty="0"/>
              <a:t>(2)</a:t>
            </a:r>
          </a:p>
          <a:p>
            <a:r>
              <a:rPr lang="en-US" dirty="0"/>
              <a:t>void 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80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D20D-D9ED-3873-D9B8-EDFDD80C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99D0-122F-AF56-6BF9-845F1461C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for storing data</a:t>
            </a:r>
          </a:p>
          <a:p>
            <a:r>
              <a:rPr lang="en-US" dirty="0"/>
              <a:t>Value can change during execution (unless you don’t want it to)</a:t>
            </a:r>
          </a:p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int  birthyear;</a:t>
            </a:r>
          </a:p>
          <a:p>
            <a:pPr lvl="1"/>
            <a:r>
              <a:rPr lang="en-US" dirty="0"/>
              <a:t>float weight;</a:t>
            </a:r>
          </a:p>
          <a:p>
            <a:pPr lvl="1"/>
            <a:r>
              <a:rPr lang="en-US" dirty="0"/>
              <a:t>char </a:t>
            </a:r>
            <a:r>
              <a:rPr lang="en-US" dirty="0" err="1"/>
              <a:t>courseGrade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1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FD9A-0257-3470-B4F9-F64A26C27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</a:t>
            </a:r>
            <a:r>
              <a:rPr lang="en-US" sz="2400" dirty="0"/>
              <a:t>(Derived)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0FA7-51F9-F103-0E56-19FECE2E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  <a:p>
            <a:pPr lvl="1"/>
            <a:r>
              <a:rPr lang="en-US" dirty="0"/>
              <a:t>char name[100];</a:t>
            </a:r>
          </a:p>
          <a:p>
            <a:pPr lvl="2"/>
            <a:r>
              <a:rPr lang="en-US" dirty="0"/>
              <a:t>Size 100</a:t>
            </a:r>
          </a:p>
          <a:p>
            <a:pPr lvl="2"/>
            <a:r>
              <a:rPr lang="en-US" dirty="0"/>
              <a:t>Index : 0 - 99</a:t>
            </a:r>
          </a:p>
          <a:p>
            <a:pPr lvl="1"/>
            <a:r>
              <a:rPr lang="en-US" dirty="0"/>
              <a:t>int  age[10];</a:t>
            </a:r>
          </a:p>
          <a:p>
            <a:pPr lvl="2"/>
            <a:r>
              <a:rPr lang="en-US" dirty="0"/>
              <a:t>Size 10</a:t>
            </a:r>
          </a:p>
          <a:p>
            <a:pPr lvl="2"/>
            <a:r>
              <a:rPr lang="en-US" dirty="0"/>
              <a:t>Index : 0 - 9</a:t>
            </a:r>
          </a:p>
          <a:p>
            <a:pPr lvl="1"/>
            <a:r>
              <a:rPr lang="en-US" dirty="0"/>
              <a:t>float power[20]</a:t>
            </a:r>
          </a:p>
          <a:p>
            <a:pPr lvl="2"/>
            <a:r>
              <a:rPr lang="en-US" dirty="0"/>
              <a:t>Size 20</a:t>
            </a:r>
          </a:p>
          <a:p>
            <a:pPr lvl="2"/>
            <a:r>
              <a:rPr lang="en-US" dirty="0"/>
              <a:t>Index : 0 - 19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484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FB85-8DA5-613B-1EC0-0AD435C6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vs floating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2C52-0717-B1EF-0AA2-7B33A9825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Division </a:t>
            </a:r>
          </a:p>
          <a:p>
            <a:pPr lvl="1"/>
            <a:r>
              <a:rPr lang="en-US" dirty="0"/>
              <a:t>Float :</a:t>
            </a:r>
            <a:r>
              <a:rPr lang="en-US" dirty="0" err="1"/>
              <a:t>continuos</a:t>
            </a:r>
            <a:r>
              <a:rPr lang="en-US" dirty="0"/>
              <a:t>,  contains decimal point </a:t>
            </a:r>
          </a:p>
          <a:p>
            <a:pPr lvl="1"/>
            <a:r>
              <a:rPr lang="en-US" dirty="0"/>
              <a:t>Int : discrete , truncates everything after decimal , </a:t>
            </a:r>
          </a:p>
          <a:p>
            <a:r>
              <a:rPr lang="en-US" dirty="0"/>
              <a:t>float f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f/3;</a:t>
            </a:r>
          </a:p>
          <a:p>
            <a:pPr lvl="1"/>
            <a:r>
              <a:rPr lang="en-US" dirty="0"/>
              <a:t>3.33 </a:t>
            </a:r>
          </a:p>
          <a:p>
            <a:r>
              <a:rPr lang="en-US" dirty="0"/>
              <a:t>int </a:t>
            </a:r>
            <a:r>
              <a:rPr lang="en-US" dirty="0" err="1"/>
              <a:t>i</a:t>
            </a:r>
            <a:r>
              <a:rPr lang="en-US" dirty="0"/>
              <a:t> = 10;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&lt;&lt; </a:t>
            </a:r>
            <a:r>
              <a:rPr lang="en-US" dirty="0" err="1"/>
              <a:t>i</a:t>
            </a:r>
            <a:r>
              <a:rPr lang="en-US" dirty="0"/>
              <a:t>/3;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2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6402F41-0227-4486-8253-79486943B5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217349"/>
              </p:ext>
            </p:extLst>
          </p:nvPr>
        </p:nvGraphicFramePr>
        <p:xfrm>
          <a:off x="520117" y="213918"/>
          <a:ext cx="10976994" cy="6542462"/>
        </p:xfrm>
        <a:graphic>
          <a:graphicData uri="http://schemas.openxmlformats.org/drawingml/2006/table">
            <a:tbl>
              <a:tblPr/>
              <a:tblGrid>
                <a:gridCol w="2051109">
                  <a:extLst>
                    <a:ext uri="{9D8B030D-6E8A-4147-A177-3AD203B41FA5}">
                      <a16:colId xmlns:a16="http://schemas.microsoft.com/office/drawing/2014/main" val="1297895393"/>
                    </a:ext>
                  </a:extLst>
                </a:gridCol>
                <a:gridCol w="1254154">
                  <a:extLst>
                    <a:ext uri="{9D8B030D-6E8A-4147-A177-3AD203B41FA5}">
                      <a16:colId xmlns:a16="http://schemas.microsoft.com/office/drawing/2014/main" val="3549294480"/>
                    </a:ext>
                  </a:extLst>
                </a:gridCol>
                <a:gridCol w="2390862">
                  <a:extLst>
                    <a:ext uri="{9D8B030D-6E8A-4147-A177-3AD203B41FA5}">
                      <a16:colId xmlns:a16="http://schemas.microsoft.com/office/drawing/2014/main" val="3446372693"/>
                    </a:ext>
                  </a:extLst>
                </a:gridCol>
                <a:gridCol w="5280869">
                  <a:extLst>
                    <a:ext uri="{9D8B030D-6E8A-4147-A177-3AD203B41FA5}">
                      <a16:colId xmlns:a16="http://schemas.microsoft.com/office/drawing/2014/main" val="270957303"/>
                    </a:ext>
                  </a:extLst>
                </a:gridCol>
              </a:tblGrid>
              <a:tr h="197991">
                <a:tc>
                  <a:txBody>
                    <a:bodyPr/>
                    <a:lstStyle/>
                    <a:p>
                      <a:r>
                        <a:rPr lang="en-US" sz="1600" b="1" dirty="0"/>
                        <a:t>Type Name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Bytes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Other Names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Range of Values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431212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 dirty="0"/>
                        <a:t>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628403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8488240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 dirty="0"/>
                        <a:t>bool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false or true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5872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 by default</a:t>
                      </a:r>
                      <a:br>
                        <a:rPr lang="en-US" sz="1800" b="0" dirty="0"/>
                      </a:br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7284308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-128 to 127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00366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char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255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417455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short int, 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-32,768 to 32,767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76383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short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short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36893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long int, 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-2,147,483,648 to 2,147,483,647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490519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unsigned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unsigned long int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4,294,967,295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786278"/>
                  </a:ext>
                </a:extLst>
              </a:tr>
              <a:tr h="363469">
                <a:tc>
                  <a:txBody>
                    <a:bodyPr/>
                    <a:lstStyle/>
                    <a:p>
                      <a:r>
                        <a:rPr lang="en-US" sz="1800" b="0"/>
                        <a:t>long long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-9,223,372,036,854,775,808 to 9,223,372,036,854,775,807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393372"/>
                  </a:ext>
                </a:extLst>
              </a:tr>
              <a:tr h="391690">
                <a:tc>
                  <a:txBody>
                    <a:bodyPr/>
                    <a:lstStyle/>
                    <a:p>
                      <a:r>
                        <a:rPr lang="en-US" sz="1800" b="0" dirty="0"/>
                        <a:t>unsigned long </a:t>
                      </a:r>
                      <a:r>
                        <a:rPr lang="en-US" sz="1800" b="0" dirty="0" err="1"/>
                        <a:t>long</a:t>
                      </a:r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 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18,446,744,073,709,551,615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406296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enum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varies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4841504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float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4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3.4E +/- 38 (seven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621997"/>
                  </a:ext>
                </a:extLst>
              </a:tr>
              <a:tr h="364846">
                <a:tc>
                  <a:txBody>
                    <a:bodyPr/>
                    <a:lstStyle/>
                    <a:p>
                      <a:r>
                        <a:rPr lang="en-US" sz="1800" b="0"/>
                        <a:t>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1.7E +/- 308 (fifteen digits)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0139771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long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8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None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Same as double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090442"/>
                  </a:ext>
                </a:extLst>
              </a:tr>
              <a:tr h="197991">
                <a:tc>
                  <a:txBody>
                    <a:bodyPr/>
                    <a:lstStyle/>
                    <a:p>
                      <a:r>
                        <a:rPr lang="en-US" sz="1800" b="0"/>
                        <a:t>wchar_t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/>
                        <a:t>2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/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0 to 65,535</a:t>
                      </a:r>
                    </a:p>
                  </a:txBody>
                  <a:tcPr marL="25596" marR="25596" marT="12798" marB="1279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383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4793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C7BE-BBB2-66B7-93A9-2D827276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65131-B1EE-8CCF-C2B7-29E3CFA05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  <a:p>
            <a:pPr lvl="1"/>
            <a:r>
              <a:rPr lang="en-US" dirty="0"/>
              <a:t>Short for enumeration</a:t>
            </a:r>
          </a:p>
          <a:p>
            <a:pPr lvl="1"/>
            <a:r>
              <a:rPr lang="en-US" dirty="0"/>
              <a:t>Define a set of named, integer constants</a:t>
            </a:r>
          </a:p>
          <a:p>
            <a:pPr marL="0" indent="0">
              <a:buNone/>
            </a:pPr>
            <a:r>
              <a:rPr lang="en-US" sz="2000" dirty="0" err="1"/>
              <a:t>enum</a:t>
            </a:r>
            <a:r>
              <a:rPr lang="en-US" sz="2000" dirty="0"/>
              <a:t> </a:t>
            </a:r>
            <a:r>
              <a:rPr lang="en-US" sz="2000" dirty="0" err="1"/>
              <a:t>ESpeed</a:t>
            </a:r>
            <a:br>
              <a:rPr lang="en-US" sz="2000" dirty="0"/>
            </a:br>
            <a:r>
              <a:rPr lang="en-US" sz="2000" dirty="0"/>
              <a:t>{</a:t>
            </a:r>
            <a:br>
              <a:rPr lang="en-US" sz="2000" dirty="0"/>
            </a:br>
            <a:r>
              <a:rPr lang="en-US" sz="2000" dirty="0"/>
              <a:t>    low,</a:t>
            </a:r>
            <a:br>
              <a:rPr lang="en-US" sz="2000" dirty="0"/>
            </a:br>
            <a:r>
              <a:rPr lang="en-US" sz="2000" dirty="0"/>
              <a:t>    medium,</a:t>
            </a:r>
            <a:br>
              <a:rPr lang="en-US" sz="2000" dirty="0"/>
            </a:br>
            <a:r>
              <a:rPr lang="en-US" sz="2000" dirty="0"/>
              <a:t>    high</a:t>
            </a:r>
            <a:br>
              <a:rPr lang="en-US" sz="2000" dirty="0"/>
            </a:br>
            <a:r>
              <a:rPr lang="en-US" sz="2000" dirty="0"/>
              <a:t>};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 err="1"/>
              <a:t>ESpeed</a:t>
            </a:r>
            <a:r>
              <a:rPr lang="en-US" sz="2000" dirty="0"/>
              <a:t> </a:t>
            </a:r>
            <a:r>
              <a:rPr lang="en-US" sz="2000" dirty="0" err="1"/>
              <a:t>fanSpeed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 err="1"/>
              <a:t>fanSpeed</a:t>
            </a:r>
            <a:r>
              <a:rPr lang="en-US" sz="2000" dirty="0"/>
              <a:t> = low;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9393-9D40-3375-3C34-A1BE8AF6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: Greeting with name/age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76405-91EF-D14A-BECC-0A1E1DA6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user </a:t>
            </a:r>
          </a:p>
          <a:p>
            <a:pPr lvl="1"/>
            <a:r>
              <a:rPr lang="en-US" dirty="0"/>
              <a:t>Store name in char array ( char name[100] )</a:t>
            </a:r>
          </a:p>
          <a:p>
            <a:pPr lvl="1"/>
            <a:r>
              <a:rPr lang="en-US" dirty="0"/>
              <a:t>Store year of birth in int( int birthyear)</a:t>
            </a:r>
          </a:p>
          <a:p>
            <a:r>
              <a:rPr lang="en-US" dirty="0"/>
              <a:t>Calculate age</a:t>
            </a:r>
          </a:p>
          <a:p>
            <a:pPr lvl="1"/>
            <a:r>
              <a:rPr lang="en-US" dirty="0"/>
              <a:t>age = </a:t>
            </a:r>
            <a:r>
              <a:rPr lang="en-US" dirty="0" err="1"/>
              <a:t>currentYear</a:t>
            </a:r>
            <a:r>
              <a:rPr lang="en-US" dirty="0"/>
              <a:t> – birthyear;</a:t>
            </a:r>
          </a:p>
          <a:p>
            <a:r>
              <a:rPr lang="en-US" dirty="0"/>
              <a:t>Print Name, age.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&lt;&lt;“Hello “</a:t>
            </a:r>
          </a:p>
          <a:p>
            <a:pPr marL="457200" lvl="1" indent="0">
              <a:buNone/>
            </a:pPr>
            <a:r>
              <a:rPr lang="en-US" dirty="0"/>
              <a:t>               &lt;&lt; name</a:t>
            </a:r>
            <a:br>
              <a:rPr lang="en-US" dirty="0"/>
            </a:br>
            <a:r>
              <a:rPr lang="en-US" dirty="0"/>
              <a:t>               &lt;&lt;“ I know your age is :“</a:t>
            </a:r>
            <a:br>
              <a:rPr lang="en-US" dirty="0"/>
            </a:br>
            <a:r>
              <a:rPr lang="en-US" dirty="0"/>
              <a:t>               &lt;&lt;age;</a:t>
            </a:r>
          </a:p>
        </p:txBody>
      </p:sp>
    </p:spTree>
    <p:extLst>
      <p:ext uri="{BB962C8B-B14F-4D97-AF65-F5344CB8AC3E}">
        <p14:creationId xmlns:p14="http://schemas.microsoft.com/office/powerpoint/2010/main" val="3892140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A35-12AE-62D8-2A6E-936C59281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: Count digits in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45E-184E-A6B8-ECBE-6617D872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number </a:t>
            </a:r>
          </a:p>
          <a:p>
            <a:r>
              <a:rPr lang="en-US" dirty="0"/>
              <a:t>Return the number of digits, (assume positive)</a:t>
            </a:r>
          </a:p>
          <a:p>
            <a:pPr lvl="1"/>
            <a:r>
              <a:rPr lang="en-US" dirty="0"/>
              <a:t>129 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3</a:t>
            </a:r>
          </a:p>
          <a:p>
            <a:pPr lvl="1"/>
            <a:r>
              <a:rPr lang="en-US" dirty="0"/>
              <a:t>34     </a:t>
            </a:r>
            <a:r>
              <a:rPr lang="en-US" dirty="0">
                <a:sym typeface="Wingdings" panose="05000000000000000000" pitchFamily="2" charset="2"/>
              </a:rPr>
              <a:t> 2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0         1</a:t>
            </a:r>
          </a:p>
          <a:p>
            <a:r>
              <a:rPr lang="en-US" dirty="0">
                <a:sym typeface="Wingdings" panose="05000000000000000000" pitchFamily="2" charset="2"/>
              </a:rPr>
              <a:t>Hints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loops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while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You need to know integer </a:t>
            </a:r>
            <a:r>
              <a:rPr lang="en-US" dirty="0" err="1">
                <a:sym typeface="Wingdings" panose="05000000000000000000" pitchFamily="2" charset="2"/>
              </a:rPr>
              <a:t>maths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division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40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02D0-2062-7B56-E0FD-462A210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8438-9DC9-FBF6-5094-C7998B10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with </a:t>
            </a:r>
          </a:p>
          <a:p>
            <a:pPr lvl="1"/>
            <a:r>
              <a:rPr lang="en-US" dirty="0"/>
              <a:t>Basics of C/C++</a:t>
            </a:r>
          </a:p>
          <a:p>
            <a:pPr lvl="1"/>
            <a:r>
              <a:rPr lang="en-US" dirty="0"/>
              <a:t>Basics of Computer Science</a:t>
            </a:r>
          </a:p>
          <a:p>
            <a:r>
              <a:rPr lang="en-US" dirty="0"/>
              <a:t>Familiarity with IDE</a:t>
            </a:r>
          </a:p>
          <a:p>
            <a:pPr lvl="1"/>
            <a:r>
              <a:rPr lang="en-US" dirty="0"/>
              <a:t>Visual Studio Community Edition</a:t>
            </a:r>
          </a:p>
          <a:p>
            <a:r>
              <a:rPr lang="en-US" dirty="0"/>
              <a:t>Thinking logically</a:t>
            </a:r>
          </a:p>
          <a:p>
            <a:pPr lvl="1"/>
            <a:r>
              <a:rPr lang="en-US" dirty="0"/>
              <a:t>i.e. One step at a time</a:t>
            </a:r>
          </a:p>
          <a:p>
            <a:pPr lvl="1"/>
            <a:r>
              <a:rPr lang="en-US" dirty="0"/>
              <a:t>And Visualizing how computer works </a:t>
            </a:r>
          </a:p>
          <a:p>
            <a:r>
              <a:rPr lang="en-US" dirty="0"/>
              <a:t>Independence of technology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B61-0C20-0AB8-9C28-4081B58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36B7-D214-C553-58C8-5B016263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understanding</a:t>
            </a:r>
          </a:p>
          <a:p>
            <a:pPr lvl="1"/>
            <a:r>
              <a:rPr lang="en-US" dirty="0"/>
              <a:t>Understand Computer Science</a:t>
            </a:r>
          </a:p>
          <a:p>
            <a:r>
              <a:rPr lang="en-US" dirty="0"/>
              <a:t>Speed and control </a:t>
            </a:r>
          </a:p>
          <a:p>
            <a:pPr lvl="1"/>
            <a:r>
              <a:rPr lang="en-US" dirty="0"/>
              <a:t>Fastest programming language</a:t>
            </a:r>
          </a:p>
          <a:p>
            <a:r>
              <a:rPr lang="en-US" dirty="0"/>
              <a:t>Really small programming language</a:t>
            </a:r>
          </a:p>
          <a:p>
            <a:pPr lvl="1"/>
            <a:r>
              <a:rPr lang="en-US" dirty="0"/>
              <a:t>C has 32 keywords </a:t>
            </a:r>
          </a:p>
          <a:p>
            <a:pPr lvl="1"/>
            <a:r>
              <a:rPr lang="en-US" dirty="0"/>
              <a:t>C++ has 92 keywords as of 2023</a:t>
            </a:r>
          </a:p>
          <a:p>
            <a:r>
              <a:rPr lang="en-US" dirty="0"/>
              <a:t>Makes you digital native</a:t>
            </a:r>
          </a:p>
        </p:txBody>
      </p:sp>
    </p:spTree>
    <p:extLst>
      <p:ext uri="{BB962C8B-B14F-4D97-AF65-F5344CB8AC3E}">
        <p14:creationId xmlns:p14="http://schemas.microsoft.com/office/powerpoint/2010/main" val="283329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1C1-5D2B-590C-B05F-6D0BC70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3F0-80F8-CBC0-5F73-B5BE5A6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manual speed of writing code</a:t>
            </a:r>
          </a:p>
          <a:p>
            <a:r>
              <a:rPr lang="en-US" dirty="0"/>
              <a:t>Don’t care about speed </a:t>
            </a:r>
          </a:p>
          <a:p>
            <a:r>
              <a:rPr lang="en-US" dirty="0"/>
              <a:t>Don’t care about deep Computer Science</a:t>
            </a:r>
          </a:p>
          <a:p>
            <a:pPr lvl="1"/>
            <a:r>
              <a:rPr lang="en-US" dirty="0"/>
              <a:t>Although this may not be achievable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3EE9-E7E4-F22E-07DA-DAEEC14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: Smallest unit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418-9FB9-E118-B1EF-5C1B6C0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 are used for representing everything </a:t>
            </a:r>
          </a:p>
          <a:p>
            <a:r>
              <a:rPr lang="en-US" dirty="0"/>
              <a:t>Have 2 states : 0 and 1 , like a  bulb </a:t>
            </a:r>
          </a:p>
          <a:p>
            <a:pPr lvl="1"/>
            <a:r>
              <a:rPr lang="en-US" dirty="0"/>
              <a:t>On : 1 </a:t>
            </a:r>
          </a:p>
          <a:p>
            <a:pPr lvl="1"/>
            <a:r>
              <a:rPr lang="en-US" dirty="0"/>
              <a:t>Off : 0 </a:t>
            </a:r>
          </a:p>
          <a:p>
            <a:r>
              <a:rPr lang="en-US" dirty="0"/>
              <a:t>Nibble : 4 bits </a:t>
            </a:r>
          </a:p>
          <a:p>
            <a:r>
              <a:rPr lang="en-US" dirty="0"/>
              <a:t>Byte : 8 bits</a:t>
            </a:r>
          </a:p>
          <a:p>
            <a:r>
              <a:rPr lang="en-US" dirty="0"/>
              <a:t>int (integer ) 4 bytes </a:t>
            </a:r>
          </a:p>
          <a:p>
            <a:r>
              <a:rPr lang="en-US" dirty="0"/>
              <a:t>char (character ) 1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006-1E66-D572-C8B8-2AE1261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Hertz : Unit of time and speed in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2BE-FC3E-7C13-029D-C6A594B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Hertz : once per second</a:t>
            </a:r>
          </a:p>
          <a:p>
            <a:pPr lvl="1"/>
            <a:r>
              <a:rPr lang="en-US" dirty="0"/>
              <a:t>1 unit of work per clock instruction</a:t>
            </a:r>
          </a:p>
          <a:p>
            <a:r>
              <a:rPr lang="en-US" dirty="0"/>
              <a:t>Modern processors </a:t>
            </a:r>
          </a:p>
          <a:p>
            <a:pPr lvl="1"/>
            <a:r>
              <a:rPr lang="en-US" dirty="0"/>
              <a:t>Measured in Giga hertz </a:t>
            </a:r>
          </a:p>
          <a:p>
            <a:pPr lvl="1"/>
            <a:r>
              <a:rPr lang="en-US" dirty="0"/>
              <a:t>High Core Counts</a:t>
            </a:r>
          </a:p>
          <a:p>
            <a:pPr lvl="1"/>
            <a:r>
              <a:rPr lang="en-US" dirty="0"/>
              <a:t>More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A6B-ADF6-FAE9-8B4D-9D7CBE03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CA3C-B38C-F422-3B25-9EBEB655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go , </a:t>
            </a:r>
          </a:p>
          <a:p>
            <a:r>
              <a:rPr lang="en-US" dirty="0"/>
              <a:t>Program to print “Hello World”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namespace std;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“Hello World”;</a:t>
            </a:r>
            <a:br>
              <a:rPr lang="en-US" dirty="0"/>
            </a:b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084-6093-E1C2-4946-E73591C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diamond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C24-9E44-A5AA-0D01-E2D5BC6F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</a:t>
            </a:r>
          </a:p>
        </p:txBody>
      </p:sp>
    </p:spTree>
    <p:extLst>
      <p:ext uri="{BB962C8B-B14F-4D97-AF65-F5344CB8AC3E}">
        <p14:creationId xmlns:p14="http://schemas.microsoft.com/office/powerpoint/2010/main" val="190203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2E4CF-ED8F-4B31-A06F-E70D0CA07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the program :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77077-5607-4BC2-9EFF-D85B09A80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700" y="1808847"/>
            <a:ext cx="7289248" cy="4351338"/>
          </a:xfrm>
        </p:spPr>
      </p:pic>
    </p:spTree>
    <p:extLst>
      <p:ext uri="{BB962C8B-B14F-4D97-AF65-F5344CB8AC3E}">
        <p14:creationId xmlns:p14="http://schemas.microsoft.com/office/powerpoint/2010/main" val="887507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729</Words>
  <Application>Microsoft Office PowerPoint</Application>
  <PresentationFormat>Widescreen</PresentationFormat>
  <Paragraphs>199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 Theme</vt:lpstr>
      <vt:lpstr>Intro to Programming  </vt:lpstr>
      <vt:lpstr>Learning Goals</vt:lpstr>
      <vt:lpstr>Why C/C++</vt:lpstr>
      <vt:lpstr>When NOT C/C++?</vt:lpstr>
      <vt:lpstr>Bit : Smallest unit of memory</vt:lpstr>
      <vt:lpstr>Hertz : Unit of time and speed in Computers</vt:lpstr>
      <vt:lpstr>Hello World </vt:lpstr>
      <vt:lpstr>Print a diamond pattern </vt:lpstr>
      <vt:lpstr>Running the program : model</vt:lpstr>
      <vt:lpstr>Data Types(Primitive/built in)</vt:lpstr>
      <vt:lpstr>Variables</vt:lpstr>
      <vt:lpstr>Data Types (Derived)</vt:lpstr>
      <vt:lpstr>Integer vs floating math</vt:lpstr>
      <vt:lpstr>PowerPoint Presentation</vt:lpstr>
      <vt:lpstr>User Defined Data Type</vt:lpstr>
      <vt:lpstr>Code : Greeting with name/age</vt:lpstr>
      <vt:lpstr>Code : Count digits in a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Sankalp Gupta</dc:creator>
  <cp:lastModifiedBy>Sankalp Gupta</cp:lastModifiedBy>
  <cp:revision>9</cp:revision>
  <cp:lastPrinted>2025-09-18T07:57:26Z</cp:lastPrinted>
  <dcterms:created xsi:type="dcterms:W3CDTF">2025-09-17T23:14:38Z</dcterms:created>
  <dcterms:modified xsi:type="dcterms:W3CDTF">2025-09-25T21:29:00Z</dcterms:modified>
</cp:coreProperties>
</file>