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120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141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50.xml" ContentType="application/vnd.openxmlformats-officedocument.presentationml.slide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79.xml" ContentType="application/vnd.openxmlformats-officedocument.presentationml.notes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notesSlides/notesSlide30.xml" ContentType="application/vnd.openxmlformats-officedocument.presentationml.notesSlide+xml"/>
  <Override PartName="/ppt/notesSlides/notesSlide168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46.xml" ContentType="application/vnd.openxmlformats-officedocument.presentationml.notesSlide+xml"/>
  <Override PartName="/ppt/notesSlides/notesSlide15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notesSlides/notesSlide13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71.xml" ContentType="application/vnd.openxmlformats-officedocument.presentationml.notesSlide+xml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60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29.xml" ContentType="application/vnd.openxmlformats-officedocument.presentationml.notesSlide+xml"/>
  <Override PartName="/ppt/notesSlides/notesSlide176.xml" ContentType="application/vnd.openxmlformats-officedocument.presentationml.notesSlide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notesSlides/notesSlide118.xml" ContentType="application/vnd.openxmlformats-officedocument.presentationml.notesSlide+xml"/>
  <Override PartName="/ppt/notesSlides/notesSlide165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54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80.xml" ContentType="application/vnd.openxmlformats-officedocument.presentationml.slide+xml"/>
  <Override PartName="/ppt/diagrams/colors1.xml" ContentType="application/vnd.openxmlformats-officedocument.drawingml.diagramColors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43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1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59.xml" ContentType="application/vnd.openxmlformats-officedocument.presentationml.notes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slides/slide17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37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s/slide163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126.xml" ContentType="application/vnd.openxmlformats-officedocument.presentationml.notesSlide+xml"/>
  <Override PartName="/ppt/notesSlides/notesSlide173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62.xml" ContentType="application/vnd.openxmlformats-officedocument.presentationml.notesSlide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slides/slide130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40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51.xml" ContentType="application/vnd.openxmlformats-officedocument.presentationml.notesSlide+xml"/>
  <Override PartName="/ppt/notesSlides/notesSlide178.xml" ContentType="application/vnd.openxmlformats-officedocument.presentationml.notesSlide+xml"/>
  <Override PartName="/ppt/slides/slide157.xml" ContentType="application/vnd.openxmlformats-officedocument.presentationml.slide+xml"/>
  <Override PartName="/ppt/notesSlides/notesSlide40.xml" ContentType="application/vnd.openxmlformats-officedocument.presentationml.notesSlide+xml"/>
  <Override PartName="/ppt/notesSlides/notesSlide167.xml" ContentType="application/vnd.openxmlformats-officedocument.presentationml.notesSlide+xml"/>
  <Override PartName="/ppt/slides/slide98.xml" ContentType="application/vnd.openxmlformats-officedocument.presentationml.slide+xml"/>
  <Override PartName="/ppt/slides/slide146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56.xml" ContentType="application/vnd.openxmlformats-officedocument.presentationml.notesSlide+xml"/>
  <Override PartName="/ppt/slides/slide87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diagrams/data1.xml" ContentType="application/vnd.openxmlformats-officedocument.drawingml.diagramData+xml"/>
  <Override PartName="/ppt/notesSlides/notesSlide89.xml" ContentType="application/vnd.openxmlformats-officedocument.presentationml.notesSlide+xml"/>
  <Override PartName="/ppt/notesSlides/notesSlide145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70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39.xml" ContentType="application/vnd.openxmlformats-officedocument.presentationml.notes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notesSlides/notesSlide128.xml" ContentType="application/vnd.openxmlformats-officedocument.presentationml.notesSlide+xml"/>
  <Override PartName="/ppt/notesSlides/notesSlide175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64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142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131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169.xml" ContentType="application/vnd.openxmlformats-officedocument.presentationml.notesSlide+xml"/>
  <Override PartName="/ppt/slides/slide148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58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73.xml" ContentType="application/vnd.openxmlformats-officedocument.presentationml.slide+xml"/>
  <Override PartName="/ppt/notesSlides/notesSlide147.xml" ContentType="application/vnd.openxmlformats-officedocument.presentationml.notes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ppt/notesSlides/notesSlide12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72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6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theme/theme3.xml" ContentType="application/vnd.openxmlformats-officedocument.them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50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178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  <Override PartName="/ppt/slides/slide167.xml" ContentType="application/vnd.openxmlformats-officedocument.presentationml.slide+xml"/>
  <Override PartName="/ppt/notesSlides/notesSlide50.xml" ContentType="application/vnd.openxmlformats-officedocument.presentationml.notesSlide+xml"/>
  <Override PartName="/ppt/notesSlides/notesSlide177.xml" ContentType="application/vnd.openxmlformats-officedocument.presentationml.notesSlide+xml"/>
  <Override PartName="/ppt/slides/slide109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66.xml" ContentType="application/vnd.openxmlformats-officedocument.presentationml.notesSlide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slides/slide181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44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slides/slide170.xml" ContentType="application/vnd.openxmlformats-officedocument.presentationml.slide+xml"/>
  <Override PartName="/ppt/notesSlides/notesSlide88.xml" ContentType="application/vnd.openxmlformats-officedocument.presentationml.notesSlide+xml"/>
  <Override PartName="/ppt/notesSlides/notesSlide13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122.xml" ContentType="application/vnd.openxmlformats-officedocument.presentationml.notes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55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notesSlides/notesSlide44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139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149.xml" ContentType="application/vnd.openxmlformats-officedocument.presentationml.notes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notesSlides/notesSlide12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74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106.xml" ContentType="application/vnd.openxmlformats-officedocument.presentationml.slide+xml"/>
  <Override PartName="/ppt/slides/slide153.xml" ContentType="application/vnd.openxmlformats-officedocument.presentationml.slide+xml"/>
  <Override PartName="/ppt/notesSlides/notesSlide116.xml" ContentType="application/vnd.openxmlformats-officedocument.presentationml.notesSlide+xml"/>
  <Override PartName="/ppt/notesSlides/notesSlide163.xml" ContentType="application/vnd.openxmlformats-officedocument.presentationml.notes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5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31.xml" ContentType="application/vnd.openxmlformats-officedocument.presentationml.slide+xml"/>
  <Override PartName="/ppt/notesSlides/notesSlide49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Override PartName="/ppt/slides/slide14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</p:sldMasterIdLst>
  <p:notesMasterIdLst>
    <p:notesMasterId r:id="rId186"/>
  </p:notesMasterIdLst>
  <p:sldIdLst>
    <p:sldId id="264" r:id="rId3"/>
    <p:sldId id="646" r:id="rId4"/>
    <p:sldId id="682" r:id="rId5"/>
    <p:sldId id="683" r:id="rId6"/>
    <p:sldId id="684" r:id="rId7"/>
    <p:sldId id="647" r:id="rId8"/>
    <p:sldId id="648" r:id="rId9"/>
    <p:sldId id="649" r:id="rId10"/>
    <p:sldId id="650" r:id="rId11"/>
    <p:sldId id="651" r:id="rId12"/>
    <p:sldId id="652" r:id="rId13"/>
    <p:sldId id="653" r:id="rId14"/>
    <p:sldId id="577" r:id="rId15"/>
    <p:sldId id="573" r:id="rId16"/>
    <p:sldId id="574" r:id="rId17"/>
    <p:sldId id="575" r:id="rId18"/>
    <p:sldId id="576" r:id="rId19"/>
    <p:sldId id="688" r:id="rId20"/>
    <p:sldId id="689" r:id="rId21"/>
    <p:sldId id="690" r:id="rId22"/>
    <p:sldId id="691" r:id="rId23"/>
    <p:sldId id="692" r:id="rId24"/>
    <p:sldId id="693" r:id="rId25"/>
    <p:sldId id="694" r:id="rId26"/>
    <p:sldId id="695" r:id="rId27"/>
    <p:sldId id="696" r:id="rId28"/>
    <p:sldId id="697" r:id="rId29"/>
    <p:sldId id="698" r:id="rId30"/>
    <p:sldId id="578" r:id="rId31"/>
    <p:sldId id="655" r:id="rId32"/>
    <p:sldId id="658" r:id="rId33"/>
    <p:sldId id="659" r:id="rId34"/>
    <p:sldId id="660" r:id="rId35"/>
    <p:sldId id="579" r:id="rId36"/>
    <p:sldId id="580" r:id="rId37"/>
    <p:sldId id="581" r:id="rId38"/>
    <p:sldId id="582" r:id="rId39"/>
    <p:sldId id="583" r:id="rId40"/>
    <p:sldId id="584" r:id="rId41"/>
    <p:sldId id="585" r:id="rId42"/>
    <p:sldId id="586" r:id="rId43"/>
    <p:sldId id="587" r:id="rId44"/>
    <p:sldId id="588" r:id="rId45"/>
    <p:sldId id="589" r:id="rId46"/>
    <p:sldId id="590" r:id="rId47"/>
    <p:sldId id="591" r:id="rId48"/>
    <p:sldId id="592" r:id="rId49"/>
    <p:sldId id="593" r:id="rId50"/>
    <p:sldId id="594" r:id="rId51"/>
    <p:sldId id="595" r:id="rId52"/>
    <p:sldId id="596" r:id="rId53"/>
    <p:sldId id="597" r:id="rId54"/>
    <p:sldId id="598" r:id="rId55"/>
    <p:sldId id="599" r:id="rId56"/>
    <p:sldId id="600" r:id="rId57"/>
    <p:sldId id="601" r:id="rId58"/>
    <p:sldId id="602" r:id="rId59"/>
    <p:sldId id="603" r:id="rId60"/>
    <p:sldId id="604" r:id="rId61"/>
    <p:sldId id="605" r:id="rId62"/>
    <p:sldId id="606" r:id="rId63"/>
    <p:sldId id="607" r:id="rId64"/>
    <p:sldId id="608" r:id="rId65"/>
    <p:sldId id="609" r:id="rId66"/>
    <p:sldId id="644" r:id="rId67"/>
    <p:sldId id="665" r:id="rId68"/>
    <p:sldId id="666" r:id="rId69"/>
    <p:sldId id="667" r:id="rId70"/>
    <p:sldId id="668" r:id="rId71"/>
    <p:sldId id="664" r:id="rId72"/>
    <p:sldId id="663" r:id="rId73"/>
    <p:sldId id="669" r:id="rId74"/>
    <p:sldId id="670" r:id="rId75"/>
    <p:sldId id="671" r:id="rId76"/>
    <p:sldId id="672" r:id="rId77"/>
    <p:sldId id="673" r:id="rId78"/>
    <p:sldId id="674" r:id="rId79"/>
    <p:sldId id="678" r:id="rId80"/>
    <p:sldId id="675" r:id="rId81"/>
    <p:sldId id="610" r:id="rId82"/>
    <p:sldId id="618" r:id="rId83"/>
    <p:sldId id="619" r:id="rId84"/>
    <p:sldId id="620" r:id="rId85"/>
    <p:sldId id="621" r:id="rId86"/>
    <p:sldId id="622" r:id="rId87"/>
    <p:sldId id="679" r:id="rId88"/>
    <p:sldId id="623" r:id="rId89"/>
    <p:sldId id="624" r:id="rId90"/>
    <p:sldId id="626" r:id="rId91"/>
    <p:sldId id="627" r:id="rId92"/>
    <p:sldId id="628" r:id="rId93"/>
    <p:sldId id="629" r:id="rId94"/>
    <p:sldId id="630" r:id="rId95"/>
    <p:sldId id="631" r:id="rId96"/>
    <p:sldId id="632" r:id="rId97"/>
    <p:sldId id="633" r:id="rId98"/>
    <p:sldId id="634" r:id="rId99"/>
    <p:sldId id="635" r:id="rId100"/>
    <p:sldId id="637" r:id="rId101"/>
    <p:sldId id="638" r:id="rId102"/>
    <p:sldId id="639" r:id="rId103"/>
    <p:sldId id="640" r:id="rId104"/>
    <p:sldId id="641" r:id="rId105"/>
    <p:sldId id="654" r:id="rId106"/>
    <p:sldId id="685" r:id="rId107"/>
    <p:sldId id="662" r:id="rId108"/>
    <p:sldId id="681" r:id="rId109"/>
    <p:sldId id="680" r:id="rId110"/>
    <p:sldId id="369" r:id="rId111"/>
    <p:sldId id="468" r:id="rId112"/>
    <p:sldId id="379" r:id="rId113"/>
    <p:sldId id="465" r:id="rId114"/>
    <p:sldId id="401" r:id="rId115"/>
    <p:sldId id="281" r:id="rId116"/>
    <p:sldId id="402" r:id="rId117"/>
    <p:sldId id="339" r:id="rId118"/>
    <p:sldId id="406" r:id="rId119"/>
    <p:sldId id="407" r:id="rId120"/>
    <p:sldId id="441" r:id="rId121"/>
    <p:sldId id="440" r:id="rId122"/>
    <p:sldId id="442" r:id="rId123"/>
    <p:sldId id="348" r:id="rId124"/>
    <p:sldId id="358" r:id="rId125"/>
    <p:sldId id="534" r:id="rId126"/>
    <p:sldId id="378" r:id="rId127"/>
    <p:sldId id="476" r:id="rId128"/>
    <p:sldId id="370" r:id="rId129"/>
    <p:sldId id="559" r:id="rId130"/>
    <p:sldId id="285" r:id="rId131"/>
    <p:sldId id="478" r:id="rId132"/>
    <p:sldId id="479" r:id="rId133"/>
    <p:sldId id="480" r:id="rId134"/>
    <p:sldId id="481" r:id="rId135"/>
    <p:sldId id="482" r:id="rId136"/>
    <p:sldId id="483" r:id="rId137"/>
    <p:sldId id="484" r:id="rId138"/>
    <p:sldId id="485" r:id="rId139"/>
    <p:sldId id="560" r:id="rId140"/>
    <p:sldId id="486" r:id="rId141"/>
    <p:sldId id="487" r:id="rId142"/>
    <p:sldId id="488" r:id="rId143"/>
    <p:sldId id="489" r:id="rId144"/>
    <p:sldId id="490" r:id="rId145"/>
    <p:sldId id="491" r:id="rId146"/>
    <p:sldId id="562" r:id="rId147"/>
    <p:sldId id="492" r:id="rId148"/>
    <p:sldId id="493" r:id="rId149"/>
    <p:sldId id="494" r:id="rId150"/>
    <p:sldId id="496" r:id="rId151"/>
    <p:sldId id="497" r:id="rId152"/>
    <p:sldId id="498" r:id="rId153"/>
    <p:sldId id="563" r:id="rId154"/>
    <p:sldId id="564" r:id="rId155"/>
    <p:sldId id="565" r:id="rId156"/>
    <p:sldId id="566" r:id="rId157"/>
    <p:sldId id="567" r:id="rId158"/>
    <p:sldId id="568" r:id="rId159"/>
    <p:sldId id="569" r:id="rId160"/>
    <p:sldId id="570" r:id="rId161"/>
    <p:sldId id="561" r:id="rId162"/>
    <p:sldId id="500" r:id="rId163"/>
    <p:sldId id="543" r:id="rId164"/>
    <p:sldId id="501" r:id="rId165"/>
    <p:sldId id="502" r:id="rId166"/>
    <p:sldId id="503" r:id="rId167"/>
    <p:sldId id="504" r:id="rId168"/>
    <p:sldId id="505" r:id="rId169"/>
    <p:sldId id="506" r:id="rId170"/>
    <p:sldId id="509" r:id="rId171"/>
    <p:sldId id="510" r:id="rId172"/>
    <p:sldId id="511" r:id="rId173"/>
    <p:sldId id="512" r:id="rId174"/>
    <p:sldId id="545" r:id="rId175"/>
    <p:sldId id="513" r:id="rId176"/>
    <p:sldId id="514" r:id="rId177"/>
    <p:sldId id="516" r:id="rId178"/>
    <p:sldId id="517" r:id="rId179"/>
    <p:sldId id="518" r:id="rId180"/>
    <p:sldId id="520" r:id="rId181"/>
    <p:sldId id="521" r:id="rId182"/>
    <p:sldId id="687" r:id="rId183"/>
    <p:sldId id="544" r:id="rId184"/>
    <p:sldId id="686" r:id="rId1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991" autoAdjust="0"/>
    <p:restoredTop sz="78853" autoAdjust="0"/>
  </p:normalViewPr>
  <p:slideViewPr>
    <p:cSldViewPr>
      <p:cViewPr varScale="1">
        <p:scale>
          <a:sx n="69" d="100"/>
          <a:sy n="69" d="100"/>
        </p:scale>
        <p:origin x="-1896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54" Type="http://schemas.openxmlformats.org/officeDocument/2006/relationships/slide" Target="slides/slide152.xml"/><Relationship Id="rId159" Type="http://schemas.openxmlformats.org/officeDocument/2006/relationships/slide" Target="slides/slide157.xml"/><Relationship Id="rId175" Type="http://schemas.openxmlformats.org/officeDocument/2006/relationships/slide" Target="slides/slide173.xml"/><Relationship Id="rId170" Type="http://schemas.openxmlformats.org/officeDocument/2006/relationships/slide" Target="slides/slide168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slide" Target="slides/slide142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65" Type="http://schemas.openxmlformats.org/officeDocument/2006/relationships/slide" Target="slides/slide163.xml"/><Relationship Id="rId181" Type="http://schemas.openxmlformats.org/officeDocument/2006/relationships/slide" Target="slides/slide179.xml"/><Relationship Id="rId186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55" Type="http://schemas.openxmlformats.org/officeDocument/2006/relationships/slide" Target="slides/slide153.xml"/><Relationship Id="rId171" Type="http://schemas.openxmlformats.org/officeDocument/2006/relationships/slide" Target="slides/slide169.xml"/><Relationship Id="rId176" Type="http://schemas.openxmlformats.org/officeDocument/2006/relationships/slide" Target="slides/slide174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slide" Target="slides/slide159.xml"/><Relationship Id="rId166" Type="http://schemas.openxmlformats.org/officeDocument/2006/relationships/slide" Target="slides/slide164.xml"/><Relationship Id="rId182" Type="http://schemas.openxmlformats.org/officeDocument/2006/relationships/slide" Target="slides/slide180.xml"/><Relationship Id="rId18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72" Type="http://schemas.openxmlformats.org/officeDocument/2006/relationships/slide" Target="slides/slide170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189" Type="http://schemas.openxmlformats.org/officeDocument/2006/relationships/theme" Target="theme/theme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0" Type="http://schemas.openxmlformats.org/officeDocument/2006/relationships/tableStyles" Target="tableStyle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C8BCA2-2210-4EB2-984E-B0272809F0A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4581165-BF81-463B-A68F-F6316F78B8C0}">
      <dgm:prSet phldrT="[Text]"/>
      <dgm:spPr/>
      <dgm:t>
        <a:bodyPr/>
        <a:lstStyle/>
        <a:p>
          <a:r>
            <a:rPr lang="en-GB" dirty="0" smtClean="0"/>
            <a:t>Functional Programming</a:t>
          </a:r>
          <a:endParaRPr lang="en-GB" dirty="0"/>
        </a:p>
      </dgm:t>
    </dgm:pt>
    <dgm:pt modelId="{A64E024B-5A85-4CCB-8B99-AEE80FF0DAE1}" type="parTrans" cxnId="{279CB69E-2C20-4513-841F-BF4F7177C267}">
      <dgm:prSet/>
      <dgm:spPr/>
      <dgm:t>
        <a:bodyPr/>
        <a:lstStyle/>
        <a:p>
          <a:endParaRPr lang="en-GB"/>
        </a:p>
      </dgm:t>
    </dgm:pt>
    <dgm:pt modelId="{E80008B2-97C9-4048-8B73-81DF70FBFB38}" type="sibTrans" cxnId="{279CB69E-2C20-4513-841F-BF4F7177C267}">
      <dgm:prSet/>
      <dgm:spPr/>
      <dgm:t>
        <a:bodyPr/>
        <a:lstStyle/>
        <a:p>
          <a:endParaRPr lang="en-GB"/>
        </a:p>
      </dgm:t>
    </dgm:pt>
    <dgm:pt modelId="{C599549B-16D9-4123-A29F-D44C896BF6D0}">
      <dgm:prSet phldrT="[Text]"/>
      <dgm:spPr/>
      <dgm:t>
        <a:bodyPr/>
        <a:lstStyle/>
        <a:p>
          <a:r>
            <a:rPr lang="en-GB" dirty="0" smtClean="0"/>
            <a:t>Domain Modelling</a:t>
          </a:r>
          <a:endParaRPr lang="en-GB" dirty="0"/>
        </a:p>
      </dgm:t>
    </dgm:pt>
    <dgm:pt modelId="{A14A8CCA-6687-4AF8-9419-588AF0E40597}" type="parTrans" cxnId="{AF93D34B-D70D-4BA0-B872-77251879B503}">
      <dgm:prSet/>
      <dgm:spPr/>
      <dgm:t>
        <a:bodyPr/>
        <a:lstStyle/>
        <a:p>
          <a:endParaRPr lang="en-GB"/>
        </a:p>
      </dgm:t>
    </dgm:pt>
    <dgm:pt modelId="{4D4B8917-98E7-4815-A339-CE7C5A9F7402}" type="sibTrans" cxnId="{AF93D34B-D70D-4BA0-B872-77251879B503}">
      <dgm:prSet/>
      <dgm:spPr/>
      <dgm:t>
        <a:bodyPr/>
        <a:lstStyle/>
        <a:p>
          <a:endParaRPr lang="en-GB"/>
        </a:p>
      </dgm:t>
    </dgm:pt>
    <dgm:pt modelId="{A0BE84CA-BF79-42C2-B846-B86F8CA0B6D1}" type="pres">
      <dgm:prSet presAssocID="{D8C8BCA2-2210-4EB2-984E-B0272809F0AA}" presName="compositeShape" presStyleCnt="0">
        <dgm:presLayoutVars>
          <dgm:chMax val="7"/>
          <dgm:dir/>
          <dgm:resizeHandles val="exact"/>
        </dgm:presLayoutVars>
      </dgm:prSet>
      <dgm:spPr/>
    </dgm:pt>
    <dgm:pt modelId="{87255998-A37D-406C-95D2-98B534C4D494}" type="pres">
      <dgm:prSet presAssocID="{B4581165-BF81-463B-A68F-F6316F78B8C0}" presName="circ1" presStyleLbl="vennNode1" presStyleIdx="0" presStyleCnt="2"/>
      <dgm:spPr/>
      <dgm:t>
        <a:bodyPr/>
        <a:lstStyle/>
        <a:p>
          <a:endParaRPr lang="en-GB"/>
        </a:p>
      </dgm:t>
    </dgm:pt>
    <dgm:pt modelId="{FB89108A-F165-42B2-B123-B2B921168634}" type="pres">
      <dgm:prSet presAssocID="{B4581165-BF81-463B-A68F-F6316F78B8C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9BEEEBE-98D7-46A9-A1C2-0F85E259AE6F}" type="pres">
      <dgm:prSet presAssocID="{C599549B-16D9-4123-A29F-D44C896BF6D0}" presName="circ2" presStyleLbl="vennNode1" presStyleIdx="1" presStyleCnt="2"/>
      <dgm:spPr/>
      <dgm:t>
        <a:bodyPr/>
        <a:lstStyle/>
        <a:p>
          <a:endParaRPr lang="en-GB"/>
        </a:p>
      </dgm:t>
    </dgm:pt>
    <dgm:pt modelId="{260369F1-487D-48DC-A9FE-AFB54D2C753B}" type="pres">
      <dgm:prSet presAssocID="{C599549B-16D9-4123-A29F-D44C896BF6D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39769ED-C217-4AA4-9719-96100681E8D3}" type="presOf" srcId="{D8C8BCA2-2210-4EB2-984E-B0272809F0AA}" destId="{A0BE84CA-BF79-42C2-B846-B86F8CA0B6D1}" srcOrd="0" destOrd="0" presId="urn:microsoft.com/office/officeart/2005/8/layout/venn1"/>
    <dgm:cxn modelId="{279CB69E-2C20-4513-841F-BF4F7177C267}" srcId="{D8C8BCA2-2210-4EB2-984E-B0272809F0AA}" destId="{B4581165-BF81-463B-A68F-F6316F78B8C0}" srcOrd="0" destOrd="0" parTransId="{A64E024B-5A85-4CCB-8B99-AEE80FF0DAE1}" sibTransId="{E80008B2-97C9-4048-8B73-81DF70FBFB38}"/>
    <dgm:cxn modelId="{A3435264-C128-41D3-B916-FFE5829DE3A2}" type="presOf" srcId="{C599549B-16D9-4123-A29F-D44C896BF6D0}" destId="{260369F1-487D-48DC-A9FE-AFB54D2C753B}" srcOrd="1" destOrd="0" presId="urn:microsoft.com/office/officeart/2005/8/layout/venn1"/>
    <dgm:cxn modelId="{AF93D34B-D70D-4BA0-B872-77251879B503}" srcId="{D8C8BCA2-2210-4EB2-984E-B0272809F0AA}" destId="{C599549B-16D9-4123-A29F-D44C896BF6D0}" srcOrd="1" destOrd="0" parTransId="{A14A8CCA-6687-4AF8-9419-588AF0E40597}" sibTransId="{4D4B8917-98E7-4815-A339-CE7C5A9F7402}"/>
    <dgm:cxn modelId="{B8AB62E8-0F73-4DE7-A72D-02F3E882161B}" type="presOf" srcId="{C599549B-16D9-4123-A29F-D44C896BF6D0}" destId="{09BEEEBE-98D7-46A9-A1C2-0F85E259AE6F}" srcOrd="0" destOrd="0" presId="urn:microsoft.com/office/officeart/2005/8/layout/venn1"/>
    <dgm:cxn modelId="{FDE324EE-8109-4418-ACFC-723A33A81AFF}" type="presOf" srcId="{B4581165-BF81-463B-A68F-F6316F78B8C0}" destId="{87255998-A37D-406C-95D2-98B534C4D494}" srcOrd="0" destOrd="0" presId="urn:microsoft.com/office/officeart/2005/8/layout/venn1"/>
    <dgm:cxn modelId="{DB0416C2-1968-475A-8E25-44EAD5F3A282}" type="presOf" srcId="{B4581165-BF81-463B-A68F-F6316F78B8C0}" destId="{FB89108A-F165-42B2-B123-B2B921168634}" srcOrd="1" destOrd="0" presId="urn:microsoft.com/office/officeart/2005/8/layout/venn1"/>
    <dgm:cxn modelId="{CABDD4B7-D80E-4D7A-94AE-F80DD8B70117}" type="presParOf" srcId="{A0BE84CA-BF79-42C2-B846-B86F8CA0B6D1}" destId="{87255998-A37D-406C-95D2-98B534C4D494}" srcOrd="0" destOrd="0" presId="urn:microsoft.com/office/officeart/2005/8/layout/venn1"/>
    <dgm:cxn modelId="{05A65F62-D778-4DBF-86E5-07B7BA985E2F}" type="presParOf" srcId="{A0BE84CA-BF79-42C2-B846-B86F8CA0B6D1}" destId="{FB89108A-F165-42B2-B123-B2B921168634}" srcOrd="1" destOrd="0" presId="urn:microsoft.com/office/officeart/2005/8/layout/venn1"/>
    <dgm:cxn modelId="{47AF613C-EE93-469A-AE2A-B90E1B8D8EB3}" type="presParOf" srcId="{A0BE84CA-BF79-42C2-B846-B86F8CA0B6D1}" destId="{09BEEEBE-98D7-46A9-A1C2-0F85E259AE6F}" srcOrd="2" destOrd="0" presId="urn:microsoft.com/office/officeart/2005/8/layout/venn1"/>
    <dgm:cxn modelId="{A1B06F48-2979-4CC6-A363-1FA963B24D39}" type="presParOf" srcId="{A0BE84CA-BF79-42C2-B846-B86F8CA0B6D1}" destId="{260369F1-487D-48DC-A9FE-AFB54D2C753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7255998-A37D-406C-95D2-98B534C4D494}">
      <dsp:nvSpPr>
        <dsp:cNvPr id="0" name=""/>
        <dsp:cNvSpPr/>
      </dsp:nvSpPr>
      <dsp:spPr>
        <a:xfrm>
          <a:off x="148501" y="380504"/>
          <a:ext cx="3663031" cy="36630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Functional Programming</a:t>
          </a:r>
          <a:endParaRPr lang="en-GB" sz="3000" kern="1200" dirty="0"/>
        </a:p>
      </dsp:txBody>
      <dsp:txXfrm>
        <a:off x="660005" y="812454"/>
        <a:ext cx="2112017" cy="2799130"/>
      </dsp:txXfrm>
    </dsp:sp>
    <dsp:sp modelId="{09BEEEBE-98D7-46A9-A1C2-0F85E259AE6F}">
      <dsp:nvSpPr>
        <dsp:cNvPr id="0" name=""/>
        <dsp:cNvSpPr/>
      </dsp:nvSpPr>
      <dsp:spPr>
        <a:xfrm>
          <a:off x="2788523" y="380504"/>
          <a:ext cx="3663031" cy="36630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Domain Modelling</a:t>
          </a:r>
          <a:endParaRPr lang="en-GB" sz="3000" kern="1200" dirty="0"/>
        </a:p>
      </dsp:txBody>
      <dsp:txXfrm>
        <a:off x="3828032" y="812454"/>
        <a:ext cx="2112017" cy="2799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4A9FB-BE99-4BD0-9264-06D44DC4CF44}" type="datetimeFigureOut">
              <a:rPr lang="en-GB" smtClean="0"/>
              <a:pPr/>
              <a:t>29/09/2017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5F243-A485-406A-8D52-D275C7277BF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103</a:t>
            </a:fld>
            <a:endParaRPr lang="en-GB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104</a:t>
            </a:fld>
            <a:endParaRPr lang="en-GB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105</a:t>
            </a:fld>
            <a:endParaRPr lang="en-GB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106</a:t>
            </a:fld>
            <a:endParaRPr lang="en-GB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108</a:t>
            </a:fld>
            <a:endParaRPr lang="en-GB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109</a:t>
            </a:fld>
            <a:endParaRPr lang="en-GB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110</a:t>
            </a:fld>
            <a:endParaRPr lang="en-GB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111</a:t>
            </a:fld>
            <a:endParaRPr lang="en-GB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112</a:t>
            </a:fld>
            <a:endParaRPr lang="en-GB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113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114</a:t>
            </a:fld>
            <a:endParaRPr lang="en-GB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115</a:t>
            </a:fld>
            <a:endParaRPr lang="en-GB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116</a:t>
            </a:fld>
            <a:endParaRPr lang="en-GB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117</a:t>
            </a:fld>
            <a:endParaRPr lang="en-GB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118</a:t>
            </a:fld>
            <a:endParaRPr lang="en-GB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119</a:t>
            </a:fld>
            <a:endParaRPr lang="en-GB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120</a:t>
            </a:fld>
            <a:endParaRPr lang="en-GB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121</a:t>
            </a:fld>
            <a:endParaRPr lang="en-GB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122</a:t>
            </a:fld>
            <a:endParaRPr lang="en-GB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123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124</a:t>
            </a:fld>
            <a:endParaRPr lang="en-GB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125</a:t>
            </a:fld>
            <a:endParaRPr lang="en-GB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126</a:t>
            </a:fld>
            <a:endParaRPr lang="en-GB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127</a:t>
            </a:fld>
            <a:endParaRPr lang="en-GB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128</a:t>
            </a:fld>
            <a:endParaRPr lang="en-GB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129</a:t>
            </a:fld>
            <a:endParaRPr lang="en-GB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130</a:t>
            </a:fld>
            <a:endParaRPr lang="en-GB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131</a:t>
            </a:fld>
            <a:endParaRPr lang="en-GB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132</a:t>
            </a:fld>
            <a:endParaRPr lang="en-GB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133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134</a:t>
            </a:fld>
            <a:endParaRPr lang="en-GB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135</a:t>
            </a:fld>
            <a:endParaRPr lang="en-GB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136</a:t>
            </a:fld>
            <a:endParaRPr lang="en-GB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137</a:t>
            </a:fld>
            <a:endParaRPr lang="en-GB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138</a:t>
            </a:fld>
            <a:endParaRPr lang="en-GB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139</a:t>
            </a:fld>
            <a:endParaRPr lang="en-GB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140</a:t>
            </a:fld>
            <a:endParaRPr lang="en-GB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141</a:t>
            </a:fld>
            <a:endParaRPr lang="en-GB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142</a:t>
            </a:fld>
            <a:endParaRPr lang="en-GB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143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144</a:t>
            </a:fld>
            <a:endParaRPr lang="en-GB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145</a:t>
            </a:fld>
            <a:endParaRPr lang="en-GB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146</a:t>
            </a:fld>
            <a:endParaRPr lang="en-GB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147</a:t>
            </a:fld>
            <a:endParaRPr lang="en-GB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148</a:t>
            </a:fld>
            <a:endParaRPr lang="en-GB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149</a:t>
            </a:fld>
            <a:endParaRPr lang="en-GB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150</a:t>
            </a:fld>
            <a:endParaRPr lang="en-GB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151</a:t>
            </a:fld>
            <a:endParaRPr lang="en-GB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152</a:t>
            </a:fld>
            <a:endParaRPr lang="en-GB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153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154</a:t>
            </a:fld>
            <a:endParaRPr lang="en-GB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155</a:t>
            </a:fld>
            <a:endParaRPr lang="en-GB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156</a:t>
            </a:fld>
            <a:endParaRPr lang="en-GB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157</a:t>
            </a:fld>
            <a:endParaRPr lang="en-GB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158</a:t>
            </a:fld>
            <a:endParaRPr lang="en-GB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159</a:t>
            </a:fld>
            <a:endParaRPr lang="en-GB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160</a:t>
            </a:fld>
            <a:endParaRPr lang="en-GB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161</a:t>
            </a:fld>
            <a:endParaRPr lang="en-GB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162</a:t>
            </a:fld>
            <a:endParaRPr lang="en-GB"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163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164</a:t>
            </a:fld>
            <a:endParaRPr lang="en-GB"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165</a:t>
            </a:fld>
            <a:endParaRPr lang="en-GB"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166</a:t>
            </a:fld>
            <a:endParaRPr lang="en-GB"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167</a:t>
            </a:fld>
            <a:endParaRPr lang="en-GB"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168</a:t>
            </a:fld>
            <a:endParaRPr lang="en-GB"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169</a:t>
            </a:fld>
            <a:endParaRPr lang="en-GB"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170</a:t>
            </a:fld>
            <a:endParaRPr lang="en-GB"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171</a:t>
            </a:fld>
            <a:endParaRPr lang="en-GB"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172</a:t>
            </a:fld>
            <a:endParaRPr lang="en-GB"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173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174</a:t>
            </a:fld>
            <a:endParaRPr lang="en-GB"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175</a:t>
            </a:fld>
            <a:endParaRPr lang="en-GB"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176</a:t>
            </a:fld>
            <a:endParaRPr lang="en-GB"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177</a:t>
            </a:fld>
            <a:endParaRPr lang="en-GB"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178</a:t>
            </a:fld>
            <a:endParaRPr lang="en-GB"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179</a:t>
            </a:fld>
            <a:endParaRPr lang="en-GB"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180</a:t>
            </a:fld>
            <a:endParaRPr lang="en-GB"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181</a:t>
            </a:fld>
            <a:endParaRPr lang="en-GB"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182</a:t>
            </a:fld>
            <a:endParaRPr lang="en-GB"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183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9231-B7EF-43E0-B22C-3641212412A8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9231-B7EF-43E0-B22C-3641212412A8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9231-B7EF-43E0-B22C-3641212412A8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48</a:t>
            </a:fld>
            <a:endParaRPr lang="en-GB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49</a:t>
            </a:fld>
            <a:endParaRPr lang="en-GB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50</a:t>
            </a:fld>
            <a:endParaRPr lang="en-GB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51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52</a:t>
            </a:fld>
            <a:endParaRPr lang="en-GB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53</a:t>
            </a:fld>
            <a:endParaRPr lang="en-GB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54</a:t>
            </a:fld>
            <a:endParaRPr lang="en-GB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55</a:t>
            </a:fld>
            <a:endParaRPr lang="en-GB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56</a:t>
            </a:fld>
            <a:endParaRPr lang="en-GB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57</a:t>
            </a:fld>
            <a:endParaRPr lang="en-GB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58</a:t>
            </a:fld>
            <a:endParaRPr lang="en-GB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59</a:t>
            </a:fld>
            <a:endParaRPr lang="en-GB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60</a:t>
            </a:fld>
            <a:endParaRPr lang="en-GB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61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62</a:t>
            </a:fld>
            <a:endParaRPr lang="en-GB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63</a:t>
            </a:fld>
            <a:endParaRPr lang="en-GB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64</a:t>
            </a:fld>
            <a:endParaRPr lang="en-GB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65</a:t>
            </a:fld>
            <a:endParaRPr lang="en-GB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66</a:t>
            </a:fld>
            <a:endParaRPr lang="en-GB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67</a:t>
            </a:fld>
            <a:endParaRPr lang="en-GB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68</a:t>
            </a:fld>
            <a:endParaRPr lang="en-GB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69</a:t>
            </a:fld>
            <a:endParaRPr lang="en-GB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70</a:t>
            </a:fld>
            <a:endParaRPr lang="en-GB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71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72</a:t>
            </a:fld>
            <a:endParaRPr lang="en-GB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73</a:t>
            </a:fld>
            <a:endParaRPr lang="en-GB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74</a:t>
            </a:fld>
            <a:endParaRPr lang="en-GB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75</a:t>
            </a:fld>
            <a:endParaRPr lang="en-GB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76</a:t>
            </a:fld>
            <a:endParaRPr lang="en-GB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77</a:t>
            </a:fld>
            <a:endParaRPr lang="en-GB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79</a:t>
            </a:fld>
            <a:endParaRPr lang="en-GB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80</a:t>
            </a:fld>
            <a:endParaRPr lang="en-GB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81</a:t>
            </a:fld>
            <a:endParaRPr lang="en-GB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82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83</a:t>
            </a:fld>
            <a:endParaRPr lang="en-GB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84</a:t>
            </a:fld>
            <a:endParaRPr lang="en-GB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85</a:t>
            </a:fld>
            <a:endParaRPr lang="en-GB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86</a:t>
            </a:fld>
            <a:endParaRPr lang="en-GB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87</a:t>
            </a:fld>
            <a:endParaRPr lang="en-GB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88</a:t>
            </a:fld>
            <a:endParaRPr lang="en-GB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89</a:t>
            </a:fld>
            <a:endParaRPr lang="en-GB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90</a:t>
            </a:fld>
            <a:endParaRPr lang="en-GB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91</a:t>
            </a:fld>
            <a:endParaRPr lang="en-GB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92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93</a:t>
            </a:fld>
            <a:endParaRPr lang="en-GB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94</a:t>
            </a:fld>
            <a:endParaRPr lang="en-GB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95</a:t>
            </a:fld>
            <a:endParaRPr lang="en-GB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96</a:t>
            </a:fld>
            <a:endParaRPr lang="en-GB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97</a:t>
            </a:fld>
            <a:endParaRPr lang="en-GB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98</a:t>
            </a:fld>
            <a:endParaRPr lang="en-GB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99</a:t>
            </a:fld>
            <a:endParaRPr lang="en-GB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100</a:t>
            </a:fld>
            <a:endParaRPr lang="en-GB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101</a:t>
            </a:fld>
            <a:endParaRPr lang="en-GB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29/09/2017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29/09/2017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29/09/2017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29/09/2017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29/09/2017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29/09/2017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90066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29/09/2017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NDC London 2013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29/09/2017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Talk 123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29/09/2017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ssss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1AE1-492D-46DA-BE09-3318B7B36C6C}" type="datetimeFigureOut">
              <a:rPr lang="en-GB" smtClean="0"/>
              <a:pPr/>
              <a:t>29/09/2017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NDC London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73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979E-2B24-4CFB-B096-BC2F676A8107}" type="datetimeFigureOut">
              <a:rPr lang="en-GB" smtClean="0"/>
              <a:pPr/>
              <a:t>29/09/2017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err="1" smtClean="0"/>
              <a:t>ssss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8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8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8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jpe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jpeg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jpe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jpe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jpeg"/><Relationship Id="rId4" Type="http://schemas.openxmlformats.org/officeDocument/2006/relationships/image" Target="../media/image10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8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8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8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8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8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Domain Modelling</a:t>
            </a:r>
            <a:br>
              <a:rPr lang="en-GB" dirty="0" smtClean="0"/>
            </a:br>
            <a:r>
              <a:rPr lang="en-GB" dirty="0" smtClean="0"/>
              <a:t>with the F# type system</a:t>
            </a:r>
            <a:endParaRPr lang="en-GB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83568" y="5445224"/>
            <a:ext cx="7920880" cy="5509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fsharpforfunandprofit.com/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ddd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F#</a:t>
            </a:r>
            <a:r>
              <a:rPr lang="en-GB" baseline="0" dirty="0" smtClean="0">
                <a:solidFill>
                  <a:schemeClr val="bg1"/>
                </a:solidFill>
              </a:rPr>
              <a:t> can help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330890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80000" flipH="1">
            <a:off x="6594037" y="464625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Any domain logic?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1212112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 rot="180000" flipH="1">
            <a:off x="6185860" y="1909953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What are the constraints?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-180000">
            <a:off x="5969835" y="3350113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Which fields are linked?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-180000">
            <a:off x="5393771" y="54180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Which values are optional?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1540000">
            <a:off x="1199904" y="5124405"/>
            <a:ext cx="45072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onformity" pitchFamily="2" charset="0"/>
              </a:rPr>
              <a:t>F# can help with all these questions!</a:t>
            </a:r>
            <a:endParaRPr lang="en-GB" sz="4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1" name="Left Brace 10"/>
          <p:cNvSpPr/>
          <p:nvPr/>
        </p:nvSpPr>
        <p:spPr>
          <a:xfrm rot="20698479">
            <a:off x="5143415" y="921696"/>
            <a:ext cx="692104" cy="5184576"/>
          </a:xfrm>
          <a:prstGeom prst="leftBrace">
            <a:avLst>
              <a:gd name="adj1" fmla="val 53965"/>
              <a:gd name="adj2" fmla="val 85592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  <p:bldP spid="10" grpId="0"/>
      <p:bldP spid="11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424896"/>
            <a:ext cx="7272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</a:t>
            </a:r>
            <a:r>
              <a:rPr lang="en-GB" sz="2400" b="1" dirty="0" smtClean="0"/>
              <a:t>Contact</a:t>
            </a:r>
            <a:r>
              <a:rPr lang="en-GB" sz="2400" dirty="0" smtClean="0"/>
              <a:t> = { </a:t>
            </a:r>
            <a:br>
              <a:rPr lang="en-GB" sz="2400" dirty="0" smtClean="0"/>
            </a:br>
            <a:r>
              <a:rPr lang="en-GB" sz="2400" dirty="0" smtClean="0"/>
              <a:t>   Name: Name</a:t>
            </a:r>
            <a:br>
              <a:rPr lang="en-GB" sz="2400" dirty="0" smtClean="0"/>
            </a:br>
            <a:r>
              <a:rPr lang="en-GB" sz="2400" dirty="0" smtClean="0"/>
              <a:t>   Email: </a:t>
            </a:r>
            <a:r>
              <a:rPr lang="en-GB" sz="2400" dirty="0" err="1" smtClean="0"/>
              <a:t>EmailContactInfo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   Address: </a:t>
            </a:r>
            <a:r>
              <a:rPr lang="en-GB" sz="2400" dirty="0" err="1" smtClean="0"/>
              <a:t>PostalContactInfo</a:t>
            </a:r>
            <a:r>
              <a:rPr lang="en-GB" sz="2400" dirty="0" smtClean="0"/>
              <a:t>  </a:t>
            </a:r>
          </a:p>
          <a:p>
            <a:r>
              <a:rPr lang="en-GB" sz="2400" dirty="0" smtClean="0"/>
              <a:t>   }</a:t>
            </a:r>
            <a:endParaRPr lang="en-GB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836712"/>
            <a:ext cx="8496944" cy="100811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rule:</a:t>
            </a:r>
            <a:b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2800" i="1" dirty="0" smtClean="0">
                <a:solidFill>
                  <a:schemeClr val="accent5">
                    <a:lumMod val="50000"/>
                  </a:schemeClr>
                </a:solidFill>
              </a:rPr>
              <a:t>A contact must have an email or a postal address”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 rot="21540000">
            <a:off x="5296405" y="3086694"/>
            <a:ext cx="3168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Not right. This implies both are required.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424896"/>
            <a:ext cx="8604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</a:t>
            </a:r>
            <a:r>
              <a:rPr lang="en-GB" sz="2400" b="1" dirty="0" smtClean="0"/>
              <a:t>Contact</a:t>
            </a:r>
            <a:r>
              <a:rPr lang="en-GB" sz="2400" dirty="0" smtClean="0"/>
              <a:t> = { </a:t>
            </a:r>
            <a:br>
              <a:rPr lang="en-GB" sz="2400" dirty="0" smtClean="0"/>
            </a:br>
            <a:r>
              <a:rPr lang="en-GB" sz="2400" dirty="0" smtClean="0"/>
              <a:t>   Name: Name</a:t>
            </a:r>
            <a:br>
              <a:rPr lang="en-GB" sz="2400" dirty="0" smtClean="0"/>
            </a:br>
            <a:r>
              <a:rPr lang="en-GB" sz="2400" dirty="0" smtClean="0"/>
              <a:t>   Email: </a:t>
            </a:r>
            <a:r>
              <a:rPr lang="en-GB" sz="2400" dirty="0" err="1" smtClean="0"/>
              <a:t>EmailContactInfo</a:t>
            </a:r>
            <a:r>
              <a:rPr lang="en-GB" sz="2400" dirty="0" smtClean="0"/>
              <a:t> </a:t>
            </a:r>
            <a:r>
              <a:rPr lang="en-GB" sz="2400" dirty="0" smtClean="0">
                <a:solidFill>
                  <a:srgbClr val="C00000"/>
                </a:solidFill>
              </a:rPr>
              <a:t>option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   Address: </a:t>
            </a:r>
            <a:r>
              <a:rPr lang="en-GB" sz="2400" dirty="0" err="1" smtClean="0"/>
              <a:t>PostalContactInfo</a:t>
            </a:r>
            <a:r>
              <a:rPr lang="en-GB" sz="2400" dirty="0" smtClean="0"/>
              <a:t> </a:t>
            </a:r>
            <a:r>
              <a:rPr lang="en-GB" sz="2400" dirty="0" smtClean="0">
                <a:solidFill>
                  <a:srgbClr val="C00000"/>
                </a:solidFill>
              </a:rPr>
              <a:t>option</a:t>
            </a:r>
          </a:p>
          <a:p>
            <a:r>
              <a:rPr lang="en-GB" sz="2400" dirty="0" smtClean="0"/>
              <a:t>   }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 rot="21540000">
            <a:off x="5645308" y="3086693"/>
            <a:ext cx="3168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Not right either. Both could be missing.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60000" flipH="1">
            <a:off x="186326" y="5411136"/>
            <a:ext cx="575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"Make illegal states </a:t>
            </a:r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unrepresentable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!" 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–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Yaron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Minsky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836712"/>
            <a:ext cx="8496944" cy="100811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rule:</a:t>
            </a:r>
            <a:b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2800" i="1" dirty="0" smtClean="0">
                <a:solidFill>
                  <a:schemeClr val="accent5">
                    <a:lumMod val="50000"/>
                  </a:schemeClr>
                </a:solidFill>
              </a:rPr>
              <a:t>A contact must have an email or a postal address”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196752"/>
            <a:ext cx="82809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50000"/>
                  </a:schemeClr>
                </a:solidFill>
              </a:rPr>
              <a:t>“</a:t>
            </a:r>
            <a:r>
              <a:rPr lang="en-GB" sz="2800" i="1" dirty="0" smtClean="0">
                <a:solidFill>
                  <a:schemeClr val="accent5">
                    <a:lumMod val="50000"/>
                  </a:schemeClr>
                </a:solidFill>
              </a:rPr>
              <a:t>A contact must have an email or a postal address”</a:t>
            </a:r>
          </a:p>
          <a:p>
            <a:endParaRPr lang="en-GB" sz="3200" i="1" dirty="0" smtClean="0"/>
          </a:p>
          <a:p>
            <a:r>
              <a:rPr lang="en-GB" sz="2800" dirty="0" smtClean="0"/>
              <a:t>implies: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 email address only, </a:t>
            </a:r>
            <a:r>
              <a:rPr lang="en-GB" sz="2800" i="1" dirty="0" smtClean="0"/>
              <a:t>or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 postal address only, </a:t>
            </a:r>
            <a:r>
              <a:rPr lang="en-GB" sz="2800" i="1" dirty="0" smtClean="0"/>
              <a:t>or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 both email address and postal address</a:t>
            </a:r>
          </a:p>
          <a:p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 rot="21540000">
            <a:off x="5656444" y="4248695"/>
            <a:ext cx="316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only </a:t>
            </a:r>
            <a:r>
              <a:rPr lang="en-GB" sz="2800" u="sng" dirty="0" smtClean="0">
                <a:solidFill>
                  <a:srgbClr val="C00000"/>
                </a:solidFill>
                <a:latin typeface="Conformity" pitchFamily="2" charset="0"/>
              </a:rPr>
              <a:t>three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possibilities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988840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</a:t>
            </a:r>
            <a:r>
              <a:rPr lang="en-GB" sz="2400" b="1" dirty="0" err="1" smtClean="0"/>
              <a:t>ContactInfo</a:t>
            </a:r>
            <a:r>
              <a:rPr lang="en-GB" sz="2400" dirty="0" smtClean="0"/>
              <a:t> = </a:t>
            </a:r>
          </a:p>
          <a:p>
            <a:r>
              <a:rPr lang="en-GB" sz="2400" dirty="0" smtClean="0"/>
              <a:t>    | </a:t>
            </a:r>
            <a:r>
              <a:rPr lang="en-GB" sz="2400" dirty="0" err="1" smtClean="0">
                <a:solidFill>
                  <a:srgbClr val="C00000"/>
                </a:solidFill>
              </a:rPr>
              <a:t>EmailOnly</a:t>
            </a:r>
            <a:r>
              <a:rPr lang="en-GB" sz="2400" dirty="0" smtClean="0"/>
              <a:t> of </a:t>
            </a:r>
            <a:r>
              <a:rPr lang="en-GB" sz="2400" dirty="0" err="1" smtClean="0"/>
              <a:t>EmailContactInfo</a:t>
            </a:r>
            <a:endParaRPr lang="en-GB" sz="2400" dirty="0" smtClean="0"/>
          </a:p>
          <a:p>
            <a:r>
              <a:rPr lang="en-GB" sz="2400" dirty="0" smtClean="0"/>
              <a:t>    | </a:t>
            </a:r>
            <a:r>
              <a:rPr lang="en-GB" sz="2400" dirty="0" err="1" smtClean="0">
                <a:solidFill>
                  <a:srgbClr val="C00000"/>
                </a:solidFill>
              </a:rPr>
              <a:t>AddrOnly</a:t>
            </a:r>
            <a:r>
              <a:rPr lang="en-GB" sz="2400" dirty="0" smtClean="0"/>
              <a:t> of </a:t>
            </a:r>
            <a:r>
              <a:rPr lang="en-GB" sz="2400" dirty="0" err="1" smtClean="0"/>
              <a:t>PostalContactInfo</a:t>
            </a:r>
            <a:endParaRPr lang="en-GB" sz="2400" dirty="0" smtClean="0"/>
          </a:p>
          <a:p>
            <a:r>
              <a:rPr lang="en-GB" sz="2400" dirty="0" smtClean="0"/>
              <a:t>    | </a:t>
            </a:r>
            <a:r>
              <a:rPr lang="en-GB" sz="2400" dirty="0" err="1" smtClean="0">
                <a:solidFill>
                  <a:srgbClr val="C00000"/>
                </a:solidFill>
              </a:rPr>
              <a:t>EmailAndAddr</a:t>
            </a:r>
            <a:r>
              <a:rPr lang="en-GB" sz="2400" dirty="0" smtClean="0"/>
              <a:t> of </a:t>
            </a:r>
            <a:r>
              <a:rPr lang="en-GB" sz="2000" dirty="0" err="1" smtClean="0"/>
              <a:t>EmailContactInfo</a:t>
            </a:r>
            <a:r>
              <a:rPr lang="en-GB" sz="2000" dirty="0" smtClean="0"/>
              <a:t> * </a:t>
            </a:r>
            <a:r>
              <a:rPr lang="en-GB" sz="2000" dirty="0" err="1" smtClean="0"/>
              <a:t>PostalContactInfo</a:t>
            </a:r>
            <a:endParaRPr lang="en-GB" sz="2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1196752"/>
            <a:ext cx="8496944" cy="648072"/>
          </a:xfrm>
          <a:prstGeom prst="rect">
            <a:avLst/>
          </a:prstGeom>
        </p:spPr>
        <p:txBody>
          <a:bodyPr/>
          <a:lstStyle/>
          <a:p>
            <a:r>
              <a:rPr lang="en-GB" sz="2800" dirty="0" smtClean="0">
                <a:solidFill>
                  <a:schemeClr val="accent5">
                    <a:lumMod val="50000"/>
                  </a:schemeClr>
                </a:solidFill>
              </a:rPr>
              <a:t>“</a:t>
            </a:r>
            <a:r>
              <a:rPr lang="en-GB" sz="2800" i="1" dirty="0" smtClean="0">
                <a:solidFill>
                  <a:schemeClr val="accent5">
                    <a:lumMod val="50000"/>
                  </a:schemeClr>
                </a:solidFill>
              </a:rPr>
              <a:t>A contact must have an email or a postal address”</a:t>
            </a:r>
          </a:p>
        </p:txBody>
      </p:sp>
      <p:sp>
        <p:nvSpPr>
          <p:cNvPr id="7" name="TextBox 6"/>
          <p:cNvSpPr txBox="1"/>
          <p:nvPr/>
        </p:nvSpPr>
        <p:spPr>
          <a:xfrm rot="21540000">
            <a:off x="5967763" y="2160430"/>
            <a:ext cx="3168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requirements are now encoded in the type!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60000" flipH="1">
            <a:off x="1040556" y="3528624"/>
            <a:ext cx="316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only </a:t>
            </a:r>
            <a:r>
              <a:rPr lang="en-GB" sz="2000" u="sng" dirty="0" smtClean="0">
                <a:solidFill>
                  <a:srgbClr val="C00000"/>
                </a:solidFill>
                <a:latin typeface="Conformity" pitchFamily="2" charset="0"/>
              </a:rPr>
              <a:t>three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 possibilities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683568" y="2492896"/>
            <a:ext cx="288032" cy="1008112"/>
          </a:xfrm>
          <a:prstGeom prst="rightBrace">
            <a:avLst>
              <a:gd name="adj1" fmla="val 8333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39552" y="4388911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</a:t>
            </a:r>
            <a:r>
              <a:rPr lang="en-GB" sz="2400" b="1" dirty="0" smtClean="0"/>
              <a:t>Contact</a:t>
            </a:r>
            <a:r>
              <a:rPr lang="en-GB" sz="2400" dirty="0" smtClean="0"/>
              <a:t> = { </a:t>
            </a:r>
            <a:br>
              <a:rPr lang="en-GB" sz="2400" dirty="0" smtClean="0"/>
            </a:br>
            <a:r>
              <a:rPr lang="en-GB" sz="2400" dirty="0" smtClean="0"/>
              <a:t>   Name: Name</a:t>
            </a:r>
            <a:br>
              <a:rPr lang="en-GB" sz="2400" dirty="0" smtClean="0"/>
            </a:br>
            <a:r>
              <a:rPr lang="en-GB" sz="2400" dirty="0" smtClean="0"/>
              <a:t>   </a:t>
            </a:r>
            <a:r>
              <a:rPr lang="en-GB" sz="2400" dirty="0" err="1" smtClean="0"/>
              <a:t>ContactInfo</a:t>
            </a:r>
            <a:r>
              <a:rPr lang="en-GB" sz="2400" dirty="0" smtClean="0"/>
              <a:t> : </a:t>
            </a:r>
            <a:r>
              <a:rPr lang="en-GB" sz="2400" b="1" dirty="0" err="1" smtClean="0"/>
              <a:t>ContactInfo</a:t>
            </a:r>
            <a:r>
              <a:rPr lang="en-GB" sz="2400" dirty="0" smtClean="0"/>
              <a:t>  }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8" grpId="0"/>
      <p:bldP spid="9" grpId="0" animBg="1"/>
      <p:bldP spid="10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we’ve seen so far...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GB" dirty="0" smtClean="0"/>
              <a:t>Executable documentation</a:t>
            </a:r>
          </a:p>
          <a:p>
            <a:pPr lvl="1"/>
            <a:r>
              <a:rPr lang="en-GB" dirty="0" smtClean="0"/>
              <a:t>Ubiquitous language</a:t>
            </a:r>
          </a:p>
          <a:p>
            <a:pPr lvl="1"/>
            <a:r>
              <a:rPr lang="en-GB" dirty="0" smtClean="0"/>
              <a:t>Design and code are synchronized</a:t>
            </a:r>
          </a:p>
          <a:p>
            <a:pPr lvl="1"/>
            <a:r>
              <a:rPr lang="en-GB" dirty="0" smtClean="0"/>
              <a:t>Code is understandable by domain expert</a:t>
            </a:r>
          </a:p>
          <a:p>
            <a:r>
              <a:rPr lang="en-GB" dirty="0" smtClean="0"/>
              <a:t>Accurate domain modelling </a:t>
            </a:r>
          </a:p>
          <a:p>
            <a:pPr lvl="1"/>
            <a:r>
              <a:rPr lang="en-GB" dirty="0" smtClean="0"/>
              <a:t>Constraints are explicit</a:t>
            </a:r>
          </a:p>
          <a:p>
            <a:r>
              <a:rPr lang="en-GB" dirty="0" smtClean="0"/>
              <a:t>Encode business rules</a:t>
            </a:r>
          </a:p>
          <a:p>
            <a:pPr marL="742950" lvl="2" indent="-342900"/>
            <a:r>
              <a:rPr lang="en-GB" dirty="0" smtClean="0"/>
              <a:t>Illegal states can be made </a:t>
            </a:r>
            <a:r>
              <a:rPr lang="en-GB" dirty="0" err="1" smtClean="0"/>
              <a:t>unrepresentable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5576" y="6021288"/>
            <a:ext cx="7920880" cy="55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400" i="1" dirty="0" smtClean="0"/>
              <a:t>More at </a:t>
            </a:r>
            <a:r>
              <a:rPr kumimoji="0" lang="en-GB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fsharpforfunandprofit.com/</a:t>
            </a:r>
            <a:r>
              <a:rPr kumimoji="0" lang="en-GB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ddd</a:t>
            </a:r>
            <a:endParaRPr kumimoji="0" lang="en-GB" sz="2400" b="0" i="1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400" b="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4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b="53968"/>
          <a:stretch>
            <a:fillRect/>
          </a:stretch>
        </p:blipFill>
        <p:spPr bwMode="auto">
          <a:xfrm>
            <a:off x="1619672" y="404664"/>
            <a:ext cx="5436000" cy="15996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 b="37607"/>
          <a:stretch>
            <a:fillRect/>
          </a:stretch>
        </p:blipFill>
        <p:spPr bwMode="auto">
          <a:xfrm>
            <a:off x="1619672" y="2247219"/>
            <a:ext cx="5436000" cy="1753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4243500"/>
            <a:ext cx="5400000" cy="160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779912" y="3573016"/>
            <a:ext cx="316835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Gill Sans MT" pitchFamily="34" charset="0"/>
              </a:rPr>
              <a:t>End of part 1</a:t>
            </a:r>
            <a:endParaRPr lang="en-GB" dirty="0">
              <a:solidFill>
                <a:srgbClr val="C00000"/>
              </a:solidFill>
              <a:latin typeface="Gill Sans MT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you want to do next?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 live code a domain suggested by audience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 keep going and explain types more deeply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You work on exercises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mtClean="0">
                <a:latin typeface="Gill Sans MT" pitchFamily="34" charset="0"/>
              </a:rPr>
              <a:t>Part 1I</a:t>
            </a:r>
            <a:endParaRPr lang="en-GB" dirty="0">
              <a:solidFill>
                <a:srgbClr val="C00000"/>
              </a:solidFill>
              <a:latin typeface="Gill Sans MT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130425"/>
            <a:ext cx="8280920" cy="1470025"/>
          </a:xfrm>
        </p:spPr>
        <p:txBody>
          <a:bodyPr/>
          <a:lstStyle/>
          <a:p>
            <a:r>
              <a:rPr lang="en-GB" dirty="0" smtClean="0"/>
              <a:t>Understanding the F# type system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rot="21660000" flipH="1">
            <a:off x="5296373" y="4036383"/>
            <a:ext cx="3593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"</a:t>
            </a:r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composable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types"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15616" y="3429000"/>
            <a:ext cx="7097216" cy="694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introduction to “algebraic” types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115616" y="3429000"/>
            <a:ext cx="7097216" cy="694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introduction to “</a:t>
            </a:r>
            <a:r>
              <a:rPr kumimoji="0" lang="en-GB" sz="3200" b="0" i="0" u="none" strike="sng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algebraic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types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DDD?</a:t>
            </a:r>
            <a:endParaRPr lang="en-GB" dirty="0"/>
          </a:p>
        </p:txBody>
      </p:sp>
      <p:pic>
        <p:nvPicPr>
          <p:cNvPr id="243716" name="Picture 4" descr="http://mathieuhetu.com/wp-content/uploads/2011/03/domain_driven_design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772816"/>
            <a:ext cx="3048000" cy="389572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 rot="60000" flipH="1">
            <a:off x="4654187" y="2506929"/>
            <a:ext cx="38812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anose="00000400000000000000" pitchFamily="2" charset="0"/>
              </a:rPr>
              <a:t>"</a:t>
            </a:r>
            <a:r>
              <a:rPr lang="en-GB" sz="2800" dirty="0">
                <a:solidFill>
                  <a:srgbClr val="C00000"/>
                </a:solidFill>
                <a:latin typeface="Conformity" panose="00000400000000000000" pitchFamily="2" charset="0"/>
              </a:rPr>
              <a:t>Focus on the domain and domain logic rather than </a:t>
            </a:r>
            <a:r>
              <a:rPr lang="en-GB" sz="2800" dirty="0" smtClean="0">
                <a:solidFill>
                  <a:srgbClr val="C00000"/>
                </a:solidFill>
                <a:latin typeface="Conformity" panose="00000400000000000000" pitchFamily="2" charset="0"/>
              </a:rPr>
              <a:t>technology"</a:t>
            </a:r>
            <a:br>
              <a:rPr lang="en-GB" sz="2800" dirty="0" smtClean="0">
                <a:solidFill>
                  <a:srgbClr val="C00000"/>
                </a:solidFill>
                <a:latin typeface="Conformity" panose="00000400000000000000" pitchFamily="2" charset="0"/>
              </a:rPr>
            </a:br>
            <a:r>
              <a:rPr lang="en-GB" sz="2800" dirty="0" smtClean="0">
                <a:solidFill>
                  <a:srgbClr val="C00000"/>
                </a:solidFill>
                <a:latin typeface="Conformity" panose="00000400000000000000" pitchFamily="2" charset="0"/>
              </a:rPr>
              <a:t>-- Eric Evans</a:t>
            </a:r>
            <a:endParaRPr lang="en-GB" sz="2800" i="1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Composable</a:t>
            </a:r>
            <a:r>
              <a:rPr lang="en-GB" dirty="0" smtClean="0"/>
              <a:t> types</a:t>
            </a:r>
            <a:endParaRPr lang="en-GB" dirty="0"/>
          </a:p>
        </p:txBody>
      </p:sp>
      <p:pic>
        <p:nvPicPr>
          <p:cNvPr id="3" name="Picture 2" descr="1024px-Lego_Color_Brick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1052736"/>
            <a:ext cx="7586034" cy="50746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21540000">
            <a:off x="2920025" y="6134102"/>
            <a:ext cx="4680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composable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means =&gt; like Lego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new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New types are constructed by combining other types using two basic operations: 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type </a:t>
            </a:r>
            <a:r>
              <a:rPr lang="en-GB" dirty="0" err="1" smtClean="0">
                <a:solidFill>
                  <a:srgbClr val="0070C0"/>
                </a:solidFill>
              </a:rPr>
              <a:t>typeW</a:t>
            </a:r>
            <a:r>
              <a:rPr lang="en-GB" dirty="0" smtClean="0"/>
              <a:t> = </a:t>
            </a:r>
            <a:r>
              <a:rPr lang="en-GB" dirty="0" err="1" smtClean="0">
                <a:solidFill>
                  <a:srgbClr val="0070C0"/>
                </a:solidFill>
              </a:rPr>
              <a:t>typeX</a:t>
            </a:r>
            <a:r>
              <a:rPr lang="en-GB" dirty="0" smtClean="0"/>
              <a:t> "</a:t>
            </a:r>
            <a:r>
              <a:rPr lang="en-GB" dirty="0" smtClean="0">
                <a:solidFill>
                  <a:srgbClr val="C00000"/>
                </a:solidFill>
              </a:rPr>
              <a:t>times</a:t>
            </a:r>
            <a:r>
              <a:rPr lang="en-GB" dirty="0" smtClean="0"/>
              <a:t>" </a:t>
            </a:r>
            <a:r>
              <a:rPr lang="en-GB" dirty="0" err="1" smtClean="0">
                <a:solidFill>
                  <a:srgbClr val="0070C0"/>
                </a:solidFill>
              </a:rPr>
              <a:t>typeY</a:t>
            </a:r>
            <a:endParaRPr lang="en-GB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dirty="0" smtClean="0"/>
              <a:t>type </a:t>
            </a:r>
            <a:r>
              <a:rPr lang="en-GB" dirty="0" err="1" smtClean="0">
                <a:solidFill>
                  <a:srgbClr val="0070C0"/>
                </a:solidFill>
              </a:rPr>
              <a:t>typeZ</a:t>
            </a:r>
            <a:r>
              <a:rPr lang="en-GB" dirty="0" smtClean="0"/>
              <a:t> = </a:t>
            </a:r>
            <a:r>
              <a:rPr lang="en-GB" dirty="0" err="1" smtClean="0">
                <a:solidFill>
                  <a:srgbClr val="0070C0"/>
                </a:solidFill>
              </a:rPr>
              <a:t>typeX</a:t>
            </a:r>
            <a:r>
              <a:rPr lang="en-GB" dirty="0" smtClean="0"/>
              <a:t> "</a:t>
            </a:r>
            <a:r>
              <a:rPr lang="en-GB" dirty="0" smtClean="0">
                <a:solidFill>
                  <a:srgbClr val="C00000"/>
                </a:solidFill>
              </a:rPr>
              <a:t>plus</a:t>
            </a:r>
            <a:r>
              <a:rPr lang="en-GB" dirty="0" smtClean="0"/>
              <a:t>" </a:t>
            </a:r>
            <a:r>
              <a:rPr lang="en-GB" dirty="0" err="1" smtClean="0">
                <a:solidFill>
                  <a:srgbClr val="0070C0"/>
                </a:solidFill>
              </a:rPr>
              <a:t>typeY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new types</a:t>
            </a:r>
            <a:endParaRPr lang="en-GB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2771800" y="2565056"/>
            <a:ext cx="3240000" cy="136800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(a function)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771800" y="2564904"/>
            <a:ext cx="3240000" cy="136800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AddOne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763688" y="3284984"/>
            <a:ext cx="1008112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23" name="Straight Arrow Connector 22"/>
          <p:cNvCxnSpPr/>
          <p:nvPr/>
        </p:nvCxnSpPr>
        <p:spPr>
          <a:xfrm>
            <a:off x="6012160" y="3284984"/>
            <a:ext cx="1368152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2771800" y="2565056"/>
            <a:ext cx="3240000" cy="136800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AddOne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GB" sz="2800" dirty="0" smtClean="0"/>
              <a:t>–›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55576" y="2204864"/>
            <a:ext cx="792088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br>
              <a:rPr lang="en-GB" sz="3200" dirty="0" smtClean="0"/>
            </a:br>
            <a:r>
              <a:rPr lang="en-GB" sz="3200" dirty="0" smtClean="0"/>
              <a:t>2</a:t>
            </a:r>
            <a:br>
              <a:rPr lang="en-GB" sz="3200" dirty="0" smtClean="0"/>
            </a:br>
            <a:r>
              <a:rPr lang="en-GB" sz="3200" dirty="0" smtClean="0"/>
              <a:t>3</a:t>
            </a:r>
            <a:br>
              <a:rPr lang="en-GB" sz="3200" dirty="0" smtClean="0"/>
            </a:br>
            <a:r>
              <a:rPr lang="en-GB" sz="3200" dirty="0" smtClean="0"/>
              <a:t>4</a:t>
            </a:r>
            <a:endParaRPr lang="en-GB" sz="3200" dirty="0"/>
          </a:p>
        </p:txBody>
      </p:sp>
      <p:sp>
        <p:nvSpPr>
          <p:cNvPr id="30" name="Rounded Rectangle 29"/>
          <p:cNvSpPr/>
          <p:nvPr/>
        </p:nvSpPr>
        <p:spPr>
          <a:xfrm>
            <a:off x="7524328" y="2204864"/>
            <a:ext cx="792088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2</a:t>
            </a:r>
            <a:br>
              <a:rPr lang="en-GB" sz="3200" dirty="0" smtClean="0"/>
            </a:br>
            <a:r>
              <a:rPr lang="en-GB" sz="3200" dirty="0" smtClean="0"/>
              <a:t>3</a:t>
            </a:r>
            <a:br>
              <a:rPr lang="en-GB" sz="3200" dirty="0" smtClean="0"/>
            </a:br>
            <a:r>
              <a:rPr lang="en-GB" sz="3200" dirty="0" smtClean="0"/>
              <a:t>4</a:t>
            </a:r>
          </a:p>
          <a:p>
            <a:pPr algn="ctr"/>
            <a:r>
              <a:rPr lang="en-GB" sz="3200" dirty="0" smtClean="0"/>
              <a:t>5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6" grpId="0" animBg="1"/>
      <p:bldP spid="27" grpId="0" animBg="1"/>
      <p:bldP spid="30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Representing pairs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07704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23" name="Straight Arrow Connector 22"/>
          <p:cNvCxnSpPr/>
          <p:nvPr/>
        </p:nvCxnSpPr>
        <p:spPr>
          <a:xfrm>
            <a:off x="6012160" y="3284984"/>
            <a:ext cx="1368152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2771800" y="2564904"/>
            <a:ext cx="3240360" cy="1368152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latin typeface="+mj-lt"/>
                <a:ea typeface="Calibri" pitchFamily="34" charset="0"/>
                <a:cs typeface="Times New Roman" pitchFamily="18" charset="0"/>
              </a:rPr>
              <a:t>AddPair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?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GB" sz="2800" dirty="0" smtClean="0"/>
              <a:t>–›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(1,2)</a:t>
            </a:r>
          </a:p>
          <a:p>
            <a:pPr algn="ctr"/>
            <a:r>
              <a:rPr lang="en-GB" sz="3200" dirty="0" smtClean="0"/>
              <a:t>(2,3)</a:t>
            </a:r>
          </a:p>
          <a:p>
            <a:pPr algn="ctr"/>
            <a:r>
              <a:rPr lang="en-GB" sz="3200" dirty="0" smtClean="0"/>
              <a:t>(3,4)</a:t>
            </a:r>
          </a:p>
          <a:p>
            <a:pPr algn="ctr"/>
            <a:r>
              <a:rPr lang="en-GB" sz="3200" dirty="0" smtClean="0"/>
              <a:t>(4,5)</a:t>
            </a:r>
            <a:endParaRPr lang="en-GB" sz="3200" dirty="0"/>
          </a:p>
        </p:txBody>
      </p:sp>
      <p:sp>
        <p:nvSpPr>
          <p:cNvPr id="30" name="Rounded Rectangle 29"/>
          <p:cNvSpPr/>
          <p:nvPr/>
        </p:nvSpPr>
        <p:spPr>
          <a:xfrm>
            <a:off x="7524328" y="2204864"/>
            <a:ext cx="792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3</a:t>
            </a:r>
          </a:p>
          <a:p>
            <a:pPr algn="ctr"/>
            <a:r>
              <a:rPr lang="en-GB" sz="3200" dirty="0" smtClean="0"/>
              <a:t>5</a:t>
            </a:r>
          </a:p>
          <a:p>
            <a:pPr algn="ctr"/>
            <a:r>
              <a:rPr lang="en-GB" sz="3200" dirty="0" smtClean="0"/>
              <a:t>7</a:t>
            </a:r>
          </a:p>
          <a:p>
            <a:pPr algn="ctr"/>
            <a:r>
              <a:rPr lang="en-GB" sz="3200" dirty="0" smtClean="0"/>
              <a:t>9</a:t>
            </a:r>
            <a:endParaRPr lang="en-GB" sz="3200" dirty="0"/>
          </a:p>
        </p:txBody>
      </p:sp>
      <p:grpSp>
        <p:nvGrpSpPr>
          <p:cNvPr id="16" name="Group 31"/>
          <p:cNvGrpSpPr/>
          <p:nvPr/>
        </p:nvGrpSpPr>
        <p:grpSpPr>
          <a:xfrm>
            <a:off x="1047979" y="3717032"/>
            <a:ext cx="2803941" cy="1769591"/>
            <a:chOff x="1047979" y="3717032"/>
            <a:chExt cx="2803941" cy="1769591"/>
          </a:xfrm>
        </p:grpSpPr>
        <p:sp>
          <p:nvSpPr>
            <p:cNvPr id="17" name="TextBox 16"/>
            <p:cNvSpPr txBox="1"/>
            <p:nvPr/>
          </p:nvSpPr>
          <p:spPr>
            <a:xfrm rot="21660000" flipH="1">
              <a:off x="1047979" y="4963403"/>
              <a:ext cx="255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?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1475657" y="4365105"/>
              <a:ext cx="216023" cy="64807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907704" y="3717032"/>
              <a:ext cx="1944216" cy="122413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32"/>
          <p:cNvGrpSpPr/>
          <p:nvPr/>
        </p:nvGrpSpPr>
        <p:grpSpPr>
          <a:xfrm>
            <a:off x="6623971" y="4437112"/>
            <a:ext cx="2052566" cy="1184066"/>
            <a:chOff x="6012553" y="4437112"/>
            <a:chExt cx="2052566" cy="1184066"/>
          </a:xfrm>
        </p:grpSpPr>
        <p:sp>
          <p:nvSpPr>
            <p:cNvPr id="21" name="TextBox 20"/>
            <p:cNvSpPr txBox="1"/>
            <p:nvPr/>
          </p:nvSpPr>
          <p:spPr>
            <a:xfrm rot="60000" flipH="1">
              <a:off x="6012553" y="5097958"/>
              <a:ext cx="20525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Integer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7236296" y="4437112"/>
              <a:ext cx="72008" cy="64807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 rot="21540000">
            <a:off x="834643" y="5683149"/>
            <a:ext cx="251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How can we represent this type?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115616" y="2363224"/>
            <a:ext cx="216024" cy="20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pairs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004048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×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(</a:t>
            </a:r>
            <a:r>
              <a:rPr lang="en-GB" sz="3200" dirty="0" smtClean="0">
                <a:solidFill>
                  <a:srgbClr val="0070C0"/>
                </a:solidFill>
              </a:rPr>
              <a:t>1</a:t>
            </a:r>
            <a:r>
              <a:rPr lang="en-GB" sz="3200" dirty="0" smtClean="0"/>
              <a:t>,</a:t>
            </a:r>
            <a:r>
              <a:rPr lang="en-GB" sz="3200" dirty="0" smtClean="0">
                <a:solidFill>
                  <a:srgbClr val="7030A0"/>
                </a:solidFill>
              </a:rPr>
              <a:t>2</a:t>
            </a:r>
            <a:r>
              <a:rPr lang="en-GB" sz="3200" dirty="0" smtClean="0"/>
              <a:t>)</a:t>
            </a:r>
          </a:p>
          <a:p>
            <a:pPr algn="ctr"/>
            <a:r>
              <a:rPr lang="en-GB" sz="3200" dirty="0" smtClean="0"/>
              <a:t>(</a:t>
            </a:r>
            <a:r>
              <a:rPr lang="en-GB" sz="3200" dirty="0" smtClean="0">
                <a:solidFill>
                  <a:srgbClr val="0070C0"/>
                </a:solidFill>
              </a:rPr>
              <a:t>2</a:t>
            </a:r>
            <a:r>
              <a:rPr lang="en-GB" sz="3200" dirty="0" smtClean="0"/>
              <a:t>,</a:t>
            </a:r>
            <a:r>
              <a:rPr lang="en-GB" sz="3200" dirty="0" smtClean="0">
                <a:solidFill>
                  <a:srgbClr val="7030A0"/>
                </a:solidFill>
              </a:rPr>
              <a:t>3</a:t>
            </a:r>
            <a:r>
              <a:rPr lang="en-GB" sz="3200" dirty="0" smtClean="0"/>
              <a:t>)</a:t>
            </a:r>
          </a:p>
          <a:p>
            <a:pPr algn="ctr"/>
            <a:r>
              <a:rPr lang="en-GB" sz="3200" dirty="0" smtClean="0"/>
              <a:t>(</a:t>
            </a:r>
            <a:r>
              <a:rPr lang="en-GB" sz="3200" dirty="0" smtClean="0">
                <a:solidFill>
                  <a:srgbClr val="0070C0"/>
                </a:solidFill>
              </a:rPr>
              <a:t>3</a:t>
            </a:r>
            <a:r>
              <a:rPr lang="en-GB" sz="3200" dirty="0" smtClean="0"/>
              <a:t>,</a:t>
            </a:r>
            <a:r>
              <a:rPr lang="en-GB" sz="3200" dirty="0" smtClean="0">
                <a:solidFill>
                  <a:srgbClr val="7030A0"/>
                </a:solidFill>
              </a:rPr>
              <a:t>4</a:t>
            </a:r>
            <a:r>
              <a:rPr lang="en-GB" sz="3200" dirty="0" smtClean="0"/>
              <a:t>)</a:t>
            </a:r>
          </a:p>
          <a:p>
            <a:pPr algn="ctr"/>
            <a:r>
              <a:rPr lang="en-GB" sz="3200" dirty="0" smtClean="0"/>
              <a:t>(</a:t>
            </a:r>
            <a:r>
              <a:rPr lang="en-GB" sz="3200" dirty="0" smtClean="0">
                <a:solidFill>
                  <a:srgbClr val="0070C0"/>
                </a:solidFill>
              </a:rPr>
              <a:t>4</a:t>
            </a:r>
            <a:r>
              <a:rPr lang="en-GB" sz="3200" dirty="0" smtClean="0"/>
              <a:t>,</a:t>
            </a:r>
            <a:r>
              <a:rPr lang="en-GB" sz="3200" dirty="0" smtClean="0">
                <a:solidFill>
                  <a:srgbClr val="7030A0"/>
                </a:solidFill>
              </a:rPr>
              <a:t>5</a:t>
            </a:r>
            <a:r>
              <a:rPr lang="en-GB" sz="3200" dirty="0" smtClean="0"/>
              <a:t>)</a:t>
            </a:r>
            <a:endParaRPr lang="en-GB" sz="3200" dirty="0"/>
          </a:p>
        </p:txBody>
      </p:sp>
      <p:sp>
        <p:nvSpPr>
          <p:cNvPr id="24" name="Rounded Rectangle 23"/>
          <p:cNvSpPr/>
          <p:nvPr/>
        </p:nvSpPr>
        <p:spPr>
          <a:xfrm>
            <a:off x="2971213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1</a:t>
            </a:r>
          </a:p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2</a:t>
            </a:r>
          </a:p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3</a:t>
            </a:r>
          </a:p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4</a:t>
            </a:r>
            <a:endParaRPr lang="en-GB" sz="3200" dirty="0">
              <a:solidFill>
                <a:srgbClr val="0070C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724128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2</a:t>
            </a:r>
          </a:p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3</a:t>
            </a:r>
          </a:p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4</a:t>
            </a:r>
          </a:p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5</a:t>
            </a:r>
            <a:endParaRPr lang="en-GB" sz="3200" dirty="0">
              <a:solidFill>
                <a:srgbClr val="7030A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640511" y="4293096"/>
            <a:ext cx="1872208" cy="1442510"/>
            <a:chOff x="2640511" y="4293096"/>
            <a:chExt cx="1872208" cy="1442510"/>
          </a:xfrm>
        </p:grpSpPr>
        <p:sp>
          <p:nvSpPr>
            <p:cNvPr id="21" name="Rectangle 20"/>
            <p:cNvSpPr/>
            <p:nvPr/>
          </p:nvSpPr>
          <p:spPr>
            <a:xfrm rot="-120000">
              <a:off x="2640511" y="4973606"/>
              <a:ext cx="1872208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rgbClr val="C00000"/>
                  </a:solidFill>
                  <a:latin typeface="Conformity" pitchFamily="2" charset="0"/>
                </a:rPr>
                <a:t>One from this pile...</a:t>
              </a:r>
              <a:endParaRPr lang="en-GB" sz="32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491880" y="4293096"/>
              <a:ext cx="288032" cy="59702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814504" y="4365104"/>
            <a:ext cx="2003783" cy="1389977"/>
            <a:chOff x="5814504" y="4365104"/>
            <a:chExt cx="2003783" cy="1389977"/>
          </a:xfrm>
        </p:grpSpPr>
        <p:sp>
          <p:nvSpPr>
            <p:cNvPr id="30" name="Rectangle 29"/>
            <p:cNvSpPr/>
            <p:nvPr/>
          </p:nvSpPr>
          <p:spPr>
            <a:xfrm rot="180000">
              <a:off x="5814504" y="4993081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And one from this pile...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6588024" y="4365104"/>
              <a:ext cx="72008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827584" y="2276872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pairs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004048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×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(</a:t>
            </a:r>
            <a:r>
              <a:rPr lang="en-GB" sz="2400" dirty="0" smtClean="0">
                <a:solidFill>
                  <a:srgbClr val="0070C0"/>
                </a:solidFill>
              </a:rPr>
              <a:t>true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7030A0"/>
                </a:solidFill>
              </a:rPr>
              <a:t>false</a:t>
            </a:r>
            <a:r>
              <a:rPr lang="en-GB" sz="2400" dirty="0" smtClean="0"/>
              <a:t>)</a:t>
            </a:r>
          </a:p>
          <a:p>
            <a:pPr algn="ctr"/>
            <a:r>
              <a:rPr lang="en-GB" sz="2400" dirty="0" smtClean="0"/>
              <a:t>(</a:t>
            </a:r>
            <a:r>
              <a:rPr lang="en-GB" sz="2400" dirty="0" smtClean="0">
                <a:solidFill>
                  <a:srgbClr val="0070C0"/>
                </a:solidFill>
              </a:rPr>
              <a:t>true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7030A0"/>
                </a:solidFill>
              </a:rPr>
              <a:t>true</a:t>
            </a:r>
            <a:r>
              <a:rPr lang="en-GB" sz="2400" dirty="0" smtClean="0"/>
              <a:t>)</a:t>
            </a:r>
          </a:p>
          <a:p>
            <a:pPr algn="ctr"/>
            <a:r>
              <a:rPr lang="en-GB" sz="2400" dirty="0" smtClean="0"/>
              <a:t>(</a:t>
            </a:r>
            <a:r>
              <a:rPr lang="en-GB" sz="2400" dirty="0" smtClean="0">
                <a:solidFill>
                  <a:srgbClr val="0070C0"/>
                </a:solidFill>
              </a:rPr>
              <a:t>false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7030A0"/>
                </a:solidFill>
              </a:rPr>
              <a:t>false</a:t>
            </a:r>
            <a:r>
              <a:rPr lang="en-GB" sz="2400" dirty="0" smtClean="0"/>
              <a:t>)</a:t>
            </a:r>
          </a:p>
          <a:p>
            <a:pPr algn="ctr"/>
            <a:r>
              <a:rPr lang="en-GB" sz="2400" dirty="0" smtClean="0"/>
              <a:t>(</a:t>
            </a:r>
            <a:r>
              <a:rPr lang="en-GB" sz="2400" dirty="0" smtClean="0">
                <a:solidFill>
                  <a:srgbClr val="0070C0"/>
                </a:solidFill>
              </a:rPr>
              <a:t>false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7030A0"/>
                </a:solidFill>
              </a:rPr>
              <a:t>true</a:t>
            </a:r>
            <a:r>
              <a:rPr lang="en-GB" sz="2400" dirty="0" smtClean="0"/>
              <a:t>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971213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true</a:t>
            </a:r>
            <a:br>
              <a:rPr lang="en-GB" sz="3200" dirty="0" smtClean="0">
                <a:solidFill>
                  <a:srgbClr val="0070C0"/>
                </a:solidFill>
              </a:rPr>
            </a:br>
            <a:r>
              <a:rPr lang="en-GB" sz="3200" dirty="0" smtClean="0">
                <a:solidFill>
                  <a:srgbClr val="0070C0"/>
                </a:solidFill>
              </a:rPr>
              <a:t>false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724128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true</a:t>
            </a:r>
            <a:br>
              <a:rPr lang="en-GB" sz="3200" dirty="0" smtClean="0">
                <a:solidFill>
                  <a:srgbClr val="7030A0"/>
                </a:solidFill>
              </a:rPr>
            </a:br>
            <a:r>
              <a:rPr lang="en-GB" sz="3200" dirty="0" smtClean="0">
                <a:solidFill>
                  <a:srgbClr val="7030A0"/>
                </a:solidFill>
              </a:rPr>
              <a:t>false</a:t>
            </a:r>
            <a:endParaRPr lang="en-GB" sz="3200" dirty="0">
              <a:solidFill>
                <a:srgbClr val="7030A0"/>
              </a:solidFill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2640511" y="4293096"/>
            <a:ext cx="1872208" cy="1442510"/>
            <a:chOff x="2640511" y="4293096"/>
            <a:chExt cx="1872208" cy="1442510"/>
          </a:xfrm>
        </p:grpSpPr>
        <p:sp>
          <p:nvSpPr>
            <p:cNvPr id="21" name="Rectangle 20"/>
            <p:cNvSpPr/>
            <p:nvPr/>
          </p:nvSpPr>
          <p:spPr>
            <a:xfrm rot="-120000">
              <a:off x="2640511" y="4973606"/>
              <a:ext cx="1872208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rgbClr val="C00000"/>
                  </a:solidFill>
                  <a:latin typeface="Conformity" pitchFamily="2" charset="0"/>
                </a:rPr>
                <a:t>One from this pile...</a:t>
              </a:r>
              <a:endParaRPr lang="en-GB" sz="32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491880" y="4293096"/>
              <a:ext cx="288032" cy="59702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3"/>
          <p:cNvGrpSpPr/>
          <p:nvPr/>
        </p:nvGrpSpPr>
        <p:grpSpPr>
          <a:xfrm>
            <a:off x="5814504" y="4365104"/>
            <a:ext cx="2003783" cy="1389977"/>
            <a:chOff x="5814504" y="4365104"/>
            <a:chExt cx="2003783" cy="1389977"/>
          </a:xfrm>
        </p:grpSpPr>
        <p:sp>
          <p:nvSpPr>
            <p:cNvPr id="30" name="Rectangle 29"/>
            <p:cNvSpPr/>
            <p:nvPr/>
          </p:nvSpPr>
          <p:spPr>
            <a:xfrm rot="180000">
              <a:off x="5814504" y="4993081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And one from this pile...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6588024" y="4365104"/>
              <a:ext cx="72008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Representing pairs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71600" y="1341438"/>
            <a:ext cx="8172400" cy="4525962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pair of </a:t>
            </a:r>
            <a:r>
              <a:rPr lang="en-GB" dirty="0" err="1" smtClean="0"/>
              <a:t>ints</a:t>
            </a:r>
            <a:endParaRPr lang="en-GB" dirty="0" smtClean="0"/>
          </a:p>
          <a:p>
            <a:pPr lvl="1">
              <a:buNone/>
            </a:pPr>
            <a:r>
              <a:rPr lang="en-GB" sz="3200" dirty="0" smtClean="0"/>
              <a:t>written </a:t>
            </a:r>
            <a:r>
              <a:rPr lang="en-GB" sz="3200" dirty="0" err="1" smtClean="0">
                <a:solidFill>
                  <a:srgbClr val="C00000"/>
                </a:solidFill>
              </a:rPr>
              <a:t>int</a:t>
            </a:r>
            <a:r>
              <a:rPr lang="en-GB" sz="3200" dirty="0" smtClean="0">
                <a:solidFill>
                  <a:srgbClr val="C00000"/>
                </a:solidFill>
              </a:rPr>
              <a:t> * </a:t>
            </a:r>
            <a:r>
              <a:rPr lang="en-GB" sz="3200" dirty="0" err="1" smtClean="0">
                <a:solidFill>
                  <a:srgbClr val="C00000"/>
                </a:solidFill>
              </a:rPr>
              <a:t>int</a:t>
            </a:r>
            <a:r>
              <a:rPr lang="en-GB" sz="3200" dirty="0" smtClean="0"/>
              <a:t> </a:t>
            </a:r>
          </a:p>
          <a:p>
            <a:pPr lvl="1"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pair of </a:t>
            </a:r>
            <a:r>
              <a:rPr lang="en-GB" dirty="0" err="1" smtClean="0"/>
              <a:t>bools</a:t>
            </a:r>
            <a:r>
              <a:rPr lang="en-GB" dirty="0" smtClean="0"/>
              <a:t>  </a:t>
            </a:r>
          </a:p>
          <a:p>
            <a:pPr lvl="1">
              <a:buNone/>
            </a:pPr>
            <a:r>
              <a:rPr lang="en-GB" sz="3200" dirty="0" smtClean="0"/>
              <a:t>written </a:t>
            </a:r>
            <a:r>
              <a:rPr lang="en-GB" sz="3200" dirty="0" err="1" smtClean="0">
                <a:solidFill>
                  <a:srgbClr val="C00000"/>
                </a:solidFill>
              </a:rPr>
              <a:t>bool</a:t>
            </a:r>
            <a:r>
              <a:rPr lang="en-GB" sz="3200" dirty="0" smtClean="0">
                <a:solidFill>
                  <a:srgbClr val="C00000"/>
                </a:solidFill>
              </a:rPr>
              <a:t> * </a:t>
            </a:r>
            <a:r>
              <a:rPr lang="en-GB" sz="3200" dirty="0" err="1" smtClean="0">
                <a:solidFill>
                  <a:srgbClr val="C00000"/>
                </a:solidFill>
              </a:rPr>
              <a:t>bool</a:t>
            </a:r>
            <a:r>
              <a:rPr lang="en-GB" sz="3200" dirty="0" smtClean="0"/>
              <a:t> 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tuples for data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292080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×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594794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512" y="2204864"/>
            <a:ext cx="2304256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Alice,  Jan 12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</a:t>
            </a:r>
          </a:p>
          <a:p>
            <a:pPr algn="ctr"/>
            <a:r>
              <a:rPr lang="en-GB" sz="2400" dirty="0" smtClean="0"/>
              <a:t>Bob,  Feb 2</a:t>
            </a:r>
            <a:r>
              <a:rPr lang="en-GB" sz="2400" baseline="30000" dirty="0" smtClean="0"/>
              <a:t>nd</a:t>
            </a:r>
            <a:endParaRPr lang="en-GB" sz="2400" dirty="0" smtClean="0"/>
          </a:p>
          <a:p>
            <a:pPr algn="ctr"/>
            <a:r>
              <a:rPr lang="en-GB" sz="2400" dirty="0" smtClean="0"/>
              <a:t>Carol,  Mar 3</a:t>
            </a:r>
            <a:r>
              <a:rPr lang="en-GB" sz="2400" baseline="30000" dirty="0" smtClean="0"/>
              <a:t>rd</a:t>
            </a:r>
            <a:r>
              <a:rPr lang="en-GB" sz="2400" dirty="0" smtClean="0"/>
              <a:t>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276056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Set of people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084368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Set of dates</a:t>
            </a:r>
            <a:endParaRPr lang="en-GB" sz="3200" dirty="0"/>
          </a:p>
        </p:txBody>
      </p:sp>
      <p:grpSp>
        <p:nvGrpSpPr>
          <p:cNvPr id="22" name="Group 32"/>
          <p:cNvGrpSpPr/>
          <p:nvPr/>
        </p:nvGrpSpPr>
        <p:grpSpPr>
          <a:xfrm>
            <a:off x="404042" y="4365104"/>
            <a:ext cx="2798983" cy="1785849"/>
            <a:chOff x="2649017" y="4437112"/>
            <a:chExt cx="2798983" cy="1785849"/>
          </a:xfrm>
        </p:grpSpPr>
        <p:sp>
          <p:nvSpPr>
            <p:cNvPr id="26" name="Rectangle 25"/>
            <p:cNvSpPr/>
            <p:nvPr/>
          </p:nvSpPr>
          <p:spPr>
            <a:xfrm rot="21480000">
              <a:off x="2649017" y="4957280"/>
              <a:ext cx="2798983" cy="1265681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rgbClr val="C00000"/>
                  </a:solidFill>
                  <a:latin typeface="Conformity" pitchFamily="2" charset="0"/>
                </a:rPr>
                <a:t>How to represent this?</a:t>
              </a:r>
              <a:endParaRPr lang="en-GB" sz="32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3491880" y="4437112"/>
              <a:ext cx="0" cy="45300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 animBg="1"/>
      <p:bldP spid="24" grpId="0" animBg="1"/>
      <p:bldP spid="2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tuples for data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292080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×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594794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512" y="2204864"/>
            <a:ext cx="2304256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Alice,  Jan 12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</a:t>
            </a:r>
          </a:p>
          <a:p>
            <a:pPr algn="ctr"/>
            <a:r>
              <a:rPr lang="en-GB" sz="2400" dirty="0" smtClean="0"/>
              <a:t>Bob,  Feb 2</a:t>
            </a:r>
            <a:r>
              <a:rPr lang="en-GB" sz="2400" baseline="30000" dirty="0" smtClean="0"/>
              <a:t>nd</a:t>
            </a:r>
            <a:endParaRPr lang="en-GB" sz="2400" dirty="0" smtClean="0"/>
          </a:p>
          <a:p>
            <a:pPr algn="ctr"/>
            <a:r>
              <a:rPr lang="en-GB" sz="2400" dirty="0" smtClean="0"/>
              <a:t>Carol,  Mar 3</a:t>
            </a:r>
            <a:r>
              <a:rPr lang="en-GB" sz="2400" baseline="30000" dirty="0" smtClean="0"/>
              <a:t>rd</a:t>
            </a:r>
            <a:r>
              <a:rPr lang="en-GB" sz="2400" dirty="0" smtClean="0"/>
              <a:t>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276056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Set of people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084368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Set of dates</a:t>
            </a:r>
            <a:endParaRPr lang="en-GB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755576" y="5013176"/>
            <a:ext cx="748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</a:rPr>
              <a:t>type Birthday = Person * Date</a:t>
            </a:r>
            <a:endParaRPr lang="en-GB" sz="44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246906" y="4365104"/>
            <a:ext cx="1164854" cy="7920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355976" y="4365104"/>
            <a:ext cx="576064" cy="72008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660232" y="4365104"/>
            <a:ext cx="288032" cy="72008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Representing a choice</a:t>
            </a:r>
            <a:endParaRPr lang="en-GB" dirty="0"/>
          </a:p>
        </p:txBody>
      </p:sp>
      <p:sp>
        <p:nvSpPr>
          <p:cNvPr id="27" name="Rounded Rectangle 26"/>
          <p:cNvSpPr/>
          <p:nvPr/>
        </p:nvSpPr>
        <p:spPr>
          <a:xfrm>
            <a:off x="179512" y="2132856"/>
            <a:ext cx="1800000" cy="864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Temp F</a:t>
            </a:r>
          </a:p>
        </p:txBody>
      </p:sp>
      <p:grpSp>
        <p:nvGrpSpPr>
          <p:cNvPr id="3" name="Group 19"/>
          <p:cNvGrpSpPr/>
          <p:nvPr/>
        </p:nvGrpSpPr>
        <p:grpSpPr>
          <a:xfrm>
            <a:off x="1907704" y="2204864"/>
            <a:ext cx="6984776" cy="2088232"/>
            <a:chOff x="1907704" y="2204864"/>
            <a:chExt cx="6984776" cy="208823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1907704" y="3284984"/>
              <a:ext cx="864096" cy="0"/>
            </a:xfrm>
            <a:prstGeom prst="straightConnector1">
              <a:avLst/>
            </a:prstGeom>
            <a:noFill/>
            <a:ln w="7620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23" name="Straight Arrow Connector 22"/>
            <p:cNvCxnSpPr/>
            <p:nvPr/>
          </p:nvCxnSpPr>
          <p:spPr>
            <a:xfrm>
              <a:off x="6012160" y="3284984"/>
              <a:ext cx="864096" cy="0"/>
            </a:xfrm>
            <a:prstGeom prst="straightConnector1">
              <a:avLst/>
            </a:prstGeom>
            <a:noFill/>
            <a:ln w="7620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2771800" y="2564904"/>
              <a:ext cx="3240360" cy="1368152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 smtClean="0">
                  <a:latin typeface="+mj-lt"/>
                  <a:ea typeface="Calibri" pitchFamily="34" charset="0"/>
                  <a:cs typeface="Times New Roman" pitchFamily="18" charset="0"/>
                </a:rPr>
                <a:t>IsFever</a:t>
              </a: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</a:b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?</a:t>
              </a: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GB" sz="2800" dirty="0" smtClean="0"/>
                <a:t>–›</a:t>
              </a: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2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bool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092480" y="2204864"/>
              <a:ext cx="1800000" cy="208823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/>
                <a:t>true</a:t>
              </a:r>
            </a:p>
            <a:p>
              <a:pPr algn="ctr"/>
              <a:r>
                <a:rPr lang="en-GB" sz="2800" dirty="0" smtClean="0"/>
                <a:t>false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 rot="21540000">
            <a:off x="834643" y="5683149"/>
            <a:ext cx="251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How can we represent this type?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9512" y="3501008"/>
            <a:ext cx="1800000" cy="10081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Temp 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95536" y="2996952"/>
            <a:ext cx="1296144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3200" dirty="0" smtClean="0"/>
              <a:t>or</a:t>
            </a:r>
          </a:p>
        </p:txBody>
      </p:sp>
      <p:grpSp>
        <p:nvGrpSpPr>
          <p:cNvPr id="4" name="Group 31"/>
          <p:cNvGrpSpPr/>
          <p:nvPr/>
        </p:nvGrpSpPr>
        <p:grpSpPr>
          <a:xfrm>
            <a:off x="1264003" y="3861048"/>
            <a:ext cx="2552541" cy="1769591"/>
            <a:chOff x="1047979" y="3717032"/>
            <a:chExt cx="2552541" cy="1769591"/>
          </a:xfrm>
        </p:grpSpPr>
        <p:sp>
          <p:nvSpPr>
            <p:cNvPr id="17" name="TextBox 16"/>
            <p:cNvSpPr txBox="1"/>
            <p:nvPr/>
          </p:nvSpPr>
          <p:spPr>
            <a:xfrm rot="21660000" flipH="1">
              <a:off x="1047979" y="4963403"/>
              <a:ext cx="255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?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1475657" y="4365105"/>
              <a:ext cx="216023" cy="64807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907704" y="3717032"/>
              <a:ext cx="1584176" cy="122413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/>
      <p:bldP spid="16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115616" y="1196752"/>
          <a:ext cx="6600056" cy="4424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 rot="-180000">
            <a:off x="2279708" y="558282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This talk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V="1">
            <a:off x="3526156" y="3717032"/>
            <a:ext cx="829820" cy="186615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a choice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563888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+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971213" y="836712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98˚ F</a:t>
            </a:r>
            <a:br>
              <a:rPr lang="en-GB" sz="2800" dirty="0" smtClean="0"/>
            </a:br>
            <a:r>
              <a:rPr lang="en-GB" sz="2800" dirty="0" smtClean="0"/>
              <a:t>99˚ F</a:t>
            </a:r>
            <a:br>
              <a:rPr lang="en-GB" sz="2800" dirty="0" smtClean="0"/>
            </a:br>
            <a:r>
              <a:rPr lang="en-GB" sz="2800" dirty="0" smtClean="0"/>
              <a:t>100˚ F</a:t>
            </a:r>
            <a:br>
              <a:rPr lang="en-GB" sz="2800" dirty="0" smtClean="0"/>
            </a:br>
            <a:r>
              <a:rPr lang="en-GB" sz="2800" dirty="0" smtClean="0"/>
              <a:t>101˚ F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987824" y="3717032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37.0˚ C</a:t>
            </a:r>
            <a:br>
              <a:rPr lang="en-GB" sz="2800" dirty="0" smtClean="0"/>
            </a:br>
            <a:r>
              <a:rPr lang="en-GB" sz="2800" dirty="0" smtClean="0"/>
              <a:t>37.5˚ C</a:t>
            </a:r>
          </a:p>
          <a:p>
            <a:pPr algn="ctr"/>
            <a:r>
              <a:rPr lang="en-GB" sz="2800" dirty="0" smtClean="0"/>
              <a:t>38.0˚ C</a:t>
            </a:r>
            <a:br>
              <a:rPr lang="en-GB" sz="2800" dirty="0" smtClean="0"/>
            </a:br>
            <a:r>
              <a:rPr lang="en-GB" sz="2800" dirty="0" smtClean="0"/>
              <a:t>38.5˚ C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4644009" y="680510"/>
            <a:ext cx="2376263" cy="1020298"/>
            <a:chOff x="2136456" y="4973606"/>
            <a:chExt cx="2376263" cy="1020298"/>
          </a:xfrm>
        </p:grpSpPr>
        <p:sp>
          <p:nvSpPr>
            <p:cNvPr id="21" name="Rectangle 20"/>
            <p:cNvSpPr/>
            <p:nvPr/>
          </p:nvSpPr>
          <p:spPr>
            <a:xfrm rot="-120000">
              <a:off x="2640511" y="4973606"/>
              <a:ext cx="1872208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rgbClr val="C00000"/>
                  </a:solidFill>
                  <a:latin typeface="Conformity" pitchFamily="2" charset="0"/>
                </a:rPr>
                <a:t>One from this pile...</a:t>
              </a:r>
              <a:endParaRPr lang="en-GB" sz="32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2136456" y="5417840"/>
              <a:ext cx="720079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3"/>
          <p:cNvGrpSpPr/>
          <p:nvPr/>
        </p:nvGrpSpPr>
        <p:grpSpPr>
          <a:xfrm>
            <a:off x="4932040" y="5373216"/>
            <a:ext cx="2003783" cy="1245961"/>
            <a:chOff x="5814504" y="4509120"/>
            <a:chExt cx="2003783" cy="1245961"/>
          </a:xfrm>
        </p:grpSpPr>
        <p:sp>
          <p:nvSpPr>
            <p:cNvPr id="30" name="Rectangle 29"/>
            <p:cNvSpPr/>
            <p:nvPr/>
          </p:nvSpPr>
          <p:spPr>
            <a:xfrm rot="180000">
              <a:off x="5814504" y="4993081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u="sng" dirty="0" smtClean="0">
                  <a:solidFill>
                    <a:srgbClr val="C00000"/>
                  </a:solidFill>
                  <a:latin typeface="Conformity" pitchFamily="2" charset="0"/>
                </a:rPr>
                <a:t>Or</a:t>
              </a:r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 one from this pile...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 flipV="1">
              <a:off x="5814504" y="4509120"/>
              <a:ext cx="773520" cy="43204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1"/>
          <p:cNvGrpSpPr/>
          <p:nvPr/>
        </p:nvGrpSpPr>
        <p:grpSpPr>
          <a:xfrm>
            <a:off x="179512" y="2132856"/>
            <a:ext cx="1800000" cy="2376264"/>
            <a:chOff x="179512" y="2204864"/>
            <a:chExt cx="1800000" cy="2376264"/>
          </a:xfrm>
        </p:grpSpPr>
        <p:sp>
          <p:nvSpPr>
            <p:cNvPr id="26" name="Rounded Rectangle 25"/>
            <p:cNvSpPr/>
            <p:nvPr/>
          </p:nvSpPr>
          <p:spPr>
            <a:xfrm>
              <a:off x="179512" y="2204864"/>
              <a:ext cx="1800000" cy="86409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Temp F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79512" y="3573016"/>
              <a:ext cx="1800000" cy="10081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Temp C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5536" y="3068960"/>
              <a:ext cx="1296144" cy="50405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3200" dirty="0" smtClean="0"/>
                <a:t>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a choice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563888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+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971213" y="836712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98˚ F</a:t>
            </a:r>
            <a:br>
              <a:rPr lang="en-GB" sz="2800" dirty="0" smtClean="0"/>
            </a:br>
            <a:r>
              <a:rPr lang="en-GB" sz="2800" dirty="0" smtClean="0"/>
              <a:t>99˚ F</a:t>
            </a:r>
            <a:br>
              <a:rPr lang="en-GB" sz="2800" dirty="0" smtClean="0"/>
            </a:br>
            <a:r>
              <a:rPr lang="en-GB" sz="2800" dirty="0" smtClean="0"/>
              <a:t>100˚ F</a:t>
            </a:r>
            <a:br>
              <a:rPr lang="en-GB" sz="2800" dirty="0" smtClean="0"/>
            </a:br>
            <a:r>
              <a:rPr lang="en-GB" sz="2800" dirty="0" smtClean="0"/>
              <a:t>101˚ F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988024" y="3717032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37.0˚ C</a:t>
            </a:r>
            <a:br>
              <a:rPr lang="en-GB" sz="2800" dirty="0" smtClean="0"/>
            </a:br>
            <a:r>
              <a:rPr lang="en-GB" sz="2800" dirty="0" smtClean="0"/>
              <a:t>37.5˚ C</a:t>
            </a:r>
          </a:p>
          <a:p>
            <a:pPr algn="ctr"/>
            <a:r>
              <a:rPr lang="en-GB" sz="2800" dirty="0" smtClean="0"/>
              <a:t>38.0˚ C</a:t>
            </a:r>
            <a:br>
              <a:rPr lang="en-GB" sz="2800" dirty="0" smtClean="0"/>
            </a:br>
            <a:r>
              <a:rPr lang="en-GB" sz="2800" dirty="0" smtClean="0"/>
              <a:t>38.5˚ C</a:t>
            </a:r>
          </a:p>
        </p:txBody>
      </p:sp>
      <p:grpSp>
        <p:nvGrpSpPr>
          <p:cNvPr id="2" name="Group 31"/>
          <p:cNvGrpSpPr/>
          <p:nvPr/>
        </p:nvGrpSpPr>
        <p:grpSpPr>
          <a:xfrm>
            <a:off x="179512" y="2132856"/>
            <a:ext cx="1800000" cy="2376264"/>
            <a:chOff x="179512" y="2204864"/>
            <a:chExt cx="1800000" cy="2376264"/>
          </a:xfrm>
        </p:grpSpPr>
        <p:sp>
          <p:nvSpPr>
            <p:cNvPr id="26" name="Rounded Rectangle 25"/>
            <p:cNvSpPr/>
            <p:nvPr/>
          </p:nvSpPr>
          <p:spPr>
            <a:xfrm>
              <a:off x="179512" y="2204864"/>
              <a:ext cx="1800000" cy="86409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Temp F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79512" y="3573016"/>
              <a:ext cx="1800000" cy="10081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Temp C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5536" y="3068960"/>
              <a:ext cx="1296144" cy="50405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3200" dirty="0" smtClean="0"/>
                <a:t>or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 rot="-60000">
            <a:off x="4650440" y="717666"/>
            <a:ext cx="2868086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Tag these with “F”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88024" y="4941168"/>
            <a:ext cx="2915816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Tag these with “C”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47656" y="2492896"/>
            <a:ext cx="309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C00000"/>
                </a:solidFill>
              </a:rPr>
              <a:t>type Temp = </a:t>
            </a:r>
          </a:p>
          <a:p>
            <a:r>
              <a:rPr lang="en-GB" sz="3200" dirty="0" smtClean="0">
                <a:solidFill>
                  <a:srgbClr val="C00000"/>
                </a:solidFill>
              </a:rPr>
              <a:t>  | F of </a:t>
            </a:r>
            <a:r>
              <a:rPr lang="en-GB" sz="3200" dirty="0" err="1" smtClean="0">
                <a:solidFill>
                  <a:srgbClr val="C00000"/>
                </a:solidFill>
              </a:rPr>
              <a:t>int</a:t>
            </a:r>
            <a:endParaRPr lang="en-GB" sz="3200" dirty="0" smtClean="0">
              <a:solidFill>
                <a:srgbClr val="C00000"/>
              </a:solidFill>
            </a:endParaRPr>
          </a:p>
          <a:p>
            <a:r>
              <a:rPr lang="en-GB" sz="3200" dirty="0" smtClean="0">
                <a:solidFill>
                  <a:srgbClr val="C00000"/>
                </a:solidFill>
              </a:rPr>
              <a:t>  | C of float</a:t>
            </a:r>
            <a:endParaRPr lang="en-GB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2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choices for data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1700808"/>
            <a:ext cx="65763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type </a:t>
            </a:r>
            <a:r>
              <a:rPr lang="en-GB" sz="3200" b="1" dirty="0" err="1" smtClean="0"/>
              <a:t>PaymentMethod</a:t>
            </a:r>
            <a:r>
              <a:rPr lang="en-GB" sz="3200" dirty="0" smtClean="0"/>
              <a:t> = </a:t>
            </a:r>
          </a:p>
          <a:p>
            <a:r>
              <a:rPr lang="en-GB" sz="3200" dirty="0" smtClean="0"/>
              <a:t>  | </a:t>
            </a:r>
            <a:r>
              <a:rPr lang="en-GB" sz="3200" b="1" dirty="0" smtClean="0"/>
              <a:t>Cash</a:t>
            </a:r>
          </a:p>
          <a:p>
            <a:r>
              <a:rPr lang="en-GB" sz="3200" dirty="0" smtClean="0"/>
              <a:t>  | </a:t>
            </a:r>
            <a:r>
              <a:rPr lang="en-GB" sz="3200" b="1" dirty="0" smtClean="0"/>
              <a:t>Cheque</a:t>
            </a:r>
            <a:r>
              <a:rPr lang="en-GB" sz="3200" dirty="0" smtClean="0"/>
              <a:t> of </a:t>
            </a:r>
            <a:r>
              <a:rPr lang="en-GB" sz="3200" dirty="0" err="1" smtClean="0"/>
              <a:t>int</a:t>
            </a:r>
            <a:endParaRPr lang="en-GB" sz="3200" dirty="0" smtClean="0"/>
          </a:p>
          <a:p>
            <a:r>
              <a:rPr lang="en-GB" sz="3200" dirty="0" smtClean="0"/>
              <a:t>  | </a:t>
            </a:r>
            <a:r>
              <a:rPr lang="en-GB" sz="3200" b="1" dirty="0" smtClean="0"/>
              <a:t>Card</a:t>
            </a:r>
            <a:r>
              <a:rPr lang="en-GB" sz="3200" dirty="0" smtClean="0"/>
              <a:t> of </a:t>
            </a:r>
            <a:r>
              <a:rPr lang="en-GB" sz="3200" dirty="0" err="1" smtClean="0"/>
              <a:t>CardType</a:t>
            </a:r>
            <a:r>
              <a:rPr lang="en-GB" sz="3200" dirty="0" smtClean="0"/>
              <a:t> * </a:t>
            </a:r>
            <a:r>
              <a:rPr lang="en-GB" sz="3200" dirty="0" err="1" smtClean="0"/>
              <a:t>CardNumber</a:t>
            </a:r>
            <a:endParaRPr lang="en-GB" sz="3200" dirty="0" smtClean="0"/>
          </a:p>
        </p:txBody>
      </p:sp>
      <p:grpSp>
        <p:nvGrpSpPr>
          <p:cNvPr id="7" name="Group 33"/>
          <p:cNvGrpSpPr/>
          <p:nvPr/>
        </p:nvGrpSpPr>
        <p:grpSpPr>
          <a:xfrm>
            <a:off x="3491880" y="1824729"/>
            <a:ext cx="5406726" cy="762000"/>
            <a:chOff x="2646152" y="5117002"/>
            <a:chExt cx="5406726" cy="762000"/>
          </a:xfrm>
        </p:grpSpPr>
        <p:sp>
          <p:nvSpPr>
            <p:cNvPr id="8" name="Rectangle 7"/>
            <p:cNvSpPr/>
            <p:nvPr/>
          </p:nvSpPr>
          <p:spPr>
            <a:xfrm rot="180000">
              <a:off x="6049095" y="5117002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No extra data needed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2646152" y="5497137"/>
              <a:ext cx="3672408" cy="21602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3"/>
          <p:cNvGrpSpPr/>
          <p:nvPr/>
        </p:nvGrpSpPr>
        <p:grpSpPr>
          <a:xfrm>
            <a:off x="4499992" y="2780928"/>
            <a:ext cx="4398614" cy="762000"/>
            <a:chOff x="3654264" y="5117002"/>
            <a:chExt cx="4398614" cy="762000"/>
          </a:xfrm>
          <a:noFill/>
        </p:grpSpPr>
        <p:sp>
          <p:nvSpPr>
            <p:cNvPr id="15" name="Rectangle 14"/>
            <p:cNvSpPr/>
            <p:nvPr/>
          </p:nvSpPr>
          <p:spPr>
            <a:xfrm rot="180000">
              <a:off x="6049095" y="5117002"/>
              <a:ext cx="2003783" cy="762000"/>
            </a:xfrm>
            <a:prstGeom prst="rect">
              <a:avLst/>
            </a:prstGeom>
            <a:grpFill/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Cheque no. 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3654264" y="5405035"/>
              <a:ext cx="2396204" cy="40532"/>
            </a:xfrm>
            <a:prstGeom prst="straightConnector1">
              <a:avLst/>
            </a:prstGeom>
            <a:grpFill/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33"/>
          <p:cNvGrpSpPr/>
          <p:nvPr/>
        </p:nvGrpSpPr>
        <p:grpSpPr>
          <a:xfrm>
            <a:off x="5364088" y="3861048"/>
            <a:ext cx="3534518" cy="906016"/>
            <a:chOff x="4518360" y="4972986"/>
            <a:chExt cx="3534518" cy="906016"/>
          </a:xfrm>
        </p:grpSpPr>
        <p:sp>
          <p:nvSpPr>
            <p:cNvPr id="21" name="Rectangle 20"/>
            <p:cNvSpPr/>
            <p:nvPr/>
          </p:nvSpPr>
          <p:spPr>
            <a:xfrm rot="180000">
              <a:off x="6049095" y="5117002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2 pieces of extra data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4518360" y="4972986"/>
              <a:ext cx="1532108" cy="4725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a choice type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295400"/>
            <a:ext cx="7200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</a:t>
            </a:r>
            <a:r>
              <a:rPr lang="en-GB" sz="2400" dirty="0" err="1" smtClean="0"/>
              <a:t>PaymentMethod</a:t>
            </a:r>
            <a:r>
              <a:rPr lang="en-GB" sz="2400" dirty="0" smtClean="0"/>
              <a:t> = </a:t>
            </a:r>
          </a:p>
          <a:p>
            <a:r>
              <a:rPr lang="en-GB" sz="2400" dirty="0" smtClean="0"/>
              <a:t>  | </a:t>
            </a:r>
            <a:r>
              <a:rPr lang="en-GB" sz="2400" b="1" dirty="0" smtClean="0"/>
              <a:t>Cash</a:t>
            </a:r>
          </a:p>
          <a:p>
            <a:r>
              <a:rPr lang="en-GB" sz="2400" dirty="0" smtClean="0"/>
              <a:t>  | </a:t>
            </a:r>
            <a:r>
              <a:rPr lang="en-GB" sz="2400" b="1" dirty="0" smtClean="0"/>
              <a:t>Cheque</a:t>
            </a:r>
            <a:r>
              <a:rPr lang="en-GB" sz="2400" dirty="0" smtClean="0"/>
              <a:t> of </a:t>
            </a:r>
            <a:r>
              <a:rPr lang="en-GB" sz="2400" dirty="0" err="1" smtClean="0"/>
              <a:t>int</a:t>
            </a:r>
            <a:endParaRPr lang="en-GB" sz="2400" dirty="0" smtClean="0"/>
          </a:p>
          <a:p>
            <a:r>
              <a:rPr lang="en-GB" sz="2400" dirty="0" smtClean="0"/>
              <a:t>  | </a:t>
            </a:r>
            <a:r>
              <a:rPr lang="en-GB" sz="2400" b="1" dirty="0" smtClean="0"/>
              <a:t>Card</a:t>
            </a:r>
            <a:r>
              <a:rPr lang="en-GB" sz="2400" dirty="0" smtClean="0"/>
              <a:t> of </a:t>
            </a:r>
            <a:r>
              <a:rPr lang="en-GB" sz="2400" dirty="0" err="1" smtClean="0"/>
              <a:t>CardType</a:t>
            </a:r>
            <a:r>
              <a:rPr lang="en-GB" sz="2400" dirty="0" smtClean="0"/>
              <a:t> * </a:t>
            </a:r>
            <a:r>
              <a:rPr lang="en-GB" sz="2400" dirty="0" err="1" smtClean="0"/>
              <a:t>CardNumber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let </a:t>
            </a:r>
            <a:r>
              <a:rPr lang="en-GB" sz="2400" dirty="0" err="1" smtClean="0"/>
              <a:t>printPayment</a:t>
            </a:r>
            <a:r>
              <a:rPr lang="en-GB" sz="2400" dirty="0" smtClean="0"/>
              <a:t> method = </a:t>
            </a:r>
          </a:p>
          <a:p>
            <a:r>
              <a:rPr lang="en-GB" sz="2400" dirty="0" smtClean="0"/>
              <a:t>    match method with</a:t>
            </a:r>
          </a:p>
          <a:p>
            <a:r>
              <a:rPr lang="en-GB" sz="2400" dirty="0" smtClean="0"/>
              <a:t>    | </a:t>
            </a:r>
            <a:r>
              <a:rPr lang="en-GB" sz="2400" b="1" dirty="0" smtClean="0"/>
              <a:t>Cash</a:t>
            </a:r>
            <a:r>
              <a:rPr lang="en-GB" sz="2400" dirty="0" smtClean="0"/>
              <a:t> –› </a:t>
            </a:r>
            <a:br>
              <a:rPr lang="en-GB" sz="2400" dirty="0" smtClean="0"/>
            </a:br>
            <a:r>
              <a:rPr lang="en-GB" sz="2400" dirty="0" smtClean="0"/>
              <a:t>        </a:t>
            </a:r>
            <a:r>
              <a:rPr lang="en-GB" sz="2400" dirty="0" err="1" smtClean="0"/>
              <a:t>printfn</a:t>
            </a:r>
            <a:r>
              <a:rPr lang="en-GB" sz="2400" dirty="0" smtClean="0"/>
              <a:t> “Paid in cash"</a:t>
            </a:r>
          </a:p>
          <a:p>
            <a:r>
              <a:rPr lang="pt-BR" sz="2400" dirty="0" smtClean="0"/>
              <a:t>    | </a:t>
            </a:r>
            <a:r>
              <a:rPr lang="pt-BR" sz="2400" b="1" dirty="0" smtClean="0"/>
              <a:t>Cheque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checkNo</a:t>
            </a:r>
            <a:r>
              <a:rPr lang="pt-BR" sz="2400" dirty="0" smtClean="0"/>
              <a:t> </a:t>
            </a:r>
            <a:r>
              <a:rPr lang="en-GB" sz="2400" dirty="0" smtClean="0"/>
              <a:t>–›</a:t>
            </a:r>
            <a:r>
              <a:rPr lang="pt-BR" sz="2400" dirty="0" smtClean="0"/>
              <a:t> </a:t>
            </a:r>
            <a:br>
              <a:rPr lang="pt-BR" sz="2400" dirty="0" smtClean="0"/>
            </a:br>
            <a:r>
              <a:rPr lang="pt-BR" sz="2400" dirty="0" smtClean="0"/>
              <a:t>        </a:t>
            </a:r>
            <a:r>
              <a:rPr lang="en-GB" sz="2400" dirty="0" err="1" smtClean="0"/>
              <a:t>printfn</a:t>
            </a:r>
            <a:r>
              <a:rPr lang="en-GB" sz="2400" dirty="0" smtClean="0"/>
              <a:t> “Paid by cheque: %</a:t>
            </a:r>
            <a:r>
              <a:rPr lang="en-GB" sz="2400" dirty="0" err="1" smtClean="0"/>
              <a:t>i</a:t>
            </a:r>
            <a:r>
              <a:rPr lang="en-GB" sz="2400" dirty="0" smtClean="0"/>
              <a:t>" </a:t>
            </a: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checkNo</a:t>
            </a:r>
          </a:p>
          <a:p>
            <a:r>
              <a:rPr lang="en-GB" sz="2400" dirty="0" smtClean="0"/>
              <a:t>    | </a:t>
            </a:r>
            <a:r>
              <a:rPr lang="en-GB" sz="2400" b="1" dirty="0" smtClean="0"/>
              <a:t>Card</a:t>
            </a:r>
            <a:r>
              <a:rPr lang="en-GB" sz="2400" dirty="0" smtClean="0"/>
              <a:t> (</a:t>
            </a:r>
            <a:r>
              <a:rPr lang="en-GB" sz="2400" dirty="0" err="1" smtClean="0">
                <a:solidFill>
                  <a:schemeClr val="accent4">
                    <a:lumMod val="75000"/>
                  </a:schemeClr>
                </a:solidFill>
              </a:rPr>
              <a:t>cardType,cardNo</a:t>
            </a:r>
            <a:r>
              <a:rPr lang="en-GB" sz="2400" dirty="0" smtClean="0"/>
              <a:t>) –› </a:t>
            </a:r>
            <a:br>
              <a:rPr lang="en-GB" sz="2400" dirty="0" smtClean="0"/>
            </a:br>
            <a:r>
              <a:rPr lang="en-GB" sz="2400" dirty="0" smtClean="0"/>
              <a:t>        </a:t>
            </a:r>
            <a:r>
              <a:rPr lang="en-GB" sz="2400" dirty="0" err="1" smtClean="0"/>
              <a:t>printfn</a:t>
            </a:r>
            <a:r>
              <a:rPr lang="en-GB" sz="2400" dirty="0" smtClean="0"/>
              <a:t> “Paid with %A %A" </a:t>
            </a:r>
            <a:r>
              <a:rPr lang="en-GB" sz="2400" dirty="0" err="1" smtClean="0">
                <a:solidFill>
                  <a:schemeClr val="accent4">
                    <a:lumMod val="75000"/>
                  </a:schemeClr>
                </a:solidFill>
              </a:rPr>
              <a:t>cardType</a:t>
            </a:r>
            <a:r>
              <a:rPr lang="en-GB" sz="24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2400" dirty="0" err="1" smtClean="0">
                <a:solidFill>
                  <a:schemeClr val="accent4">
                    <a:lumMod val="75000"/>
                  </a:schemeClr>
                </a:solidFill>
              </a:rPr>
              <a:t>cardNo</a:t>
            </a:r>
            <a:endParaRPr lang="en-GB" sz="24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5796136" y="4437112"/>
            <a:ext cx="3131237" cy="620778"/>
            <a:chOff x="3636548" y="3170952"/>
            <a:chExt cx="3027357" cy="620778"/>
          </a:xfrm>
        </p:grpSpPr>
        <p:sp>
          <p:nvSpPr>
            <p:cNvPr id="7" name="TextBox 6"/>
            <p:cNvSpPr txBox="1"/>
            <p:nvPr/>
          </p:nvSpPr>
          <p:spPr>
            <a:xfrm rot="21540000">
              <a:off x="3636548" y="3170952"/>
              <a:ext cx="3027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Match and assign in one step!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4126444" y="3503699"/>
              <a:ext cx="835430" cy="2880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/>
          <p:nvPr/>
        </p:nvCxnSpPr>
        <p:spPr>
          <a:xfrm flipH="1">
            <a:off x="6660232" y="4922259"/>
            <a:ext cx="659108" cy="81099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355976" y="4725144"/>
            <a:ext cx="1584176" cy="14401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choices vs. inheritance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284984"/>
            <a:ext cx="6576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interface </a:t>
            </a:r>
            <a:r>
              <a:rPr lang="en-GB" sz="2800" b="1" dirty="0" err="1" smtClean="0"/>
              <a:t>IPaymentMethod</a:t>
            </a:r>
            <a:r>
              <a:rPr lang="en-GB" sz="2800" dirty="0" smtClean="0"/>
              <a:t> {..}</a:t>
            </a:r>
          </a:p>
          <a:p>
            <a:r>
              <a:rPr lang="en-GB" sz="2800" dirty="0" smtClean="0"/>
              <a:t>class </a:t>
            </a:r>
            <a:r>
              <a:rPr lang="en-GB" sz="2800" b="1" dirty="0" smtClean="0"/>
              <a:t>Cash</a:t>
            </a:r>
            <a:r>
              <a:rPr lang="en-GB" sz="2800" dirty="0" smtClean="0"/>
              <a:t> : </a:t>
            </a:r>
            <a:r>
              <a:rPr lang="en-GB" sz="2800" dirty="0" err="1" smtClean="0"/>
              <a:t>IPaymentMethod</a:t>
            </a:r>
            <a:r>
              <a:rPr lang="en-GB" sz="2800" dirty="0" smtClean="0"/>
              <a:t> {..}</a:t>
            </a:r>
          </a:p>
          <a:p>
            <a:r>
              <a:rPr lang="en-GB" sz="2800" dirty="0" smtClean="0"/>
              <a:t>class </a:t>
            </a:r>
            <a:r>
              <a:rPr lang="en-GB" sz="2800" b="1" dirty="0" smtClean="0"/>
              <a:t>Cheque</a:t>
            </a:r>
            <a:r>
              <a:rPr lang="en-GB" sz="2800" dirty="0" smtClean="0"/>
              <a:t> : </a:t>
            </a:r>
            <a:r>
              <a:rPr lang="en-GB" sz="2800" dirty="0" err="1" smtClean="0"/>
              <a:t>IPaymentMethod</a:t>
            </a:r>
            <a:r>
              <a:rPr lang="en-GB" sz="2800" dirty="0" smtClean="0"/>
              <a:t> {..}</a:t>
            </a:r>
          </a:p>
          <a:p>
            <a:r>
              <a:rPr lang="en-GB" sz="2800" dirty="0" smtClean="0"/>
              <a:t>class </a:t>
            </a:r>
            <a:r>
              <a:rPr lang="en-GB" sz="2800" b="1" dirty="0" smtClean="0"/>
              <a:t>Card</a:t>
            </a:r>
            <a:r>
              <a:rPr lang="en-GB" sz="2800" dirty="0" smtClean="0"/>
              <a:t> : </a:t>
            </a:r>
            <a:r>
              <a:rPr lang="en-GB" sz="2800" dirty="0" err="1" smtClean="0"/>
              <a:t>IPaymentMethod</a:t>
            </a:r>
            <a:r>
              <a:rPr lang="en-GB" sz="2800" dirty="0" smtClean="0"/>
              <a:t> {..}</a:t>
            </a:r>
          </a:p>
        </p:txBody>
      </p:sp>
      <p:grpSp>
        <p:nvGrpSpPr>
          <p:cNvPr id="5" name="Group 33"/>
          <p:cNvGrpSpPr/>
          <p:nvPr/>
        </p:nvGrpSpPr>
        <p:grpSpPr>
          <a:xfrm>
            <a:off x="5920212" y="1680713"/>
            <a:ext cx="2546346" cy="843658"/>
            <a:chOff x="5290508" y="5168915"/>
            <a:chExt cx="2546346" cy="843658"/>
          </a:xfrm>
        </p:grpSpPr>
        <p:sp>
          <p:nvSpPr>
            <p:cNvPr id="21" name="Rectangle 20"/>
            <p:cNvSpPr/>
            <p:nvPr/>
          </p:nvSpPr>
          <p:spPr>
            <a:xfrm rot="180000">
              <a:off x="5833071" y="5168915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extra data is obvious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5290508" y="5477042"/>
              <a:ext cx="1100060" cy="5355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83568" y="1124744"/>
            <a:ext cx="6576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b="1" dirty="0" err="1" smtClean="0"/>
              <a:t>PaymentMethod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| </a:t>
            </a:r>
            <a:r>
              <a:rPr lang="en-GB" sz="2800" b="1" dirty="0" smtClean="0"/>
              <a:t>Cash</a:t>
            </a:r>
          </a:p>
          <a:p>
            <a:r>
              <a:rPr lang="en-GB" sz="2800" dirty="0" smtClean="0"/>
              <a:t>  | </a:t>
            </a:r>
            <a:r>
              <a:rPr lang="en-GB" sz="2800" b="1" dirty="0" smtClean="0"/>
              <a:t>Cheque</a:t>
            </a:r>
            <a:r>
              <a:rPr lang="en-GB" sz="2800" dirty="0" smtClean="0"/>
              <a:t> of </a:t>
            </a:r>
            <a:r>
              <a:rPr lang="en-GB" sz="2800" dirty="0" err="1" smtClean="0"/>
              <a:t>int</a:t>
            </a:r>
            <a:endParaRPr lang="en-GB" sz="2800" dirty="0" smtClean="0"/>
          </a:p>
          <a:p>
            <a:r>
              <a:rPr lang="en-GB" sz="2800" dirty="0" smtClean="0"/>
              <a:t>  | </a:t>
            </a:r>
            <a:r>
              <a:rPr lang="en-GB" sz="2800" b="1" dirty="0" smtClean="0"/>
              <a:t>Card</a:t>
            </a:r>
            <a:r>
              <a:rPr lang="en-GB" sz="2800" dirty="0" smtClean="0"/>
              <a:t> of </a:t>
            </a:r>
            <a:r>
              <a:rPr lang="en-GB" sz="2800" dirty="0" err="1" smtClean="0"/>
              <a:t>CardType</a:t>
            </a:r>
            <a:r>
              <a:rPr lang="en-GB" sz="2800" dirty="0" smtClean="0"/>
              <a:t> * </a:t>
            </a:r>
            <a:r>
              <a:rPr lang="en-GB" sz="2800" dirty="0" err="1" smtClean="0"/>
              <a:t>CardNumber</a:t>
            </a:r>
            <a:endParaRPr lang="en-GB" sz="2800" dirty="0" smtClean="0"/>
          </a:p>
        </p:txBody>
      </p:sp>
      <p:grpSp>
        <p:nvGrpSpPr>
          <p:cNvPr id="18" name="Group 33"/>
          <p:cNvGrpSpPr/>
          <p:nvPr/>
        </p:nvGrpSpPr>
        <p:grpSpPr>
          <a:xfrm flipH="1">
            <a:off x="4499992" y="548680"/>
            <a:ext cx="3277771" cy="762000"/>
            <a:chOff x="6049095" y="5117002"/>
            <a:chExt cx="2251044" cy="762000"/>
          </a:xfrm>
        </p:grpSpPr>
        <p:sp>
          <p:nvSpPr>
            <p:cNvPr id="19" name="Rectangle 18"/>
            <p:cNvSpPr/>
            <p:nvPr/>
          </p:nvSpPr>
          <p:spPr>
            <a:xfrm rot="180000">
              <a:off x="6049095" y="5117002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“closed” set of options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904521" y="5693066"/>
              <a:ext cx="395618" cy="14401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39552" y="5042118"/>
            <a:ext cx="6576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class </a:t>
            </a:r>
            <a:r>
              <a:rPr lang="en-GB" sz="2800" b="1" dirty="0" smtClean="0">
                <a:solidFill>
                  <a:srgbClr val="C00000"/>
                </a:solidFill>
              </a:rPr>
              <a:t>Evil</a:t>
            </a:r>
            <a:r>
              <a:rPr lang="en-GB" sz="2800" dirty="0" smtClean="0"/>
              <a:t> : </a:t>
            </a:r>
            <a:r>
              <a:rPr lang="en-GB" sz="2800" dirty="0" err="1" smtClean="0"/>
              <a:t>IPaymentMethod</a:t>
            </a:r>
            <a:r>
              <a:rPr lang="en-GB" sz="2800" dirty="0" smtClean="0"/>
              <a:t> {..}</a:t>
            </a:r>
          </a:p>
        </p:txBody>
      </p:sp>
      <p:grpSp>
        <p:nvGrpSpPr>
          <p:cNvPr id="29" name="Group 33"/>
          <p:cNvGrpSpPr/>
          <p:nvPr/>
        </p:nvGrpSpPr>
        <p:grpSpPr>
          <a:xfrm>
            <a:off x="5940152" y="3861048"/>
            <a:ext cx="3096344" cy="762000"/>
            <a:chOff x="5290508" y="5168915"/>
            <a:chExt cx="2546346" cy="762000"/>
          </a:xfrm>
        </p:grpSpPr>
        <p:sp>
          <p:nvSpPr>
            <p:cNvPr id="30" name="Rectangle 29"/>
            <p:cNvSpPr/>
            <p:nvPr/>
          </p:nvSpPr>
          <p:spPr>
            <a:xfrm>
              <a:off x="5633890" y="5168915"/>
              <a:ext cx="2202964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Data and code is scattered around many locations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5347738" y="5672971"/>
              <a:ext cx="572304" cy="21602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5290508" y="5312931"/>
              <a:ext cx="457843" cy="7200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3"/>
          <p:cNvGrpSpPr/>
          <p:nvPr/>
        </p:nvGrpSpPr>
        <p:grpSpPr>
          <a:xfrm flipH="1">
            <a:off x="5436096" y="4941168"/>
            <a:ext cx="3133753" cy="762000"/>
            <a:chOff x="6049095" y="5117002"/>
            <a:chExt cx="2152138" cy="762000"/>
          </a:xfrm>
        </p:grpSpPr>
        <p:sp>
          <p:nvSpPr>
            <p:cNvPr id="34" name="Rectangle 33"/>
            <p:cNvSpPr/>
            <p:nvPr/>
          </p:nvSpPr>
          <p:spPr>
            <a:xfrm rot="180000">
              <a:off x="6049095" y="5117002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“open” set of options –unpleasant surprises?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7855068" y="5405034"/>
              <a:ext cx="346165" cy="14401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33"/>
          <p:cNvGrpSpPr/>
          <p:nvPr/>
        </p:nvGrpSpPr>
        <p:grpSpPr>
          <a:xfrm>
            <a:off x="5148063" y="2996952"/>
            <a:ext cx="3600400" cy="762000"/>
            <a:chOff x="5127975" y="5168915"/>
            <a:chExt cx="2708879" cy="762000"/>
          </a:xfrm>
          <a:noFill/>
        </p:grpSpPr>
        <p:sp>
          <p:nvSpPr>
            <p:cNvPr id="24" name="Rectangle 23"/>
            <p:cNvSpPr/>
            <p:nvPr/>
          </p:nvSpPr>
          <p:spPr>
            <a:xfrm>
              <a:off x="5833071" y="5168915"/>
              <a:ext cx="2003783" cy="762000"/>
            </a:xfrm>
            <a:prstGeom prst="rect">
              <a:avLst/>
            </a:prstGeom>
            <a:grpFill/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What goes in here? What is the common behaviour?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5127975" y="5528955"/>
              <a:ext cx="954622" cy="216024"/>
            </a:xfrm>
            <a:prstGeom prst="straightConnector1">
              <a:avLst/>
            </a:prstGeom>
            <a:grpFill/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 rot="21600000" flipH="1">
            <a:off x="251520" y="299695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OO version:</a:t>
            </a:r>
            <a:endParaRPr lang="en-GB" sz="2000" dirty="0" smtClean="0">
              <a:solidFill>
                <a:srgbClr val="C0000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38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Summary: What are types for in FP?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9750" y="1600200"/>
            <a:ext cx="8604250" cy="3052763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An annotation to a value for type checking </a:t>
            </a:r>
          </a:p>
          <a:p>
            <a:pPr lvl="1">
              <a:buNone/>
            </a:pPr>
            <a:r>
              <a:rPr lang="en-GB" dirty="0" smtClean="0"/>
              <a:t>type </a:t>
            </a:r>
            <a:r>
              <a:rPr lang="en-GB" dirty="0" err="1" smtClean="0"/>
              <a:t>AddOne</a:t>
            </a:r>
            <a:r>
              <a:rPr lang="en-GB" dirty="0" smtClean="0"/>
              <a:t>:  </a:t>
            </a:r>
            <a:r>
              <a:rPr lang="en-GB" dirty="0" err="1" smtClean="0"/>
              <a:t>int</a:t>
            </a:r>
            <a:r>
              <a:rPr lang="en-GB" dirty="0" smtClean="0"/>
              <a:t> –› </a:t>
            </a:r>
            <a:r>
              <a:rPr lang="en-GB" dirty="0" err="1" smtClean="0"/>
              <a:t>int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Domain modelling tool </a:t>
            </a:r>
          </a:p>
          <a:p>
            <a:pPr lvl="1">
              <a:buNone/>
            </a:pPr>
            <a:r>
              <a:rPr lang="en-GB" dirty="0" smtClean="0"/>
              <a:t>type Deal = Deck –› (Deck * Card)</a:t>
            </a:r>
          </a:p>
          <a:p>
            <a:pPr lvl="1">
              <a:buNone/>
            </a:pPr>
            <a:endParaRPr lang="en-GB" dirty="0"/>
          </a:p>
        </p:txBody>
      </p:sp>
      <p:grpSp>
        <p:nvGrpSpPr>
          <p:cNvPr id="4" name="Group 33"/>
          <p:cNvGrpSpPr/>
          <p:nvPr/>
        </p:nvGrpSpPr>
        <p:grpSpPr>
          <a:xfrm>
            <a:off x="4572000" y="2132856"/>
            <a:ext cx="4572000" cy="2274167"/>
            <a:chOff x="3480878" y="3584740"/>
            <a:chExt cx="4572000" cy="2274167"/>
          </a:xfrm>
        </p:grpSpPr>
        <p:sp>
          <p:nvSpPr>
            <p:cNvPr id="5" name="Rectangle 4"/>
            <p:cNvSpPr/>
            <p:nvPr/>
          </p:nvSpPr>
          <p:spPr>
            <a:xfrm rot="180000">
              <a:off x="6049095" y="5096907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both at once!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4705014" y="3584740"/>
              <a:ext cx="1296144" cy="167627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3480878" y="5096908"/>
              <a:ext cx="2304256" cy="2880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 rot="-60000">
            <a:off x="2273900" y="5573629"/>
            <a:ext cx="6469699" cy="762000"/>
          </a:xfrm>
          <a:prstGeom prst="rect">
            <a:avLst/>
          </a:prstGeom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"a good static type system is like 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having compile-time unit tests"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2536" y="116632"/>
            <a:ext cx="8640960" cy="490066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3" name="Picture 2" descr="dog-at-keyboar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9544" y="1685925"/>
            <a:ext cx="5966792" cy="42653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3688" y="836712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>
                <a:latin typeface="Impact" pitchFamily="34" charset="0"/>
              </a:rPr>
              <a:t>TYPE ALL THE THINGS</a:t>
            </a:r>
            <a:endParaRPr lang="en-GB" sz="54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Designing with types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3886200"/>
            <a:ext cx="7704856" cy="1752600"/>
          </a:xfrm>
        </p:spPr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What can we do with this type system?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Optional values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Required vs. Optional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1828800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PersonalName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{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FirstName</a:t>
            </a:r>
            <a:r>
              <a:rPr lang="en-GB" sz="2800" dirty="0" smtClean="0"/>
              <a:t>: string;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MiddleInitial</a:t>
            </a:r>
            <a:r>
              <a:rPr lang="en-GB" sz="2800" dirty="0" smtClean="0"/>
              <a:t>: string;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LastName</a:t>
            </a:r>
            <a:r>
              <a:rPr lang="en-GB" sz="2800" dirty="0" smtClean="0"/>
              <a:t>: string;</a:t>
            </a:r>
          </a:p>
          <a:p>
            <a:r>
              <a:rPr lang="en-GB" sz="2800" dirty="0" smtClean="0"/>
              <a:t>    }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292080" y="2420888"/>
            <a:ext cx="2088232" cy="1681336"/>
            <a:chOff x="5292080" y="2420888"/>
            <a:chExt cx="2088232" cy="1681336"/>
          </a:xfrm>
        </p:grpSpPr>
        <p:sp>
          <p:nvSpPr>
            <p:cNvPr id="14" name="Line Callout 1 (No Border) 13"/>
            <p:cNvSpPr/>
            <p:nvPr/>
          </p:nvSpPr>
          <p:spPr>
            <a:xfrm>
              <a:off x="5292080" y="2420888"/>
              <a:ext cx="1872208" cy="457200"/>
            </a:xfrm>
            <a:prstGeom prst="callout1">
              <a:avLst>
                <a:gd name="adj1" fmla="val 45856"/>
                <a:gd name="adj2" fmla="val 25242"/>
                <a:gd name="adj3" fmla="val 112500"/>
                <a:gd name="adj4" fmla="val -38333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required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5" name="Line Callout 1 (No Border) 14"/>
            <p:cNvSpPr/>
            <p:nvPr/>
          </p:nvSpPr>
          <p:spPr>
            <a:xfrm>
              <a:off x="5436096" y="3645024"/>
              <a:ext cx="1944216" cy="457200"/>
            </a:xfrm>
            <a:prstGeom prst="callout1">
              <a:avLst>
                <a:gd name="adj1" fmla="val 45856"/>
                <a:gd name="adj2" fmla="val 23086"/>
                <a:gd name="adj3" fmla="val 55357"/>
                <a:gd name="adj4" fmla="val -43375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required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6" name="Line Callout 1 (No Border) 15"/>
            <p:cNvSpPr/>
            <p:nvPr/>
          </p:nvSpPr>
          <p:spPr>
            <a:xfrm>
              <a:off x="5668888" y="3111624"/>
              <a:ext cx="1295400" cy="457200"/>
            </a:xfrm>
            <a:prstGeom prst="callout1">
              <a:avLst>
                <a:gd name="adj1" fmla="val 45368"/>
                <a:gd name="adj2" fmla="val 13264"/>
                <a:gd name="adj3" fmla="val 68849"/>
                <a:gd name="adj4" fmla="val -66625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optional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 rot="-60000">
            <a:off x="2345909" y="4925558"/>
            <a:ext cx="6469699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How can we represent optional values?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Understanding </a:t>
            </a:r>
            <a:br>
              <a:rPr lang="en-GB" dirty="0" smtClean="0"/>
            </a:br>
            <a:r>
              <a:rPr lang="en-GB" dirty="0" smtClean="0"/>
              <a:t>functional programming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 rot="21540000" flipH="1">
            <a:off x="840934" y="5769290"/>
            <a:ext cx="6253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A non-technical overview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Null is not the same as “optional”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7704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>
            <a:off x="6012160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771800" y="2708920"/>
            <a:ext cx="3240000" cy="108012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Length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string </a:t>
            </a:r>
            <a:r>
              <a:rPr lang="en-GB" sz="2400" dirty="0" smtClean="0"/>
              <a:t>–›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  <a:br>
              <a:rPr lang="en-GB" sz="3200" dirty="0" smtClean="0"/>
            </a:b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92480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br>
              <a:rPr lang="en-GB" sz="3200" dirty="0" smtClean="0"/>
            </a:br>
            <a:r>
              <a:rPr lang="en-GB" sz="3200" dirty="0" smtClean="0"/>
              <a:t>2</a:t>
            </a:r>
          </a:p>
          <a:p>
            <a:pPr algn="ctr"/>
            <a:r>
              <a:rPr lang="en-GB" sz="3200" dirty="0" smtClean="0"/>
              <a:t>3</a:t>
            </a:r>
            <a:endParaRPr lang="en-GB" sz="3200" dirty="0"/>
          </a:p>
        </p:txBody>
      </p:sp>
      <p:grpSp>
        <p:nvGrpSpPr>
          <p:cNvPr id="2" name="Group 31"/>
          <p:cNvGrpSpPr/>
          <p:nvPr/>
        </p:nvGrpSpPr>
        <p:grpSpPr>
          <a:xfrm>
            <a:off x="251520" y="4365104"/>
            <a:ext cx="2552541" cy="1121518"/>
            <a:chOff x="1047979" y="4365105"/>
            <a:chExt cx="2552541" cy="1121518"/>
          </a:xfrm>
        </p:grpSpPr>
        <p:sp>
          <p:nvSpPr>
            <p:cNvPr id="15" name="TextBox 14"/>
            <p:cNvSpPr txBox="1"/>
            <p:nvPr/>
          </p:nvSpPr>
          <p:spPr>
            <a:xfrm rot="21660000" flipH="1">
              <a:off x="1047979" y="4963403"/>
              <a:ext cx="255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String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691681" y="4365105"/>
              <a:ext cx="76378" cy="64807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le 16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  <a:br>
              <a:rPr lang="en-GB" sz="3200" dirty="0" smtClean="0"/>
            </a:br>
            <a:r>
              <a:rPr lang="en-GB" sz="3200" dirty="0" smtClean="0">
                <a:solidFill>
                  <a:srgbClr val="C00000"/>
                </a:solidFill>
              </a:rPr>
              <a:t>null</a:t>
            </a:r>
            <a:endParaRPr lang="en-GB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 descr="Captain-Kirk-and-Spock-james-t-kirk-8158024-720-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404664"/>
            <a:ext cx="7670626" cy="6136501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3059832" y="476672"/>
            <a:ext cx="2448272" cy="864096"/>
          </a:xfrm>
          <a:prstGeom prst="wedgeEllipseCallout">
            <a:avLst>
              <a:gd name="adj1" fmla="val -21791"/>
              <a:gd name="adj2" fmla="val 81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Spock,  set </a:t>
            </a:r>
            <a:r>
              <a:rPr lang="en-GB" dirty="0" err="1" smtClean="0"/>
              <a:t>phasers</a:t>
            </a:r>
            <a:r>
              <a:rPr lang="en-GB" dirty="0" smtClean="0"/>
              <a:t> to null!</a:t>
            </a:r>
            <a:endParaRPr lang="en-GB" dirty="0"/>
          </a:p>
        </p:txBody>
      </p:sp>
      <p:sp>
        <p:nvSpPr>
          <p:cNvPr id="5" name="Oval Callout 4"/>
          <p:cNvSpPr/>
          <p:nvPr/>
        </p:nvSpPr>
        <p:spPr>
          <a:xfrm>
            <a:off x="6228184" y="3140968"/>
            <a:ext cx="2304256" cy="720080"/>
          </a:xfrm>
          <a:prstGeom prst="wedgeEllipseCallout">
            <a:avLst>
              <a:gd name="adj1" fmla="val -34569"/>
              <a:gd name="adj2" fmla="val -709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That is illogical,</a:t>
            </a:r>
            <a:br>
              <a:rPr lang="en-GB" dirty="0" smtClean="0"/>
            </a:br>
            <a:r>
              <a:rPr lang="en-GB" dirty="0" smtClean="0"/>
              <a:t>Captain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Null is not the same as “optional”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7704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>
            <a:off x="6012160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771800" y="2708920"/>
            <a:ext cx="3240000" cy="108012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Length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string </a:t>
            </a:r>
            <a:r>
              <a:rPr lang="en-GB" sz="2400" dirty="0" smtClean="0"/>
              <a:t>–›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  <a:br>
              <a:rPr lang="en-GB" sz="3200" dirty="0" smtClean="0"/>
            </a:br>
            <a:r>
              <a:rPr lang="en-GB" sz="3200" dirty="0" smtClean="0">
                <a:solidFill>
                  <a:srgbClr val="C00000"/>
                </a:solidFill>
              </a:rPr>
              <a:t>null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92480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br>
              <a:rPr lang="en-GB" sz="3200" dirty="0" smtClean="0"/>
            </a:br>
            <a:r>
              <a:rPr lang="en-GB" sz="3200" dirty="0" smtClean="0"/>
              <a:t>2</a:t>
            </a:r>
          </a:p>
          <a:p>
            <a:pPr algn="ctr"/>
            <a:r>
              <a:rPr lang="en-GB" sz="3200" dirty="0" smtClean="0"/>
              <a:t>3</a:t>
            </a:r>
            <a:endParaRPr lang="en-GB" sz="3200" dirty="0"/>
          </a:p>
        </p:txBody>
      </p:sp>
      <p:grpSp>
        <p:nvGrpSpPr>
          <p:cNvPr id="2" name="Group 27"/>
          <p:cNvGrpSpPr/>
          <p:nvPr/>
        </p:nvGrpSpPr>
        <p:grpSpPr>
          <a:xfrm>
            <a:off x="1475656" y="4005064"/>
            <a:ext cx="6449234" cy="1345746"/>
            <a:chOff x="1475656" y="4005064"/>
            <a:chExt cx="6449234" cy="1345746"/>
          </a:xfrm>
        </p:grpSpPr>
        <p:sp>
          <p:nvSpPr>
            <p:cNvPr id="21" name="TextBox 20"/>
            <p:cNvSpPr txBox="1"/>
            <p:nvPr/>
          </p:nvSpPr>
          <p:spPr>
            <a:xfrm rot="60000" flipH="1">
              <a:off x="4432284" y="4827590"/>
              <a:ext cx="34926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is null really a string?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1475656" y="4005064"/>
              <a:ext cx="3024336" cy="9361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1"/>
          <p:cNvGrpSpPr/>
          <p:nvPr/>
        </p:nvGrpSpPr>
        <p:grpSpPr>
          <a:xfrm>
            <a:off x="251489" y="4365104"/>
            <a:ext cx="2952146" cy="1125005"/>
            <a:chOff x="1047948" y="4365105"/>
            <a:chExt cx="2952146" cy="1125005"/>
          </a:xfrm>
        </p:grpSpPr>
        <p:sp>
          <p:nvSpPr>
            <p:cNvPr id="25" name="TextBox 24"/>
            <p:cNvSpPr txBox="1"/>
            <p:nvPr/>
          </p:nvSpPr>
          <p:spPr>
            <a:xfrm rot="60000" flipH="1">
              <a:off x="1047948" y="4966890"/>
              <a:ext cx="29521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String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1691681" y="4365105"/>
              <a:ext cx="76378" cy="64807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 descr="ChristopherLe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692696"/>
            <a:ext cx="4258776" cy="55206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60000" flipH="1">
            <a:off x="5521593" y="2876655"/>
            <a:ext cx="2731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“null is the </a:t>
            </a:r>
            <a:r>
              <a:rPr lang="en-GB" sz="3200" dirty="0" err="1" smtClean="0">
                <a:solidFill>
                  <a:srgbClr val="C00000"/>
                </a:solidFill>
                <a:latin typeface="Conformity" pitchFamily="2" charset="0"/>
              </a:rPr>
              <a:t>Saruman</a:t>
            </a:r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 of static typing”</a:t>
            </a:r>
            <a:endParaRPr lang="en-GB" sz="32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Null is not allowed 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7704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>
            <a:off x="6012160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771800" y="2708920"/>
            <a:ext cx="3240000" cy="108012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Length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string </a:t>
            </a:r>
            <a:r>
              <a:rPr lang="en-GB" sz="2400" dirty="0" smtClean="0"/>
              <a:t>–›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  <a:br>
              <a:rPr lang="en-GB" sz="3200" dirty="0" smtClean="0"/>
            </a:br>
            <a:r>
              <a:rPr lang="en-GB" sz="3200" dirty="0" smtClean="0">
                <a:solidFill>
                  <a:srgbClr val="C00000"/>
                </a:solidFill>
              </a:rPr>
              <a:t>null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92480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br>
              <a:rPr lang="en-GB" sz="3200" dirty="0" smtClean="0"/>
            </a:br>
            <a:r>
              <a:rPr lang="en-GB" sz="3200" dirty="0" smtClean="0"/>
              <a:t>2</a:t>
            </a:r>
          </a:p>
          <a:p>
            <a:pPr algn="ctr"/>
            <a:r>
              <a:rPr lang="en-GB" sz="3200" dirty="0" smtClean="0"/>
              <a:t>3</a:t>
            </a:r>
            <a:endParaRPr lang="en-GB" sz="3200" dirty="0"/>
          </a:p>
        </p:txBody>
      </p:sp>
      <p:grpSp>
        <p:nvGrpSpPr>
          <p:cNvPr id="2" name="Group 31"/>
          <p:cNvGrpSpPr/>
          <p:nvPr/>
        </p:nvGrpSpPr>
        <p:grpSpPr>
          <a:xfrm>
            <a:off x="251520" y="4365104"/>
            <a:ext cx="2552541" cy="1121518"/>
            <a:chOff x="1047979" y="4365105"/>
            <a:chExt cx="2552541" cy="1121518"/>
          </a:xfrm>
        </p:grpSpPr>
        <p:sp>
          <p:nvSpPr>
            <p:cNvPr id="25" name="TextBox 24"/>
            <p:cNvSpPr txBox="1"/>
            <p:nvPr/>
          </p:nvSpPr>
          <p:spPr>
            <a:xfrm rot="21660000" flipH="1">
              <a:off x="1047979" y="4963403"/>
              <a:ext cx="255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String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1691681" y="4365105"/>
              <a:ext cx="76378" cy="64807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755576" y="3573016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C00000"/>
                </a:solidFill>
              </a:rPr>
              <a:t>X</a:t>
            </a:r>
            <a:endParaRPr lang="en-GB" sz="4800" dirty="0">
              <a:solidFill>
                <a:srgbClr val="C00000"/>
              </a:solidFill>
            </a:endParaRPr>
          </a:p>
        </p:txBody>
      </p:sp>
      <p:grpSp>
        <p:nvGrpSpPr>
          <p:cNvPr id="3" name="Group 15"/>
          <p:cNvGrpSpPr/>
          <p:nvPr/>
        </p:nvGrpSpPr>
        <p:grpSpPr>
          <a:xfrm>
            <a:off x="1475656" y="4005064"/>
            <a:ext cx="5688469" cy="1554550"/>
            <a:chOff x="1475656" y="4005064"/>
            <a:chExt cx="5688469" cy="1554550"/>
          </a:xfrm>
        </p:grpSpPr>
        <p:sp>
          <p:nvSpPr>
            <p:cNvPr id="17" name="TextBox 16"/>
            <p:cNvSpPr txBox="1"/>
            <p:nvPr/>
          </p:nvSpPr>
          <p:spPr>
            <a:xfrm rot="60000" flipH="1">
              <a:off x="4432341" y="4605507"/>
              <a:ext cx="27317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null is not allowed as a value!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4005064"/>
              <a:ext cx="3024336" cy="9361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better way for optional values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602906" y="2811073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+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971213" y="1484784"/>
            <a:ext cx="1800000" cy="17281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987824" y="3933056"/>
            <a:ext cx="1800000" cy="1080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2" name="Group 31"/>
          <p:cNvGrpSpPr/>
          <p:nvPr/>
        </p:nvGrpSpPr>
        <p:grpSpPr>
          <a:xfrm>
            <a:off x="179512" y="2204864"/>
            <a:ext cx="1800000" cy="2880320"/>
            <a:chOff x="179512" y="1700808"/>
            <a:chExt cx="1800000" cy="2880320"/>
          </a:xfrm>
        </p:grpSpPr>
        <p:sp>
          <p:nvSpPr>
            <p:cNvPr id="26" name="Rounded Rectangle 25"/>
            <p:cNvSpPr/>
            <p:nvPr/>
          </p:nvSpPr>
          <p:spPr>
            <a:xfrm>
              <a:off x="179512" y="1700808"/>
              <a:ext cx="1800000" cy="165618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“a”</a:t>
              </a:r>
              <a:br>
                <a:rPr lang="en-GB" sz="3200" dirty="0" smtClean="0"/>
              </a:br>
              <a:r>
                <a:rPr lang="en-GB" sz="3200" dirty="0" smtClean="0"/>
                <a:t>“b”</a:t>
              </a:r>
              <a:br>
                <a:rPr lang="en-GB" sz="3200" dirty="0" smtClean="0"/>
              </a:br>
              <a:r>
                <a:rPr lang="en-GB" sz="3200" dirty="0" smtClean="0"/>
                <a:t>“c”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79512" y="3861048"/>
              <a:ext cx="1800000" cy="7200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missing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5536" y="3284984"/>
              <a:ext cx="1296144" cy="50405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3200" dirty="0" smtClean="0"/>
                <a:t>or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 rot="-60000">
            <a:off x="2778279" y="712126"/>
            <a:ext cx="2233165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Tag these with “</a:t>
            </a:r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SomeString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”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08312" y="5013176"/>
            <a:ext cx="2915816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Tag with “Nothing”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636912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</a:rPr>
              <a:t>type </a:t>
            </a:r>
            <a:r>
              <a:rPr lang="en-GB" sz="2800" dirty="0" err="1" smtClean="0">
                <a:solidFill>
                  <a:srgbClr val="C00000"/>
                </a:solidFill>
              </a:rPr>
              <a:t>OptionalString</a:t>
            </a:r>
            <a:r>
              <a:rPr lang="en-GB" sz="2800" dirty="0" smtClean="0">
                <a:solidFill>
                  <a:srgbClr val="C00000"/>
                </a:solidFill>
              </a:rPr>
              <a:t> = </a:t>
            </a:r>
          </a:p>
          <a:p>
            <a:r>
              <a:rPr lang="en-GB" sz="2800" dirty="0" smtClean="0">
                <a:solidFill>
                  <a:srgbClr val="C00000"/>
                </a:solidFill>
              </a:rPr>
              <a:t>  | </a:t>
            </a:r>
            <a:r>
              <a:rPr lang="en-GB" sz="2800" dirty="0" err="1" smtClean="0">
                <a:solidFill>
                  <a:srgbClr val="C00000"/>
                </a:solidFill>
              </a:rPr>
              <a:t>SomeString</a:t>
            </a:r>
            <a:r>
              <a:rPr lang="en-GB" sz="2800" dirty="0" smtClean="0">
                <a:solidFill>
                  <a:srgbClr val="C00000"/>
                </a:solidFill>
              </a:rPr>
              <a:t> of string</a:t>
            </a:r>
          </a:p>
          <a:p>
            <a:r>
              <a:rPr lang="en-GB" sz="2800" dirty="0" smtClean="0">
                <a:solidFill>
                  <a:srgbClr val="C00000"/>
                </a:solidFill>
              </a:rPr>
              <a:t>  | Nothing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5" grpId="0" animBg="1"/>
      <p:bldP spid="22" grpId="0"/>
      <p:bldP spid="23" grpId="0"/>
      <p:bldP spid="32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00200" y="2620069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OptionalInt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SomeInt</a:t>
            </a:r>
            <a:r>
              <a:rPr lang="en-GB" sz="2800" dirty="0" smtClean="0"/>
              <a:t> of </a:t>
            </a:r>
            <a:r>
              <a:rPr lang="en-GB" sz="2800" dirty="0" err="1" smtClean="0"/>
              <a:t>int</a:t>
            </a:r>
            <a:endParaRPr lang="en-GB" sz="2800" dirty="0" smtClean="0"/>
          </a:p>
          <a:p>
            <a:r>
              <a:rPr lang="en-GB" sz="2800" dirty="0" smtClean="0"/>
              <a:t>    | Nothing</a:t>
            </a:r>
            <a:endParaRPr lang="en-GB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600200" y="963885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OptionalString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SomeString</a:t>
            </a:r>
            <a:r>
              <a:rPr lang="en-GB" sz="2800" dirty="0" smtClean="0"/>
              <a:t> of string</a:t>
            </a:r>
          </a:p>
          <a:p>
            <a:r>
              <a:rPr lang="en-GB" sz="2800" dirty="0" smtClean="0"/>
              <a:t>    | Nothing</a:t>
            </a:r>
            <a:endParaRPr lang="en-GB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600200" y="4257328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OptionalBool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SomeBool</a:t>
            </a:r>
            <a:r>
              <a:rPr lang="en-GB" sz="2800" dirty="0" smtClean="0"/>
              <a:t> of </a:t>
            </a:r>
            <a:r>
              <a:rPr lang="en-GB" sz="2800" dirty="0" err="1" smtClean="0"/>
              <a:t>bool</a:t>
            </a:r>
            <a:endParaRPr lang="en-GB" sz="2800" dirty="0" smtClean="0"/>
          </a:p>
          <a:p>
            <a:r>
              <a:rPr lang="en-GB" sz="2800" dirty="0" smtClean="0"/>
              <a:t>    | Nothing</a:t>
            </a:r>
            <a:endParaRPr lang="en-GB" sz="2800" dirty="0"/>
          </a:p>
        </p:txBody>
      </p:sp>
      <p:sp>
        <p:nvSpPr>
          <p:cNvPr id="18" name="TextBox 17"/>
          <p:cNvSpPr txBox="1"/>
          <p:nvPr/>
        </p:nvSpPr>
        <p:spPr>
          <a:xfrm rot="60000" flipH="1">
            <a:off x="6812437" y="3012550"/>
            <a:ext cx="1795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Duplicate code?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optional types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built-in “Option” type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3140968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PersonalName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{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FirstName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MiddleInitial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LastName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3648" y="3140968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PersonalName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{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FirstName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MiddleInitial</a:t>
            </a:r>
            <a:r>
              <a:rPr lang="en-GB" sz="2800" dirty="0" smtClean="0"/>
              <a:t>: </a:t>
            </a:r>
            <a:r>
              <a:rPr lang="en-GB" sz="2800" dirty="0" smtClean="0">
                <a:solidFill>
                  <a:srgbClr val="C00000"/>
                </a:solidFill>
              </a:rPr>
              <a:t>Option&lt;string&gt;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LastName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3648" y="3140968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PersonalName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{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FirstName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MiddleInitial</a:t>
            </a:r>
            <a:r>
              <a:rPr lang="en-GB" sz="2800" dirty="0" smtClean="0"/>
              <a:t>: </a:t>
            </a:r>
            <a:r>
              <a:rPr lang="en-GB" sz="2800" dirty="0" smtClean="0">
                <a:solidFill>
                  <a:srgbClr val="C00000"/>
                </a:solidFill>
              </a:rPr>
              <a:t>string option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LastName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}</a:t>
            </a:r>
          </a:p>
        </p:txBody>
      </p:sp>
      <p:sp>
        <p:nvSpPr>
          <p:cNvPr id="12" name="TextBox 11"/>
          <p:cNvSpPr txBox="1"/>
          <p:nvPr/>
        </p:nvSpPr>
        <p:spPr>
          <a:xfrm rot="60000" flipH="1">
            <a:off x="6812437" y="4106030"/>
            <a:ext cx="1795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nice and readable!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5656" y="1323925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Option&lt;'T&gt; = </a:t>
            </a:r>
          </a:p>
          <a:p>
            <a:r>
              <a:rPr lang="en-GB" sz="2800" dirty="0" smtClean="0"/>
              <a:t>    | Some of 'T</a:t>
            </a:r>
          </a:p>
          <a:p>
            <a:r>
              <a:rPr lang="en-GB" sz="2800" dirty="0" smtClean="0"/>
              <a:t>    | None</a:t>
            </a:r>
            <a:endParaRPr lang="en-GB" sz="2800" dirty="0"/>
          </a:p>
        </p:txBody>
      </p:sp>
      <p:grpSp>
        <p:nvGrpSpPr>
          <p:cNvPr id="2" name="Group 17"/>
          <p:cNvGrpSpPr/>
          <p:nvPr/>
        </p:nvGrpSpPr>
        <p:grpSpPr>
          <a:xfrm>
            <a:off x="3851920" y="1644432"/>
            <a:ext cx="2520332" cy="523220"/>
            <a:chOff x="3851920" y="1644432"/>
            <a:chExt cx="2520332" cy="523220"/>
          </a:xfrm>
        </p:grpSpPr>
        <p:sp>
          <p:nvSpPr>
            <p:cNvPr id="14" name="TextBox 13"/>
            <p:cNvSpPr txBox="1"/>
            <p:nvPr/>
          </p:nvSpPr>
          <p:spPr>
            <a:xfrm rot="21540000">
              <a:off x="4576430" y="1644432"/>
              <a:ext cx="1795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generic type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3851920" y="1772816"/>
              <a:ext cx="724647" cy="1488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2" grpId="0"/>
      <p:bldP spid="13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Single choice types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Single choice types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467544" y="1600200"/>
            <a:ext cx="8458200" cy="1181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type Something = </a:t>
            </a:r>
            <a:br>
              <a:rPr lang="en-GB" dirty="0" smtClean="0"/>
            </a:br>
            <a:r>
              <a:rPr lang="en-GB" dirty="0" smtClean="0"/>
              <a:t>   | </a:t>
            </a:r>
            <a:r>
              <a:rPr lang="en-GB" dirty="0" err="1" smtClean="0"/>
              <a:t>ChoiceA</a:t>
            </a:r>
            <a:r>
              <a:rPr lang="en-GB" dirty="0" smtClean="0"/>
              <a:t> of A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rot="60000" flipH="1">
            <a:off x="5728516" y="1721693"/>
            <a:ext cx="2331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One choice only? Why?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068960"/>
            <a:ext cx="8458200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Email = </a:t>
            </a:r>
            <a:b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| Email of string</a:t>
            </a:r>
          </a:p>
          <a:p>
            <a:pPr marL="342900" indent="-342900">
              <a:spcBef>
                <a:spcPct val="20000"/>
              </a:spcBef>
            </a:pPr>
            <a:r>
              <a:rPr lang="en-GB" sz="3200" dirty="0" smtClean="0"/>
              <a:t>type </a:t>
            </a:r>
            <a:r>
              <a:rPr lang="en-GB" sz="3200" dirty="0" err="1" smtClean="0"/>
              <a:t>CustomerId</a:t>
            </a:r>
            <a:r>
              <a:rPr lang="en-GB" sz="3200" dirty="0" smtClean="0"/>
              <a:t> = </a:t>
            </a:r>
            <a:br>
              <a:rPr lang="en-GB" sz="3200" dirty="0" smtClean="0"/>
            </a:br>
            <a:r>
              <a:rPr lang="en-GB" sz="3200" dirty="0" smtClean="0"/>
              <a:t>   | </a:t>
            </a:r>
            <a:r>
              <a:rPr lang="en-GB" sz="3200" dirty="0" err="1" smtClean="0"/>
              <a:t>CustomerId</a:t>
            </a:r>
            <a:r>
              <a:rPr lang="en-GB" sz="3200" dirty="0" smtClean="0"/>
              <a:t> of </a:t>
            </a:r>
            <a:r>
              <a:rPr lang="en-GB" sz="3200" dirty="0" err="1" smtClean="0"/>
              <a:t>int</a:t>
            </a:r>
            <a:endParaRPr lang="en-GB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42" name="Picture 2" descr="http://cdni.wired.co.uk/1920x1280/k_n/maths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662875"/>
            <a:ext cx="7416824" cy="494454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programming is... 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 rot="-180000">
            <a:off x="274761" y="28074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I’ve heard that...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Wrapping primitive types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755576" y="1600200"/>
            <a:ext cx="8004175" cy="228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Is an </a:t>
            </a:r>
            <a:r>
              <a:rPr lang="en-GB" dirty="0" err="1" smtClean="0"/>
              <a:t>EmailAddress</a:t>
            </a:r>
            <a:r>
              <a:rPr lang="en-GB" dirty="0" smtClean="0"/>
              <a:t> just a string?</a:t>
            </a:r>
          </a:p>
          <a:p>
            <a:pPr>
              <a:buNone/>
            </a:pPr>
            <a:r>
              <a:rPr lang="en-GB" dirty="0" smtClean="0"/>
              <a:t>Is a </a:t>
            </a:r>
            <a:r>
              <a:rPr lang="en-GB" dirty="0" err="1" smtClean="0"/>
              <a:t>CustomerId</a:t>
            </a:r>
            <a:r>
              <a:rPr lang="en-GB" dirty="0" smtClean="0"/>
              <a:t> just a </a:t>
            </a:r>
            <a:r>
              <a:rPr lang="en-GB" dirty="0" err="1" smtClean="0"/>
              <a:t>int</a:t>
            </a:r>
            <a:r>
              <a:rPr lang="en-GB" dirty="0" smtClean="0"/>
              <a:t>?</a:t>
            </a:r>
            <a:br>
              <a:rPr lang="en-GB" dirty="0" smtClean="0"/>
            </a:br>
            <a:endParaRPr lang="en-GB" dirty="0" smtClean="0"/>
          </a:p>
          <a:p>
            <a:pPr>
              <a:buNone/>
            </a:pPr>
            <a:r>
              <a:rPr lang="en-GB" dirty="0" smtClean="0"/>
              <a:t>Use </a:t>
            </a:r>
            <a:r>
              <a:rPr lang="en-GB" dirty="0" smtClean="0">
                <a:solidFill>
                  <a:srgbClr val="C00000"/>
                </a:solidFill>
              </a:rPr>
              <a:t>single choice </a:t>
            </a:r>
            <a:r>
              <a:rPr lang="en-GB" dirty="0" smtClean="0"/>
              <a:t>types to keep them distinct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45232" y="3987061"/>
            <a:ext cx="7914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= 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of string</a:t>
            </a:r>
          </a:p>
          <a:p>
            <a:r>
              <a:rPr lang="en-GB" sz="2800" dirty="0" smtClean="0"/>
              <a:t>type </a:t>
            </a:r>
            <a:r>
              <a:rPr lang="en-GB" sz="2800" dirty="0" err="1" smtClean="0"/>
              <a:t>PhoneNumber</a:t>
            </a:r>
            <a:r>
              <a:rPr lang="en-GB" sz="2800" dirty="0" smtClean="0"/>
              <a:t> = </a:t>
            </a:r>
            <a:r>
              <a:rPr lang="en-GB" sz="2800" dirty="0" err="1" smtClean="0"/>
              <a:t>PhoneNumber</a:t>
            </a:r>
            <a:r>
              <a:rPr lang="en-GB" sz="2800" dirty="0" smtClean="0"/>
              <a:t> of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232" y="5085185"/>
            <a:ext cx="7243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CustomerId</a:t>
            </a:r>
            <a:r>
              <a:rPr lang="en-GB" sz="2800" dirty="0" smtClean="0"/>
              <a:t> = </a:t>
            </a:r>
            <a:r>
              <a:rPr lang="en-GB" sz="2800" dirty="0" err="1" smtClean="0"/>
              <a:t>CustomerId</a:t>
            </a:r>
            <a:r>
              <a:rPr lang="en-GB" sz="2800" dirty="0" smtClean="0"/>
              <a:t> of </a:t>
            </a:r>
            <a:r>
              <a:rPr lang="en-GB" sz="2800" dirty="0" err="1" smtClean="0"/>
              <a:t>int</a:t>
            </a:r>
            <a:endParaRPr lang="en-GB" sz="2800" dirty="0" smtClean="0"/>
          </a:p>
          <a:p>
            <a:r>
              <a:rPr lang="en-GB" sz="2800" dirty="0" smtClean="0"/>
              <a:t>type </a:t>
            </a:r>
            <a:r>
              <a:rPr lang="en-GB" sz="2800" dirty="0" err="1" smtClean="0"/>
              <a:t>OrderId</a:t>
            </a:r>
            <a:r>
              <a:rPr lang="en-GB" sz="2800" dirty="0" smtClean="0"/>
              <a:t> = </a:t>
            </a:r>
            <a:r>
              <a:rPr lang="en-GB" sz="2800" dirty="0" err="1" smtClean="0"/>
              <a:t>OrderId</a:t>
            </a:r>
            <a:r>
              <a:rPr lang="en-GB" sz="2800" dirty="0" smtClean="0"/>
              <a:t> of </a:t>
            </a:r>
            <a:r>
              <a:rPr lang="en-GB" sz="2800" dirty="0" err="1" smtClean="0"/>
              <a:t>int</a:t>
            </a:r>
            <a:endParaRPr lang="en-GB" sz="2800" dirty="0"/>
          </a:p>
        </p:txBody>
      </p:sp>
      <p:grpSp>
        <p:nvGrpSpPr>
          <p:cNvPr id="2" name="Group 10"/>
          <p:cNvGrpSpPr/>
          <p:nvPr/>
        </p:nvGrpSpPr>
        <p:grpSpPr>
          <a:xfrm>
            <a:off x="5364091" y="4437112"/>
            <a:ext cx="3775520" cy="975571"/>
            <a:chOff x="5364091" y="4437112"/>
            <a:chExt cx="3775520" cy="975571"/>
          </a:xfrm>
        </p:grpSpPr>
        <p:sp>
          <p:nvSpPr>
            <p:cNvPr id="8" name="TextBox 7"/>
            <p:cNvSpPr txBox="1"/>
            <p:nvPr/>
          </p:nvSpPr>
          <p:spPr>
            <a:xfrm rot="60000" flipH="1">
              <a:off x="6808300" y="4889463"/>
              <a:ext cx="2331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Distinct types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436097" y="4437112"/>
              <a:ext cx="2749512" cy="434926"/>
            </a:xfrm>
            <a:custGeom>
              <a:avLst/>
              <a:gdLst>
                <a:gd name="connsiteX0" fmla="*/ 857250 w 895060"/>
                <a:gd name="connsiteY0" fmla="*/ 685589 h 685589"/>
                <a:gd name="connsiteX1" fmla="*/ 857250 w 895060"/>
                <a:gd name="connsiteY1" fmla="*/ 299826 h 685589"/>
                <a:gd name="connsiteX2" fmla="*/ 828675 w 895060"/>
                <a:gd name="connsiteY2" fmla="*/ 256964 h 685589"/>
                <a:gd name="connsiteX3" fmla="*/ 785812 w 895060"/>
                <a:gd name="connsiteY3" fmla="*/ 228389 h 685589"/>
                <a:gd name="connsiteX4" fmla="*/ 757237 w 895060"/>
                <a:gd name="connsiteY4" fmla="*/ 185526 h 685589"/>
                <a:gd name="connsiteX5" fmla="*/ 714375 w 895060"/>
                <a:gd name="connsiteY5" fmla="*/ 171239 h 685589"/>
                <a:gd name="connsiteX6" fmla="*/ 628650 w 895060"/>
                <a:gd name="connsiteY6" fmla="*/ 128376 h 685589"/>
                <a:gd name="connsiteX7" fmla="*/ 585787 w 895060"/>
                <a:gd name="connsiteY7" fmla="*/ 85514 h 685589"/>
                <a:gd name="connsiteX8" fmla="*/ 385762 w 895060"/>
                <a:gd name="connsiteY8" fmla="*/ 42651 h 685589"/>
                <a:gd name="connsiteX9" fmla="*/ 314325 w 895060"/>
                <a:gd name="connsiteY9" fmla="*/ 28364 h 685589"/>
                <a:gd name="connsiteX10" fmla="*/ 0 w 895060"/>
                <a:gd name="connsiteY10" fmla="*/ 56939 h 685589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828675 w 895060"/>
                <a:gd name="connsiteY2" fmla="*/ 228600 h 657225"/>
                <a:gd name="connsiteX3" fmla="*/ 785812 w 895060"/>
                <a:gd name="connsiteY3" fmla="*/ 200025 h 657225"/>
                <a:gd name="connsiteX4" fmla="*/ 757237 w 895060"/>
                <a:gd name="connsiteY4" fmla="*/ 157162 h 657225"/>
                <a:gd name="connsiteX5" fmla="*/ 714375 w 895060"/>
                <a:gd name="connsiteY5" fmla="*/ 142875 h 657225"/>
                <a:gd name="connsiteX6" fmla="*/ 628650 w 895060"/>
                <a:gd name="connsiteY6" fmla="*/ 100012 h 657225"/>
                <a:gd name="connsiteX7" fmla="*/ 585787 w 895060"/>
                <a:gd name="connsiteY7" fmla="*/ 57150 h 657225"/>
                <a:gd name="connsiteX8" fmla="*/ 385762 w 895060"/>
                <a:gd name="connsiteY8" fmla="*/ 14287 h 657225"/>
                <a:gd name="connsiteX9" fmla="*/ 314325 w 895060"/>
                <a:gd name="connsiteY9" fmla="*/ 0 h 657225"/>
                <a:gd name="connsiteX10" fmla="*/ 0 w 895060"/>
                <a:gd name="connsiteY10" fmla="*/ 28575 h 657225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828675 w 895060"/>
                <a:gd name="connsiteY2" fmla="*/ 228600 h 657225"/>
                <a:gd name="connsiteX3" fmla="*/ 785812 w 895060"/>
                <a:gd name="connsiteY3" fmla="*/ 200025 h 657225"/>
                <a:gd name="connsiteX4" fmla="*/ 757237 w 895060"/>
                <a:gd name="connsiteY4" fmla="*/ 157162 h 657225"/>
                <a:gd name="connsiteX5" fmla="*/ 714375 w 895060"/>
                <a:gd name="connsiteY5" fmla="*/ 142875 h 657225"/>
                <a:gd name="connsiteX6" fmla="*/ 585787 w 895060"/>
                <a:gd name="connsiteY6" fmla="*/ 57150 h 657225"/>
                <a:gd name="connsiteX7" fmla="*/ 385762 w 895060"/>
                <a:gd name="connsiteY7" fmla="*/ 14287 h 657225"/>
                <a:gd name="connsiteX8" fmla="*/ 314325 w 895060"/>
                <a:gd name="connsiteY8" fmla="*/ 0 h 657225"/>
                <a:gd name="connsiteX9" fmla="*/ 0 w 895060"/>
                <a:gd name="connsiteY9" fmla="*/ 28575 h 657225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828675 w 895060"/>
                <a:gd name="connsiteY2" fmla="*/ 228600 h 657225"/>
                <a:gd name="connsiteX3" fmla="*/ 785812 w 895060"/>
                <a:gd name="connsiteY3" fmla="*/ 200025 h 657225"/>
                <a:gd name="connsiteX4" fmla="*/ 714375 w 895060"/>
                <a:gd name="connsiteY4" fmla="*/ 142875 h 657225"/>
                <a:gd name="connsiteX5" fmla="*/ 585787 w 895060"/>
                <a:gd name="connsiteY5" fmla="*/ 57150 h 657225"/>
                <a:gd name="connsiteX6" fmla="*/ 385762 w 895060"/>
                <a:gd name="connsiteY6" fmla="*/ 14287 h 657225"/>
                <a:gd name="connsiteX7" fmla="*/ 314325 w 895060"/>
                <a:gd name="connsiteY7" fmla="*/ 0 h 657225"/>
                <a:gd name="connsiteX8" fmla="*/ 0 w 895060"/>
                <a:gd name="connsiteY8" fmla="*/ 28575 h 657225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785812 w 895060"/>
                <a:gd name="connsiteY2" fmla="*/ 200025 h 657225"/>
                <a:gd name="connsiteX3" fmla="*/ 714375 w 895060"/>
                <a:gd name="connsiteY3" fmla="*/ 142875 h 657225"/>
                <a:gd name="connsiteX4" fmla="*/ 585787 w 895060"/>
                <a:gd name="connsiteY4" fmla="*/ 57150 h 657225"/>
                <a:gd name="connsiteX5" fmla="*/ 385762 w 895060"/>
                <a:gd name="connsiteY5" fmla="*/ 14287 h 657225"/>
                <a:gd name="connsiteX6" fmla="*/ 314325 w 895060"/>
                <a:gd name="connsiteY6" fmla="*/ 0 h 657225"/>
                <a:gd name="connsiteX7" fmla="*/ 0 w 895060"/>
                <a:gd name="connsiteY7" fmla="*/ 28575 h 657225"/>
                <a:gd name="connsiteX0" fmla="*/ 857250 w 857250"/>
                <a:gd name="connsiteY0" fmla="*/ 657225 h 657225"/>
                <a:gd name="connsiteX1" fmla="*/ 785812 w 857250"/>
                <a:gd name="connsiteY1" fmla="*/ 200025 h 657225"/>
                <a:gd name="connsiteX2" fmla="*/ 714375 w 857250"/>
                <a:gd name="connsiteY2" fmla="*/ 142875 h 657225"/>
                <a:gd name="connsiteX3" fmla="*/ 585787 w 857250"/>
                <a:gd name="connsiteY3" fmla="*/ 57150 h 657225"/>
                <a:gd name="connsiteX4" fmla="*/ 385762 w 857250"/>
                <a:gd name="connsiteY4" fmla="*/ 14287 h 657225"/>
                <a:gd name="connsiteX5" fmla="*/ 314325 w 857250"/>
                <a:gd name="connsiteY5" fmla="*/ 0 h 657225"/>
                <a:gd name="connsiteX6" fmla="*/ 0 w 857250"/>
                <a:gd name="connsiteY6" fmla="*/ 28575 h 657225"/>
                <a:gd name="connsiteX0" fmla="*/ 857250 w 859744"/>
                <a:gd name="connsiteY0" fmla="*/ 657225 h 657225"/>
                <a:gd name="connsiteX1" fmla="*/ 785812 w 859744"/>
                <a:gd name="connsiteY1" fmla="*/ 200025 h 657225"/>
                <a:gd name="connsiteX2" fmla="*/ 714375 w 859744"/>
                <a:gd name="connsiteY2" fmla="*/ 142875 h 657225"/>
                <a:gd name="connsiteX3" fmla="*/ 585787 w 859744"/>
                <a:gd name="connsiteY3" fmla="*/ 57150 h 657225"/>
                <a:gd name="connsiteX4" fmla="*/ 385762 w 859744"/>
                <a:gd name="connsiteY4" fmla="*/ 14287 h 657225"/>
                <a:gd name="connsiteX5" fmla="*/ 314325 w 859744"/>
                <a:gd name="connsiteY5" fmla="*/ 0 h 657225"/>
                <a:gd name="connsiteX6" fmla="*/ 0 w 859744"/>
                <a:gd name="connsiteY6" fmla="*/ 28575 h 657225"/>
                <a:gd name="connsiteX0" fmla="*/ 857250 w 857250"/>
                <a:gd name="connsiteY0" fmla="*/ 657225 h 657225"/>
                <a:gd name="connsiteX1" fmla="*/ 749664 w 857250"/>
                <a:gd name="connsiteY1" fmla="*/ 163490 h 657225"/>
                <a:gd name="connsiteX2" fmla="*/ 714375 w 857250"/>
                <a:gd name="connsiteY2" fmla="*/ 142875 h 657225"/>
                <a:gd name="connsiteX3" fmla="*/ 585787 w 857250"/>
                <a:gd name="connsiteY3" fmla="*/ 57150 h 657225"/>
                <a:gd name="connsiteX4" fmla="*/ 385762 w 857250"/>
                <a:gd name="connsiteY4" fmla="*/ 14287 h 657225"/>
                <a:gd name="connsiteX5" fmla="*/ 314325 w 857250"/>
                <a:gd name="connsiteY5" fmla="*/ 0 h 657225"/>
                <a:gd name="connsiteX6" fmla="*/ 0 w 857250"/>
                <a:gd name="connsiteY6" fmla="*/ 28575 h 657225"/>
                <a:gd name="connsiteX0" fmla="*/ 857250 w 886068"/>
                <a:gd name="connsiteY0" fmla="*/ 657225 h 657225"/>
                <a:gd name="connsiteX1" fmla="*/ 812136 w 886068"/>
                <a:gd name="connsiteY1" fmla="*/ 245235 h 657225"/>
                <a:gd name="connsiteX2" fmla="*/ 714375 w 886068"/>
                <a:gd name="connsiteY2" fmla="*/ 142875 h 657225"/>
                <a:gd name="connsiteX3" fmla="*/ 585787 w 886068"/>
                <a:gd name="connsiteY3" fmla="*/ 57150 h 657225"/>
                <a:gd name="connsiteX4" fmla="*/ 385762 w 886068"/>
                <a:gd name="connsiteY4" fmla="*/ 14287 h 657225"/>
                <a:gd name="connsiteX5" fmla="*/ 314325 w 886068"/>
                <a:gd name="connsiteY5" fmla="*/ 0 h 657225"/>
                <a:gd name="connsiteX6" fmla="*/ 0 w 886068"/>
                <a:gd name="connsiteY6" fmla="*/ 28575 h 657225"/>
                <a:gd name="connsiteX0" fmla="*/ 906226 w 935044"/>
                <a:gd name="connsiteY0" fmla="*/ 807409 h 807409"/>
                <a:gd name="connsiteX1" fmla="*/ 861112 w 935044"/>
                <a:gd name="connsiteY1" fmla="*/ 395419 h 807409"/>
                <a:gd name="connsiteX2" fmla="*/ 763351 w 935044"/>
                <a:gd name="connsiteY2" fmla="*/ 293059 h 807409"/>
                <a:gd name="connsiteX3" fmla="*/ 634763 w 935044"/>
                <a:gd name="connsiteY3" fmla="*/ 207334 h 807409"/>
                <a:gd name="connsiteX4" fmla="*/ 434738 w 935044"/>
                <a:gd name="connsiteY4" fmla="*/ 164471 h 807409"/>
                <a:gd name="connsiteX5" fmla="*/ 363301 w 935044"/>
                <a:gd name="connsiteY5" fmla="*/ 150184 h 807409"/>
                <a:gd name="connsiteX6" fmla="*/ 0 w 935044"/>
                <a:gd name="connsiteY6" fmla="*/ 19781 h 807409"/>
                <a:gd name="connsiteX0" fmla="*/ 906226 w 935044"/>
                <a:gd name="connsiteY0" fmla="*/ 787628 h 787628"/>
                <a:gd name="connsiteX1" fmla="*/ 861112 w 935044"/>
                <a:gd name="connsiteY1" fmla="*/ 375638 h 787628"/>
                <a:gd name="connsiteX2" fmla="*/ 763351 w 935044"/>
                <a:gd name="connsiteY2" fmla="*/ 273278 h 787628"/>
                <a:gd name="connsiteX3" fmla="*/ 634763 w 935044"/>
                <a:gd name="connsiteY3" fmla="*/ 187553 h 787628"/>
                <a:gd name="connsiteX4" fmla="*/ 434738 w 935044"/>
                <a:gd name="connsiteY4" fmla="*/ 144690 h 787628"/>
                <a:gd name="connsiteX5" fmla="*/ 363301 w 935044"/>
                <a:gd name="connsiteY5" fmla="*/ 130403 h 787628"/>
                <a:gd name="connsiteX6" fmla="*/ 0 w 935044"/>
                <a:gd name="connsiteY6" fmla="*/ 0 h 787628"/>
                <a:gd name="connsiteX0" fmla="*/ 906226 w 935044"/>
                <a:gd name="connsiteY0" fmla="*/ 787628 h 787628"/>
                <a:gd name="connsiteX1" fmla="*/ 861112 w 935044"/>
                <a:gd name="connsiteY1" fmla="*/ 375638 h 787628"/>
                <a:gd name="connsiteX2" fmla="*/ 763351 w 935044"/>
                <a:gd name="connsiteY2" fmla="*/ 273278 h 787628"/>
                <a:gd name="connsiteX3" fmla="*/ 634763 w 935044"/>
                <a:gd name="connsiteY3" fmla="*/ 187553 h 787628"/>
                <a:gd name="connsiteX4" fmla="*/ 434738 w 935044"/>
                <a:gd name="connsiteY4" fmla="*/ 144690 h 787628"/>
                <a:gd name="connsiteX5" fmla="*/ 363301 w 935044"/>
                <a:gd name="connsiteY5" fmla="*/ 130403 h 787628"/>
                <a:gd name="connsiteX6" fmla="*/ 0 w 935044"/>
                <a:gd name="connsiteY6" fmla="*/ 0 h 78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5044" h="787628">
                  <a:moveTo>
                    <a:pt x="906226" y="787628"/>
                  </a:moveTo>
                  <a:cubicBezTo>
                    <a:pt x="891343" y="692378"/>
                    <a:pt x="935044" y="532746"/>
                    <a:pt x="861112" y="375638"/>
                  </a:cubicBezTo>
                  <a:cubicBezTo>
                    <a:pt x="842062" y="361351"/>
                    <a:pt x="796688" y="297090"/>
                    <a:pt x="763351" y="273278"/>
                  </a:cubicBezTo>
                  <a:cubicBezTo>
                    <a:pt x="734776" y="256609"/>
                    <a:pt x="689532" y="208984"/>
                    <a:pt x="634763" y="187553"/>
                  </a:cubicBezTo>
                  <a:cubicBezTo>
                    <a:pt x="572063" y="152720"/>
                    <a:pt x="503141" y="155214"/>
                    <a:pt x="434738" y="144690"/>
                  </a:cubicBezTo>
                  <a:cubicBezTo>
                    <a:pt x="410736" y="140997"/>
                    <a:pt x="387113" y="135165"/>
                    <a:pt x="363301" y="130403"/>
                  </a:cubicBezTo>
                  <a:cubicBezTo>
                    <a:pt x="66915" y="145222"/>
                    <a:pt x="48250" y="179215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 9"/>
            <p:cNvSpPr/>
            <p:nvPr/>
          </p:nvSpPr>
          <p:spPr>
            <a:xfrm rot="5400000" flipV="1">
              <a:off x="5988709" y="4172536"/>
              <a:ext cx="272084" cy="1521319"/>
            </a:xfrm>
            <a:custGeom>
              <a:avLst/>
              <a:gdLst>
                <a:gd name="connsiteX0" fmla="*/ 857250 w 895060"/>
                <a:gd name="connsiteY0" fmla="*/ 685589 h 685589"/>
                <a:gd name="connsiteX1" fmla="*/ 857250 w 895060"/>
                <a:gd name="connsiteY1" fmla="*/ 299826 h 685589"/>
                <a:gd name="connsiteX2" fmla="*/ 828675 w 895060"/>
                <a:gd name="connsiteY2" fmla="*/ 256964 h 685589"/>
                <a:gd name="connsiteX3" fmla="*/ 785812 w 895060"/>
                <a:gd name="connsiteY3" fmla="*/ 228389 h 685589"/>
                <a:gd name="connsiteX4" fmla="*/ 757237 w 895060"/>
                <a:gd name="connsiteY4" fmla="*/ 185526 h 685589"/>
                <a:gd name="connsiteX5" fmla="*/ 714375 w 895060"/>
                <a:gd name="connsiteY5" fmla="*/ 171239 h 685589"/>
                <a:gd name="connsiteX6" fmla="*/ 628650 w 895060"/>
                <a:gd name="connsiteY6" fmla="*/ 128376 h 685589"/>
                <a:gd name="connsiteX7" fmla="*/ 585787 w 895060"/>
                <a:gd name="connsiteY7" fmla="*/ 85514 h 685589"/>
                <a:gd name="connsiteX8" fmla="*/ 385762 w 895060"/>
                <a:gd name="connsiteY8" fmla="*/ 42651 h 685589"/>
                <a:gd name="connsiteX9" fmla="*/ 314325 w 895060"/>
                <a:gd name="connsiteY9" fmla="*/ 28364 h 685589"/>
                <a:gd name="connsiteX10" fmla="*/ 0 w 895060"/>
                <a:gd name="connsiteY10" fmla="*/ 56939 h 685589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828675 w 895060"/>
                <a:gd name="connsiteY2" fmla="*/ 228600 h 657225"/>
                <a:gd name="connsiteX3" fmla="*/ 785812 w 895060"/>
                <a:gd name="connsiteY3" fmla="*/ 200025 h 657225"/>
                <a:gd name="connsiteX4" fmla="*/ 757237 w 895060"/>
                <a:gd name="connsiteY4" fmla="*/ 157162 h 657225"/>
                <a:gd name="connsiteX5" fmla="*/ 714375 w 895060"/>
                <a:gd name="connsiteY5" fmla="*/ 142875 h 657225"/>
                <a:gd name="connsiteX6" fmla="*/ 628650 w 895060"/>
                <a:gd name="connsiteY6" fmla="*/ 100012 h 657225"/>
                <a:gd name="connsiteX7" fmla="*/ 585787 w 895060"/>
                <a:gd name="connsiteY7" fmla="*/ 57150 h 657225"/>
                <a:gd name="connsiteX8" fmla="*/ 385762 w 895060"/>
                <a:gd name="connsiteY8" fmla="*/ 14287 h 657225"/>
                <a:gd name="connsiteX9" fmla="*/ 314325 w 895060"/>
                <a:gd name="connsiteY9" fmla="*/ 0 h 657225"/>
                <a:gd name="connsiteX10" fmla="*/ 0 w 895060"/>
                <a:gd name="connsiteY10" fmla="*/ 28575 h 657225"/>
                <a:gd name="connsiteX0" fmla="*/ 857250 w 895060"/>
                <a:gd name="connsiteY0" fmla="*/ 648431 h 648431"/>
                <a:gd name="connsiteX1" fmla="*/ 857250 w 895060"/>
                <a:gd name="connsiteY1" fmla="*/ 262668 h 648431"/>
                <a:gd name="connsiteX2" fmla="*/ 828675 w 895060"/>
                <a:gd name="connsiteY2" fmla="*/ 219806 h 648431"/>
                <a:gd name="connsiteX3" fmla="*/ 785812 w 895060"/>
                <a:gd name="connsiteY3" fmla="*/ 191231 h 648431"/>
                <a:gd name="connsiteX4" fmla="*/ 757237 w 895060"/>
                <a:gd name="connsiteY4" fmla="*/ 148368 h 648431"/>
                <a:gd name="connsiteX5" fmla="*/ 714375 w 895060"/>
                <a:gd name="connsiteY5" fmla="*/ 134081 h 648431"/>
                <a:gd name="connsiteX6" fmla="*/ 628650 w 895060"/>
                <a:gd name="connsiteY6" fmla="*/ 91218 h 648431"/>
                <a:gd name="connsiteX7" fmla="*/ 585787 w 895060"/>
                <a:gd name="connsiteY7" fmla="*/ 48356 h 648431"/>
                <a:gd name="connsiteX8" fmla="*/ 385762 w 895060"/>
                <a:gd name="connsiteY8" fmla="*/ 5493 h 648431"/>
                <a:gd name="connsiteX9" fmla="*/ 561925 w 895060"/>
                <a:gd name="connsiteY9" fmla="*/ 20908 h 648431"/>
                <a:gd name="connsiteX10" fmla="*/ 0 w 895060"/>
                <a:gd name="connsiteY10" fmla="*/ 19781 h 648431"/>
                <a:gd name="connsiteX0" fmla="*/ 857250 w 895060"/>
                <a:gd name="connsiteY0" fmla="*/ 647700 h 647700"/>
                <a:gd name="connsiteX1" fmla="*/ 857250 w 895060"/>
                <a:gd name="connsiteY1" fmla="*/ 261937 h 647700"/>
                <a:gd name="connsiteX2" fmla="*/ 828675 w 895060"/>
                <a:gd name="connsiteY2" fmla="*/ 219075 h 647700"/>
                <a:gd name="connsiteX3" fmla="*/ 785812 w 895060"/>
                <a:gd name="connsiteY3" fmla="*/ 190500 h 647700"/>
                <a:gd name="connsiteX4" fmla="*/ 757237 w 895060"/>
                <a:gd name="connsiteY4" fmla="*/ 147637 h 647700"/>
                <a:gd name="connsiteX5" fmla="*/ 714375 w 895060"/>
                <a:gd name="connsiteY5" fmla="*/ 133350 h 647700"/>
                <a:gd name="connsiteX6" fmla="*/ 628650 w 895060"/>
                <a:gd name="connsiteY6" fmla="*/ 90487 h 647700"/>
                <a:gd name="connsiteX7" fmla="*/ 585787 w 895060"/>
                <a:gd name="connsiteY7" fmla="*/ 47625 h 647700"/>
                <a:gd name="connsiteX8" fmla="*/ 385762 w 895060"/>
                <a:gd name="connsiteY8" fmla="*/ 4762 h 647700"/>
                <a:gd name="connsiteX9" fmla="*/ 0 w 895060"/>
                <a:gd name="connsiteY9" fmla="*/ 19050 h 64770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714375 w 895060"/>
                <a:gd name="connsiteY5" fmla="*/ 114300 h 628650"/>
                <a:gd name="connsiteX6" fmla="*/ 628650 w 895060"/>
                <a:gd name="connsiteY6" fmla="*/ 71437 h 628650"/>
                <a:gd name="connsiteX7" fmla="*/ 585787 w 895060"/>
                <a:gd name="connsiteY7" fmla="*/ 28575 h 628650"/>
                <a:gd name="connsiteX8" fmla="*/ 0 w 895060"/>
                <a:gd name="connsiteY8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714375 w 895060"/>
                <a:gd name="connsiteY5" fmla="*/ 114300 h 628650"/>
                <a:gd name="connsiteX6" fmla="*/ 628650 w 895060"/>
                <a:gd name="connsiteY6" fmla="*/ 71437 h 628650"/>
                <a:gd name="connsiteX7" fmla="*/ 0 w 895060"/>
                <a:gd name="connsiteY7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714375 w 895060"/>
                <a:gd name="connsiteY5" fmla="*/ 114300 h 628650"/>
                <a:gd name="connsiteX6" fmla="*/ 628650 w 895060"/>
                <a:gd name="connsiteY6" fmla="*/ 71437 h 628650"/>
                <a:gd name="connsiteX7" fmla="*/ 561929 w 895060"/>
                <a:gd name="connsiteY7" fmla="*/ 30830 h 628650"/>
                <a:gd name="connsiteX8" fmla="*/ 0 w 895060"/>
                <a:gd name="connsiteY8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714375 w 895060"/>
                <a:gd name="connsiteY5" fmla="*/ 114300 h 628650"/>
                <a:gd name="connsiteX6" fmla="*/ 561929 w 895060"/>
                <a:gd name="connsiteY6" fmla="*/ 30830 h 628650"/>
                <a:gd name="connsiteX7" fmla="*/ 0 w 895060"/>
                <a:gd name="connsiteY7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561929 w 895060"/>
                <a:gd name="connsiteY5" fmla="*/ 30830 h 628650"/>
                <a:gd name="connsiteX6" fmla="*/ 0 w 895060"/>
                <a:gd name="connsiteY6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57237 w 895060"/>
                <a:gd name="connsiteY3" fmla="*/ 128587 h 628650"/>
                <a:gd name="connsiteX4" fmla="*/ 561929 w 895060"/>
                <a:gd name="connsiteY4" fmla="*/ 30830 h 628650"/>
                <a:gd name="connsiteX5" fmla="*/ 0 w 895060"/>
                <a:gd name="connsiteY5" fmla="*/ 0 h 628650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569926 w 707749"/>
                <a:gd name="connsiteY3" fmla="*/ 127459 h 627522"/>
                <a:gd name="connsiteX4" fmla="*/ 374618 w 707749"/>
                <a:gd name="connsiteY4" fmla="*/ 29702 h 627522"/>
                <a:gd name="connsiteX5" fmla="*/ 1 w 707749"/>
                <a:gd name="connsiteY5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569926 w 707749"/>
                <a:gd name="connsiteY3" fmla="*/ 127459 h 627522"/>
                <a:gd name="connsiteX4" fmla="*/ 374618 w 707749"/>
                <a:gd name="connsiteY4" fmla="*/ 29702 h 627522"/>
                <a:gd name="connsiteX5" fmla="*/ 1 w 707749"/>
                <a:gd name="connsiteY5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569926 w 707749"/>
                <a:gd name="connsiteY3" fmla="*/ 127459 h 627522"/>
                <a:gd name="connsiteX4" fmla="*/ 374618 w 707749"/>
                <a:gd name="connsiteY4" fmla="*/ 29702 h 627522"/>
                <a:gd name="connsiteX5" fmla="*/ 1 w 707749"/>
                <a:gd name="connsiteY5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569926 w 707749"/>
                <a:gd name="connsiteY3" fmla="*/ 127459 h 627522"/>
                <a:gd name="connsiteX4" fmla="*/ 374618 w 707749"/>
                <a:gd name="connsiteY4" fmla="*/ 29702 h 627522"/>
                <a:gd name="connsiteX5" fmla="*/ 1 w 707749"/>
                <a:gd name="connsiteY5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374618 w 707749"/>
                <a:gd name="connsiteY3" fmla="*/ 29702 h 627522"/>
                <a:gd name="connsiteX4" fmla="*/ 1 w 707749"/>
                <a:gd name="connsiteY4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374618 w 707749"/>
                <a:gd name="connsiteY3" fmla="*/ 29702 h 627522"/>
                <a:gd name="connsiteX4" fmla="*/ 1 w 707749"/>
                <a:gd name="connsiteY4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374618 w 707749"/>
                <a:gd name="connsiteY2" fmla="*/ 29702 h 627522"/>
                <a:gd name="connsiteX3" fmla="*/ 1 w 707749"/>
                <a:gd name="connsiteY3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374618 w 707749"/>
                <a:gd name="connsiteY2" fmla="*/ 29702 h 627522"/>
                <a:gd name="connsiteX3" fmla="*/ 1 w 707749"/>
                <a:gd name="connsiteY3" fmla="*/ 0 h 62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749" h="627522">
                  <a:moveTo>
                    <a:pt x="669939" y="627522"/>
                  </a:moveTo>
                  <a:cubicBezTo>
                    <a:pt x="707749" y="476278"/>
                    <a:pt x="702211" y="521457"/>
                    <a:pt x="669939" y="241759"/>
                  </a:cubicBezTo>
                  <a:cubicBezTo>
                    <a:pt x="620719" y="142122"/>
                    <a:pt x="569256" y="42709"/>
                    <a:pt x="374618" y="29702"/>
                  </a:cubicBezTo>
                  <a:cubicBezTo>
                    <a:pt x="277501" y="23205"/>
                    <a:pt x="124873" y="9901"/>
                    <a:pt x="1" y="0"/>
                  </a:cubicBez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17"/>
          <p:cNvGrpSpPr/>
          <p:nvPr/>
        </p:nvGrpSpPr>
        <p:grpSpPr>
          <a:xfrm>
            <a:off x="3995938" y="5589240"/>
            <a:ext cx="4033245" cy="968924"/>
            <a:chOff x="3995938" y="5589240"/>
            <a:chExt cx="4033245" cy="968924"/>
          </a:xfrm>
        </p:grpSpPr>
        <p:grpSp>
          <p:nvGrpSpPr>
            <p:cNvPr id="11" name="Group 11"/>
            <p:cNvGrpSpPr/>
            <p:nvPr/>
          </p:nvGrpSpPr>
          <p:grpSpPr>
            <a:xfrm>
              <a:off x="3995938" y="5949283"/>
              <a:ext cx="4033245" cy="608881"/>
              <a:chOff x="5868149" y="4797154"/>
              <a:chExt cx="4033245" cy="608881"/>
            </a:xfrm>
          </p:grpSpPr>
          <p:sp>
            <p:nvSpPr>
              <p:cNvPr id="13" name="TextBox 12"/>
              <p:cNvSpPr txBox="1"/>
              <p:nvPr/>
            </p:nvSpPr>
            <p:spPr>
              <a:xfrm rot="21540000">
                <a:off x="6808242" y="4882815"/>
                <a:ext cx="30931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>
                    <a:solidFill>
                      <a:srgbClr val="C00000"/>
                    </a:solidFill>
                    <a:latin typeface="Conformity" pitchFamily="2" charset="0"/>
                  </a:rPr>
                  <a:t>Also distinct types</a:t>
                </a:r>
                <a:endParaRPr lang="en-GB" sz="2800" dirty="0">
                  <a:solidFill>
                    <a:srgbClr val="C00000"/>
                  </a:solidFill>
                  <a:latin typeface="Conformity" pitchFamily="2" charset="0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5400000" flipV="1">
                <a:off x="6268768" y="4396535"/>
                <a:ext cx="216023" cy="1017262"/>
              </a:xfrm>
              <a:custGeom>
                <a:avLst/>
                <a:gdLst>
                  <a:gd name="connsiteX0" fmla="*/ 857250 w 895060"/>
                  <a:gd name="connsiteY0" fmla="*/ 685589 h 685589"/>
                  <a:gd name="connsiteX1" fmla="*/ 857250 w 895060"/>
                  <a:gd name="connsiteY1" fmla="*/ 299826 h 685589"/>
                  <a:gd name="connsiteX2" fmla="*/ 828675 w 895060"/>
                  <a:gd name="connsiteY2" fmla="*/ 256964 h 685589"/>
                  <a:gd name="connsiteX3" fmla="*/ 785812 w 895060"/>
                  <a:gd name="connsiteY3" fmla="*/ 228389 h 685589"/>
                  <a:gd name="connsiteX4" fmla="*/ 757237 w 895060"/>
                  <a:gd name="connsiteY4" fmla="*/ 185526 h 685589"/>
                  <a:gd name="connsiteX5" fmla="*/ 714375 w 895060"/>
                  <a:gd name="connsiteY5" fmla="*/ 171239 h 685589"/>
                  <a:gd name="connsiteX6" fmla="*/ 628650 w 895060"/>
                  <a:gd name="connsiteY6" fmla="*/ 128376 h 685589"/>
                  <a:gd name="connsiteX7" fmla="*/ 585787 w 895060"/>
                  <a:gd name="connsiteY7" fmla="*/ 85514 h 685589"/>
                  <a:gd name="connsiteX8" fmla="*/ 385762 w 895060"/>
                  <a:gd name="connsiteY8" fmla="*/ 42651 h 685589"/>
                  <a:gd name="connsiteX9" fmla="*/ 314325 w 895060"/>
                  <a:gd name="connsiteY9" fmla="*/ 28364 h 685589"/>
                  <a:gd name="connsiteX10" fmla="*/ 0 w 895060"/>
                  <a:gd name="connsiteY10" fmla="*/ 56939 h 685589"/>
                  <a:gd name="connsiteX0" fmla="*/ 857250 w 895060"/>
                  <a:gd name="connsiteY0" fmla="*/ 657225 h 657225"/>
                  <a:gd name="connsiteX1" fmla="*/ 857250 w 895060"/>
                  <a:gd name="connsiteY1" fmla="*/ 271462 h 657225"/>
                  <a:gd name="connsiteX2" fmla="*/ 828675 w 895060"/>
                  <a:gd name="connsiteY2" fmla="*/ 228600 h 657225"/>
                  <a:gd name="connsiteX3" fmla="*/ 785812 w 895060"/>
                  <a:gd name="connsiteY3" fmla="*/ 200025 h 657225"/>
                  <a:gd name="connsiteX4" fmla="*/ 757237 w 895060"/>
                  <a:gd name="connsiteY4" fmla="*/ 157162 h 657225"/>
                  <a:gd name="connsiteX5" fmla="*/ 714375 w 895060"/>
                  <a:gd name="connsiteY5" fmla="*/ 142875 h 657225"/>
                  <a:gd name="connsiteX6" fmla="*/ 628650 w 895060"/>
                  <a:gd name="connsiteY6" fmla="*/ 100012 h 657225"/>
                  <a:gd name="connsiteX7" fmla="*/ 585787 w 895060"/>
                  <a:gd name="connsiteY7" fmla="*/ 57150 h 657225"/>
                  <a:gd name="connsiteX8" fmla="*/ 385762 w 895060"/>
                  <a:gd name="connsiteY8" fmla="*/ 14287 h 657225"/>
                  <a:gd name="connsiteX9" fmla="*/ 314325 w 895060"/>
                  <a:gd name="connsiteY9" fmla="*/ 0 h 657225"/>
                  <a:gd name="connsiteX10" fmla="*/ 0 w 895060"/>
                  <a:gd name="connsiteY10" fmla="*/ 28575 h 657225"/>
                  <a:gd name="connsiteX0" fmla="*/ 857250 w 895060"/>
                  <a:gd name="connsiteY0" fmla="*/ 648431 h 648431"/>
                  <a:gd name="connsiteX1" fmla="*/ 857250 w 895060"/>
                  <a:gd name="connsiteY1" fmla="*/ 262668 h 648431"/>
                  <a:gd name="connsiteX2" fmla="*/ 828675 w 895060"/>
                  <a:gd name="connsiteY2" fmla="*/ 219806 h 648431"/>
                  <a:gd name="connsiteX3" fmla="*/ 785812 w 895060"/>
                  <a:gd name="connsiteY3" fmla="*/ 191231 h 648431"/>
                  <a:gd name="connsiteX4" fmla="*/ 757237 w 895060"/>
                  <a:gd name="connsiteY4" fmla="*/ 148368 h 648431"/>
                  <a:gd name="connsiteX5" fmla="*/ 714375 w 895060"/>
                  <a:gd name="connsiteY5" fmla="*/ 134081 h 648431"/>
                  <a:gd name="connsiteX6" fmla="*/ 628650 w 895060"/>
                  <a:gd name="connsiteY6" fmla="*/ 91218 h 648431"/>
                  <a:gd name="connsiteX7" fmla="*/ 585787 w 895060"/>
                  <a:gd name="connsiteY7" fmla="*/ 48356 h 648431"/>
                  <a:gd name="connsiteX8" fmla="*/ 385762 w 895060"/>
                  <a:gd name="connsiteY8" fmla="*/ 5493 h 648431"/>
                  <a:gd name="connsiteX9" fmla="*/ 561925 w 895060"/>
                  <a:gd name="connsiteY9" fmla="*/ 20908 h 648431"/>
                  <a:gd name="connsiteX10" fmla="*/ 0 w 895060"/>
                  <a:gd name="connsiteY10" fmla="*/ 19781 h 648431"/>
                  <a:gd name="connsiteX0" fmla="*/ 857250 w 895060"/>
                  <a:gd name="connsiteY0" fmla="*/ 647700 h 647700"/>
                  <a:gd name="connsiteX1" fmla="*/ 857250 w 895060"/>
                  <a:gd name="connsiteY1" fmla="*/ 261937 h 647700"/>
                  <a:gd name="connsiteX2" fmla="*/ 828675 w 895060"/>
                  <a:gd name="connsiteY2" fmla="*/ 219075 h 647700"/>
                  <a:gd name="connsiteX3" fmla="*/ 785812 w 895060"/>
                  <a:gd name="connsiteY3" fmla="*/ 190500 h 647700"/>
                  <a:gd name="connsiteX4" fmla="*/ 757237 w 895060"/>
                  <a:gd name="connsiteY4" fmla="*/ 147637 h 647700"/>
                  <a:gd name="connsiteX5" fmla="*/ 714375 w 895060"/>
                  <a:gd name="connsiteY5" fmla="*/ 133350 h 647700"/>
                  <a:gd name="connsiteX6" fmla="*/ 628650 w 895060"/>
                  <a:gd name="connsiteY6" fmla="*/ 90487 h 647700"/>
                  <a:gd name="connsiteX7" fmla="*/ 585787 w 895060"/>
                  <a:gd name="connsiteY7" fmla="*/ 47625 h 647700"/>
                  <a:gd name="connsiteX8" fmla="*/ 385762 w 895060"/>
                  <a:gd name="connsiteY8" fmla="*/ 4762 h 647700"/>
                  <a:gd name="connsiteX9" fmla="*/ 0 w 895060"/>
                  <a:gd name="connsiteY9" fmla="*/ 19050 h 64770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714375 w 895060"/>
                  <a:gd name="connsiteY5" fmla="*/ 114300 h 628650"/>
                  <a:gd name="connsiteX6" fmla="*/ 628650 w 895060"/>
                  <a:gd name="connsiteY6" fmla="*/ 71437 h 628650"/>
                  <a:gd name="connsiteX7" fmla="*/ 585787 w 895060"/>
                  <a:gd name="connsiteY7" fmla="*/ 28575 h 628650"/>
                  <a:gd name="connsiteX8" fmla="*/ 0 w 895060"/>
                  <a:gd name="connsiteY8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714375 w 895060"/>
                  <a:gd name="connsiteY5" fmla="*/ 114300 h 628650"/>
                  <a:gd name="connsiteX6" fmla="*/ 628650 w 895060"/>
                  <a:gd name="connsiteY6" fmla="*/ 71437 h 628650"/>
                  <a:gd name="connsiteX7" fmla="*/ 0 w 895060"/>
                  <a:gd name="connsiteY7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714375 w 895060"/>
                  <a:gd name="connsiteY5" fmla="*/ 114300 h 628650"/>
                  <a:gd name="connsiteX6" fmla="*/ 628650 w 895060"/>
                  <a:gd name="connsiteY6" fmla="*/ 71437 h 628650"/>
                  <a:gd name="connsiteX7" fmla="*/ 561929 w 895060"/>
                  <a:gd name="connsiteY7" fmla="*/ 30830 h 628650"/>
                  <a:gd name="connsiteX8" fmla="*/ 0 w 895060"/>
                  <a:gd name="connsiteY8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714375 w 895060"/>
                  <a:gd name="connsiteY5" fmla="*/ 114300 h 628650"/>
                  <a:gd name="connsiteX6" fmla="*/ 561929 w 895060"/>
                  <a:gd name="connsiteY6" fmla="*/ 30830 h 628650"/>
                  <a:gd name="connsiteX7" fmla="*/ 0 w 895060"/>
                  <a:gd name="connsiteY7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561929 w 895060"/>
                  <a:gd name="connsiteY5" fmla="*/ 30830 h 628650"/>
                  <a:gd name="connsiteX6" fmla="*/ 0 w 895060"/>
                  <a:gd name="connsiteY6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57237 w 895060"/>
                  <a:gd name="connsiteY3" fmla="*/ 128587 h 628650"/>
                  <a:gd name="connsiteX4" fmla="*/ 561929 w 895060"/>
                  <a:gd name="connsiteY4" fmla="*/ 30830 h 628650"/>
                  <a:gd name="connsiteX5" fmla="*/ 0 w 895060"/>
                  <a:gd name="connsiteY5" fmla="*/ 0 h 628650"/>
                  <a:gd name="connsiteX0" fmla="*/ 669939 w 707749"/>
                  <a:gd name="connsiteY0" fmla="*/ 627522 h 627522"/>
                  <a:gd name="connsiteX1" fmla="*/ 669939 w 707749"/>
                  <a:gd name="connsiteY1" fmla="*/ 241759 h 627522"/>
                  <a:gd name="connsiteX2" fmla="*/ 641364 w 707749"/>
                  <a:gd name="connsiteY2" fmla="*/ 198897 h 627522"/>
                  <a:gd name="connsiteX3" fmla="*/ 569926 w 707749"/>
                  <a:gd name="connsiteY3" fmla="*/ 127459 h 627522"/>
                  <a:gd name="connsiteX4" fmla="*/ 374618 w 707749"/>
                  <a:gd name="connsiteY4" fmla="*/ 29702 h 627522"/>
                  <a:gd name="connsiteX5" fmla="*/ 1 w 707749"/>
                  <a:gd name="connsiteY5" fmla="*/ 0 h 627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749" h="627522">
                    <a:moveTo>
                      <a:pt x="669939" y="627522"/>
                    </a:moveTo>
                    <a:cubicBezTo>
                      <a:pt x="707749" y="476278"/>
                      <a:pt x="702211" y="521457"/>
                      <a:pt x="669939" y="241759"/>
                    </a:cubicBezTo>
                    <a:cubicBezTo>
                      <a:pt x="667971" y="224701"/>
                      <a:pt x="658033" y="217947"/>
                      <a:pt x="641364" y="198897"/>
                    </a:cubicBezTo>
                    <a:cubicBezTo>
                      <a:pt x="624695" y="179847"/>
                      <a:pt x="614384" y="155658"/>
                      <a:pt x="569926" y="127459"/>
                    </a:cubicBezTo>
                    <a:cubicBezTo>
                      <a:pt x="532612" y="104022"/>
                      <a:pt x="500824" y="51133"/>
                      <a:pt x="374618" y="29702"/>
                    </a:cubicBezTo>
                    <a:lnTo>
                      <a:pt x="1" y="0"/>
                    </a:lnTo>
                  </a:path>
                </a:pathLst>
              </a:custGeom>
              <a:ln w="28575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>
            <a:xfrm flipH="1" flipV="1">
              <a:off x="5220072" y="5589240"/>
              <a:ext cx="504056" cy="432048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the </a:t>
            </a:r>
            <a:r>
              <a:rPr lang="en-GB" dirty="0" err="1" smtClean="0"/>
              <a:t>EmailAddress</a:t>
            </a:r>
            <a:r>
              <a:rPr lang="en-GB" dirty="0" smtClean="0"/>
              <a:t> type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484784"/>
            <a:ext cx="8153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let </a:t>
            </a:r>
            <a:r>
              <a:rPr lang="en-GB" sz="2800" b="1" dirty="0" err="1" smtClean="0"/>
              <a:t>createEmailAddress</a:t>
            </a:r>
            <a:r>
              <a:rPr lang="en-GB" sz="2800" dirty="0" smtClean="0"/>
              <a:t> (s:string) = </a:t>
            </a:r>
          </a:p>
          <a:p>
            <a:r>
              <a:rPr lang="en-GB" sz="2800" dirty="0" smtClean="0"/>
              <a:t>    if </a:t>
            </a:r>
            <a:r>
              <a:rPr lang="en-GB" sz="2800" dirty="0" err="1" smtClean="0"/>
              <a:t>Regex.IsMatch</a:t>
            </a:r>
            <a:r>
              <a:rPr lang="en-GB" sz="2800" dirty="0" smtClean="0"/>
              <a:t>(s,@"^\S+@\S+\.\S+$") </a:t>
            </a:r>
          </a:p>
          <a:p>
            <a:r>
              <a:rPr lang="en-GB" sz="2800" dirty="0" smtClean="0"/>
              <a:t>        then (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s)</a:t>
            </a:r>
          </a:p>
          <a:p>
            <a:r>
              <a:rPr lang="en-GB" sz="2800" dirty="0" smtClean="0"/>
              <a:t>        else ?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484784"/>
            <a:ext cx="815340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let </a:t>
            </a:r>
            <a:r>
              <a:rPr lang="en-GB" sz="2800" b="1" dirty="0" err="1" smtClean="0"/>
              <a:t>createEmailAddress</a:t>
            </a:r>
            <a:r>
              <a:rPr lang="en-GB" sz="2800" dirty="0" smtClean="0"/>
              <a:t> (s:string) = </a:t>
            </a:r>
          </a:p>
          <a:p>
            <a:r>
              <a:rPr lang="en-GB" sz="2800" dirty="0" smtClean="0"/>
              <a:t>    if </a:t>
            </a:r>
            <a:r>
              <a:rPr lang="en-GB" sz="2800" dirty="0" err="1" smtClean="0"/>
              <a:t>Regex.IsMatch</a:t>
            </a:r>
            <a:r>
              <a:rPr lang="en-GB" sz="2800" dirty="0" smtClean="0"/>
              <a:t>(s,@"^\S+@\S+\.\S+$") </a:t>
            </a:r>
          </a:p>
          <a:p>
            <a:r>
              <a:rPr lang="en-GB" sz="2800" dirty="0" smtClean="0"/>
              <a:t>        then </a:t>
            </a:r>
            <a:r>
              <a:rPr lang="en-GB" sz="2800" dirty="0" smtClean="0">
                <a:solidFill>
                  <a:srgbClr val="C00000"/>
                </a:solidFill>
              </a:rPr>
              <a:t>Some</a:t>
            </a:r>
            <a:r>
              <a:rPr lang="en-GB" sz="2800" dirty="0" smtClean="0"/>
              <a:t> (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s)</a:t>
            </a:r>
          </a:p>
          <a:p>
            <a:r>
              <a:rPr lang="en-GB" sz="2800" dirty="0" smtClean="0"/>
              <a:t>        else </a:t>
            </a:r>
            <a:r>
              <a:rPr lang="en-GB" sz="2800" dirty="0" smtClean="0">
                <a:solidFill>
                  <a:srgbClr val="C00000"/>
                </a:solidFill>
              </a:rPr>
              <a:t>None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3553852"/>
            <a:ext cx="81534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createEmailAddress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        string –› </a:t>
            </a:r>
            <a:r>
              <a:rPr lang="en-GB" sz="2800" dirty="0" err="1" smtClean="0"/>
              <a:t>EmailAddress</a:t>
            </a:r>
            <a:endParaRPr lang="en-GB" sz="28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3555013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createEmailAddress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        string –› 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C00000"/>
                </a:solidFill>
              </a:rPr>
              <a:t>option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8" grpId="0" animBg="1"/>
      <p:bldP spid="9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Constrained strings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1340768"/>
            <a:ext cx="8458200" cy="295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</a:t>
            </a: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String50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GB" sz="2800" dirty="0" smtClean="0"/>
              <a:t>String50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string</a:t>
            </a:r>
          </a:p>
          <a:p>
            <a:pPr marL="342900" lvl="0" indent="-342900">
              <a:spcBef>
                <a:spcPct val="20000"/>
              </a:spcBef>
            </a:pPr>
            <a:endParaRPr lang="en-GB" sz="2800" dirty="0" smtClean="0"/>
          </a:p>
          <a:p>
            <a:r>
              <a:rPr lang="en-GB" sz="2800" dirty="0" smtClean="0"/>
              <a:t>let </a:t>
            </a:r>
            <a:r>
              <a:rPr lang="en-GB" sz="2800" b="1" dirty="0" smtClean="0"/>
              <a:t>createString50</a:t>
            </a:r>
            <a:r>
              <a:rPr lang="en-GB" sz="2800" dirty="0" smtClean="0"/>
              <a:t> (s:string) = </a:t>
            </a:r>
          </a:p>
          <a:p>
            <a:r>
              <a:rPr lang="en-GB" sz="2800" dirty="0" smtClean="0"/>
              <a:t>    if </a:t>
            </a:r>
            <a:r>
              <a:rPr lang="en-GB" sz="2800" dirty="0" err="1" smtClean="0"/>
              <a:t>s.Length</a:t>
            </a:r>
            <a:r>
              <a:rPr lang="en-GB" sz="2800" dirty="0" smtClean="0"/>
              <a:t> &lt;= 50</a:t>
            </a:r>
          </a:p>
          <a:p>
            <a:r>
              <a:rPr lang="en-GB" sz="2800" dirty="0" smtClean="0"/>
              <a:t>        then </a:t>
            </a:r>
            <a:r>
              <a:rPr lang="en-GB" sz="2800" dirty="0" smtClean="0">
                <a:solidFill>
                  <a:srgbClr val="C00000"/>
                </a:solidFill>
              </a:rPr>
              <a:t>Some</a:t>
            </a:r>
            <a:r>
              <a:rPr lang="en-GB" sz="2800" dirty="0" smtClean="0"/>
              <a:t> (String50 s)</a:t>
            </a:r>
          </a:p>
          <a:p>
            <a:r>
              <a:rPr lang="en-GB" sz="2800" dirty="0" smtClean="0"/>
              <a:t>        else </a:t>
            </a:r>
            <a:r>
              <a:rPr lang="en-GB" sz="2800" dirty="0" smtClean="0">
                <a:solidFill>
                  <a:srgbClr val="C00000"/>
                </a:solidFill>
              </a:rPr>
              <a:t>None</a:t>
            </a: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r>
              <a:rPr lang="en-GB" sz="2800" dirty="0" smtClean="0"/>
              <a:t>createString50</a:t>
            </a:r>
            <a:r>
              <a:rPr lang="en-GB" sz="2800" b="1" dirty="0" smtClean="0"/>
              <a:t> 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        string –› String50 </a:t>
            </a:r>
            <a:r>
              <a:rPr lang="en-GB" sz="2800" dirty="0" smtClean="0">
                <a:solidFill>
                  <a:srgbClr val="C00000"/>
                </a:solidFill>
              </a:rPr>
              <a:t>option</a:t>
            </a: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Constrained numbers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60000" flipH="1">
            <a:off x="5948301" y="3665294"/>
            <a:ext cx="2331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How could this happen?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60000" flipH="1">
            <a:off x="3496090" y="1237523"/>
            <a:ext cx="4676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What’s wrong with this picture?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H="1" flipV="1">
            <a:off x="3995936" y="3140968"/>
            <a:ext cx="1952543" cy="98103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6"/>
          <p:cNvGrpSpPr/>
          <p:nvPr/>
        </p:nvGrpSpPr>
        <p:grpSpPr>
          <a:xfrm>
            <a:off x="1403648" y="2492896"/>
            <a:ext cx="5832648" cy="612934"/>
            <a:chOff x="971600" y="4653136"/>
            <a:chExt cx="5832648" cy="612934"/>
          </a:xfrm>
        </p:grpSpPr>
        <p:sp>
          <p:nvSpPr>
            <p:cNvPr id="12" name="TextBox 11"/>
            <p:cNvSpPr txBox="1"/>
            <p:nvPr/>
          </p:nvSpPr>
          <p:spPr>
            <a:xfrm>
              <a:off x="4283968" y="4653136"/>
              <a:ext cx="576064" cy="6129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3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+</a:t>
              </a:r>
              <a:endParaRPr lang="en-GB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79712" y="4653136"/>
              <a:ext cx="576064" cy="6129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3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–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7784" y="4653136"/>
              <a:ext cx="1584176" cy="584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999999</a:t>
              </a:r>
              <a:endParaRPr lang="en-GB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1600" y="4653136"/>
              <a:ext cx="1008112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Qty:</a:t>
              </a:r>
              <a:endParaRPr lang="en-GB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932040" y="4653136"/>
              <a:ext cx="1872208" cy="576064"/>
            </a:xfrm>
            <a:prstGeom prst="roundRect">
              <a:avLst/>
            </a:prstGeom>
            <a:solidFill>
              <a:srgbClr val="C00000"/>
            </a:solidFill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Add To Cart</a:t>
              </a:r>
              <a:endParaRPr lang="en-GB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Constrained numbers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1340768"/>
            <a:ext cx="8458200" cy="295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</a:t>
            </a:r>
            <a:r>
              <a:rPr kumimoji="0" lang="en-GB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OrderLineQty</a:t>
            </a: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lang="en-GB" sz="2800" dirty="0" err="1" smtClean="0"/>
              <a:t>OrderLineQty</a:t>
            </a:r>
            <a:r>
              <a:rPr lang="en-GB" sz="2800" dirty="0" smtClean="0"/>
              <a:t> </a:t>
            </a:r>
            <a:r>
              <a:rPr kumimoji="0" lang="en-GB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  <a:r>
              <a:rPr kumimoji="0" lang="en-GB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GB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endParaRPr lang="en-GB" sz="2800" dirty="0" smtClean="0"/>
          </a:p>
          <a:p>
            <a:r>
              <a:rPr lang="en-GB" sz="2800" dirty="0" smtClean="0"/>
              <a:t>let </a:t>
            </a:r>
            <a:r>
              <a:rPr lang="en-GB" sz="2800" b="1" dirty="0" err="1" smtClean="0"/>
              <a:t>createOrderLineQty</a:t>
            </a:r>
            <a:r>
              <a:rPr lang="en-GB" sz="2800" dirty="0" smtClean="0"/>
              <a:t> qty = </a:t>
            </a:r>
          </a:p>
          <a:p>
            <a:r>
              <a:rPr lang="en-GB" sz="2800" dirty="0" smtClean="0"/>
              <a:t>    if qty &gt;0 &amp;&amp; qty &lt;= 99</a:t>
            </a:r>
          </a:p>
          <a:p>
            <a:r>
              <a:rPr lang="en-GB" sz="2800" dirty="0" smtClean="0"/>
              <a:t>        then </a:t>
            </a:r>
            <a:r>
              <a:rPr lang="en-GB" sz="2800" dirty="0" smtClean="0">
                <a:solidFill>
                  <a:srgbClr val="C00000"/>
                </a:solidFill>
              </a:rPr>
              <a:t>Some</a:t>
            </a:r>
            <a:r>
              <a:rPr lang="en-GB" sz="2800" dirty="0" smtClean="0"/>
              <a:t> (</a:t>
            </a:r>
            <a:r>
              <a:rPr lang="en-GB" sz="2800" dirty="0" err="1" smtClean="0"/>
              <a:t>OrderLineQty</a:t>
            </a:r>
            <a:r>
              <a:rPr lang="en-GB" sz="2800" dirty="0" smtClean="0"/>
              <a:t> qty)</a:t>
            </a:r>
          </a:p>
          <a:p>
            <a:r>
              <a:rPr lang="en-GB" sz="2800" dirty="0" smtClean="0"/>
              <a:t>        else </a:t>
            </a:r>
            <a:r>
              <a:rPr lang="en-GB" sz="2800" dirty="0" smtClean="0">
                <a:solidFill>
                  <a:srgbClr val="C00000"/>
                </a:solidFill>
              </a:rPr>
              <a:t>None</a:t>
            </a: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r>
              <a:rPr lang="en-GB" sz="2800" dirty="0" err="1" smtClean="0"/>
              <a:t>createOrderLineQty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        </a:t>
            </a:r>
            <a:r>
              <a:rPr lang="en-GB" sz="2800" dirty="0" err="1" smtClean="0"/>
              <a:t>int</a:t>
            </a:r>
            <a:r>
              <a:rPr lang="en-GB" sz="2800" dirty="0" smtClean="0"/>
              <a:t> –› </a:t>
            </a:r>
            <a:r>
              <a:rPr lang="en-GB" sz="2800" dirty="0" err="1" smtClean="0"/>
              <a:t>OrderLineQty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C00000"/>
                </a:solidFill>
              </a:rPr>
              <a:t>option</a:t>
            </a: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4"/>
          <p:cNvGrpSpPr/>
          <p:nvPr/>
        </p:nvGrpSpPr>
        <p:grpSpPr>
          <a:xfrm>
            <a:off x="2915816" y="836712"/>
            <a:ext cx="4177826" cy="648072"/>
            <a:chOff x="2779281" y="3393414"/>
            <a:chExt cx="4177826" cy="648072"/>
          </a:xfrm>
        </p:grpSpPr>
        <p:sp>
          <p:nvSpPr>
            <p:cNvPr id="6" name="TextBox 5"/>
            <p:cNvSpPr txBox="1"/>
            <p:nvPr/>
          </p:nvSpPr>
          <p:spPr>
            <a:xfrm rot="21540000">
              <a:off x="2779281" y="3393414"/>
              <a:ext cx="4177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New type just for this domain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3495652" y="3789040"/>
              <a:ext cx="432048" cy="25244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7"/>
          <p:cNvGrpSpPr/>
          <p:nvPr/>
        </p:nvGrpSpPr>
        <p:grpSpPr>
          <a:xfrm>
            <a:off x="6009510" y="215933"/>
            <a:ext cx="3131237" cy="620778"/>
            <a:chOff x="3636548" y="3170952"/>
            <a:chExt cx="3027357" cy="620778"/>
          </a:xfrm>
        </p:grpSpPr>
        <p:sp>
          <p:nvSpPr>
            <p:cNvPr id="9" name="TextBox 8"/>
            <p:cNvSpPr txBox="1"/>
            <p:nvPr/>
          </p:nvSpPr>
          <p:spPr>
            <a:xfrm rot="21540000">
              <a:off x="3636548" y="3170952"/>
              <a:ext cx="3027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How many people ever do this?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126444" y="3503699"/>
              <a:ext cx="835430" cy="2880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challenge, revisited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8579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Contact = {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32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}</a:t>
            </a:r>
            <a:endParaRPr lang="en-GB" sz="3200" dirty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revisited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revisited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1340768"/>
            <a:ext cx="8579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Contact = {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string option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32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}</a:t>
            </a:r>
            <a:endParaRPr lang="en-GB" sz="3200" dirty="0">
              <a:latin typeface="+mj-lt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revisited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1340768"/>
            <a:ext cx="8579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Contact = {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String50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String1 option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String50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EmailAddress</a:t>
            </a:r>
            <a:endParaRPr lang="en-GB" sz="3200" dirty="0" smtClean="0">
              <a:solidFill>
                <a:srgbClr val="C00000"/>
              </a:solidFill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32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}</a:t>
            </a:r>
            <a:endParaRPr lang="en-GB" sz="3200" dirty="0">
              <a:latin typeface="+mj-lt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55284"/>
            <a:ext cx="49068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Contact = {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Name: </a:t>
            </a:r>
            <a:r>
              <a:rPr lang="en-GB" sz="3200" dirty="0" err="1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PersonalName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 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Email: </a:t>
            </a:r>
            <a:r>
              <a:rPr lang="en-GB" sz="3200" dirty="0" err="1" smtClean="0">
                <a:solidFill>
                  <a:srgbClr val="0070C0"/>
                </a:solidFill>
                <a:latin typeface="+mj-lt"/>
                <a:cs typeface="Consolas" pitchFamily="49" charset="0"/>
              </a:rPr>
              <a:t>EmailContactInfo</a:t>
            </a:r>
            <a:r>
              <a:rPr lang="en-GB" sz="3200" dirty="0" smtClean="0">
                <a:latin typeface="+mj-lt"/>
                <a:cs typeface="Consolas" pitchFamily="49" charset="0"/>
              </a:rPr>
              <a:t> }</a:t>
            </a:r>
            <a:br>
              <a:rPr lang="en-GB" sz="3200" dirty="0" smtClean="0">
                <a:latin typeface="+mj-lt"/>
                <a:cs typeface="Consolas" pitchFamily="49" charset="0"/>
              </a:rPr>
            </a:br>
            <a:endParaRPr lang="en-GB" sz="3200" dirty="0" smtClean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revisited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751512" y="908720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1512" y="3356992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solidFill>
                  <a:srgbClr val="0070C0"/>
                </a:solidFill>
                <a:latin typeface="+mj-lt"/>
                <a:cs typeface="Consolas" pitchFamily="49" charset="0"/>
              </a:rPr>
              <a:t>EmailContactInfo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2400" dirty="0" smtClean="0">
                <a:latin typeface="+mj-lt"/>
                <a:cs typeface="Consolas" pitchFamily="49" charset="0"/>
              </a:rPr>
              <a:t>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EmailAddress</a:t>
            </a:r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2400" dirty="0" smtClean="0">
                <a:latin typeface="+mj-lt"/>
                <a:cs typeface="Consolas" pitchFamily="49" charset="0"/>
              </a:rPr>
              <a:t>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2400" dirty="0" smtClean="0">
                <a:latin typeface="+mj-lt"/>
                <a:cs typeface="Consolas" pitchFamily="49" charset="0"/>
              </a:rPr>
              <a:t> 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355976" y="1700808"/>
            <a:ext cx="432048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283968" y="2924944"/>
            <a:ext cx="1080120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788024" y="4077072"/>
            <a:ext cx="3024336" cy="57606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programming is...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4142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... good for mathematical and scientific tasks</a:t>
            </a:r>
          </a:p>
          <a:p>
            <a:pPr>
              <a:buNone/>
            </a:pPr>
            <a:r>
              <a:rPr lang="en-GB" dirty="0" smtClean="0"/>
              <a:t>... good for complicated algorithms</a:t>
            </a:r>
          </a:p>
          <a:p>
            <a:pPr>
              <a:buNone/>
            </a:pPr>
            <a:r>
              <a:rPr lang="en-GB" dirty="0" smtClean="0"/>
              <a:t>... </a:t>
            </a:r>
            <a:r>
              <a:rPr lang="en-GB" i="1" dirty="0" smtClean="0"/>
              <a:t>really </a:t>
            </a:r>
            <a:r>
              <a:rPr lang="en-GB" dirty="0" smtClean="0"/>
              <a:t>good for parallel processing</a:t>
            </a:r>
          </a:p>
          <a:p>
            <a:pPr>
              <a:buNone/>
            </a:pPr>
            <a:r>
              <a:rPr lang="en-GB" dirty="0" smtClean="0"/>
              <a:t>... but you need a PhD in computer science </a:t>
            </a:r>
            <a:r>
              <a:rPr lang="en-GB" dirty="0" smtClean="0">
                <a:sym typeface="Wingdings"/>
              </a:rPr>
              <a:t></a:t>
            </a:r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 rot="-180000">
            <a:off x="274761" y="28074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I’ve heard that...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-180000">
            <a:off x="6864291" y="414266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So not true...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564294" y="3933056"/>
            <a:ext cx="432048" cy="28803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-180000">
            <a:off x="7656379" y="2702505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All true...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500398" y="2348880"/>
            <a:ext cx="360040" cy="36004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212366" y="2996952"/>
            <a:ext cx="504056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Encoding domain logic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9552" y="3933825"/>
            <a:ext cx="8229600" cy="2232025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Rule 1: If the email is changed, the verified flag must be reset to false.</a:t>
            </a:r>
          </a:p>
          <a:p>
            <a:pPr>
              <a:buNone/>
            </a:pPr>
            <a:r>
              <a:rPr lang="en-GB" dirty="0" smtClean="0"/>
              <a:t>Rule 2:  The verified flag can only be set by a special verification service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64704" y="1628800"/>
            <a:ext cx="8579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32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3200" dirty="0" smtClean="0">
                <a:latin typeface="+mj-lt"/>
                <a:cs typeface="Consolas" pitchFamily="49" charset="0"/>
              </a:rPr>
              <a:t> }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3639667" y="3140968"/>
            <a:ext cx="3383860" cy="707181"/>
            <a:chOff x="3639667" y="3140968"/>
            <a:chExt cx="3383860" cy="707181"/>
          </a:xfrm>
        </p:grpSpPr>
        <p:sp>
          <p:nvSpPr>
            <p:cNvPr id="5" name="TextBox 4"/>
            <p:cNvSpPr txBox="1"/>
            <p:nvPr/>
          </p:nvSpPr>
          <p:spPr>
            <a:xfrm rot="60000" flipH="1">
              <a:off x="3639667" y="3386484"/>
              <a:ext cx="3383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anyone can set this to true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4139952" y="3140968"/>
              <a:ext cx="432048" cy="2880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Encoding domain logic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64704" y="1628800"/>
            <a:ext cx="8579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cs typeface="Consolas" pitchFamily="49" charset="0"/>
              </a:rPr>
              <a:t>type </a:t>
            </a:r>
            <a:r>
              <a:rPr lang="en-GB" sz="2800" b="1" dirty="0" err="1" smtClean="0">
                <a:cs typeface="Consolas" pitchFamily="49" charset="0"/>
              </a:rPr>
              <a:t>VerifiedEmail</a:t>
            </a:r>
            <a:r>
              <a:rPr lang="en-GB" sz="2800" dirty="0" smtClean="0">
                <a:cs typeface="Consolas" pitchFamily="49" charset="0"/>
              </a:rPr>
              <a:t> = </a:t>
            </a:r>
            <a:r>
              <a:rPr lang="en-GB" sz="2800" dirty="0" err="1" smtClean="0">
                <a:cs typeface="Consolas" pitchFamily="49" charset="0"/>
              </a:rPr>
              <a:t>VerifiedEmail</a:t>
            </a:r>
            <a:r>
              <a:rPr lang="en-GB" sz="2800" dirty="0" smtClean="0">
                <a:cs typeface="Consolas" pitchFamily="49" charset="0"/>
              </a:rPr>
              <a:t> of </a:t>
            </a:r>
            <a:r>
              <a:rPr lang="en-GB" sz="2800" dirty="0" err="1" smtClean="0">
                <a:cs typeface="Consolas" pitchFamily="49" charset="0"/>
              </a:rPr>
              <a:t>EmailAddress</a:t>
            </a:r>
            <a:endParaRPr lang="en-GB" sz="2800" dirty="0" smtClean="0">
              <a:latin typeface="+mj-lt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1972" y="3781161"/>
            <a:ext cx="77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  <a:cs typeface="Consolas" pitchFamily="49" charset="0"/>
              </a:rPr>
              <a:t>type </a:t>
            </a:r>
            <a:r>
              <a:rPr lang="en-GB" sz="2800" b="1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2800" dirty="0" smtClean="0">
                <a:latin typeface="+mj-lt"/>
                <a:cs typeface="Consolas" pitchFamily="49" charset="0"/>
              </a:rPr>
              <a:t> = </a:t>
            </a:r>
          </a:p>
          <a:p>
            <a:r>
              <a:rPr lang="en-GB" sz="2800" dirty="0" smtClean="0">
                <a:latin typeface="+mj-lt"/>
                <a:cs typeface="Consolas" pitchFamily="49" charset="0"/>
              </a:rPr>
              <a:t>  | </a:t>
            </a:r>
            <a:r>
              <a:rPr lang="en-GB" sz="2800" b="1" dirty="0" smtClean="0">
                <a:latin typeface="+mj-lt"/>
                <a:cs typeface="Consolas" pitchFamily="49" charset="0"/>
              </a:rPr>
              <a:t>Unverified</a:t>
            </a:r>
            <a:r>
              <a:rPr lang="en-GB" sz="2800" dirty="0" smtClean="0">
                <a:latin typeface="+mj-lt"/>
                <a:cs typeface="Consolas" pitchFamily="49" charset="0"/>
              </a:rPr>
              <a:t> of </a:t>
            </a:r>
            <a:r>
              <a:rPr lang="en-GB" sz="2800" dirty="0" err="1" smtClean="0">
                <a:latin typeface="+mj-lt"/>
                <a:cs typeface="Consolas" pitchFamily="49" charset="0"/>
              </a:rPr>
              <a:t>EmailAddress</a:t>
            </a:r>
            <a:endParaRPr lang="en-GB" sz="2800" dirty="0" smtClean="0">
              <a:latin typeface="+mj-lt"/>
              <a:cs typeface="Consolas" pitchFamily="49" charset="0"/>
            </a:endParaRPr>
          </a:p>
          <a:p>
            <a:r>
              <a:rPr lang="en-GB" sz="2800" dirty="0" smtClean="0">
                <a:cs typeface="Consolas" pitchFamily="49" charset="0"/>
              </a:rPr>
              <a:t>  | </a:t>
            </a:r>
            <a:r>
              <a:rPr lang="en-GB" sz="2800" b="1" dirty="0" smtClean="0">
                <a:cs typeface="Consolas" pitchFamily="49" charset="0"/>
              </a:rPr>
              <a:t>Verified</a:t>
            </a:r>
            <a:r>
              <a:rPr lang="en-GB" sz="2800" dirty="0" smtClean="0">
                <a:cs typeface="Consolas" pitchFamily="49" charset="0"/>
              </a:rPr>
              <a:t> of </a:t>
            </a:r>
            <a:r>
              <a:rPr lang="en-GB" sz="2800" dirty="0" err="1" smtClean="0">
                <a:cs typeface="Consolas" pitchFamily="49" charset="0"/>
              </a:rPr>
              <a:t>VerifiedEmail</a:t>
            </a:r>
            <a:endParaRPr lang="en-GB" sz="2800" dirty="0" smtClean="0">
              <a:latin typeface="+mj-lt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4704" y="2423790"/>
            <a:ext cx="8975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  <a:cs typeface="Consolas" pitchFamily="49" charset="0"/>
              </a:rPr>
              <a:t>type </a:t>
            </a:r>
            <a:r>
              <a:rPr lang="en-GB" sz="2800" b="1" dirty="0" err="1" smtClean="0">
                <a:latin typeface="+mj-lt"/>
                <a:cs typeface="Consolas" pitchFamily="49" charset="0"/>
              </a:rPr>
              <a:t>VerificationService</a:t>
            </a:r>
            <a:r>
              <a:rPr lang="en-GB" sz="2800" dirty="0" smtClean="0">
                <a:latin typeface="+mj-lt"/>
                <a:cs typeface="Consolas" pitchFamily="49" charset="0"/>
              </a:rPr>
              <a:t> = </a:t>
            </a:r>
            <a:br>
              <a:rPr lang="en-GB" sz="2800" dirty="0" smtClean="0">
                <a:latin typeface="+mj-lt"/>
                <a:cs typeface="Consolas" pitchFamily="49" charset="0"/>
              </a:rPr>
            </a:br>
            <a:r>
              <a:rPr lang="en-GB" sz="2800" dirty="0" smtClean="0">
                <a:latin typeface="+mj-lt"/>
                <a:cs typeface="Consolas" pitchFamily="49" charset="0"/>
              </a:rPr>
              <a:t> </a:t>
            </a:r>
            <a:r>
              <a:rPr lang="en-GB" sz="2400" dirty="0" smtClean="0">
                <a:latin typeface="+mj-lt"/>
                <a:cs typeface="Consolas" pitchFamily="49" charset="0"/>
              </a:rPr>
              <a:t>  (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*  </a:t>
            </a:r>
            <a:r>
              <a:rPr lang="en-GB" sz="2400" dirty="0" err="1" smtClean="0">
                <a:cs typeface="Consolas" pitchFamily="49" charset="0"/>
              </a:rPr>
              <a:t>VerificationHash</a:t>
            </a:r>
            <a:r>
              <a:rPr lang="en-GB" sz="2400" dirty="0" smtClean="0">
                <a:cs typeface="Consolas" pitchFamily="49" charset="0"/>
              </a:rPr>
              <a:t>)  </a:t>
            </a:r>
            <a:r>
              <a:rPr lang="en-GB" sz="2400" dirty="0" smtClean="0"/>
              <a:t>–›  </a:t>
            </a:r>
            <a:r>
              <a:rPr lang="en-GB" sz="2400" dirty="0" err="1">
                <a:cs typeface="Consolas" pitchFamily="49" charset="0"/>
              </a:rPr>
              <a:t>VerifiedEmail</a:t>
            </a:r>
            <a:r>
              <a:rPr lang="en-GB" sz="2400" dirty="0">
                <a:cs typeface="Consolas" pitchFamily="49" charset="0"/>
              </a:rPr>
              <a:t> </a:t>
            </a:r>
            <a:r>
              <a:rPr lang="en-GB" sz="2400" dirty="0" smtClean="0">
                <a:cs typeface="Consolas" pitchFamily="49" charset="0"/>
              </a:rPr>
              <a:t>option</a:t>
            </a:r>
            <a:endParaRPr lang="en-GB" sz="2400" dirty="0" smtClean="0">
              <a:latin typeface="+mj-lt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60000" flipH="1">
            <a:off x="5153957" y="1010062"/>
            <a:ext cx="3720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"there is no problem that can’t be solved by wrapping it in another type"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6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challenge, completed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4906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= ...</a:t>
            </a:r>
          </a:p>
          <a:p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EmailContactInfo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| Unverified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  | Verified of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completed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1340768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 }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smtClean="0">
                <a:latin typeface="+mj-lt"/>
                <a:cs typeface="Consolas" pitchFamily="49" charset="0"/>
              </a:rPr>
              <a:t>Contact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Name: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Email: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2400" dirty="0" smtClean="0">
                <a:latin typeface="+mj-lt"/>
                <a:cs typeface="Consolas" pitchFamily="49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4906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= ...</a:t>
            </a:r>
          </a:p>
          <a:p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EmailContactInfo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| Unverified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  | Verified of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completed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1340768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 }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smtClean="0">
                <a:latin typeface="+mj-lt"/>
                <a:cs typeface="Consolas" pitchFamily="49" charset="0"/>
              </a:rPr>
              <a:t>Contact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Name: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Email: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2400" dirty="0" smtClean="0">
                <a:latin typeface="+mj-lt"/>
                <a:cs typeface="Consolas" pitchFamily="49" charset="0"/>
              </a:rPr>
              <a:t> }</a:t>
            </a:r>
          </a:p>
        </p:txBody>
      </p:sp>
      <p:sp>
        <p:nvSpPr>
          <p:cNvPr id="8" name="TextBox 7"/>
          <p:cNvSpPr txBox="1"/>
          <p:nvPr/>
        </p:nvSpPr>
        <p:spPr>
          <a:xfrm rot="180000" flipH="1">
            <a:off x="6761924" y="5849487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Domain logic clear?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80000" flipH="1">
            <a:off x="2873492" y="5599020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What are the constraints?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-180000">
            <a:off x="5249756" y="476936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Which fields are linked?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-180000">
            <a:off x="569235" y="4841373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Which values are optional?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4906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= ...</a:t>
            </a:r>
          </a:p>
          <a:p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EmailContactInfo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| Unverified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  | Verified of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completed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1340768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 }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smtClean="0">
                <a:latin typeface="+mj-lt"/>
                <a:cs typeface="Consolas" pitchFamily="49" charset="0"/>
              </a:rPr>
              <a:t>Contact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Name: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Email: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2400" dirty="0" smtClean="0">
                <a:latin typeface="+mj-lt"/>
                <a:cs typeface="Consolas" pitchFamily="49" charset="0"/>
              </a:rPr>
              <a:t> }</a:t>
            </a:r>
          </a:p>
        </p:txBody>
      </p:sp>
      <p:sp>
        <p:nvSpPr>
          <p:cNvPr id="13" name="TextBox 12"/>
          <p:cNvSpPr txBox="1"/>
          <p:nvPr/>
        </p:nvSpPr>
        <p:spPr>
          <a:xfrm rot="-180000">
            <a:off x="569235" y="4841373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Which values are optional?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60232" y="2132856"/>
            <a:ext cx="2016224" cy="432048"/>
          </a:xfrm>
          <a:prstGeom prst="round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4906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= ...</a:t>
            </a:r>
          </a:p>
          <a:p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EmailContactInfo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| Unverified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  | Verified of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completed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1340768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 }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smtClean="0">
                <a:latin typeface="+mj-lt"/>
                <a:cs typeface="Consolas" pitchFamily="49" charset="0"/>
              </a:rPr>
              <a:t>Contact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Name: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Email: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2400" dirty="0" smtClean="0">
                <a:latin typeface="+mj-lt"/>
                <a:cs typeface="Consolas" pitchFamily="49" charset="0"/>
              </a:rPr>
              <a:t> }</a:t>
            </a:r>
          </a:p>
        </p:txBody>
      </p:sp>
      <p:sp>
        <p:nvSpPr>
          <p:cNvPr id="10" name="TextBox 9"/>
          <p:cNvSpPr txBox="1"/>
          <p:nvPr/>
        </p:nvSpPr>
        <p:spPr>
          <a:xfrm rot="180000" flipH="1">
            <a:off x="2873492" y="5599020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What are the constraints?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16216" y="1772816"/>
            <a:ext cx="1152128" cy="360040"/>
          </a:xfrm>
          <a:prstGeom prst="round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6660232" y="2132856"/>
            <a:ext cx="1008112" cy="360040"/>
          </a:xfrm>
          <a:prstGeom prst="round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6444208" y="2492896"/>
            <a:ext cx="1152128" cy="360040"/>
          </a:xfrm>
          <a:prstGeom prst="round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4906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= ...</a:t>
            </a:r>
          </a:p>
          <a:p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EmailContactInfo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| Unverified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  | Verified of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completed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1340768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 }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smtClean="0">
                <a:latin typeface="+mj-lt"/>
                <a:cs typeface="Consolas" pitchFamily="49" charset="0"/>
              </a:rPr>
              <a:t>Contact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Name: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Email: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2400" dirty="0" smtClean="0">
                <a:latin typeface="+mj-lt"/>
                <a:cs typeface="Consolas" pitchFamily="49" charset="0"/>
              </a:rPr>
              <a:t> }</a:t>
            </a:r>
          </a:p>
        </p:txBody>
      </p:sp>
      <p:sp>
        <p:nvSpPr>
          <p:cNvPr id="12" name="TextBox 11"/>
          <p:cNvSpPr txBox="1"/>
          <p:nvPr/>
        </p:nvSpPr>
        <p:spPr>
          <a:xfrm rot="-180000">
            <a:off x="5249756" y="476936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Which fields are linked?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60032" y="1268760"/>
            <a:ext cx="3168352" cy="1728192"/>
          </a:xfrm>
          <a:prstGeom prst="round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395536" y="3212976"/>
            <a:ext cx="3888432" cy="1296144"/>
          </a:xfrm>
          <a:prstGeom prst="round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4906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= ...</a:t>
            </a:r>
          </a:p>
          <a:p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EmailContactInfo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| Unverified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  | Verified of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completed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1340768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 }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smtClean="0">
                <a:latin typeface="+mj-lt"/>
                <a:cs typeface="Consolas" pitchFamily="49" charset="0"/>
              </a:rPr>
              <a:t>Contact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Name: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Email: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2400" dirty="0" smtClean="0">
                <a:latin typeface="+mj-lt"/>
                <a:cs typeface="Consolas" pitchFamily="49" charset="0"/>
              </a:rPr>
              <a:t> }</a:t>
            </a:r>
          </a:p>
        </p:txBody>
      </p:sp>
      <p:sp>
        <p:nvSpPr>
          <p:cNvPr id="8" name="TextBox 7"/>
          <p:cNvSpPr txBox="1"/>
          <p:nvPr/>
        </p:nvSpPr>
        <p:spPr>
          <a:xfrm rot="180000" flipH="1">
            <a:off x="6761924" y="5849487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Domain logic clear?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27584" y="3573016"/>
            <a:ext cx="1368152" cy="360040"/>
          </a:xfrm>
          <a:prstGeom prst="round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827584" y="3933056"/>
            <a:ext cx="1008112" cy="360040"/>
          </a:xfrm>
          <a:prstGeom prst="round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4906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= ...</a:t>
            </a:r>
          </a:p>
          <a:p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EmailContactInfo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| Unverified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  | Verified of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completed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1340768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 }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smtClean="0">
                <a:latin typeface="+mj-lt"/>
                <a:cs typeface="Consolas" pitchFamily="49" charset="0"/>
              </a:rPr>
              <a:t>Contact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Name: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Email: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2400" dirty="0" smtClean="0">
                <a:latin typeface="+mj-lt"/>
                <a:cs typeface="Consolas" pitchFamily="49" charset="0"/>
              </a:rPr>
              <a:t> }</a:t>
            </a:r>
          </a:p>
        </p:txBody>
      </p:sp>
      <p:sp>
        <p:nvSpPr>
          <p:cNvPr id="5" name="TextBox 4"/>
          <p:cNvSpPr txBox="1"/>
          <p:nvPr/>
        </p:nvSpPr>
        <p:spPr>
          <a:xfrm rot="21540000">
            <a:off x="4292984" y="4913031"/>
            <a:ext cx="50367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The ubiquitous language is evolving along with the design</a:t>
            </a:r>
            <a:endParaRPr lang="en-GB" sz="32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60000" flipH="1">
            <a:off x="183251" y="6126492"/>
            <a:ext cx="3808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(all this is </a:t>
            </a:r>
            <a:r>
              <a:rPr lang="en-GB" sz="2400" dirty="0" err="1" smtClean="0">
                <a:solidFill>
                  <a:srgbClr val="C00000"/>
                </a:solidFill>
                <a:latin typeface="Conformity" pitchFamily="2" charset="0"/>
              </a:rPr>
              <a:t>compilable</a:t>
            </a: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 code, BTW)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547664" y="5589240"/>
            <a:ext cx="432048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Functional programming is </a:t>
            </a:r>
            <a:r>
              <a:rPr lang="en-GB" dirty="0" smtClean="0">
                <a:solidFill>
                  <a:srgbClr val="C00000"/>
                </a:solidFill>
              </a:rPr>
              <a:t>good</a:t>
            </a:r>
            <a:r>
              <a:rPr lang="en-GB" dirty="0" smtClean="0"/>
              <a:t> for...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GB" sz="6000" dirty="0" smtClean="0"/>
              <a:t>Boring</a:t>
            </a:r>
          </a:p>
          <a:p>
            <a:pPr algn="ctr">
              <a:buNone/>
            </a:pPr>
            <a:r>
              <a:rPr lang="en-GB" sz="6000" dirty="0" smtClean="0"/>
              <a:t>Line Of Business </a:t>
            </a:r>
          </a:p>
          <a:p>
            <a:pPr algn="ctr">
              <a:buNone/>
            </a:pPr>
            <a:r>
              <a:rPr lang="en-GB" sz="6000" dirty="0" smtClean="0"/>
              <a:t>Applications </a:t>
            </a:r>
          </a:p>
          <a:p>
            <a:pPr algn="ctr">
              <a:buNone/>
            </a:pPr>
            <a:r>
              <a:rPr lang="en-GB" sz="4000" dirty="0" smtClean="0"/>
              <a:t>(BLOBAs)</a:t>
            </a:r>
          </a:p>
        </p:txBody>
      </p:sp>
      <p:sp>
        <p:nvSpPr>
          <p:cNvPr id="5" name="TextBox 4"/>
          <p:cNvSpPr txBox="1"/>
          <p:nvPr/>
        </p:nvSpPr>
        <p:spPr>
          <a:xfrm rot="-180000">
            <a:off x="5747368" y="325945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really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  ^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 Making illegal states </a:t>
            </a:r>
            <a:r>
              <a:rPr lang="en-GB" dirty="0" err="1" smtClean="0"/>
              <a:t>unrepresentable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illegal states </a:t>
            </a:r>
            <a:r>
              <a:rPr lang="en-GB" dirty="0" err="1" smtClean="0"/>
              <a:t>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24896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type Contact = { </a:t>
            </a:r>
            <a:br>
              <a:rPr lang="en-GB" sz="3600" dirty="0" smtClean="0"/>
            </a:br>
            <a:r>
              <a:rPr lang="en-GB" sz="3600" dirty="0" smtClean="0"/>
              <a:t>   Name: Name</a:t>
            </a:r>
            <a:br>
              <a:rPr lang="en-GB" sz="3600" dirty="0" smtClean="0"/>
            </a:br>
            <a:r>
              <a:rPr lang="en-GB" sz="3600" dirty="0" smtClean="0"/>
              <a:t>   Email: </a:t>
            </a:r>
            <a:r>
              <a:rPr lang="en-GB" sz="3600" dirty="0" err="1" smtClean="0"/>
              <a:t>EmailContactInfo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   Address: </a:t>
            </a:r>
            <a:r>
              <a:rPr lang="en-GB" sz="3600" dirty="0" err="1" smtClean="0"/>
              <a:t>PostalContactInfo</a:t>
            </a:r>
            <a:r>
              <a:rPr lang="en-GB" sz="3600" dirty="0" smtClean="0"/>
              <a:t>  </a:t>
            </a:r>
          </a:p>
          <a:p>
            <a:r>
              <a:rPr lang="en-GB" sz="3600" dirty="0" smtClean="0"/>
              <a:t>   }</a:t>
            </a:r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 rot="21540000">
            <a:off x="6449106" y="4209607"/>
            <a:ext cx="269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Added some time later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illegal states </a:t>
            </a:r>
            <a:r>
              <a:rPr lang="en-GB" dirty="0" err="1" smtClean="0"/>
              <a:t>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24896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type Contact = { </a:t>
            </a:r>
            <a:br>
              <a:rPr lang="en-GB" sz="3600" dirty="0" smtClean="0"/>
            </a:br>
            <a:r>
              <a:rPr lang="en-GB" sz="3600" dirty="0" smtClean="0"/>
              <a:t>   Name: Name</a:t>
            </a:r>
            <a:br>
              <a:rPr lang="en-GB" sz="3600" dirty="0" smtClean="0"/>
            </a:br>
            <a:r>
              <a:rPr lang="en-GB" sz="3600" dirty="0" smtClean="0"/>
              <a:t>   Email: </a:t>
            </a:r>
            <a:r>
              <a:rPr lang="en-GB" sz="3600" dirty="0" err="1" smtClean="0"/>
              <a:t>EmailContactInfo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   Address: </a:t>
            </a:r>
            <a:r>
              <a:rPr lang="en-GB" sz="3600" dirty="0" err="1" smtClean="0"/>
              <a:t>PostalContactInfo</a:t>
            </a:r>
            <a:r>
              <a:rPr lang="en-GB" sz="3600" dirty="0" smtClean="0"/>
              <a:t>  </a:t>
            </a:r>
          </a:p>
          <a:p>
            <a:r>
              <a:rPr lang="en-GB" sz="3600" dirty="0" smtClean="0"/>
              <a:t>   }</a:t>
            </a:r>
            <a:endParaRPr lang="en-GB" sz="3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836712"/>
            <a:ext cx="8496944" cy="100811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rule:</a:t>
            </a:r>
            <a:b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012160" y="3573016"/>
            <a:ext cx="2952309" cy="1296144"/>
            <a:chOff x="6012160" y="3573016"/>
            <a:chExt cx="2952309" cy="1296144"/>
          </a:xfrm>
        </p:grpSpPr>
        <p:sp>
          <p:nvSpPr>
            <p:cNvPr id="6" name="TextBox 5"/>
            <p:cNvSpPr txBox="1"/>
            <p:nvPr/>
          </p:nvSpPr>
          <p:spPr>
            <a:xfrm rot="21540000">
              <a:off x="6666234" y="3742541"/>
              <a:ext cx="22982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Doesn't meet new requirements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6012160" y="3573016"/>
              <a:ext cx="576064" cy="1296144"/>
            </a:xfrm>
            <a:prstGeom prst="rightBrace">
              <a:avLst>
                <a:gd name="adj1" fmla="val 21561"/>
                <a:gd name="adj2" fmla="val 49020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24896"/>
            <a:ext cx="86044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type Contact = { </a:t>
            </a:r>
            <a:br>
              <a:rPr lang="en-GB" sz="3600" dirty="0" smtClean="0"/>
            </a:br>
            <a:r>
              <a:rPr lang="en-GB" sz="3600" dirty="0" smtClean="0"/>
              <a:t>   Name: Name</a:t>
            </a:r>
            <a:br>
              <a:rPr lang="en-GB" sz="3600" dirty="0" smtClean="0"/>
            </a:br>
            <a:r>
              <a:rPr lang="en-GB" sz="3600" dirty="0" smtClean="0"/>
              <a:t>   Email: </a:t>
            </a:r>
            <a:r>
              <a:rPr lang="en-GB" sz="3600" dirty="0" err="1" smtClean="0"/>
              <a:t>EmailContactInfo</a:t>
            </a:r>
            <a:r>
              <a:rPr lang="en-GB" sz="3600" dirty="0" smtClean="0"/>
              <a:t> </a:t>
            </a:r>
            <a:r>
              <a:rPr lang="en-GB" sz="3600" dirty="0" smtClean="0">
                <a:solidFill>
                  <a:srgbClr val="C00000"/>
                </a:solidFill>
              </a:rPr>
              <a:t>option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   Address: </a:t>
            </a:r>
            <a:r>
              <a:rPr lang="en-GB" sz="3600" dirty="0" err="1" smtClean="0"/>
              <a:t>PostalContactInfo</a:t>
            </a:r>
            <a:r>
              <a:rPr lang="en-GB" sz="3600" dirty="0" smtClean="0"/>
              <a:t> </a:t>
            </a:r>
            <a:r>
              <a:rPr lang="en-GB" sz="3600" dirty="0" smtClean="0">
                <a:solidFill>
                  <a:srgbClr val="C00000"/>
                </a:solidFill>
              </a:rPr>
              <a:t>option</a:t>
            </a:r>
          </a:p>
          <a:p>
            <a:r>
              <a:rPr lang="en-GB" sz="3600" dirty="0" smtClean="0"/>
              <a:t>   }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 rot="21540000">
            <a:off x="5512428" y="4824758"/>
            <a:ext cx="316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Could both be missing?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836712"/>
            <a:ext cx="8496944" cy="100811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rule:</a:t>
            </a:r>
            <a:b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 rot="60000" flipH="1">
            <a:off x="-389738" y="5495385"/>
            <a:ext cx="575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"Make illegal states </a:t>
            </a:r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unrepresentable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!" 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–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Yaron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Minsky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98151" y="3127103"/>
            <a:ext cx="2065908" cy="1428604"/>
            <a:chOff x="5746023" y="3415135"/>
            <a:chExt cx="2065908" cy="1428604"/>
          </a:xfrm>
        </p:grpSpPr>
        <p:sp>
          <p:nvSpPr>
            <p:cNvPr id="9" name="TextBox 8"/>
            <p:cNvSpPr txBox="1"/>
            <p:nvPr/>
          </p:nvSpPr>
          <p:spPr>
            <a:xfrm rot="21540000">
              <a:off x="5867943" y="3415135"/>
              <a:ext cx="19439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Doesn't meet new requirements either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rot="19043382">
              <a:off x="5746023" y="3547595"/>
              <a:ext cx="430380" cy="1296144"/>
            </a:xfrm>
            <a:prstGeom prst="rightBrace">
              <a:avLst>
                <a:gd name="adj1" fmla="val 21561"/>
                <a:gd name="adj2" fmla="val 49020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196752"/>
            <a:ext cx="828092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“</a:t>
            </a:r>
            <a:r>
              <a:rPr lang="en-GB" sz="3200" i="1" dirty="0" smtClean="0"/>
              <a:t>A contact must have an email or a postal address”</a:t>
            </a:r>
          </a:p>
          <a:p>
            <a:endParaRPr lang="en-GB" sz="3200" i="1" dirty="0" smtClean="0"/>
          </a:p>
          <a:p>
            <a:r>
              <a:rPr lang="en-GB" sz="3200" dirty="0" smtClean="0"/>
              <a:t>implies: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email address only, </a:t>
            </a:r>
            <a:r>
              <a:rPr lang="en-GB" sz="3200" i="1" dirty="0" smtClean="0"/>
              <a:t>or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postal address only, </a:t>
            </a:r>
            <a:r>
              <a:rPr lang="en-GB" sz="3200" i="1" dirty="0" smtClean="0"/>
              <a:t>or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both email address and postal address</a:t>
            </a:r>
          </a:p>
          <a:p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 rot="21540000">
            <a:off x="5656444" y="4248695"/>
            <a:ext cx="316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only </a:t>
            </a:r>
            <a:r>
              <a:rPr lang="en-GB" sz="2800" u="sng" dirty="0" smtClean="0">
                <a:solidFill>
                  <a:srgbClr val="C00000"/>
                </a:solidFill>
                <a:latin typeface="Conformity" pitchFamily="2" charset="0"/>
              </a:rPr>
              <a:t>three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possibilities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ContactInfo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EmailOnly</a:t>
            </a:r>
            <a:r>
              <a:rPr lang="en-GB" sz="2800" dirty="0" smtClean="0"/>
              <a:t> of </a:t>
            </a:r>
            <a:r>
              <a:rPr lang="en-GB" sz="2800" dirty="0" err="1" smtClean="0"/>
              <a:t>EmailContactInfo</a:t>
            </a:r>
            <a:endParaRPr lang="en-GB" sz="2800" dirty="0" smtClean="0"/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AddrOnly</a:t>
            </a:r>
            <a:r>
              <a:rPr lang="en-GB" sz="2800" dirty="0" smtClean="0"/>
              <a:t> of </a:t>
            </a:r>
            <a:r>
              <a:rPr lang="en-GB" sz="2800" dirty="0" err="1" smtClean="0"/>
              <a:t>PostalContactInfo</a:t>
            </a:r>
            <a:endParaRPr lang="en-GB" sz="2800" dirty="0" smtClean="0"/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EmailAndAddr</a:t>
            </a:r>
            <a:r>
              <a:rPr lang="en-GB" sz="2800" dirty="0" smtClean="0"/>
              <a:t> of </a:t>
            </a:r>
            <a:r>
              <a:rPr lang="en-GB" sz="2400" dirty="0" err="1" smtClean="0"/>
              <a:t>EmailContactInfo</a:t>
            </a:r>
            <a:r>
              <a:rPr lang="en-GB" sz="2400" dirty="0" smtClean="0"/>
              <a:t> * </a:t>
            </a:r>
            <a:r>
              <a:rPr lang="en-GB" sz="2400" dirty="0" err="1" smtClean="0"/>
              <a:t>PostalContactInfo</a:t>
            </a:r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type Contact = { </a:t>
            </a:r>
            <a:br>
              <a:rPr lang="en-GB" sz="2800" dirty="0" smtClean="0"/>
            </a:br>
            <a:r>
              <a:rPr lang="en-GB" sz="2800" dirty="0" smtClean="0"/>
              <a:t>   Name: Name</a:t>
            </a:r>
            <a:br>
              <a:rPr lang="en-GB" sz="2800" dirty="0" smtClean="0"/>
            </a:br>
            <a:r>
              <a:rPr lang="en-GB" sz="2800" dirty="0" smtClean="0"/>
              <a:t>   </a:t>
            </a:r>
            <a:r>
              <a:rPr lang="en-GB" sz="2800" dirty="0" err="1" smtClean="0"/>
              <a:t>ContactInfo</a:t>
            </a:r>
            <a:r>
              <a:rPr lang="en-GB" sz="2800" dirty="0" smtClean="0"/>
              <a:t> : </a:t>
            </a:r>
            <a:r>
              <a:rPr lang="en-GB" sz="2800" dirty="0" err="1" smtClean="0"/>
              <a:t>ContactInfo</a:t>
            </a:r>
            <a:r>
              <a:rPr lang="en-GB" sz="2800" dirty="0" smtClean="0"/>
              <a:t>  }</a:t>
            </a:r>
            <a:endParaRPr lang="en-GB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1196752"/>
            <a:ext cx="8496944" cy="64807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 rot="21540000">
            <a:off x="5967763" y="2160430"/>
            <a:ext cx="3168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requirements are now encoded in the type!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60000" flipH="1">
            <a:off x="254771" y="3865370"/>
            <a:ext cx="316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only </a:t>
            </a:r>
            <a:r>
              <a:rPr lang="en-GB" sz="2000" u="sng" dirty="0" smtClean="0">
                <a:solidFill>
                  <a:srgbClr val="C00000"/>
                </a:solidFill>
                <a:latin typeface="Conformity" pitchFamily="2" charset="0"/>
              </a:rPr>
              <a:t>three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 possibilities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683568" y="2492896"/>
            <a:ext cx="288032" cy="1301261"/>
          </a:xfrm>
          <a:prstGeom prst="rightBrace">
            <a:avLst>
              <a:gd name="adj1" fmla="val 8333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8" grpId="0"/>
      <p:bldP spid="9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2132856"/>
            <a:ext cx="3927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Contact = { </a:t>
            </a:r>
            <a:br>
              <a:rPr lang="en-GB" sz="2400" dirty="0" smtClean="0"/>
            </a:br>
            <a:r>
              <a:rPr lang="en-GB" sz="2400" dirty="0" smtClean="0"/>
              <a:t>   Name: Name</a:t>
            </a:r>
            <a:br>
              <a:rPr lang="en-GB" sz="2400" dirty="0" smtClean="0"/>
            </a:br>
            <a:r>
              <a:rPr lang="en-GB" sz="2400" dirty="0" smtClean="0"/>
              <a:t>   Email: </a:t>
            </a:r>
            <a:r>
              <a:rPr lang="en-GB" sz="2400" dirty="0" err="1" smtClean="0">
                <a:solidFill>
                  <a:srgbClr val="0070C0"/>
                </a:solidFill>
              </a:rPr>
              <a:t>EmailContactInfo</a:t>
            </a:r>
            <a:r>
              <a:rPr lang="en-GB" sz="2400" dirty="0" smtClean="0"/>
              <a:t> </a:t>
            </a:r>
            <a:br>
              <a:rPr lang="en-GB" sz="2400" dirty="0" smtClean="0"/>
            </a:br>
            <a:r>
              <a:rPr lang="en-GB" sz="2400" dirty="0" smtClean="0"/>
              <a:t>   Address: </a:t>
            </a:r>
            <a:r>
              <a:rPr lang="en-GB" sz="2400" dirty="0" err="1" smtClean="0">
                <a:solidFill>
                  <a:srgbClr val="0070C0"/>
                </a:solidFill>
              </a:rPr>
              <a:t>PostalContactInfo</a:t>
            </a:r>
            <a:endParaRPr lang="en-GB" sz="2400" dirty="0" smtClean="0">
              <a:solidFill>
                <a:srgbClr val="0070C0"/>
              </a:solidFill>
            </a:endParaRPr>
          </a:p>
          <a:p>
            <a:r>
              <a:rPr lang="en-GB" sz="2400" dirty="0" smtClean="0">
                <a:solidFill>
                  <a:srgbClr val="C00000"/>
                </a:solidFill>
              </a:rPr>
              <a:t> </a:t>
            </a:r>
            <a:r>
              <a:rPr lang="en-GB" sz="2400" dirty="0" smtClean="0"/>
              <a:t>}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2132856"/>
            <a:ext cx="4896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type Contact = { </a:t>
            </a:r>
            <a:br>
              <a:rPr lang="en-GB" sz="2400" dirty="0"/>
            </a:br>
            <a:r>
              <a:rPr lang="en-GB" sz="2400" dirty="0"/>
              <a:t>   Name: Name</a:t>
            </a:r>
            <a:br>
              <a:rPr lang="en-GB" sz="2400" dirty="0"/>
            </a:br>
            <a:r>
              <a:rPr lang="en-GB" sz="2400" dirty="0"/>
              <a:t>   </a:t>
            </a:r>
            <a:r>
              <a:rPr lang="en-GB" sz="2400" dirty="0" err="1"/>
              <a:t>ContactInfo</a:t>
            </a:r>
            <a:r>
              <a:rPr lang="en-GB" sz="2400" dirty="0"/>
              <a:t> : </a:t>
            </a:r>
            <a:r>
              <a:rPr lang="en-GB" sz="2400" dirty="0" err="1">
                <a:solidFill>
                  <a:srgbClr val="0070C0"/>
                </a:solidFill>
              </a:rPr>
              <a:t>ContactInfo</a:t>
            </a:r>
            <a:r>
              <a:rPr lang="en-GB" sz="2400" dirty="0"/>
              <a:t>  }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type </a:t>
            </a:r>
            <a:r>
              <a:rPr lang="en-GB" sz="2400" dirty="0" err="1" smtClean="0">
                <a:solidFill>
                  <a:srgbClr val="0070C0"/>
                </a:solidFill>
              </a:rPr>
              <a:t>ContactInfo</a:t>
            </a:r>
            <a:r>
              <a:rPr lang="en-GB" sz="2400" dirty="0" smtClean="0">
                <a:solidFill>
                  <a:srgbClr val="C00000"/>
                </a:solidFill>
              </a:rPr>
              <a:t> </a:t>
            </a:r>
            <a:r>
              <a:rPr lang="en-GB" sz="2400" dirty="0" smtClean="0"/>
              <a:t>= </a:t>
            </a:r>
          </a:p>
          <a:p>
            <a:r>
              <a:rPr lang="en-GB" sz="2400" dirty="0" smtClean="0"/>
              <a:t>    | </a:t>
            </a:r>
            <a:r>
              <a:rPr lang="en-GB" sz="2400" dirty="0" err="1" smtClean="0"/>
              <a:t>EmailOnly</a:t>
            </a:r>
            <a:r>
              <a:rPr lang="en-GB" sz="2400" dirty="0" smtClean="0"/>
              <a:t> of </a:t>
            </a:r>
            <a:r>
              <a:rPr lang="en-GB" sz="2400" dirty="0" err="1" smtClean="0"/>
              <a:t>EmailContactInfo</a:t>
            </a:r>
            <a:endParaRPr lang="en-GB" sz="2400" dirty="0" smtClean="0"/>
          </a:p>
          <a:p>
            <a:r>
              <a:rPr lang="en-GB" sz="2400" dirty="0" smtClean="0"/>
              <a:t>    | </a:t>
            </a:r>
            <a:r>
              <a:rPr lang="en-GB" sz="2400" dirty="0" err="1" smtClean="0"/>
              <a:t>AddrOnly</a:t>
            </a:r>
            <a:r>
              <a:rPr lang="en-GB" sz="2400" dirty="0" smtClean="0"/>
              <a:t> of </a:t>
            </a:r>
            <a:r>
              <a:rPr lang="en-GB" sz="2400" dirty="0" err="1" smtClean="0"/>
              <a:t>PostalContactInfo</a:t>
            </a:r>
            <a:endParaRPr lang="en-GB" sz="2400" dirty="0" smtClean="0"/>
          </a:p>
          <a:p>
            <a:r>
              <a:rPr lang="en-GB" sz="2400" dirty="0" smtClean="0"/>
              <a:t>    | </a:t>
            </a:r>
            <a:r>
              <a:rPr lang="en-GB" sz="2400" dirty="0" err="1" smtClean="0"/>
              <a:t>EmailAndAddr</a:t>
            </a:r>
            <a:r>
              <a:rPr lang="en-GB" sz="2400" dirty="0" smtClean="0"/>
              <a:t> of </a:t>
            </a:r>
            <a:br>
              <a:rPr lang="en-GB" sz="2400" dirty="0" smtClean="0"/>
            </a:br>
            <a:r>
              <a:rPr lang="en-GB" sz="2400" dirty="0" smtClean="0"/>
              <a:t>        </a:t>
            </a:r>
            <a:r>
              <a:rPr lang="en-GB" sz="2000" dirty="0" err="1" smtClean="0"/>
              <a:t>EmailContactInfo</a:t>
            </a:r>
            <a:r>
              <a:rPr lang="en-GB" sz="2000" dirty="0" smtClean="0"/>
              <a:t> * </a:t>
            </a:r>
            <a:r>
              <a:rPr lang="en-GB" sz="2000" dirty="0" err="1" smtClean="0"/>
              <a:t>PostalContactInfo</a:t>
            </a:r>
            <a:endParaRPr lang="en-GB" sz="2400" dirty="0" smtClean="0"/>
          </a:p>
          <a:p>
            <a:endParaRPr lang="en-GB" sz="2400" dirty="0" smtClean="0"/>
          </a:p>
        </p:txBody>
      </p:sp>
      <p:sp>
        <p:nvSpPr>
          <p:cNvPr id="10" name="TextBox 9"/>
          <p:cNvSpPr txBox="1"/>
          <p:nvPr/>
        </p:nvSpPr>
        <p:spPr>
          <a:xfrm flipH="1">
            <a:off x="4322692" y="1916832"/>
            <a:ext cx="435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AFTER: Email and address merged into one type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9552" y="1196752"/>
            <a:ext cx="8496944" cy="64807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95536" y="191683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BEFORE: Email and address separate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51920" y="3068960"/>
            <a:ext cx="64807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175956" y="3284984"/>
            <a:ext cx="468052" cy="13489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300192" y="3284984"/>
            <a:ext cx="648072" cy="72008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http://cdn.superbwallpapers.com/wallpapers/funny/cat-riding-a-fire-breathing-unicorn-16414-1280x800.jpg"/>
          <p:cNvPicPr>
            <a:picLocks noChangeAspect="1" noChangeArrowheads="1"/>
          </p:cNvPicPr>
          <p:nvPr/>
        </p:nvPicPr>
        <p:blipFill>
          <a:blip r:embed="rId3" cstate="print"/>
          <a:srcRect l="4568" r="11385"/>
          <a:stretch>
            <a:fillRect/>
          </a:stretch>
        </p:blipFill>
        <p:spPr bwMode="auto">
          <a:xfrm>
            <a:off x="1043608" y="908720"/>
            <a:ext cx="6545327" cy="4867309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 rot="-60000">
            <a:off x="2201893" y="6039603"/>
            <a:ext cx="6469699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Static types are almost as awesome as this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436096" y="5013176"/>
            <a:ext cx="504056" cy="108012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789040"/>
            <a:ext cx="8208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Contact = { </a:t>
            </a:r>
            <a:br>
              <a:rPr lang="en-GB" sz="2800" dirty="0" smtClean="0"/>
            </a:br>
            <a:r>
              <a:rPr lang="en-GB" sz="2800" dirty="0" smtClean="0"/>
              <a:t>   Name: Name</a:t>
            </a:r>
            <a:br>
              <a:rPr lang="en-GB" sz="2800" dirty="0" smtClean="0"/>
            </a:br>
            <a:r>
              <a:rPr lang="en-GB" sz="2800" dirty="0" smtClean="0"/>
              <a:t>   </a:t>
            </a:r>
            <a:r>
              <a:rPr lang="en-GB" sz="2800" dirty="0" err="1" smtClean="0"/>
              <a:t>PrimaryContactInfo</a:t>
            </a:r>
            <a:r>
              <a:rPr lang="en-GB" sz="2800" dirty="0" smtClean="0"/>
              <a:t>: </a:t>
            </a:r>
            <a:r>
              <a:rPr lang="en-GB" sz="2800" dirty="0" err="1" smtClean="0">
                <a:solidFill>
                  <a:srgbClr val="C00000"/>
                </a:solidFill>
              </a:rPr>
              <a:t>ContactInfo</a:t>
            </a:r>
            <a:r>
              <a:rPr lang="en-GB" sz="2800" dirty="0" smtClean="0">
                <a:solidFill>
                  <a:srgbClr val="C00000"/>
                </a:solidFill>
              </a:rPr>
              <a:t/>
            </a:r>
            <a:br>
              <a:rPr lang="en-GB" sz="2800" dirty="0" smtClean="0">
                <a:solidFill>
                  <a:srgbClr val="C00000"/>
                </a:solidFill>
              </a:rPr>
            </a:br>
            <a:r>
              <a:rPr lang="en-GB" sz="2800" dirty="0" smtClean="0">
                <a:solidFill>
                  <a:srgbClr val="C00000"/>
                </a:solidFill>
              </a:rPr>
              <a:t>  </a:t>
            </a:r>
            <a:r>
              <a:rPr lang="en-GB" sz="2800" dirty="0" smtClean="0"/>
              <a:t> </a:t>
            </a:r>
            <a:r>
              <a:rPr lang="en-GB" sz="2800" dirty="0" err="1" smtClean="0"/>
              <a:t>SecondaryContactInfo</a:t>
            </a:r>
            <a:r>
              <a:rPr lang="en-GB" sz="2800" dirty="0" smtClean="0"/>
              <a:t>: </a:t>
            </a:r>
            <a:r>
              <a:rPr lang="en-GB" sz="2800" dirty="0" err="1" smtClean="0">
                <a:solidFill>
                  <a:srgbClr val="C00000"/>
                </a:solidFill>
              </a:rPr>
              <a:t>ContactInfo</a:t>
            </a:r>
            <a:r>
              <a:rPr lang="en-GB" sz="2800" dirty="0" smtClean="0">
                <a:solidFill>
                  <a:srgbClr val="C00000"/>
                </a:solidFill>
              </a:rPr>
              <a:t> option</a:t>
            </a:r>
            <a:r>
              <a:rPr lang="en-GB" sz="2800" dirty="0" smtClean="0"/>
              <a:t> }</a:t>
            </a:r>
            <a:endParaRPr lang="en-GB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1196752"/>
            <a:ext cx="8496944" cy="64807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9552" y="1196752"/>
            <a:ext cx="8496944" cy="64807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“</a:t>
            </a:r>
            <a:r>
              <a:rPr lang="en-GB" sz="2800" i="1" dirty="0" smtClean="0"/>
              <a:t>A contact must have at least one way of being contacted”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 rot="21540000">
            <a:off x="5829955" y="539108"/>
            <a:ext cx="3168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Is this really what the business wants?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1540000">
            <a:off x="5439347" y="2376495"/>
            <a:ext cx="316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Way of being contacted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635896" y="2276872"/>
            <a:ext cx="2232248" cy="21602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80112" y="4365104"/>
            <a:ext cx="792088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1540000">
            <a:off x="5969946" y="3748651"/>
            <a:ext cx="2706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At least one way of being contacted is required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1916832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ContactInfo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Email of </a:t>
            </a:r>
            <a:r>
              <a:rPr lang="en-GB" sz="2800" dirty="0" err="1" smtClean="0"/>
              <a:t>EmailContactInfo</a:t>
            </a:r>
            <a:endParaRPr lang="en-GB" sz="2800" dirty="0" smtClean="0"/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Addr</a:t>
            </a:r>
            <a:r>
              <a:rPr lang="en-GB" sz="2800" dirty="0" smtClean="0"/>
              <a:t> of </a:t>
            </a:r>
            <a:r>
              <a:rPr lang="en-GB" sz="2800" dirty="0" err="1" smtClean="0"/>
              <a:t>PostalContactInfo</a:t>
            </a:r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7" grpId="0"/>
      <p:bldP spid="7" grpId="1"/>
      <p:bldP spid="8" grpId="0"/>
      <p:bldP spid="17" grpId="0"/>
      <p:bldP spid="20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Modelling a common scenario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GB" sz="4000" dirty="0" smtClean="0"/>
              <a:t>Must haves for BLOBA development...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600201"/>
            <a:ext cx="8229600" cy="3628999"/>
          </a:xfrm>
        </p:spPr>
        <p:txBody>
          <a:bodyPr>
            <a:noAutofit/>
          </a:bodyPr>
          <a:lstStyle/>
          <a:p>
            <a:r>
              <a:rPr lang="en-GB" sz="3600" dirty="0" smtClean="0"/>
              <a:t>Express requirements clearly</a:t>
            </a:r>
            <a:br>
              <a:rPr lang="en-GB" sz="3600" dirty="0" smtClean="0"/>
            </a:br>
            <a:endParaRPr lang="en-GB" sz="3600" dirty="0" smtClean="0"/>
          </a:p>
          <a:p>
            <a:r>
              <a:rPr lang="en-GB" sz="3600" dirty="0" smtClean="0"/>
              <a:t>Rapid development cycle</a:t>
            </a:r>
            <a:br>
              <a:rPr lang="en-GB" sz="3600" dirty="0" smtClean="0"/>
            </a:br>
            <a:endParaRPr lang="en-GB" sz="3600" dirty="0" smtClean="0"/>
          </a:p>
          <a:p>
            <a:r>
              <a:rPr lang="en-GB" sz="3600" dirty="0" smtClean="0"/>
              <a:t>High quality deliverables </a:t>
            </a:r>
            <a:br>
              <a:rPr lang="en-GB" sz="3600" dirty="0" smtClean="0"/>
            </a:br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 rot="21240000" flipH="1">
            <a:off x="6340911" y="1800717"/>
            <a:ext cx="3339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F# is concise!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Easy to communicate.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20000">
            <a:off x="5822630" y="3090869"/>
            <a:ext cx="2942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An interactive environment and many conveniences to make teams highly productive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1540000" flipH="1">
            <a:off x="3860010" y="4669688"/>
            <a:ext cx="3102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 type system ensures correctness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1540000" flipH="1">
            <a:off x="841067" y="5784379"/>
            <a:ext cx="452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"fun" is a keyword in F#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807535" y="3429000"/>
            <a:ext cx="4199860" cy="340718"/>
          </a:xfrm>
          <a:custGeom>
            <a:avLst/>
            <a:gdLst>
              <a:gd name="connsiteX0" fmla="*/ 4226197 w 4226197"/>
              <a:gd name="connsiteY0" fmla="*/ 297712 h 425302"/>
              <a:gd name="connsiteX1" fmla="*/ 4204932 w 4226197"/>
              <a:gd name="connsiteY1" fmla="*/ 350874 h 425302"/>
              <a:gd name="connsiteX2" fmla="*/ 4151770 w 4226197"/>
              <a:gd name="connsiteY2" fmla="*/ 361507 h 425302"/>
              <a:gd name="connsiteX3" fmla="*/ 4066709 w 4226197"/>
              <a:gd name="connsiteY3" fmla="*/ 393405 h 425302"/>
              <a:gd name="connsiteX4" fmla="*/ 3779630 w 4226197"/>
              <a:gd name="connsiteY4" fmla="*/ 425302 h 425302"/>
              <a:gd name="connsiteX5" fmla="*/ 685556 w 4226197"/>
              <a:gd name="connsiteY5" fmla="*/ 414670 h 425302"/>
              <a:gd name="connsiteX6" fmla="*/ 632393 w 4226197"/>
              <a:gd name="connsiteY6" fmla="*/ 404037 h 425302"/>
              <a:gd name="connsiteX7" fmla="*/ 557965 w 4226197"/>
              <a:gd name="connsiteY7" fmla="*/ 393405 h 425302"/>
              <a:gd name="connsiteX8" fmla="*/ 526067 w 4226197"/>
              <a:gd name="connsiteY8" fmla="*/ 382772 h 425302"/>
              <a:gd name="connsiteX9" fmla="*/ 494170 w 4226197"/>
              <a:gd name="connsiteY9" fmla="*/ 361507 h 425302"/>
              <a:gd name="connsiteX10" fmla="*/ 419742 w 4226197"/>
              <a:gd name="connsiteY10" fmla="*/ 350874 h 425302"/>
              <a:gd name="connsiteX11" fmla="*/ 345314 w 4226197"/>
              <a:gd name="connsiteY11" fmla="*/ 318977 h 425302"/>
              <a:gd name="connsiteX12" fmla="*/ 313416 w 4226197"/>
              <a:gd name="connsiteY12" fmla="*/ 308344 h 425302"/>
              <a:gd name="connsiteX13" fmla="*/ 260253 w 4226197"/>
              <a:gd name="connsiteY13" fmla="*/ 287079 h 425302"/>
              <a:gd name="connsiteX14" fmla="*/ 175193 w 4226197"/>
              <a:gd name="connsiteY14" fmla="*/ 255181 h 425302"/>
              <a:gd name="connsiteX15" fmla="*/ 132663 w 4226197"/>
              <a:gd name="connsiteY15" fmla="*/ 233916 h 425302"/>
              <a:gd name="connsiteX16" fmla="*/ 111397 w 4226197"/>
              <a:gd name="connsiteY16" fmla="*/ 212651 h 425302"/>
              <a:gd name="connsiteX17" fmla="*/ 47602 w 4226197"/>
              <a:gd name="connsiteY17" fmla="*/ 159488 h 425302"/>
              <a:gd name="connsiteX18" fmla="*/ 26337 w 4226197"/>
              <a:gd name="connsiteY18" fmla="*/ 116958 h 425302"/>
              <a:gd name="connsiteX19" fmla="*/ 5072 w 4226197"/>
              <a:gd name="connsiteY19" fmla="*/ 85060 h 425302"/>
              <a:gd name="connsiteX20" fmla="*/ 5072 w 4226197"/>
              <a:gd name="connsiteY20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89098 w 4221125"/>
              <a:gd name="connsiteY9" fmla="*/ 361507 h 425302"/>
              <a:gd name="connsiteX10" fmla="*/ 414670 w 4221125"/>
              <a:gd name="connsiteY10" fmla="*/ 350874 h 425302"/>
              <a:gd name="connsiteX11" fmla="*/ 340242 w 4221125"/>
              <a:gd name="connsiteY11" fmla="*/ 318977 h 425302"/>
              <a:gd name="connsiteX12" fmla="*/ 308344 w 4221125"/>
              <a:gd name="connsiteY12" fmla="*/ 308344 h 425302"/>
              <a:gd name="connsiteX13" fmla="*/ 255181 w 4221125"/>
              <a:gd name="connsiteY13" fmla="*/ 287079 h 425302"/>
              <a:gd name="connsiteX14" fmla="*/ 170121 w 4221125"/>
              <a:gd name="connsiteY14" fmla="*/ 255181 h 425302"/>
              <a:gd name="connsiteX15" fmla="*/ 127591 w 4221125"/>
              <a:gd name="connsiteY15" fmla="*/ 233916 h 425302"/>
              <a:gd name="connsiteX16" fmla="*/ 106325 w 4221125"/>
              <a:gd name="connsiteY16" fmla="*/ 212651 h 425302"/>
              <a:gd name="connsiteX17" fmla="*/ 42530 w 4221125"/>
              <a:gd name="connsiteY17" fmla="*/ 159488 h 425302"/>
              <a:gd name="connsiteX18" fmla="*/ 21265 w 4221125"/>
              <a:gd name="connsiteY18" fmla="*/ 116958 h 425302"/>
              <a:gd name="connsiteX19" fmla="*/ 28161 w 4221125"/>
              <a:gd name="connsiteY19" fmla="*/ 156592 h 425302"/>
              <a:gd name="connsiteX20" fmla="*/ 0 w 4221125"/>
              <a:gd name="connsiteY20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89098 w 4221125"/>
              <a:gd name="connsiteY9" fmla="*/ 361507 h 425302"/>
              <a:gd name="connsiteX10" fmla="*/ 414670 w 4221125"/>
              <a:gd name="connsiteY10" fmla="*/ 350874 h 425302"/>
              <a:gd name="connsiteX11" fmla="*/ 340242 w 4221125"/>
              <a:gd name="connsiteY11" fmla="*/ 318977 h 425302"/>
              <a:gd name="connsiteX12" fmla="*/ 308344 w 4221125"/>
              <a:gd name="connsiteY12" fmla="*/ 308344 h 425302"/>
              <a:gd name="connsiteX13" fmla="*/ 255181 w 4221125"/>
              <a:gd name="connsiteY13" fmla="*/ 287079 h 425302"/>
              <a:gd name="connsiteX14" fmla="*/ 170121 w 4221125"/>
              <a:gd name="connsiteY14" fmla="*/ 255181 h 425302"/>
              <a:gd name="connsiteX15" fmla="*/ 127591 w 4221125"/>
              <a:gd name="connsiteY15" fmla="*/ 233916 h 425302"/>
              <a:gd name="connsiteX16" fmla="*/ 106325 w 4221125"/>
              <a:gd name="connsiteY16" fmla="*/ 212651 h 425302"/>
              <a:gd name="connsiteX17" fmla="*/ 42530 w 4221125"/>
              <a:gd name="connsiteY17" fmla="*/ 159488 h 425302"/>
              <a:gd name="connsiteX18" fmla="*/ 21265 w 4221125"/>
              <a:gd name="connsiteY18" fmla="*/ 116958 h 425302"/>
              <a:gd name="connsiteX19" fmla="*/ 0 w 4221125"/>
              <a:gd name="connsiteY19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89098 w 4221125"/>
              <a:gd name="connsiteY9" fmla="*/ 361507 h 425302"/>
              <a:gd name="connsiteX10" fmla="*/ 414670 w 4221125"/>
              <a:gd name="connsiteY10" fmla="*/ 350874 h 425302"/>
              <a:gd name="connsiteX11" fmla="*/ 340242 w 4221125"/>
              <a:gd name="connsiteY11" fmla="*/ 318977 h 425302"/>
              <a:gd name="connsiteX12" fmla="*/ 308344 w 4221125"/>
              <a:gd name="connsiteY12" fmla="*/ 308344 h 425302"/>
              <a:gd name="connsiteX13" fmla="*/ 255181 w 4221125"/>
              <a:gd name="connsiteY13" fmla="*/ 287079 h 425302"/>
              <a:gd name="connsiteX14" fmla="*/ 170121 w 4221125"/>
              <a:gd name="connsiteY14" fmla="*/ 255181 h 425302"/>
              <a:gd name="connsiteX15" fmla="*/ 127591 w 4221125"/>
              <a:gd name="connsiteY15" fmla="*/ 233916 h 425302"/>
              <a:gd name="connsiteX16" fmla="*/ 42530 w 4221125"/>
              <a:gd name="connsiteY16" fmla="*/ 159488 h 425302"/>
              <a:gd name="connsiteX17" fmla="*/ 21265 w 4221125"/>
              <a:gd name="connsiteY17" fmla="*/ 116958 h 425302"/>
              <a:gd name="connsiteX18" fmla="*/ 0 w 4221125"/>
              <a:gd name="connsiteY18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14670 w 4221125"/>
              <a:gd name="connsiteY9" fmla="*/ 350874 h 425302"/>
              <a:gd name="connsiteX10" fmla="*/ 340242 w 4221125"/>
              <a:gd name="connsiteY10" fmla="*/ 318977 h 425302"/>
              <a:gd name="connsiteX11" fmla="*/ 308344 w 4221125"/>
              <a:gd name="connsiteY11" fmla="*/ 308344 h 425302"/>
              <a:gd name="connsiteX12" fmla="*/ 255181 w 4221125"/>
              <a:gd name="connsiteY12" fmla="*/ 287079 h 425302"/>
              <a:gd name="connsiteX13" fmla="*/ 170121 w 4221125"/>
              <a:gd name="connsiteY13" fmla="*/ 255181 h 425302"/>
              <a:gd name="connsiteX14" fmla="*/ 127591 w 4221125"/>
              <a:gd name="connsiteY14" fmla="*/ 233916 h 425302"/>
              <a:gd name="connsiteX15" fmla="*/ 42530 w 4221125"/>
              <a:gd name="connsiteY15" fmla="*/ 159488 h 425302"/>
              <a:gd name="connsiteX16" fmla="*/ 21265 w 4221125"/>
              <a:gd name="connsiteY16" fmla="*/ 116958 h 425302"/>
              <a:gd name="connsiteX17" fmla="*/ 0 w 4221125"/>
              <a:gd name="connsiteY17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14670 w 4221125"/>
              <a:gd name="connsiteY9" fmla="*/ 350874 h 425302"/>
              <a:gd name="connsiteX10" fmla="*/ 308344 w 4221125"/>
              <a:gd name="connsiteY10" fmla="*/ 308344 h 425302"/>
              <a:gd name="connsiteX11" fmla="*/ 255181 w 4221125"/>
              <a:gd name="connsiteY11" fmla="*/ 287079 h 425302"/>
              <a:gd name="connsiteX12" fmla="*/ 170121 w 4221125"/>
              <a:gd name="connsiteY12" fmla="*/ 255181 h 425302"/>
              <a:gd name="connsiteX13" fmla="*/ 127591 w 4221125"/>
              <a:gd name="connsiteY13" fmla="*/ 233916 h 425302"/>
              <a:gd name="connsiteX14" fmla="*/ 42530 w 4221125"/>
              <a:gd name="connsiteY14" fmla="*/ 159488 h 425302"/>
              <a:gd name="connsiteX15" fmla="*/ 21265 w 4221125"/>
              <a:gd name="connsiteY15" fmla="*/ 116958 h 425302"/>
              <a:gd name="connsiteX16" fmla="*/ 0 w 4221125"/>
              <a:gd name="connsiteY16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061637 w 4221125"/>
              <a:gd name="connsiteY2" fmla="*/ 393405 h 425302"/>
              <a:gd name="connsiteX3" fmla="*/ 3774558 w 4221125"/>
              <a:gd name="connsiteY3" fmla="*/ 425302 h 425302"/>
              <a:gd name="connsiteX4" fmla="*/ 680484 w 4221125"/>
              <a:gd name="connsiteY4" fmla="*/ 414670 h 425302"/>
              <a:gd name="connsiteX5" fmla="*/ 627321 w 4221125"/>
              <a:gd name="connsiteY5" fmla="*/ 404037 h 425302"/>
              <a:gd name="connsiteX6" fmla="*/ 552893 w 4221125"/>
              <a:gd name="connsiteY6" fmla="*/ 393405 h 425302"/>
              <a:gd name="connsiteX7" fmla="*/ 520995 w 4221125"/>
              <a:gd name="connsiteY7" fmla="*/ 382772 h 425302"/>
              <a:gd name="connsiteX8" fmla="*/ 414670 w 4221125"/>
              <a:gd name="connsiteY8" fmla="*/ 350874 h 425302"/>
              <a:gd name="connsiteX9" fmla="*/ 308344 w 4221125"/>
              <a:gd name="connsiteY9" fmla="*/ 308344 h 425302"/>
              <a:gd name="connsiteX10" fmla="*/ 255181 w 4221125"/>
              <a:gd name="connsiteY10" fmla="*/ 287079 h 425302"/>
              <a:gd name="connsiteX11" fmla="*/ 170121 w 4221125"/>
              <a:gd name="connsiteY11" fmla="*/ 255181 h 425302"/>
              <a:gd name="connsiteX12" fmla="*/ 127591 w 4221125"/>
              <a:gd name="connsiteY12" fmla="*/ 233916 h 425302"/>
              <a:gd name="connsiteX13" fmla="*/ 42530 w 4221125"/>
              <a:gd name="connsiteY13" fmla="*/ 159488 h 425302"/>
              <a:gd name="connsiteX14" fmla="*/ 21265 w 4221125"/>
              <a:gd name="connsiteY14" fmla="*/ 116958 h 425302"/>
              <a:gd name="connsiteX15" fmla="*/ 0 w 4221125"/>
              <a:gd name="connsiteY15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680484 w 4199860"/>
              <a:gd name="connsiteY3" fmla="*/ 414670 h 425302"/>
              <a:gd name="connsiteX4" fmla="*/ 627321 w 4199860"/>
              <a:gd name="connsiteY4" fmla="*/ 404037 h 425302"/>
              <a:gd name="connsiteX5" fmla="*/ 552893 w 4199860"/>
              <a:gd name="connsiteY5" fmla="*/ 393405 h 425302"/>
              <a:gd name="connsiteX6" fmla="*/ 520995 w 4199860"/>
              <a:gd name="connsiteY6" fmla="*/ 382772 h 425302"/>
              <a:gd name="connsiteX7" fmla="*/ 414670 w 4199860"/>
              <a:gd name="connsiteY7" fmla="*/ 350874 h 425302"/>
              <a:gd name="connsiteX8" fmla="*/ 308344 w 4199860"/>
              <a:gd name="connsiteY8" fmla="*/ 308344 h 425302"/>
              <a:gd name="connsiteX9" fmla="*/ 255181 w 4199860"/>
              <a:gd name="connsiteY9" fmla="*/ 287079 h 425302"/>
              <a:gd name="connsiteX10" fmla="*/ 170121 w 4199860"/>
              <a:gd name="connsiteY10" fmla="*/ 255181 h 425302"/>
              <a:gd name="connsiteX11" fmla="*/ 127591 w 4199860"/>
              <a:gd name="connsiteY11" fmla="*/ 233916 h 425302"/>
              <a:gd name="connsiteX12" fmla="*/ 42530 w 4199860"/>
              <a:gd name="connsiteY12" fmla="*/ 159488 h 425302"/>
              <a:gd name="connsiteX13" fmla="*/ 21265 w 4199860"/>
              <a:gd name="connsiteY13" fmla="*/ 116958 h 425302"/>
              <a:gd name="connsiteX14" fmla="*/ 0 w 4199860"/>
              <a:gd name="connsiteY14" fmla="*/ 0 h 42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99860" h="425302">
                <a:moveTo>
                  <a:pt x="4199860" y="350874"/>
                </a:moveTo>
                <a:cubicBezTo>
                  <a:pt x="4173279" y="366823"/>
                  <a:pt x="4132521" y="381000"/>
                  <a:pt x="4061637" y="393405"/>
                </a:cubicBezTo>
                <a:cubicBezTo>
                  <a:pt x="4000965" y="406045"/>
                  <a:pt x="3846848" y="418731"/>
                  <a:pt x="3774558" y="425302"/>
                </a:cubicBezTo>
                <a:lnTo>
                  <a:pt x="680484" y="414670"/>
                </a:lnTo>
                <a:cubicBezTo>
                  <a:pt x="662412" y="414548"/>
                  <a:pt x="645147" y="407008"/>
                  <a:pt x="627321" y="404037"/>
                </a:cubicBezTo>
                <a:cubicBezTo>
                  <a:pt x="602601" y="399917"/>
                  <a:pt x="577702" y="396949"/>
                  <a:pt x="552893" y="393405"/>
                </a:cubicBezTo>
                <a:cubicBezTo>
                  <a:pt x="542260" y="389861"/>
                  <a:pt x="531020" y="387784"/>
                  <a:pt x="520995" y="382772"/>
                </a:cubicBezTo>
                <a:cubicBezTo>
                  <a:pt x="497958" y="375684"/>
                  <a:pt x="444796" y="361507"/>
                  <a:pt x="414670" y="350874"/>
                </a:cubicBezTo>
                <a:cubicBezTo>
                  <a:pt x="379228" y="338469"/>
                  <a:pt x="334926" y="318977"/>
                  <a:pt x="308344" y="308344"/>
                </a:cubicBezTo>
                <a:cubicBezTo>
                  <a:pt x="290473" y="301642"/>
                  <a:pt x="273052" y="293780"/>
                  <a:pt x="255181" y="287079"/>
                </a:cubicBezTo>
                <a:cubicBezTo>
                  <a:pt x="199059" y="266034"/>
                  <a:pt x="244109" y="288065"/>
                  <a:pt x="170121" y="255181"/>
                </a:cubicBezTo>
                <a:cubicBezTo>
                  <a:pt x="155637" y="248744"/>
                  <a:pt x="140779" y="242708"/>
                  <a:pt x="127591" y="233916"/>
                </a:cubicBezTo>
                <a:cubicBezTo>
                  <a:pt x="106326" y="217967"/>
                  <a:pt x="60251" y="178981"/>
                  <a:pt x="42530" y="159488"/>
                </a:cubicBezTo>
                <a:cubicBezTo>
                  <a:pt x="33317" y="146590"/>
                  <a:pt x="29129" y="130720"/>
                  <a:pt x="21265" y="116958"/>
                </a:cubicBezTo>
                <a:cubicBezTo>
                  <a:pt x="14177" y="90377"/>
                  <a:pt x="4430" y="24366"/>
                  <a:pt x="0" y="0"/>
                </a:cubicBezTo>
              </a:path>
            </a:pathLst>
          </a:cu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971600" y="3356992"/>
            <a:ext cx="1008112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48064" y="2132856"/>
            <a:ext cx="1080120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79712" y="4581128"/>
            <a:ext cx="1080120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555776" y="4581128"/>
            <a:ext cx="1368152" cy="360040"/>
          </a:xfrm>
          <a:custGeom>
            <a:avLst/>
            <a:gdLst>
              <a:gd name="connsiteX0" fmla="*/ 4226197 w 4226197"/>
              <a:gd name="connsiteY0" fmla="*/ 297712 h 425302"/>
              <a:gd name="connsiteX1" fmla="*/ 4204932 w 4226197"/>
              <a:gd name="connsiteY1" fmla="*/ 350874 h 425302"/>
              <a:gd name="connsiteX2" fmla="*/ 4151770 w 4226197"/>
              <a:gd name="connsiteY2" fmla="*/ 361507 h 425302"/>
              <a:gd name="connsiteX3" fmla="*/ 4066709 w 4226197"/>
              <a:gd name="connsiteY3" fmla="*/ 393405 h 425302"/>
              <a:gd name="connsiteX4" fmla="*/ 3779630 w 4226197"/>
              <a:gd name="connsiteY4" fmla="*/ 425302 h 425302"/>
              <a:gd name="connsiteX5" fmla="*/ 685556 w 4226197"/>
              <a:gd name="connsiteY5" fmla="*/ 414670 h 425302"/>
              <a:gd name="connsiteX6" fmla="*/ 632393 w 4226197"/>
              <a:gd name="connsiteY6" fmla="*/ 404037 h 425302"/>
              <a:gd name="connsiteX7" fmla="*/ 557965 w 4226197"/>
              <a:gd name="connsiteY7" fmla="*/ 393405 h 425302"/>
              <a:gd name="connsiteX8" fmla="*/ 526067 w 4226197"/>
              <a:gd name="connsiteY8" fmla="*/ 382772 h 425302"/>
              <a:gd name="connsiteX9" fmla="*/ 494170 w 4226197"/>
              <a:gd name="connsiteY9" fmla="*/ 361507 h 425302"/>
              <a:gd name="connsiteX10" fmla="*/ 419742 w 4226197"/>
              <a:gd name="connsiteY10" fmla="*/ 350874 h 425302"/>
              <a:gd name="connsiteX11" fmla="*/ 345314 w 4226197"/>
              <a:gd name="connsiteY11" fmla="*/ 318977 h 425302"/>
              <a:gd name="connsiteX12" fmla="*/ 313416 w 4226197"/>
              <a:gd name="connsiteY12" fmla="*/ 308344 h 425302"/>
              <a:gd name="connsiteX13" fmla="*/ 260253 w 4226197"/>
              <a:gd name="connsiteY13" fmla="*/ 287079 h 425302"/>
              <a:gd name="connsiteX14" fmla="*/ 175193 w 4226197"/>
              <a:gd name="connsiteY14" fmla="*/ 255181 h 425302"/>
              <a:gd name="connsiteX15" fmla="*/ 132663 w 4226197"/>
              <a:gd name="connsiteY15" fmla="*/ 233916 h 425302"/>
              <a:gd name="connsiteX16" fmla="*/ 111397 w 4226197"/>
              <a:gd name="connsiteY16" fmla="*/ 212651 h 425302"/>
              <a:gd name="connsiteX17" fmla="*/ 47602 w 4226197"/>
              <a:gd name="connsiteY17" fmla="*/ 159488 h 425302"/>
              <a:gd name="connsiteX18" fmla="*/ 26337 w 4226197"/>
              <a:gd name="connsiteY18" fmla="*/ 116958 h 425302"/>
              <a:gd name="connsiteX19" fmla="*/ 5072 w 4226197"/>
              <a:gd name="connsiteY19" fmla="*/ 85060 h 425302"/>
              <a:gd name="connsiteX20" fmla="*/ 5072 w 4226197"/>
              <a:gd name="connsiteY20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89098 w 4221125"/>
              <a:gd name="connsiteY9" fmla="*/ 361507 h 425302"/>
              <a:gd name="connsiteX10" fmla="*/ 414670 w 4221125"/>
              <a:gd name="connsiteY10" fmla="*/ 350874 h 425302"/>
              <a:gd name="connsiteX11" fmla="*/ 340242 w 4221125"/>
              <a:gd name="connsiteY11" fmla="*/ 318977 h 425302"/>
              <a:gd name="connsiteX12" fmla="*/ 308344 w 4221125"/>
              <a:gd name="connsiteY12" fmla="*/ 308344 h 425302"/>
              <a:gd name="connsiteX13" fmla="*/ 255181 w 4221125"/>
              <a:gd name="connsiteY13" fmla="*/ 287079 h 425302"/>
              <a:gd name="connsiteX14" fmla="*/ 170121 w 4221125"/>
              <a:gd name="connsiteY14" fmla="*/ 255181 h 425302"/>
              <a:gd name="connsiteX15" fmla="*/ 127591 w 4221125"/>
              <a:gd name="connsiteY15" fmla="*/ 233916 h 425302"/>
              <a:gd name="connsiteX16" fmla="*/ 106325 w 4221125"/>
              <a:gd name="connsiteY16" fmla="*/ 212651 h 425302"/>
              <a:gd name="connsiteX17" fmla="*/ 42530 w 4221125"/>
              <a:gd name="connsiteY17" fmla="*/ 159488 h 425302"/>
              <a:gd name="connsiteX18" fmla="*/ 21265 w 4221125"/>
              <a:gd name="connsiteY18" fmla="*/ 116958 h 425302"/>
              <a:gd name="connsiteX19" fmla="*/ 28161 w 4221125"/>
              <a:gd name="connsiteY19" fmla="*/ 156592 h 425302"/>
              <a:gd name="connsiteX20" fmla="*/ 0 w 4221125"/>
              <a:gd name="connsiteY20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89098 w 4221125"/>
              <a:gd name="connsiteY9" fmla="*/ 361507 h 425302"/>
              <a:gd name="connsiteX10" fmla="*/ 414670 w 4221125"/>
              <a:gd name="connsiteY10" fmla="*/ 350874 h 425302"/>
              <a:gd name="connsiteX11" fmla="*/ 340242 w 4221125"/>
              <a:gd name="connsiteY11" fmla="*/ 318977 h 425302"/>
              <a:gd name="connsiteX12" fmla="*/ 308344 w 4221125"/>
              <a:gd name="connsiteY12" fmla="*/ 308344 h 425302"/>
              <a:gd name="connsiteX13" fmla="*/ 255181 w 4221125"/>
              <a:gd name="connsiteY13" fmla="*/ 287079 h 425302"/>
              <a:gd name="connsiteX14" fmla="*/ 170121 w 4221125"/>
              <a:gd name="connsiteY14" fmla="*/ 255181 h 425302"/>
              <a:gd name="connsiteX15" fmla="*/ 127591 w 4221125"/>
              <a:gd name="connsiteY15" fmla="*/ 233916 h 425302"/>
              <a:gd name="connsiteX16" fmla="*/ 106325 w 4221125"/>
              <a:gd name="connsiteY16" fmla="*/ 212651 h 425302"/>
              <a:gd name="connsiteX17" fmla="*/ 42530 w 4221125"/>
              <a:gd name="connsiteY17" fmla="*/ 159488 h 425302"/>
              <a:gd name="connsiteX18" fmla="*/ 21265 w 4221125"/>
              <a:gd name="connsiteY18" fmla="*/ 116958 h 425302"/>
              <a:gd name="connsiteX19" fmla="*/ 0 w 4221125"/>
              <a:gd name="connsiteY19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89098 w 4221125"/>
              <a:gd name="connsiteY9" fmla="*/ 361507 h 425302"/>
              <a:gd name="connsiteX10" fmla="*/ 414670 w 4221125"/>
              <a:gd name="connsiteY10" fmla="*/ 350874 h 425302"/>
              <a:gd name="connsiteX11" fmla="*/ 340242 w 4221125"/>
              <a:gd name="connsiteY11" fmla="*/ 318977 h 425302"/>
              <a:gd name="connsiteX12" fmla="*/ 308344 w 4221125"/>
              <a:gd name="connsiteY12" fmla="*/ 308344 h 425302"/>
              <a:gd name="connsiteX13" fmla="*/ 255181 w 4221125"/>
              <a:gd name="connsiteY13" fmla="*/ 287079 h 425302"/>
              <a:gd name="connsiteX14" fmla="*/ 170121 w 4221125"/>
              <a:gd name="connsiteY14" fmla="*/ 255181 h 425302"/>
              <a:gd name="connsiteX15" fmla="*/ 127591 w 4221125"/>
              <a:gd name="connsiteY15" fmla="*/ 233916 h 425302"/>
              <a:gd name="connsiteX16" fmla="*/ 42530 w 4221125"/>
              <a:gd name="connsiteY16" fmla="*/ 159488 h 425302"/>
              <a:gd name="connsiteX17" fmla="*/ 21265 w 4221125"/>
              <a:gd name="connsiteY17" fmla="*/ 116958 h 425302"/>
              <a:gd name="connsiteX18" fmla="*/ 0 w 4221125"/>
              <a:gd name="connsiteY18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14670 w 4221125"/>
              <a:gd name="connsiteY9" fmla="*/ 350874 h 425302"/>
              <a:gd name="connsiteX10" fmla="*/ 340242 w 4221125"/>
              <a:gd name="connsiteY10" fmla="*/ 318977 h 425302"/>
              <a:gd name="connsiteX11" fmla="*/ 308344 w 4221125"/>
              <a:gd name="connsiteY11" fmla="*/ 308344 h 425302"/>
              <a:gd name="connsiteX12" fmla="*/ 255181 w 4221125"/>
              <a:gd name="connsiteY12" fmla="*/ 287079 h 425302"/>
              <a:gd name="connsiteX13" fmla="*/ 170121 w 4221125"/>
              <a:gd name="connsiteY13" fmla="*/ 255181 h 425302"/>
              <a:gd name="connsiteX14" fmla="*/ 127591 w 4221125"/>
              <a:gd name="connsiteY14" fmla="*/ 233916 h 425302"/>
              <a:gd name="connsiteX15" fmla="*/ 42530 w 4221125"/>
              <a:gd name="connsiteY15" fmla="*/ 159488 h 425302"/>
              <a:gd name="connsiteX16" fmla="*/ 21265 w 4221125"/>
              <a:gd name="connsiteY16" fmla="*/ 116958 h 425302"/>
              <a:gd name="connsiteX17" fmla="*/ 0 w 4221125"/>
              <a:gd name="connsiteY17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146698 w 4221125"/>
              <a:gd name="connsiteY2" fmla="*/ 361507 h 425302"/>
              <a:gd name="connsiteX3" fmla="*/ 4061637 w 4221125"/>
              <a:gd name="connsiteY3" fmla="*/ 393405 h 425302"/>
              <a:gd name="connsiteX4" fmla="*/ 3774558 w 4221125"/>
              <a:gd name="connsiteY4" fmla="*/ 425302 h 425302"/>
              <a:gd name="connsiteX5" fmla="*/ 680484 w 4221125"/>
              <a:gd name="connsiteY5" fmla="*/ 414670 h 425302"/>
              <a:gd name="connsiteX6" fmla="*/ 627321 w 4221125"/>
              <a:gd name="connsiteY6" fmla="*/ 404037 h 425302"/>
              <a:gd name="connsiteX7" fmla="*/ 552893 w 4221125"/>
              <a:gd name="connsiteY7" fmla="*/ 393405 h 425302"/>
              <a:gd name="connsiteX8" fmla="*/ 520995 w 4221125"/>
              <a:gd name="connsiteY8" fmla="*/ 382772 h 425302"/>
              <a:gd name="connsiteX9" fmla="*/ 414670 w 4221125"/>
              <a:gd name="connsiteY9" fmla="*/ 350874 h 425302"/>
              <a:gd name="connsiteX10" fmla="*/ 308344 w 4221125"/>
              <a:gd name="connsiteY10" fmla="*/ 308344 h 425302"/>
              <a:gd name="connsiteX11" fmla="*/ 255181 w 4221125"/>
              <a:gd name="connsiteY11" fmla="*/ 287079 h 425302"/>
              <a:gd name="connsiteX12" fmla="*/ 170121 w 4221125"/>
              <a:gd name="connsiteY12" fmla="*/ 255181 h 425302"/>
              <a:gd name="connsiteX13" fmla="*/ 127591 w 4221125"/>
              <a:gd name="connsiteY13" fmla="*/ 233916 h 425302"/>
              <a:gd name="connsiteX14" fmla="*/ 42530 w 4221125"/>
              <a:gd name="connsiteY14" fmla="*/ 159488 h 425302"/>
              <a:gd name="connsiteX15" fmla="*/ 21265 w 4221125"/>
              <a:gd name="connsiteY15" fmla="*/ 116958 h 425302"/>
              <a:gd name="connsiteX16" fmla="*/ 0 w 4221125"/>
              <a:gd name="connsiteY16" fmla="*/ 0 h 425302"/>
              <a:gd name="connsiteX0" fmla="*/ 4221125 w 4221125"/>
              <a:gd name="connsiteY0" fmla="*/ 297712 h 425302"/>
              <a:gd name="connsiteX1" fmla="*/ 4199860 w 4221125"/>
              <a:gd name="connsiteY1" fmla="*/ 350874 h 425302"/>
              <a:gd name="connsiteX2" fmla="*/ 4061637 w 4221125"/>
              <a:gd name="connsiteY2" fmla="*/ 393405 h 425302"/>
              <a:gd name="connsiteX3" fmla="*/ 3774558 w 4221125"/>
              <a:gd name="connsiteY3" fmla="*/ 425302 h 425302"/>
              <a:gd name="connsiteX4" fmla="*/ 680484 w 4221125"/>
              <a:gd name="connsiteY4" fmla="*/ 414670 h 425302"/>
              <a:gd name="connsiteX5" fmla="*/ 627321 w 4221125"/>
              <a:gd name="connsiteY5" fmla="*/ 404037 h 425302"/>
              <a:gd name="connsiteX6" fmla="*/ 552893 w 4221125"/>
              <a:gd name="connsiteY6" fmla="*/ 393405 h 425302"/>
              <a:gd name="connsiteX7" fmla="*/ 520995 w 4221125"/>
              <a:gd name="connsiteY7" fmla="*/ 382772 h 425302"/>
              <a:gd name="connsiteX8" fmla="*/ 414670 w 4221125"/>
              <a:gd name="connsiteY8" fmla="*/ 350874 h 425302"/>
              <a:gd name="connsiteX9" fmla="*/ 308344 w 4221125"/>
              <a:gd name="connsiteY9" fmla="*/ 308344 h 425302"/>
              <a:gd name="connsiteX10" fmla="*/ 255181 w 4221125"/>
              <a:gd name="connsiteY10" fmla="*/ 287079 h 425302"/>
              <a:gd name="connsiteX11" fmla="*/ 170121 w 4221125"/>
              <a:gd name="connsiteY11" fmla="*/ 255181 h 425302"/>
              <a:gd name="connsiteX12" fmla="*/ 127591 w 4221125"/>
              <a:gd name="connsiteY12" fmla="*/ 233916 h 425302"/>
              <a:gd name="connsiteX13" fmla="*/ 42530 w 4221125"/>
              <a:gd name="connsiteY13" fmla="*/ 159488 h 425302"/>
              <a:gd name="connsiteX14" fmla="*/ 21265 w 4221125"/>
              <a:gd name="connsiteY14" fmla="*/ 116958 h 425302"/>
              <a:gd name="connsiteX15" fmla="*/ 0 w 4221125"/>
              <a:gd name="connsiteY15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680484 w 4199860"/>
              <a:gd name="connsiteY3" fmla="*/ 414670 h 425302"/>
              <a:gd name="connsiteX4" fmla="*/ 627321 w 4199860"/>
              <a:gd name="connsiteY4" fmla="*/ 404037 h 425302"/>
              <a:gd name="connsiteX5" fmla="*/ 552893 w 4199860"/>
              <a:gd name="connsiteY5" fmla="*/ 393405 h 425302"/>
              <a:gd name="connsiteX6" fmla="*/ 520995 w 4199860"/>
              <a:gd name="connsiteY6" fmla="*/ 382772 h 425302"/>
              <a:gd name="connsiteX7" fmla="*/ 414670 w 4199860"/>
              <a:gd name="connsiteY7" fmla="*/ 350874 h 425302"/>
              <a:gd name="connsiteX8" fmla="*/ 308344 w 4199860"/>
              <a:gd name="connsiteY8" fmla="*/ 308344 h 425302"/>
              <a:gd name="connsiteX9" fmla="*/ 255181 w 4199860"/>
              <a:gd name="connsiteY9" fmla="*/ 287079 h 425302"/>
              <a:gd name="connsiteX10" fmla="*/ 170121 w 4199860"/>
              <a:gd name="connsiteY10" fmla="*/ 255181 h 425302"/>
              <a:gd name="connsiteX11" fmla="*/ 127591 w 4199860"/>
              <a:gd name="connsiteY11" fmla="*/ 233916 h 425302"/>
              <a:gd name="connsiteX12" fmla="*/ 42530 w 4199860"/>
              <a:gd name="connsiteY12" fmla="*/ 159488 h 425302"/>
              <a:gd name="connsiteX13" fmla="*/ 21265 w 4199860"/>
              <a:gd name="connsiteY13" fmla="*/ 116958 h 425302"/>
              <a:gd name="connsiteX14" fmla="*/ 0 w 4199860"/>
              <a:gd name="connsiteY14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1235253 w 4199860"/>
              <a:gd name="connsiteY3" fmla="*/ 364545 h 425302"/>
              <a:gd name="connsiteX4" fmla="*/ 627321 w 4199860"/>
              <a:gd name="connsiteY4" fmla="*/ 404037 h 425302"/>
              <a:gd name="connsiteX5" fmla="*/ 552893 w 4199860"/>
              <a:gd name="connsiteY5" fmla="*/ 393405 h 425302"/>
              <a:gd name="connsiteX6" fmla="*/ 520995 w 4199860"/>
              <a:gd name="connsiteY6" fmla="*/ 382772 h 425302"/>
              <a:gd name="connsiteX7" fmla="*/ 414670 w 4199860"/>
              <a:gd name="connsiteY7" fmla="*/ 350874 h 425302"/>
              <a:gd name="connsiteX8" fmla="*/ 308344 w 4199860"/>
              <a:gd name="connsiteY8" fmla="*/ 308344 h 425302"/>
              <a:gd name="connsiteX9" fmla="*/ 255181 w 4199860"/>
              <a:gd name="connsiteY9" fmla="*/ 287079 h 425302"/>
              <a:gd name="connsiteX10" fmla="*/ 170121 w 4199860"/>
              <a:gd name="connsiteY10" fmla="*/ 255181 h 425302"/>
              <a:gd name="connsiteX11" fmla="*/ 127591 w 4199860"/>
              <a:gd name="connsiteY11" fmla="*/ 233916 h 425302"/>
              <a:gd name="connsiteX12" fmla="*/ 42530 w 4199860"/>
              <a:gd name="connsiteY12" fmla="*/ 159488 h 425302"/>
              <a:gd name="connsiteX13" fmla="*/ 21265 w 4199860"/>
              <a:gd name="connsiteY13" fmla="*/ 116958 h 425302"/>
              <a:gd name="connsiteX14" fmla="*/ 0 w 4199860"/>
              <a:gd name="connsiteY14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627321 w 4199860"/>
              <a:gd name="connsiteY3" fmla="*/ 404037 h 425302"/>
              <a:gd name="connsiteX4" fmla="*/ 552893 w 4199860"/>
              <a:gd name="connsiteY4" fmla="*/ 393405 h 425302"/>
              <a:gd name="connsiteX5" fmla="*/ 520995 w 4199860"/>
              <a:gd name="connsiteY5" fmla="*/ 382772 h 425302"/>
              <a:gd name="connsiteX6" fmla="*/ 414670 w 4199860"/>
              <a:gd name="connsiteY6" fmla="*/ 350874 h 425302"/>
              <a:gd name="connsiteX7" fmla="*/ 308344 w 4199860"/>
              <a:gd name="connsiteY7" fmla="*/ 308344 h 425302"/>
              <a:gd name="connsiteX8" fmla="*/ 255181 w 4199860"/>
              <a:gd name="connsiteY8" fmla="*/ 287079 h 425302"/>
              <a:gd name="connsiteX9" fmla="*/ 170121 w 4199860"/>
              <a:gd name="connsiteY9" fmla="*/ 255181 h 425302"/>
              <a:gd name="connsiteX10" fmla="*/ 127591 w 4199860"/>
              <a:gd name="connsiteY10" fmla="*/ 233916 h 425302"/>
              <a:gd name="connsiteX11" fmla="*/ 42530 w 4199860"/>
              <a:gd name="connsiteY11" fmla="*/ 159488 h 425302"/>
              <a:gd name="connsiteX12" fmla="*/ 21265 w 4199860"/>
              <a:gd name="connsiteY12" fmla="*/ 116958 h 425302"/>
              <a:gd name="connsiteX13" fmla="*/ 0 w 4199860"/>
              <a:gd name="connsiteY13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627321 w 4199860"/>
              <a:gd name="connsiteY3" fmla="*/ 404037 h 425302"/>
              <a:gd name="connsiteX4" fmla="*/ 552893 w 4199860"/>
              <a:gd name="connsiteY4" fmla="*/ 393405 h 425302"/>
              <a:gd name="connsiteX5" fmla="*/ 414670 w 4199860"/>
              <a:gd name="connsiteY5" fmla="*/ 350874 h 425302"/>
              <a:gd name="connsiteX6" fmla="*/ 308344 w 4199860"/>
              <a:gd name="connsiteY6" fmla="*/ 308344 h 425302"/>
              <a:gd name="connsiteX7" fmla="*/ 255181 w 4199860"/>
              <a:gd name="connsiteY7" fmla="*/ 287079 h 425302"/>
              <a:gd name="connsiteX8" fmla="*/ 170121 w 4199860"/>
              <a:gd name="connsiteY8" fmla="*/ 255181 h 425302"/>
              <a:gd name="connsiteX9" fmla="*/ 127591 w 4199860"/>
              <a:gd name="connsiteY9" fmla="*/ 233916 h 425302"/>
              <a:gd name="connsiteX10" fmla="*/ 42530 w 4199860"/>
              <a:gd name="connsiteY10" fmla="*/ 159488 h 425302"/>
              <a:gd name="connsiteX11" fmla="*/ 21265 w 4199860"/>
              <a:gd name="connsiteY11" fmla="*/ 116958 h 425302"/>
              <a:gd name="connsiteX12" fmla="*/ 0 w 4199860"/>
              <a:gd name="connsiteY12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627321 w 4199860"/>
              <a:gd name="connsiteY3" fmla="*/ 404037 h 425302"/>
              <a:gd name="connsiteX4" fmla="*/ 414670 w 4199860"/>
              <a:gd name="connsiteY4" fmla="*/ 350874 h 425302"/>
              <a:gd name="connsiteX5" fmla="*/ 308344 w 4199860"/>
              <a:gd name="connsiteY5" fmla="*/ 308344 h 425302"/>
              <a:gd name="connsiteX6" fmla="*/ 255181 w 4199860"/>
              <a:gd name="connsiteY6" fmla="*/ 287079 h 425302"/>
              <a:gd name="connsiteX7" fmla="*/ 170121 w 4199860"/>
              <a:gd name="connsiteY7" fmla="*/ 255181 h 425302"/>
              <a:gd name="connsiteX8" fmla="*/ 127591 w 4199860"/>
              <a:gd name="connsiteY8" fmla="*/ 233916 h 425302"/>
              <a:gd name="connsiteX9" fmla="*/ 42530 w 4199860"/>
              <a:gd name="connsiteY9" fmla="*/ 159488 h 425302"/>
              <a:gd name="connsiteX10" fmla="*/ 21265 w 4199860"/>
              <a:gd name="connsiteY10" fmla="*/ 116958 h 425302"/>
              <a:gd name="connsiteX11" fmla="*/ 0 w 4199860"/>
              <a:gd name="connsiteY11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414670 w 4199860"/>
              <a:gd name="connsiteY3" fmla="*/ 350874 h 425302"/>
              <a:gd name="connsiteX4" fmla="*/ 308344 w 4199860"/>
              <a:gd name="connsiteY4" fmla="*/ 308344 h 425302"/>
              <a:gd name="connsiteX5" fmla="*/ 255181 w 4199860"/>
              <a:gd name="connsiteY5" fmla="*/ 287079 h 425302"/>
              <a:gd name="connsiteX6" fmla="*/ 170121 w 4199860"/>
              <a:gd name="connsiteY6" fmla="*/ 255181 h 425302"/>
              <a:gd name="connsiteX7" fmla="*/ 127591 w 4199860"/>
              <a:gd name="connsiteY7" fmla="*/ 233916 h 425302"/>
              <a:gd name="connsiteX8" fmla="*/ 42530 w 4199860"/>
              <a:gd name="connsiteY8" fmla="*/ 159488 h 425302"/>
              <a:gd name="connsiteX9" fmla="*/ 21265 w 4199860"/>
              <a:gd name="connsiteY9" fmla="*/ 116958 h 425302"/>
              <a:gd name="connsiteX10" fmla="*/ 0 w 4199860"/>
              <a:gd name="connsiteY10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308344 w 4199860"/>
              <a:gd name="connsiteY3" fmla="*/ 308344 h 425302"/>
              <a:gd name="connsiteX4" fmla="*/ 255181 w 4199860"/>
              <a:gd name="connsiteY4" fmla="*/ 287079 h 425302"/>
              <a:gd name="connsiteX5" fmla="*/ 170121 w 4199860"/>
              <a:gd name="connsiteY5" fmla="*/ 255181 h 425302"/>
              <a:gd name="connsiteX6" fmla="*/ 127591 w 4199860"/>
              <a:gd name="connsiteY6" fmla="*/ 233916 h 425302"/>
              <a:gd name="connsiteX7" fmla="*/ 42530 w 4199860"/>
              <a:gd name="connsiteY7" fmla="*/ 159488 h 425302"/>
              <a:gd name="connsiteX8" fmla="*/ 21265 w 4199860"/>
              <a:gd name="connsiteY8" fmla="*/ 116958 h 425302"/>
              <a:gd name="connsiteX9" fmla="*/ 0 w 4199860"/>
              <a:gd name="connsiteY9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255181 w 4199860"/>
              <a:gd name="connsiteY3" fmla="*/ 287079 h 425302"/>
              <a:gd name="connsiteX4" fmla="*/ 170121 w 4199860"/>
              <a:gd name="connsiteY4" fmla="*/ 255181 h 425302"/>
              <a:gd name="connsiteX5" fmla="*/ 127591 w 4199860"/>
              <a:gd name="connsiteY5" fmla="*/ 233916 h 425302"/>
              <a:gd name="connsiteX6" fmla="*/ 42530 w 4199860"/>
              <a:gd name="connsiteY6" fmla="*/ 159488 h 425302"/>
              <a:gd name="connsiteX7" fmla="*/ 21265 w 4199860"/>
              <a:gd name="connsiteY7" fmla="*/ 116958 h 425302"/>
              <a:gd name="connsiteX8" fmla="*/ 0 w 4199860"/>
              <a:gd name="connsiteY8" fmla="*/ 0 h 425302"/>
              <a:gd name="connsiteX0" fmla="*/ 4199860 w 4199860"/>
              <a:gd name="connsiteY0" fmla="*/ 350874 h 425302"/>
              <a:gd name="connsiteX1" fmla="*/ 4061637 w 4199860"/>
              <a:gd name="connsiteY1" fmla="*/ 393405 h 425302"/>
              <a:gd name="connsiteX2" fmla="*/ 3774558 w 4199860"/>
              <a:gd name="connsiteY2" fmla="*/ 425302 h 425302"/>
              <a:gd name="connsiteX3" fmla="*/ 255181 w 4199860"/>
              <a:gd name="connsiteY3" fmla="*/ 287079 h 425302"/>
              <a:gd name="connsiteX4" fmla="*/ 170121 w 4199860"/>
              <a:gd name="connsiteY4" fmla="*/ 255181 h 425302"/>
              <a:gd name="connsiteX5" fmla="*/ 127591 w 4199860"/>
              <a:gd name="connsiteY5" fmla="*/ 233916 h 425302"/>
              <a:gd name="connsiteX6" fmla="*/ 42530 w 4199860"/>
              <a:gd name="connsiteY6" fmla="*/ 159488 h 425302"/>
              <a:gd name="connsiteX7" fmla="*/ 21265 w 4199860"/>
              <a:gd name="connsiteY7" fmla="*/ 116958 h 425302"/>
              <a:gd name="connsiteX8" fmla="*/ 0 w 4199860"/>
              <a:gd name="connsiteY8" fmla="*/ 0 h 425302"/>
              <a:gd name="connsiteX0" fmla="*/ 4199860 w 4432003"/>
              <a:gd name="connsiteY0" fmla="*/ 350874 h 435935"/>
              <a:gd name="connsiteX1" fmla="*/ 3774558 w 4432003"/>
              <a:gd name="connsiteY1" fmla="*/ 425302 h 435935"/>
              <a:gd name="connsiteX2" fmla="*/ 255181 w 4432003"/>
              <a:gd name="connsiteY2" fmla="*/ 287079 h 435935"/>
              <a:gd name="connsiteX3" fmla="*/ 170121 w 4432003"/>
              <a:gd name="connsiteY3" fmla="*/ 255181 h 435935"/>
              <a:gd name="connsiteX4" fmla="*/ 127591 w 4432003"/>
              <a:gd name="connsiteY4" fmla="*/ 233916 h 435935"/>
              <a:gd name="connsiteX5" fmla="*/ 42530 w 4432003"/>
              <a:gd name="connsiteY5" fmla="*/ 159488 h 435935"/>
              <a:gd name="connsiteX6" fmla="*/ 21265 w 4432003"/>
              <a:gd name="connsiteY6" fmla="*/ 116958 h 435935"/>
              <a:gd name="connsiteX7" fmla="*/ 0 w 4432003"/>
              <a:gd name="connsiteY7" fmla="*/ 0 h 435935"/>
              <a:gd name="connsiteX0" fmla="*/ 4199860 w 4764846"/>
              <a:gd name="connsiteY0" fmla="*/ 350874 h 436863"/>
              <a:gd name="connsiteX1" fmla="*/ 4693961 w 4764846"/>
              <a:gd name="connsiteY1" fmla="*/ 364545 h 436863"/>
              <a:gd name="connsiteX2" fmla="*/ 3774558 w 4764846"/>
              <a:gd name="connsiteY2" fmla="*/ 425302 h 436863"/>
              <a:gd name="connsiteX3" fmla="*/ 255181 w 4764846"/>
              <a:gd name="connsiteY3" fmla="*/ 287079 h 436863"/>
              <a:gd name="connsiteX4" fmla="*/ 170121 w 4764846"/>
              <a:gd name="connsiteY4" fmla="*/ 255181 h 436863"/>
              <a:gd name="connsiteX5" fmla="*/ 127591 w 4764846"/>
              <a:gd name="connsiteY5" fmla="*/ 233916 h 436863"/>
              <a:gd name="connsiteX6" fmla="*/ 42530 w 4764846"/>
              <a:gd name="connsiteY6" fmla="*/ 159488 h 436863"/>
              <a:gd name="connsiteX7" fmla="*/ 21265 w 4764846"/>
              <a:gd name="connsiteY7" fmla="*/ 116958 h 436863"/>
              <a:gd name="connsiteX8" fmla="*/ 0 w 4764846"/>
              <a:gd name="connsiteY8" fmla="*/ 0 h 436863"/>
              <a:gd name="connsiteX0" fmla="*/ 4199860 w 5270413"/>
              <a:gd name="connsiteY0" fmla="*/ 350874 h 436863"/>
              <a:gd name="connsiteX1" fmla="*/ 5188062 w 5270413"/>
              <a:gd name="connsiteY1" fmla="*/ 303787 h 436863"/>
              <a:gd name="connsiteX2" fmla="*/ 4693961 w 5270413"/>
              <a:gd name="connsiteY2" fmla="*/ 364545 h 436863"/>
              <a:gd name="connsiteX3" fmla="*/ 3774558 w 5270413"/>
              <a:gd name="connsiteY3" fmla="*/ 425302 h 436863"/>
              <a:gd name="connsiteX4" fmla="*/ 255181 w 5270413"/>
              <a:gd name="connsiteY4" fmla="*/ 287079 h 436863"/>
              <a:gd name="connsiteX5" fmla="*/ 170121 w 5270413"/>
              <a:gd name="connsiteY5" fmla="*/ 255181 h 436863"/>
              <a:gd name="connsiteX6" fmla="*/ 127591 w 5270413"/>
              <a:gd name="connsiteY6" fmla="*/ 233916 h 436863"/>
              <a:gd name="connsiteX7" fmla="*/ 42530 w 5270413"/>
              <a:gd name="connsiteY7" fmla="*/ 159488 h 436863"/>
              <a:gd name="connsiteX8" fmla="*/ 21265 w 5270413"/>
              <a:gd name="connsiteY8" fmla="*/ 116958 h 436863"/>
              <a:gd name="connsiteX9" fmla="*/ 0 w 5270413"/>
              <a:gd name="connsiteY9" fmla="*/ 0 h 436863"/>
              <a:gd name="connsiteX0" fmla="*/ 5188062 w 5270413"/>
              <a:gd name="connsiteY0" fmla="*/ 303787 h 436863"/>
              <a:gd name="connsiteX1" fmla="*/ 4693961 w 5270413"/>
              <a:gd name="connsiteY1" fmla="*/ 364545 h 436863"/>
              <a:gd name="connsiteX2" fmla="*/ 3774558 w 5270413"/>
              <a:gd name="connsiteY2" fmla="*/ 425302 h 436863"/>
              <a:gd name="connsiteX3" fmla="*/ 255181 w 5270413"/>
              <a:gd name="connsiteY3" fmla="*/ 287079 h 436863"/>
              <a:gd name="connsiteX4" fmla="*/ 170121 w 5270413"/>
              <a:gd name="connsiteY4" fmla="*/ 255181 h 436863"/>
              <a:gd name="connsiteX5" fmla="*/ 127591 w 5270413"/>
              <a:gd name="connsiteY5" fmla="*/ 233916 h 436863"/>
              <a:gd name="connsiteX6" fmla="*/ 42530 w 5270413"/>
              <a:gd name="connsiteY6" fmla="*/ 159488 h 436863"/>
              <a:gd name="connsiteX7" fmla="*/ 21265 w 5270413"/>
              <a:gd name="connsiteY7" fmla="*/ 116958 h 436863"/>
              <a:gd name="connsiteX8" fmla="*/ 0 w 5270413"/>
              <a:gd name="connsiteY8" fmla="*/ 0 h 436863"/>
              <a:gd name="connsiteX0" fmla="*/ 4693961 w 4693961"/>
              <a:gd name="connsiteY0" fmla="*/ 364545 h 436863"/>
              <a:gd name="connsiteX1" fmla="*/ 3774558 w 4693961"/>
              <a:gd name="connsiteY1" fmla="*/ 425302 h 436863"/>
              <a:gd name="connsiteX2" fmla="*/ 255181 w 4693961"/>
              <a:gd name="connsiteY2" fmla="*/ 287079 h 436863"/>
              <a:gd name="connsiteX3" fmla="*/ 170121 w 4693961"/>
              <a:gd name="connsiteY3" fmla="*/ 255181 h 436863"/>
              <a:gd name="connsiteX4" fmla="*/ 127591 w 4693961"/>
              <a:gd name="connsiteY4" fmla="*/ 233916 h 436863"/>
              <a:gd name="connsiteX5" fmla="*/ 42530 w 4693961"/>
              <a:gd name="connsiteY5" fmla="*/ 159488 h 436863"/>
              <a:gd name="connsiteX6" fmla="*/ 21265 w 4693961"/>
              <a:gd name="connsiteY6" fmla="*/ 116958 h 436863"/>
              <a:gd name="connsiteX7" fmla="*/ 0 w 4693961"/>
              <a:gd name="connsiteY7" fmla="*/ 0 h 43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3961" h="436863">
                <a:moveTo>
                  <a:pt x="4693961" y="364545"/>
                </a:moveTo>
                <a:cubicBezTo>
                  <a:pt x="4458377" y="384797"/>
                  <a:pt x="4431565" y="436863"/>
                  <a:pt x="3774558" y="425302"/>
                </a:cubicBezTo>
                <a:cubicBezTo>
                  <a:pt x="2601432" y="379228"/>
                  <a:pt x="589373" y="355192"/>
                  <a:pt x="255181" y="287079"/>
                </a:cubicBezTo>
                <a:cubicBezTo>
                  <a:pt x="199059" y="266034"/>
                  <a:pt x="244109" y="288065"/>
                  <a:pt x="170121" y="255181"/>
                </a:cubicBezTo>
                <a:cubicBezTo>
                  <a:pt x="155637" y="248744"/>
                  <a:pt x="140779" y="242708"/>
                  <a:pt x="127591" y="233916"/>
                </a:cubicBezTo>
                <a:cubicBezTo>
                  <a:pt x="106326" y="217967"/>
                  <a:pt x="60251" y="178981"/>
                  <a:pt x="42530" y="159488"/>
                </a:cubicBezTo>
                <a:cubicBezTo>
                  <a:pt x="33317" y="146590"/>
                  <a:pt x="29129" y="130720"/>
                  <a:pt x="21265" y="116958"/>
                </a:cubicBezTo>
                <a:cubicBezTo>
                  <a:pt x="14177" y="90377"/>
                  <a:pt x="4430" y="24366"/>
                  <a:pt x="0" y="0"/>
                </a:cubicBezTo>
              </a:path>
            </a:pathLst>
          </a:cu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18864" y="5229201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  <p:bldP spid="14" grpId="0" animBg="1"/>
      <p:bldP spid="20" grpId="0" animBg="1"/>
      <p:bldP spid="21" grpId="0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000"/>
          </a:p>
        </p:txBody>
      </p:sp>
      <p:sp>
        <p:nvSpPr>
          <p:cNvPr id="297994" name="Oval 10"/>
          <p:cNvSpPr>
            <a:spLocks noChangeArrowheads="1"/>
          </p:cNvSpPr>
          <p:nvPr/>
        </p:nvSpPr>
        <p:spPr bwMode="auto">
          <a:xfrm>
            <a:off x="683568" y="2709359"/>
            <a:ext cx="2100738" cy="93566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State A</a:t>
            </a:r>
          </a:p>
        </p:txBody>
      </p:sp>
      <p:sp>
        <p:nvSpPr>
          <p:cNvPr id="297993" name="Oval 9"/>
          <p:cNvSpPr>
            <a:spLocks noChangeArrowheads="1"/>
          </p:cNvSpPr>
          <p:nvPr/>
        </p:nvSpPr>
        <p:spPr bwMode="auto">
          <a:xfrm>
            <a:off x="3383867" y="2709359"/>
            <a:ext cx="2211734" cy="93566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State B</a:t>
            </a:r>
          </a:p>
        </p:txBody>
      </p:sp>
      <p:sp>
        <p:nvSpPr>
          <p:cNvPr id="297992" name="Oval 8"/>
          <p:cNvSpPr>
            <a:spLocks noChangeArrowheads="1"/>
          </p:cNvSpPr>
          <p:nvPr/>
        </p:nvSpPr>
        <p:spPr bwMode="auto">
          <a:xfrm>
            <a:off x="6977209" y="2709359"/>
            <a:ext cx="1719530" cy="93566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State C</a:t>
            </a:r>
          </a:p>
        </p:txBody>
      </p:sp>
      <p:sp>
        <p:nvSpPr>
          <p:cNvPr id="297990" name="Text Box 6"/>
          <p:cNvSpPr txBox="1">
            <a:spLocks noChangeArrowheads="1"/>
          </p:cNvSpPr>
          <p:nvPr/>
        </p:nvSpPr>
        <p:spPr bwMode="auto">
          <a:xfrm>
            <a:off x="1691681" y="1894712"/>
            <a:ext cx="28083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Transition from A to 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24" name="Curved Connector 23"/>
          <p:cNvCxnSpPr>
            <a:stCxn id="297994" idx="0"/>
            <a:endCxn id="297993" idx="0"/>
          </p:cNvCxnSpPr>
          <p:nvPr/>
        </p:nvCxnSpPr>
        <p:spPr>
          <a:xfrm rot="5400000" flipH="1" flipV="1">
            <a:off x="3111835" y="1331461"/>
            <a:ext cx="12700" cy="2755797"/>
          </a:xfrm>
          <a:prstGeom prst="curvedConnector3">
            <a:avLst>
              <a:gd name="adj1" fmla="val 3830773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26" name="Curved Connector 25"/>
          <p:cNvCxnSpPr>
            <a:stCxn id="297993" idx="4"/>
            <a:endCxn id="297994" idx="4"/>
          </p:cNvCxnSpPr>
          <p:nvPr/>
        </p:nvCxnSpPr>
        <p:spPr>
          <a:xfrm rot="5400000">
            <a:off x="3111836" y="2267126"/>
            <a:ext cx="12700" cy="2755797"/>
          </a:xfrm>
          <a:prstGeom prst="curvedConnector3">
            <a:avLst>
              <a:gd name="adj1" fmla="val 3646166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38" name="Curved Connector 37"/>
          <p:cNvCxnSpPr>
            <a:stCxn id="297993" idx="6"/>
            <a:endCxn id="297992" idx="2"/>
          </p:cNvCxnSpPr>
          <p:nvPr/>
        </p:nvCxnSpPr>
        <p:spPr>
          <a:xfrm>
            <a:off x="5595601" y="3177192"/>
            <a:ext cx="1381608" cy="127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sp>
        <p:nvSpPr>
          <p:cNvPr id="44" name="TextBox 43"/>
          <p:cNvSpPr txBox="1"/>
          <p:nvPr/>
        </p:nvSpPr>
        <p:spPr>
          <a:xfrm>
            <a:off x="1187624" y="980728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691681" y="4149080"/>
            <a:ext cx="28083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Transition from B to 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788024" y="3212976"/>
            <a:ext cx="280831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Transition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from B to C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3020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2085" name="Oval 5"/>
          <p:cNvSpPr>
            <a:spLocks noChangeArrowheads="1"/>
          </p:cNvSpPr>
          <p:nvPr/>
        </p:nvSpPr>
        <p:spPr bwMode="auto">
          <a:xfrm>
            <a:off x="837168" y="2708920"/>
            <a:ext cx="2607813" cy="10147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Unverified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EmailAddress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02084" name="Oval 4"/>
          <p:cNvSpPr>
            <a:spLocks noChangeArrowheads="1"/>
          </p:cNvSpPr>
          <p:nvPr/>
        </p:nvSpPr>
        <p:spPr bwMode="auto">
          <a:xfrm>
            <a:off x="6087804" y="2708920"/>
            <a:ext cx="2300619" cy="10147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Verified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EmailAddress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02083" name="AutoShape 3"/>
          <p:cNvSpPr>
            <a:spLocks noChangeShapeType="1"/>
          </p:cNvSpPr>
          <p:nvPr/>
        </p:nvSpPr>
        <p:spPr bwMode="auto">
          <a:xfrm>
            <a:off x="3444981" y="3216880"/>
            <a:ext cx="2642824" cy="1129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000">
              <a:latin typeface="+mj-lt"/>
            </a:endParaRPr>
          </a:p>
        </p:txBody>
      </p:sp>
      <p:sp>
        <p:nvSpPr>
          <p:cNvPr id="302082" name="Text Box 2"/>
          <p:cNvSpPr txBox="1">
            <a:spLocks noChangeArrowheads="1"/>
          </p:cNvSpPr>
          <p:nvPr/>
        </p:nvSpPr>
        <p:spPr bwMode="auto">
          <a:xfrm>
            <a:off x="3748792" y="2913233"/>
            <a:ext cx="1645553" cy="47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Verified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980728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 for </a:t>
            </a:r>
            <a:r>
              <a:rPr lang="en-GB" sz="3200" dirty="0" smtClean="0">
                <a:solidFill>
                  <a:srgbClr val="C00000"/>
                </a:solidFill>
              </a:rPr>
              <a:t>email address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4869160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Rule: "You can't send a verification message to a verified email"</a:t>
            </a:r>
          </a:p>
          <a:p>
            <a:r>
              <a:rPr lang="en-GB" sz="2000" dirty="0" smtClean="0"/>
              <a:t>Rule: "You can't send a password reset message to a unverified email "</a:t>
            </a:r>
          </a:p>
          <a:p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5" grpId="0" animBg="1"/>
      <p:bldP spid="302084" grpId="0" animBg="1"/>
      <p:bldP spid="302083" grpId="0" animBg="1"/>
      <p:bldP spid="302082" grpId="0"/>
      <p:bldP spid="9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000"/>
          </a:p>
        </p:txBody>
      </p:sp>
      <p:grpSp>
        <p:nvGrpSpPr>
          <p:cNvPr id="15" name="Group 14"/>
          <p:cNvGrpSpPr/>
          <p:nvPr/>
        </p:nvGrpSpPr>
        <p:grpSpPr>
          <a:xfrm>
            <a:off x="683568" y="1772816"/>
            <a:ext cx="8013171" cy="2830432"/>
            <a:chOff x="683568" y="1772816"/>
            <a:chExt cx="8013171" cy="2830432"/>
          </a:xfrm>
        </p:grpSpPr>
        <p:sp>
          <p:nvSpPr>
            <p:cNvPr id="297994" name="Oval 10"/>
            <p:cNvSpPr>
              <a:spLocks noChangeArrowheads="1"/>
            </p:cNvSpPr>
            <p:nvPr/>
          </p:nvSpPr>
          <p:spPr bwMode="auto">
            <a:xfrm>
              <a:off x="683568" y="2709359"/>
              <a:ext cx="2100738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Undelivered</a:t>
              </a:r>
            </a:p>
          </p:txBody>
        </p:sp>
        <p:sp>
          <p:nvSpPr>
            <p:cNvPr id="297993" name="Oval 9"/>
            <p:cNvSpPr>
              <a:spLocks noChangeArrowheads="1"/>
            </p:cNvSpPr>
            <p:nvPr/>
          </p:nvSpPr>
          <p:spPr bwMode="auto">
            <a:xfrm>
              <a:off x="3383867" y="2709359"/>
              <a:ext cx="2211734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Out for delivery</a:t>
              </a:r>
            </a:p>
          </p:txBody>
        </p:sp>
        <p:sp>
          <p:nvSpPr>
            <p:cNvPr id="297992" name="Oval 8"/>
            <p:cNvSpPr>
              <a:spLocks noChangeArrowheads="1"/>
            </p:cNvSpPr>
            <p:nvPr/>
          </p:nvSpPr>
          <p:spPr bwMode="auto">
            <a:xfrm>
              <a:off x="6977209" y="2709359"/>
              <a:ext cx="1719530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Delivered</a:t>
              </a:r>
            </a:p>
          </p:txBody>
        </p:sp>
        <p:sp>
          <p:nvSpPr>
            <p:cNvPr id="297990" name="Text Box 6"/>
            <p:cNvSpPr txBox="1">
              <a:spLocks noChangeArrowheads="1"/>
            </p:cNvSpPr>
            <p:nvPr/>
          </p:nvSpPr>
          <p:spPr bwMode="auto">
            <a:xfrm>
              <a:off x="2432043" y="1772816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Put on truck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97988" name="Text Box 4"/>
            <p:cNvSpPr txBox="1">
              <a:spLocks noChangeArrowheads="1"/>
            </p:cNvSpPr>
            <p:nvPr/>
          </p:nvSpPr>
          <p:spPr bwMode="auto">
            <a:xfrm>
              <a:off x="2072003" y="4221088"/>
              <a:ext cx="2033412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Address not found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97986" name="Text Box 2"/>
            <p:cNvSpPr txBox="1">
              <a:spLocks noChangeArrowheads="1"/>
            </p:cNvSpPr>
            <p:nvPr/>
          </p:nvSpPr>
          <p:spPr bwMode="auto">
            <a:xfrm>
              <a:off x="5528387" y="3212976"/>
              <a:ext cx="1362887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Signed for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cxnSp>
          <p:nvCxnSpPr>
            <p:cNvPr id="24" name="Curved Connector 23"/>
            <p:cNvCxnSpPr>
              <a:stCxn id="297994" idx="0"/>
              <a:endCxn id="297993" idx="0"/>
            </p:cNvCxnSpPr>
            <p:nvPr/>
          </p:nvCxnSpPr>
          <p:spPr>
            <a:xfrm rot="5400000" flipH="1" flipV="1">
              <a:off x="3111835" y="1331461"/>
              <a:ext cx="12700" cy="2755797"/>
            </a:xfrm>
            <a:prstGeom prst="curvedConnector3">
              <a:avLst>
                <a:gd name="adj1" fmla="val 3830773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26" name="Curved Connector 25"/>
            <p:cNvCxnSpPr>
              <a:stCxn id="297993" idx="4"/>
              <a:endCxn id="297994" idx="4"/>
            </p:cNvCxnSpPr>
            <p:nvPr/>
          </p:nvCxnSpPr>
          <p:spPr>
            <a:xfrm rot="5400000">
              <a:off x="3111836" y="2267126"/>
              <a:ext cx="12700" cy="2755797"/>
            </a:xfrm>
            <a:prstGeom prst="curvedConnector3">
              <a:avLst>
                <a:gd name="adj1" fmla="val 3646166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8" name="Curved Connector 37"/>
            <p:cNvCxnSpPr>
              <a:stCxn id="297993" idx="6"/>
              <a:endCxn id="297992" idx="2"/>
            </p:cNvCxnSpPr>
            <p:nvPr/>
          </p:nvCxnSpPr>
          <p:spPr>
            <a:xfrm>
              <a:off x="5595601" y="3177192"/>
              <a:ext cx="1381608" cy="12700"/>
            </a:xfrm>
            <a:prstGeom prst="curvedConnector3">
              <a:avLst>
                <a:gd name="adj1" fmla="val 50000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</p:grpSp>
      <p:sp>
        <p:nvSpPr>
          <p:cNvPr id="44" name="TextBox 43"/>
          <p:cNvSpPr txBox="1"/>
          <p:nvPr/>
        </p:nvSpPr>
        <p:spPr>
          <a:xfrm>
            <a:off x="1187624" y="980728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 for </a:t>
            </a:r>
            <a:r>
              <a:rPr lang="en-GB" sz="3200" dirty="0" smtClean="0">
                <a:solidFill>
                  <a:srgbClr val="C00000"/>
                </a:solidFill>
              </a:rPr>
              <a:t>shipments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4869160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Rule: "You can't put a package on a truck if it is already out for delivery"</a:t>
            </a:r>
          </a:p>
          <a:p>
            <a:r>
              <a:rPr lang="en-GB" sz="2000" dirty="0" smtClean="0"/>
              <a:t>Rule: "You can't sign for a package that is already delivered"</a:t>
            </a:r>
          </a:p>
          <a:p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000"/>
          </a:p>
        </p:txBody>
      </p:sp>
      <p:grpSp>
        <p:nvGrpSpPr>
          <p:cNvPr id="3" name="Group 14"/>
          <p:cNvGrpSpPr/>
          <p:nvPr/>
        </p:nvGrpSpPr>
        <p:grpSpPr>
          <a:xfrm>
            <a:off x="539552" y="1916832"/>
            <a:ext cx="8157187" cy="2375825"/>
            <a:chOff x="539552" y="1916832"/>
            <a:chExt cx="8157187" cy="2375825"/>
          </a:xfrm>
        </p:grpSpPr>
        <p:sp>
          <p:nvSpPr>
            <p:cNvPr id="297994" name="Oval 10"/>
            <p:cNvSpPr>
              <a:spLocks noChangeArrowheads="1"/>
            </p:cNvSpPr>
            <p:nvPr/>
          </p:nvSpPr>
          <p:spPr bwMode="auto">
            <a:xfrm>
              <a:off x="1835696" y="1916832"/>
              <a:ext cx="2100738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White to play</a:t>
              </a:r>
            </a:p>
          </p:txBody>
        </p:sp>
        <p:sp>
          <p:nvSpPr>
            <p:cNvPr id="297993" name="Oval 9"/>
            <p:cNvSpPr>
              <a:spLocks noChangeArrowheads="1"/>
            </p:cNvSpPr>
            <p:nvPr/>
          </p:nvSpPr>
          <p:spPr bwMode="auto">
            <a:xfrm>
              <a:off x="1835696" y="3356992"/>
              <a:ext cx="2211734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Black to </a:t>
              </a:r>
              <a:b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</a:b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play</a:t>
              </a:r>
            </a:p>
          </p:txBody>
        </p:sp>
        <p:sp>
          <p:nvSpPr>
            <p:cNvPr id="297992" name="Oval 8"/>
            <p:cNvSpPr>
              <a:spLocks noChangeArrowheads="1"/>
            </p:cNvSpPr>
            <p:nvPr/>
          </p:nvSpPr>
          <p:spPr bwMode="auto">
            <a:xfrm>
              <a:off x="6977209" y="2709359"/>
              <a:ext cx="1719530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Game Over</a:t>
              </a:r>
            </a:p>
          </p:txBody>
        </p:sp>
        <p:sp>
          <p:nvSpPr>
            <p:cNvPr id="297990" name="Text Box 6"/>
            <p:cNvSpPr txBox="1">
              <a:spLocks noChangeArrowheads="1"/>
            </p:cNvSpPr>
            <p:nvPr/>
          </p:nvSpPr>
          <p:spPr bwMode="auto">
            <a:xfrm>
              <a:off x="5652120" y="1988840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White plays and wins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97988" name="Text Box 4"/>
            <p:cNvSpPr txBox="1">
              <a:spLocks noChangeArrowheads="1"/>
            </p:cNvSpPr>
            <p:nvPr/>
          </p:nvSpPr>
          <p:spPr bwMode="auto">
            <a:xfrm>
              <a:off x="539552" y="2780928"/>
              <a:ext cx="2033412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Black plays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cxnSp>
          <p:nvCxnSpPr>
            <p:cNvPr id="24" name="Curved Connector 23"/>
            <p:cNvCxnSpPr>
              <a:stCxn id="297994" idx="6"/>
              <a:endCxn id="297993" idx="0"/>
            </p:cNvCxnSpPr>
            <p:nvPr/>
          </p:nvCxnSpPr>
          <p:spPr>
            <a:xfrm flipH="1">
              <a:off x="2941563" y="2384665"/>
              <a:ext cx="994871" cy="972327"/>
            </a:xfrm>
            <a:prstGeom prst="curvedConnector4">
              <a:avLst>
                <a:gd name="adj1" fmla="val -22978"/>
                <a:gd name="adj2" fmla="val 74057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26" name="Curved Connector 25"/>
            <p:cNvCxnSpPr>
              <a:stCxn id="297993" idx="2"/>
              <a:endCxn id="297994" idx="4"/>
            </p:cNvCxnSpPr>
            <p:nvPr/>
          </p:nvCxnSpPr>
          <p:spPr>
            <a:xfrm rot="10800000" flipH="1">
              <a:off x="1835695" y="2852497"/>
              <a:ext cx="1050369" cy="972328"/>
            </a:xfrm>
            <a:prstGeom prst="curvedConnector4">
              <a:avLst>
                <a:gd name="adj1" fmla="val -21764"/>
                <a:gd name="adj2" fmla="val 74057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8" name="Curved Connector 37"/>
            <p:cNvCxnSpPr>
              <a:stCxn id="297993" idx="4"/>
              <a:endCxn id="297992" idx="4"/>
            </p:cNvCxnSpPr>
            <p:nvPr/>
          </p:nvCxnSpPr>
          <p:spPr>
            <a:xfrm rot="5400000" flipH="1" flipV="1">
              <a:off x="5065451" y="1521135"/>
              <a:ext cx="647633" cy="4895411"/>
            </a:xfrm>
            <a:prstGeom prst="curvedConnector3">
              <a:avLst>
                <a:gd name="adj1" fmla="val -35298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3635896" y="3068960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White plays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cxnSp>
          <p:nvCxnSpPr>
            <p:cNvPr id="36" name="Curved Connector 23"/>
            <p:cNvCxnSpPr>
              <a:stCxn id="297994" idx="0"/>
              <a:endCxn id="297992" idx="0"/>
            </p:cNvCxnSpPr>
            <p:nvPr/>
          </p:nvCxnSpPr>
          <p:spPr>
            <a:xfrm rot="16200000" flipH="1">
              <a:off x="4965255" y="-162359"/>
              <a:ext cx="792527" cy="4950909"/>
            </a:xfrm>
            <a:prstGeom prst="curvedConnector3">
              <a:avLst>
                <a:gd name="adj1" fmla="val -28844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sp>
          <p:nvSpPr>
            <p:cNvPr id="42" name="Text Box 6"/>
            <p:cNvSpPr txBox="1">
              <a:spLocks noChangeArrowheads="1"/>
            </p:cNvSpPr>
            <p:nvPr/>
          </p:nvSpPr>
          <p:spPr bwMode="auto">
            <a:xfrm>
              <a:off x="5652120" y="3645024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Black plays and wins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187624" y="980728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 for </a:t>
            </a:r>
            <a:r>
              <a:rPr lang="en-GB" sz="3200" dirty="0" smtClean="0">
                <a:solidFill>
                  <a:srgbClr val="C00000"/>
                </a:solidFill>
              </a:rPr>
              <a:t>chess game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4869160"/>
            <a:ext cx="77768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Rule: “White and Black take turns playing. </a:t>
            </a:r>
            <a:br>
              <a:rPr lang="en-GB" sz="2000" dirty="0" smtClean="0"/>
            </a:br>
            <a:r>
              <a:rPr lang="en-GB" sz="2000" dirty="0" smtClean="0"/>
              <a:t>   White can’t play if it is Black’s turn and vice versa"</a:t>
            </a:r>
          </a:p>
          <a:p>
            <a:r>
              <a:rPr lang="en-GB" sz="2000" dirty="0" smtClean="0"/>
              <a:t>Rule: “No one can play when the game is over"</a:t>
            </a:r>
          </a:p>
          <a:p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4" name="Oval 10"/>
          <p:cNvSpPr>
            <a:spLocks noChangeArrowheads="1"/>
          </p:cNvSpPr>
          <p:nvPr/>
        </p:nvSpPr>
        <p:spPr bwMode="auto">
          <a:xfrm>
            <a:off x="647565" y="2636912"/>
            <a:ext cx="2100738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Empty Cart</a:t>
            </a:r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3347864" y="2636912"/>
            <a:ext cx="2211734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Active Cart</a:t>
            </a: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6941206" y="2636912"/>
            <a:ext cx="1719530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Paid Cart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51720" y="1844824"/>
            <a:ext cx="1325585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691680" y="3982944"/>
            <a:ext cx="20334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Remove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492384" y="3140529"/>
            <a:ext cx="1362887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Pay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10" name="Curved Connector 9"/>
          <p:cNvCxnSpPr>
            <a:stCxn id="4" idx="0"/>
            <a:endCxn id="5" idx="1"/>
          </p:cNvCxnSpPr>
          <p:nvPr/>
        </p:nvCxnSpPr>
        <p:spPr>
          <a:xfrm rot="16200000" flipH="1">
            <a:off x="2616336" y="1718509"/>
            <a:ext cx="137025" cy="1973831"/>
          </a:xfrm>
          <a:prstGeom prst="curvedConnector3">
            <a:avLst>
              <a:gd name="adj1" fmla="val -329384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1" name="Curved Connector 10"/>
          <p:cNvCxnSpPr>
            <a:stCxn id="5" idx="3"/>
            <a:endCxn id="4" idx="4"/>
          </p:cNvCxnSpPr>
          <p:nvPr/>
        </p:nvCxnSpPr>
        <p:spPr>
          <a:xfrm rot="5400000">
            <a:off x="2616338" y="2517149"/>
            <a:ext cx="137025" cy="1973831"/>
          </a:xfrm>
          <a:prstGeom prst="curvedConnector3">
            <a:avLst>
              <a:gd name="adj1" fmla="val 378052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2" name="Curved Connector 11"/>
          <p:cNvCxnSpPr>
            <a:stCxn id="5" idx="6"/>
            <a:endCxn id="6" idx="2"/>
          </p:cNvCxnSpPr>
          <p:nvPr/>
        </p:nvCxnSpPr>
        <p:spPr>
          <a:xfrm>
            <a:off x="5559598" y="3104745"/>
            <a:ext cx="1381608" cy="127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3" name="Curved Connector 12"/>
          <p:cNvCxnSpPr>
            <a:stCxn id="5" idx="7"/>
            <a:endCxn id="5" idx="0"/>
          </p:cNvCxnSpPr>
          <p:nvPr/>
        </p:nvCxnSpPr>
        <p:spPr>
          <a:xfrm rot="16200000" flipV="1">
            <a:off x="4776202" y="2314442"/>
            <a:ext cx="137025" cy="781966"/>
          </a:xfrm>
          <a:prstGeom prst="curvedConnector3">
            <a:avLst>
              <a:gd name="adj1" fmla="val 395161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21" name="Curved Connector 20"/>
          <p:cNvCxnSpPr>
            <a:stCxn id="5" idx="5"/>
            <a:endCxn id="5" idx="4"/>
          </p:cNvCxnSpPr>
          <p:nvPr/>
        </p:nvCxnSpPr>
        <p:spPr>
          <a:xfrm rot="5400000">
            <a:off x="4776202" y="3113081"/>
            <a:ext cx="137025" cy="781966"/>
          </a:xfrm>
          <a:prstGeom prst="curvedConnector3">
            <a:avLst>
              <a:gd name="adj1" fmla="val 350246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4355976" y="1844824"/>
            <a:ext cx="1325585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4211960" y="3982944"/>
            <a:ext cx="20334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Remove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7624" y="980728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 for </a:t>
            </a:r>
            <a:r>
              <a:rPr lang="en-GB" sz="3200" dirty="0" smtClean="0">
                <a:solidFill>
                  <a:srgbClr val="C00000"/>
                </a:solidFill>
              </a:rPr>
              <a:t>shopping cart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60" y="4869160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Rule: "You can't remove an item from an empty cart"</a:t>
            </a:r>
          </a:p>
          <a:p>
            <a:r>
              <a:rPr lang="en-GB" sz="2000" dirty="0" smtClean="0"/>
              <a:t>Rule: "You can't change a paid cart"</a:t>
            </a:r>
          </a:p>
          <a:p>
            <a:r>
              <a:rPr lang="en-GB" sz="2000" dirty="0" smtClean="0"/>
              <a:t>Rule: "You can't pay for a cart twice"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4" name="Oval 10"/>
          <p:cNvSpPr>
            <a:spLocks noChangeArrowheads="1"/>
          </p:cNvSpPr>
          <p:nvPr/>
        </p:nvSpPr>
        <p:spPr bwMode="auto">
          <a:xfrm>
            <a:off x="647565" y="2636912"/>
            <a:ext cx="2100738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Empty Cart</a:t>
            </a:r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3347864" y="2636912"/>
            <a:ext cx="2211734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Active Cart</a:t>
            </a: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6941206" y="2636912"/>
            <a:ext cx="1719530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Paid Cart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51720" y="1844824"/>
            <a:ext cx="1325585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691680" y="3982944"/>
            <a:ext cx="20334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Remove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492384" y="3140529"/>
            <a:ext cx="1362887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Pay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10" name="Curved Connector 9"/>
          <p:cNvCxnSpPr>
            <a:stCxn id="4" idx="0"/>
            <a:endCxn id="5" idx="1"/>
          </p:cNvCxnSpPr>
          <p:nvPr/>
        </p:nvCxnSpPr>
        <p:spPr>
          <a:xfrm rot="16200000" flipH="1">
            <a:off x="2616336" y="1718509"/>
            <a:ext cx="137025" cy="1973831"/>
          </a:xfrm>
          <a:prstGeom prst="curvedConnector3">
            <a:avLst>
              <a:gd name="adj1" fmla="val -329384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1" name="Curved Connector 10"/>
          <p:cNvCxnSpPr>
            <a:stCxn id="5" idx="3"/>
            <a:endCxn id="4" idx="4"/>
          </p:cNvCxnSpPr>
          <p:nvPr/>
        </p:nvCxnSpPr>
        <p:spPr>
          <a:xfrm rot="5400000">
            <a:off x="2616338" y="2517149"/>
            <a:ext cx="137025" cy="1973831"/>
          </a:xfrm>
          <a:prstGeom prst="curvedConnector3">
            <a:avLst>
              <a:gd name="adj1" fmla="val 378052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2" name="Curved Connector 11"/>
          <p:cNvCxnSpPr>
            <a:stCxn id="5" idx="6"/>
            <a:endCxn id="6" idx="2"/>
          </p:cNvCxnSpPr>
          <p:nvPr/>
        </p:nvCxnSpPr>
        <p:spPr>
          <a:xfrm>
            <a:off x="5559598" y="3104745"/>
            <a:ext cx="1381608" cy="127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3" name="Curved Connector 12"/>
          <p:cNvCxnSpPr>
            <a:stCxn id="5" idx="7"/>
            <a:endCxn id="5" idx="0"/>
          </p:cNvCxnSpPr>
          <p:nvPr/>
        </p:nvCxnSpPr>
        <p:spPr>
          <a:xfrm rot="16200000" flipV="1">
            <a:off x="4776202" y="2314442"/>
            <a:ext cx="137025" cy="781966"/>
          </a:xfrm>
          <a:prstGeom prst="curvedConnector3">
            <a:avLst>
              <a:gd name="adj1" fmla="val 395161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21" name="Curved Connector 20"/>
          <p:cNvCxnSpPr>
            <a:stCxn id="5" idx="5"/>
            <a:endCxn id="5" idx="4"/>
          </p:cNvCxnSpPr>
          <p:nvPr/>
        </p:nvCxnSpPr>
        <p:spPr>
          <a:xfrm rot="5400000">
            <a:off x="4776202" y="3113081"/>
            <a:ext cx="137025" cy="781966"/>
          </a:xfrm>
          <a:prstGeom prst="curvedConnector3">
            <a:avLst>
              <a:gd name="adj1" fmla="val 350246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4355976" y="1844824"/>
            <a:ext cx="1325585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4211960" y="3982944"/>
            <a:ext cx="20334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Remove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7624" y="980728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 for </a:t>
            </a:r>
            <a:r>
              <a:rPr lang="en-GB" sz="3200" dirty="0" smtClean="0">
                <a:solidFill>
                  <a:srgbClr val="C00000"/>
                </a:solidFill>
              </a:rPr>
              <a:t>shopping cart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979712" y="4725144"/>
            <a:ext cx="3744416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type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ActiveCartData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b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UnpaidItems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Item list }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60640" y="5373216"/>
            <a:ext cx="3275856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GB" sz="2400" dirty="0" smtClean="0"/>
              <a:t>type </a:t>
            </a:r>
            <a:r>
              <a:rPr lang="en-GB" sz="2400" dirty="0" err="1" smtClean="0">
                <a:solidFill>
                  <a:srgbClr val="92D050"/>
                </a:solidFill>
              </a:rPr>
              <a:t>PaidCartData</a:t>
            </a:r>
            <a:r>
              <a:rPr lang="en-GB" sz="2400" dirty="0" smtClean="0"/>
              <a:t> = </a:t>
            </a:r>
            <a:br>
              <a:rPr lang="en-GB" sz="2400" dirty="0" smtClean="0"/>
            </a:br>
            <a:r>
              <a:rPr lang="en-GB" sz="2400" dirty="0" smtClean="0"/>
              <a:t>  { </a:t>
            </a:r>
            <a:r>
              <a:rPr lang="en-GB" sz="2400" dirty="0" err="1" smtClean="0"/>
              <a:t>PaidItems</a:t>
            </a:r>
            <a:r>
              <a:rPr lang="en-GB" sz="2400" dirty="0" smtClean="0"/>
              <a:t>: Item list; </a:t>
            </a:r>
            <a:br>
              <a:rPr lang="en-GB" sz="2400" dirty="0" smtClean="0"/>
            </a:br>
            <a:r>
              <a:rPr lang="en-GB" sz="2400" dirty="0" smtClean="0"/>
              <a:t>    Payment: Payment }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707904" y="3717032"/>
            <a:ext cx="36004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0"/>
          </p:cNvCxnSpPr>
          <p:nvPr/>
        </p:nvCxnSpPr>
        <p:spPr>
          <a:xfrm flipV="1">
            <a:off x="7398568" y="3789040"/>
            <a:ext cx="12576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179512" y="3645024"/>
            <a:ext cx="1728192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000" dirty="0" smtClean="0">
                <a:solidFill>
                  <a:srgbClr val="0070C0"/>
                </a:solidFill>
              </a:rPr>
              <a:t>n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data</a:t>
            </a:r>
            <a:b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needed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 rot="60000" flipH="1">
            <a:off x="402602" y="5682510"/>
            <a:ext cx="2443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What data do we need to store?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build="p"/>
      <p:bldP spid="22" grpId="0" build="p"/>
      <p:bldP spid="23" grpId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Shopping cart example</a:t>
            </a: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14400" y="1916832"/>
            <a:ext cx="8229600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GB" sz="2400" b="1" dirty="0" err="1" smtClean="0"/>
              <a:t>initCart</a:t>
            </a:r>
            <a:r>
              <a:rPr lang="en-GB" sz="2400" dirty="0" smtClean="0"/>
              <a:t> : </a:t>
            </a:r>
            <a:br>
              <a:rPr lang="en-GB" sz="2400" dirty="0" smtClean="0"/>
            </a:br>
            <a:r>
              <a:rPr lang="en-GB" sz="2400" dirty="0" smtClean="0"/>
              <a:t>Item –› </a:t>
            </a:r>
            <a:r>
              <a:rPr lang="en-GB" sz="2400" dirty="0" err="1" smtClean="0"/>
              <a:t>ShoppingCart</a:t>
            </a:r>
            <a:r>
              <a:rPr lang="en-GB" sz="2400" dirty="0" smtClean="0"/>
              <a:t> </a:t>
            </a:r>
          </a:p>
          <a:p>
            <a:pPr marL="342900" lvl="0" indent="-342900">
              <a:spcBef>
                <a:spcPct val="20000"/>
              </a:spcBef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GB" sz="2400" b="1" dirty="0" err="1" smtClean="0"/>
              <a:t>addToActive</a:t>
            </a:r>
            <a:r>
              <a:rPr lang="en-GB" sz="2400" b="1" dirty="0" smtClean="0"/>
              <a:t>: </a:t>
            </a:r>
            <a:br>
              <a:rPr lang="en-GB" sz="2400" b="1" dirty="0" smtClean="0"/>
            </a:br>
            <a:r>
              <a:rPr lang="en-GB" sz="2400" b="1" dirty="0" smtClean="0"/>
              <a:t>(</a:t>
            </a:r>
            <a:r>
              <a:rPr lang="en-GB" sz="2400" dirty="0" err="1" smtClean="0"/>
              <a:t>ActiveCartData</a:t>
            </a:r>
            <a:r>
              <a:rPr lang="en-GB" sz="2400" dirty="0" smtClean="0"/>
              <a:t> * Item) –› </a:t>
            </a:r>
            <a:r>
              <a:rPr lang="en-GB" sz="2400" dirty="0" err="1" smtClean="0"/>
              <a:t>ShoppingCart</a:t>
            </a:r>
            <a:r>
              <a:rPr lang="en-GB" sz="2400" dirty="0" smtClean="0"/>
              <a:t> </a:t>
            </a:r>
          </a:p>
          <a:p>
            <a:pPr marL="342900" lvl="0" indent="-342900">
              <a:spcBef>
                <a:spcPct val="20000"/>
              </a:spcBef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400" b="1" dirty="0" err="1" smtClean="0"/>
              <a:t>removeFromActive</a:t>
            </a:r>
            <a:r>
              <a:rPr lang="en-GB" sz="2400" b="1" dirty="0" smtClean="0"/>
              <a:t>: </a:t>
            </a:r>
            <a:br>
              <a:rPr lang="en-GB" sz="2400" b="1" dirty="0" smtClean="0"/>
            </a:br>
            <a:r>
              <a:rPr lang="en-GB" sz="2400" b="1" dirty="0" smtClean="0"/>
              <a:t>(</a:t>
            </a:r>
            <a:r>
              <a:rPr lang="en-GB" sz="2400" dirty="0" err="1" smtClean="0"/>
              <a:t>ActiveCartData</a:t>
            </a:r>
            <a:r>
              <a:rPr lang="en-GB" sz="2400" dirty="0" smtClean="0"/>
              <a:t> * Item) –› </a:t>
            </a:r>
            <a:r>
              <a:rPr lang="en-GB" sz="2400" dirty="0" err="1" smtClean="0"/>
              <a:t>ShoppingCart</a:t>
            </a:r>
            <a:r>
              <a:rPr lang="en-GB" sz="2400" dirty="0" smtClean="0"/>
              <a:t> </a:t>
            </a:r>
            <a:br>
              <a:rPr lang="en-GB" sz="2400" dirty="0" smtClean="0"/>
            </a:br>
            <a:endParaRPr lang="en-GB" sz="2400" dirty="0" smtClean="0"/>
          </a:p>
          <a:p>
            <a:pPr marL="342900" indent="-342900">
              <a:spcBef>
                <a:spcPct val="20000"/>
              </a:spcBef>
            </a:pPr>
            <a:r>
              <a:rPr lang="en-GB" sz="2400" b="1" dirty="0" smtClean="0"/>
              <a:t>pay: </a:t>
            </a:r>
            <a:br>
              <a:rPr lang="en-GB" sz="2400" b="1" dirty="0" smtClean="0"/>
            </a:br>
            <a:r>
              <a:rPr lang="en-GB" sz="2400" b="1" dirty="0" smtClean="0"/>
              <a:t>(</a:t>
            </a:r>
            <a:r>
              <a:rPr lang="en-GB" sz="2400" dirty="0" err="1" smtClean="0"/>
              <a:t>ActiveCartData</a:t>
            </a:r>
            <a:r>
              <a:rPr lang="en-GB" sz="2400" dirty="0" smtClean="0"/>
              <a:t> * Payment) –› </a:t>
            </a:r>
            <a:r>
              <a:rPr lang="en-GB" sz="2400" dirty="0" err="1" smtClean="0"/>
              <a:t>ShoppingCart</a:t>
            </a:r>
            <a:r>
              <a:rPr lang="en-GB" sz="2400" dirty="0" smtClean="0"/>
              <a:t> </a:t>
            </a:r>
          </a:p>
          <a:p>
            <a:pPr marL="342900" indent="-342900">
              <a:spcBef>
                <a:spcPct val="20000"/>
              </a:spcBef>
            </a:pPr>
            <a:endParaRPr lang="en-GB" sz="2400" dirty="0" smtClean="0"/>
          </a:p>
          <a:p>
            <a:pPr marL="342900" lvl="0" indent="-342900">
              <a:spcBef>
                <a:spcPct val="20000"/>
              </a:spcBef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 rot="60000" flipH="1">
            <a:off x="6452347" y="4016901"/>
            <a:ext cx="2443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might be empty or active – can’t tell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228184" y="4725144"/>
            <a:ext cx="504056" cy="14401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899592" y="1052736"/>
            <a:ext cx="4392488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Shopping Cart API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451816" y="476672"/>
            <a:ext cx="3584680" cy="1127443"/>
            <a:chOff x="647565" y="1844824"/>
            <a:chExt cx="8013171" cy="2520280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47565" y="2636912"/>
              <a:ext cx="2100738" cy="9356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smtClean="0">
                  <a:latin typeface="+mj-lt"/>
                  <a:ea typeface="Calibri" pitchFamily="34" charset="0"/>
                  <a:cs typeface="Times New Roman" pitchFamily="18" charset="0"/>
                </a:rPr>
                <a:t>Empty Cart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3347864" y="2636912"/>
              <a:ext cx="2211734" cy="9356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 smtClean="0">
                  <a:latin typeface="+mj-lt"/>
                  <a:ea typeface="Calibri" pitchFamily="34" charset="0"/>
                  <a:cs typeface="Times New Roman" pitchFamily="18" charset="0"/>
                </a:rPr>
                <a:t>Active Cart</a:t>
              </a:r>
            </a:p>
          </p:txBody>
        </p:sp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6941206" y="2636912"/>
              <a:ext cx="1719530" cy="9356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smtClean="0">
                  <a:latin typeface="+mj-lt"/>
                  <a:ea typeface="Calibri" pitchFamily="34" charset="0"/>
                  <a:cs typeface="Times New Roman" pitchFamily="18" charset="0"/>
                </a:rPr>
                <a:t>Paid Cart</a:t>
              </a: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2051720" y="1844824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Add Item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9" name="Text Box 4"/>
            <p:cNvSpPr txBox="1">
              <a:spLocks noChangeArrowheads="1"/>
            </p:cNvSpPr>
            <p:nvPr/>
          </p:nvSpPr>
          <p:spPr bwMode="auto">
            <a:xfrm>
              <a:off x="1691680" y="3982944"/>
              <a:ext cx="2033412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Remove Item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0" name="Text Box 2"/>
            <p:cNvSpPr txBox="1">
              <a:spLocks noChangeArrowheads="1"/>
            </p:cNvSpPr>
            <p:nvPr/>
          </p:nvSpPr>
          <p:spPr bwMode="auto">
            <a:xfrm>
              <a:off x="5492384" y="3140529"/>
              <a:ext cx="1362887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Pay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cxnSp>
          <p:nvCxnSpPr>
            <p:cNvPr id="31" name="Curved Connector 30"/>
            <p:cNvCxnSpPr>
              <a:stCxn id="25" idx="0"/>
              <a:endCxn id="26" idx="1"/>
            </p:cNvCxnSpPr>
            <p:nvPr/>
          </p:nvCxnSpPr>
          <p:spPr>
            <a:xfrm rot="16200000" flipH="1">
              <a:off x="2616336" y="1718509"/>
              <a:ext cx="137025" cy="1973831"/>
            </a:xfrm>
            <a:prstGeom prst="curvedConnector3">
              <a:avLst>
                <a:gd name="adj1" fmla="val -329384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2" name="Curved Connector 31"/>
            <p:cNvCxnSpPr>
              <a:stCxn id="26" idx="3"/>
              <a:endCxn id="25" idx="4"/>
            </p:cNvCxnSpPr>
            <p:nvPr/>
          </p:nvCxnSpPr>
          <p:spPr>
            <a:xfrm rot="5400000">
              <a:off x="2616338" y="2517149"/>
              <a:ext cx="137025" cy="1973831"/>
            </a:xfrm>
            <a:prstGeom prst="curvedConnector3">
              <a:avLst>
                <a:gd name="adj1" fmla="val 378052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3" name="Curved Connector 32"/>
            <p:cNvCxnSpPr>
              <a:stCxn id="26" idx="6"/>
              <a:endCxn id="27" idx="2"/>
            </p:cNvCxnSpPr>
            <p:nvPr/>
          </p:nvCxnSpPr>
          <p:spPr>
            <a:xfrm>
              <a:off x="5559598" y="3104745"/>
              <a:ext cx="1381608" cy="1270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4" name="Curved Connector 33"/>
            <p:cNvCxnSpPr>
              <a:stCxn id="26" idx="7"/>
              <a:endCxn id="26" idx="0"/>
            </p:cNvCxnSpPr>
            <p:nvPr/>
          </p:nvCxnSpPr>
          <p:spPr>
            <a:xfrm rot="16200000" flipV="1">
              <a:off x="4776202" y="2314442"/>
              <a:ext cx="137025" cy="781966"/>
            </a:xfrm>
            <a:prstGeom prst="curvedConnector3">
              <a:avLst>
                <a:gd name="adj1" fmla="val 395161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5" name="Curved Connector 34"/>
            <p:cNvCxnSpPr>
              <a:stCxn id="26" idx="5"/>
              <a:endCxn id="26" idx="4"/>
            </p:cNvCxnSpPr>
            <p:nvPr/>
          </p:nvCxnSpPr>
          <p:spPr>
            <a:xfrm rot="5400000">
              <a:off x="4776202" y="3113081"/>
              <a:ext cx="137025" cy="781966"/>
            </a:xfrm>
            <a:prstGeom prst="curvedConnector3">
              <a:avLst>
                <a:gd name="adj1" fmla="val 350246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4355976" y="1844824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Add Item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7" name="Text Box 4"/>
            <p:cNvSpPr txBox="1">
              <a:spLocks noChangeArrowheads="1"/>
            </p:cNvSpPr>
            <p:nvPr/>
          </p:nvSpPr>
          <p:spPr bwMode="auto">
            <a:xfrm>
              <a:off x="4211960" y="3982944"/>
              <a:ext cx="2033412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Remove Item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Shopping cart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903802"/>
            <a:ext cx="8229600" cy="12241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/>
              <a:t>let </a:t>
            </a:r>
            <a:r>
              <a:rPr lang="en-GB" sz="2400" b="1" dirty="0" err="1" smtClean="0"/>
              <a:t>initCart</a:t>
            </a:r>
            <a:r>
              <a:rPr lang="en-GB" sz="2400" dirty="0" smtClean="0"/>
              <a:t> item = </a:t>
            </a:r>
            <a:br>
              <a:rPr lang="en-GB" sz="2400" dirty="0" smtClean="0"/>
            </a:br>
            <a:r>
              <a:rPr lang="en-GB" sz="2400" dirty="0" smtClean="0"/>
              <a:t>{ </a:t>
            </a:r>
            <a:r>
              <a:rPr lang="en-GB" sz="2400" dirty="0" err="1" smtClean="0"/>
              <a:t>UnpaidItems</a:t>
            </a:r>
            <a:r>
              <a:rPr lang="en-GB" sz="2400" dirty="0" smtClean="0"/>
              <a:t>=[item] }</a:t>
            </a:r>
          </a:p>
        </p:txBody>
      </p:sp>
      <p:sp>
        <p:nvSpPr>
          <p:cNvPr id="4" name="TextBox 3"/>
          <p:cNvSpPr txBox="1"/>
          <p:nvPr/>
        </p:nvSpPr>
        <p:spPr>
          <a:xfrm rot="60000" flipH="1">
            <a:off x="5011010" y="2094069"/>
            <a:ext cx="3814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create a new </a:t>
            </a:r>
            <a:r>
              <a:rPr lang="en-GB" sz="2400" dirty="0" err="1" smtClean="0">
                <a:solidFill>
                  <a:srgbClr val="C00000"/>
                </a:solidFill>
                <a:latin typeface="Conformity" pitchFamily="2" charset="0"/>
              </a:rPr>
              <a:t>ActiveCart</a:t>
            </a: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  with list of one item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3776009"/>
            <a:ext cx="8229600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</a:t>
            </a:r>
            <a:r>
              <a:rPr kumimoji="0" lang="en-GB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addToActive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cart:ActiveCart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item = </a:t>
            </a:r>
            <a:b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 cart with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UnpaidItems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item ::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cart.existingItems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</p:txBody>
      </p:sp>
      <p:sp>
        <p:nvSpPr>
          <p:cNvPr id="6" name="TextBox 5"/>
          <p:cNvSpPr txBox="1"/>
          <p:nvPr/>
        </p:nvSpPr>
        <p:spPr>
          <a:xfrm rot="60000" flipH="1">
            <a:off x="4796059" y="5104783"/>
            <a:ext cx="3814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Prepends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item to list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084168" y="4712113"/>
            <a:ext cx="288032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899592" y="1052736"/>
            <a:ext cx="4392488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 code to add an item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build="p"/>
      <p:bldP spid="6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Shopping cart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125538"/>
            <a:ext cx="8229600" cy="52557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>
                <a:solidFill>
                  <a:srgbClr val="0070C0"/>
                </a:solidFill>
              </a:rPr>
              <a:t>Client code to add an item using the API</a:t>
            </a:r>
            <a:br>
              <a:rPr lang="en-GB" sz="2400" dirty="0" smtClean="0">
                <a:solidFill>
                  <a:srgbClr val="0070C0"/>
                </a:solidFill>
              </a:rPr>
            </a:br>
            <a:endParaRPr lang="en-GB" sz="2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sz="2400" dirty="0" smtClean="0"/>
              <a:t>let </a:t>
            </a:r>
            <a:r>
              <a:rPr lang="en-GB" sz="2400" b="1" dirty="0" err="1" smtClean="0"/>
              <a:t>addItem</a:t>
            </a:r>
            <a:r>
              <a:rPr lang="en-GB" sz="2400" b="1" dirty="0" smtClean="0"/>
              <a:t> </a:t>
            </a:r>
            <a:r>
              <a:rPr lang="en-GB" sz="2400" dirty="0" smtClean="0"/>
              <a:t>cart item = </a:t>
            </a:r>
          </a:p>
          <a:p>
            <a:pPr>
              <a:buNone/>
            </a:pPr>
            <a:r>
              <a:rPr lang="en-GB" sz="2400" dirty="0" smtClean="0"/>
              <a:t>    match cart with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EmptyCart</a:t>
            </a:r>
            <a:r>
              <a:rPr lang="en-GB" sz="2400" dirty="0" smtClean="0"/>
              <a:t> –› </a:t>
            </a:r>
          </a:p>
          <a:p>
            <a:pPr>
              <a:buNone/>
            </a:pPr>
            <a:r>
              <a:rPr lang="en-GB" sz="2400" dirty="0" smtClean="0"/>
              <a:t>        </a:t>
            </a:r>
            <a:r>
              <a:rPr lang="en-GB" sz="2400" dirty="0" err="1" smtClean="0"/>
              <a:t>initCart</a:t>
            </a:r>
            <a:r>
              <a:rPr lang="en-GB" sz="2400" dirty="0" smtClean="0"/>
              <a:t> item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ActiveCart</a:t>
            </a:r>
            <a:r>
              <a:rPr lang="en-GB" sz="2400" dirty="0" smtClean="0"/>
              <a:t> </a:t>
            </a:r>
            <a:r>
              <a:rPr lang="en-GB" sz="2400" dirty="0" err="1" smtClean="0"/>
              <a:t>activeData</a:t>
            </a:r>
            <a:r>
              <a:rPr lang="en-GB" sz="2400" dirty="0" smtClean="0"/>
              <a:t> –› </a:t>
            </a:r>
          </a:p>
          <a:p>
            <a:pPr>
              <a:buNone/>
            </a:pPr>
            <a:r>
              <a:rPr lang="en-GB" sz="2400" dirty="0" smtClean="0"/>
              <a:t>        </a:t>
            </a:r>
            <a:r>
              <a:rPr lang="en-GB" sz="2400" dirty="0" err="1" smtClean="0"/>
              <a:t>addToActive</a:t>
            </a:r>
            <a:r>
              <a:rPr lang="en-GB" sz="2400" dirty="0" smtClean="0"/>
              <a:t>(</a:t>
            </a:r>
            <a:r>
              <a:rPr lang="en-GB" sz="2400" dirty="0" err="1" smtClean="0"/>
              <a:t>activeData,item</a:t>
            </a:r>
            <a:r>
              <a:rPr lang="en-GB" sz="2400" dirty="0" smtClean="0"/>
              <a:t>)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PaidCart</a:t>
            </a:r>
            <a:r>
              <a:rPr lang="en-GB" sz="2400" dirty="0" smtClean="0"/>
              <a:t> </a:t>
            </a:r>
            <a:r>
              <a:rPr lang="en-GB" sz="2400" dirty="0" err="1" smtClean="0"/>
              <a:t>paidData</a:t>
            </a:r>
            <a:r>
              <a:rPr lang="en-GB" sz="2400" dirty="0" smtClean="0"/>
              <a:t> –›  </a:t>
            </a:r>
          </a:p>
          <a:p>
            <a:pPr>
              <a:buNone/>
            </a:pPr>
            <a:r>
              <a:rPr lang="en-GB" sz="2400" dirty="0" smtClean="0"/>
              <a:t>        ???</a:t>
            </a:r>
          </a:p>
          <a:p>
            <a:pPr>
              <a:buNone/>
            </a:pP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60000" flipH="1">
            <a:off x="3424065" y="6063925"/>
            <a:ext cx="489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Cannot accidentally alter a paid cart!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Shopping cart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5293" y="1124744"/>
            <a:ext cx="7977187" cy="51125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 smtClean="0">
                <a:solidFill>
                  <a:srgbClr val="0070C0"/>
                </a:solidFill>
              </a:rPr>
              <a:t>Client code to remove an item using the API</a:t>
            </a:r>
            <a:br>
              <a:rPr lang="en-GB" sz="2400" dirty="0" smtClean="0">
                <a:solidFill>
                  <a:srgbClr val="0070C0"/>
                </a:solidFill>
              </a:rPr>
            </a:br>
            <a:endParaRPr lang="en-GB" sz="2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sz="2400" dirty="0" smtClean="0"/>
              <a:t>let </a:t>
            </a:r>
            <a:r>
              <a:rPr lang="en-GB" sz="2400" b="1" dirty="0" err="1" smtClean="0"/>
              <a:t>removeItem</a:t>
            </a:r>
            <a:r>
              <a:rPr lang="en-GB" sz="2400" dirty="0" smtClean="0"/>
              <a:t> cart item = </a:t>
            </a:r>
          </a:p>
          <a:p>
            <a:pPr>
              <a:buNone/>
            </a:pPr>
            <a:r>
              <a:rPr lang="en-GB" sz="2400" dirty="0" smtClean="0"/>
              <a:t>    match cart with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EmptyCart</a:t>
            </a:r>
            <a:r>
              <a:rPr lang="en-GB" sz="2400" dirty="0" smtClean="0"/>
              <a:t> –› </a:t>
            </a:r>
          </a:p>
          <a:p>
            <a:pPr>
              <a:buNone/>
            </a:pPr>
            <a:r>
              <a:rPr lang="en-GB" sz="2400" dirty="0" smtClean="0"/>
              <a:t>        ???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ActiveCart</a:t>
            </a:r>
            <a:r>
              <a:rPr lang="en-GB" sz="2400" dirty="0" smtClean="0"/>
              <a:t> </a:t>
            </a:r>
            <a:r>
              <a:rPr lang="en-GB" sz="2400" dirty="0" err="1" smtClean="0"/>
              <a:t>activeData</a:t>
            </a:r>
            <a:r>
              <a:rPr lang="en-GB" sz="2400" dirty="0" smtClean="0"/>
              <a:t> –› </a:t>
            </a:r>
            <a:br>
              <a:rPr lang="en-GB" sz="2400" dirty="0" smtClean="0"/>
            </a:br>
            <a:r>
              <a:rPr lang="en-GB" sz="2400" dirty="0" smtClean="0"/>
              <a:t>     </a:t>
            </a:r>
            <a:r>
              <a:rPr lang="en-GB" sz="2400" dirty="0" err="1" smtClean="0"/>
              <a:t>removeFromActive</a:t>
            </a:r>
            <a:r>
              <a:rPr lang="en-GB" sz="2400" dirty="0" smtClean="0"/>
              <a:t>(</a:t>
            </a:r>
            <a:r>
              <a:rPr lang="en-GB" sz="2400" dirty="0" err="1" smtClean="0"/>
              <a:t>activeData,item</a:t>
            </a:r>
            <a:r>
              <a:rPr lang="en-GB" sz="2400" dirty="0" smtClean="0"/>
              <a:t>)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PaidCart</a:t>
            </a:r>
            <a:r>
              <a:rPr lang="en-GB" sz="2400" dirty="0" smtClean="0"/>
              <a:t> </a:t>
            </a:r>
            <a:r>
              <a:rPr lang="en-GB" sz="2400" dirty="0" err="1" smtClean="0"/>
              <a:t>paidData</a:t>
            </a:r>
            <a:r>
              <a:rPr lang="en-GB" sz="2400" dirty="0" smtClean="0"/>
              <a:t> –›  </a:t>
            </a:r>
          </a:p>
          <a:p>
            <a:pPr>
              <a:buNone/>
            </a:pPr>
            <a:r>
              <a:rPr lang="en-GB" sz="2400" dirty="0" smtClean="0"/>
              <a:t>         ???</a:t>
            </a:r>
          </a:p>
          <a:p>
            <a:pPr>
              <a:buNone/>
            </a:pP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60000" flipH="1">
            <a:off x="5012095" y="3244876"/>
            <a:ext cx="3663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Compiler will not let you remove from an empty cart!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F# for Domain Driven Design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Communicating a </a:t>
            </a:r>
            <a:r>
              <a:rPr lang="en-GB" smtClean="0">
                <a:solidFill>
                  <a:srgbClr val="C00000"/>
                </a:solidFill>
              </a:rPr>
              <a:t>domain model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design with state transitions?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9552" y="1268761"/>
            <a:ext cx="8229600" cy="244827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Each state can have different allowable data.</a:t>
            </a:r>
          </a:p>
          <a:p>
            <a:r>
              <a:rPr lang="en-GB" dirty="0" smtClean="0"/>
              <a:t>All states are explicitly documented.</a:t>
            </a:r>
          </a:p>
          <a:p>
            <a:r>
              <a:rPr lang="en-GB" dirty="0" smtClean="0"/>
              <a:t>All transitions are explicitly documented.</a:t>
            </a:r>
          </a:p>
          <a:p>
            <a:r>
              <a:rPr lang="en-GB" dirty="0" smtClean="0"/>
              <a:t>It is a design tool that forces you to think about every possibility that could occur.</a:t>
            </a:r>
          </a:p>
          <a:p>
            <a:pPr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755576" y="4005065"/>
            <a:ext cx="7149075" cy="2196033"/>
            <a:chOff x="683568" y="1857796"/>
            <a:chExt cx="8013171" cy="2591628"/>
          </a:xfrm>
        </p:grpSpPr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683568" y="2709359"/>
              <a:ext cx="2100738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latin typeface="+mj-lt"/>
                  <a:ea typeface="Calibri" pitchFamily="34" charset="0"/>
                  <a:cs typeface="Times New Roman" pitchFamily="18" charset="0"/>
                </a:rPr>
                <a:t>Undelivered</a:t>
              </a: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3383867" y="2709359"/>
              <a:ext cx="2211734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+mj-lt"/>
                  <a:ea typeface="Calibri" pitchFamily="34" charset="0"/>
                  <a:cs typeface="Times New Roman" pitchFamily="18" charset="0"/>
                </a:rPr>
                <a:t>Out for delivery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6977209" y="2709359"/>
              <a:ext cx="1719530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latin typeface="+mj-lt"/>
                  <a:ea typeface="Calibri" pitchFamily="34" charset="0"/>
                  <a:cs typeface="Times New Roman" pitchFamily="18" charset="0"/>
                </a:rPr>
                <a:t>Delivered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432043" y="1857796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Put on truck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2072003" y="4067264"/>
              <a:ext cx="2033412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Address not found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5528387" y="3212976"/>
              <a:ext cx="1362887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Signed for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cxnSp>
          <p:nvCxnSpPr>
            <p:cNvPr id="12" name="Curved Connector 11"/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111835" y="1331461"/>
              <a:ext cx="12700" cy="2755797"/>
            </a:xfrm>
            <a:prstGeom prst="curvedConnector3">
              <a:avLst>
                <a:gd name="adj1" fmla="val 3830773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13" name="Curved Connector 12"/>
            <p:cNvCxnSpPr>
              <a:stCxn id="7" idx="4"/>
              <a:endCxn id="6" idx="4"/>
            </p:cNvCxnSpPr>
            <p:nvPr/>
          </p:nvCxnSpPr>
          <p:spPr>
            <a:xfrm rot="5400000">
              <a:off x="3111836" y="2267126"/>
              <a:ext cx="12700" cy="2755797"/>
            </a:xfrm>
            <a:prstGeom prst="curvedConnector3">
              <a:avLst>
                <a:gd name="adj1" fmla="val 3646166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14" name="Curved Connector 13"/>
            <p:cNvCxnSpPr>
              <a:stCxn id="7" idx="6"/>
              <a:endCxn id="8" idx="2"/>
            </p:cNvCxnSpPr>
            <p:nvPr/>
          </p:nvCxnSpPr>
          <p:spPr>
            <a:xfrm>
              <a:off x="5595601" y="3177192"/>
              <a:ext cx="1381608" cy="12700"/>
            </a:xfrm>
            <a:prstGeom prst="curvedConnector3">
              <a:avLst>
                <a:gd name="adj1" fmla="val 50000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Summary: What types are good for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GB" dirty="0" smtClean="0"/>
              <a:t>Types as executable documentation</a:t>
            </a:r>
          </a:p>
          <a:p>
            <a:pPr lvl="1"/>
            <a:r>
              <a:rPr lang="en-GB" dirty="0" smtClean="0"/>
              <a:t>Ubiquitous language</a:t>
            </a:r>
          </a:p>
          <a:p>
            <a:pPr lvl="1"/>
            <a:r>
              <a:rPr lang="en-GB" dirty="0" smtClean="0"/>
              <a:t>Design and code are synchronized</a:t>
            </a:r>
          </a:p>
          <a:p>
            <a:pPr lvl="1"/>
            <a:r>
              <a:rPr lang="en-GB" dirty="0" smtClean="0"/>
              <a:t>Code is understandable by domain expert</a:t>
            </a:r>
          </a:p>
          <a:p>
            <a:r>
              <a:rPr lang="en-GB" dirty="0" smtClean="0"/>
              <a:t>Types for accurate domain modelling </a:t>
            </a:r>
          </a:p>
          <a:p>
            <a:pPr lvl="1"/>
            <a:r>
              <a:rPr lang="en-GB" dirty="0" smtClean="0"/>
              <a:t>Constraints are explicit</a:t>
            </a:r>
          </a:p>
          <a:p>
            <a:r>
              <a:rPr lang="en-GB" dirty="0" smtClean="0"/>
              <a:t>Types can encode business rules</a:t>
            </a:r>
          </a:p>
          <a:p>
            <a:pPr marL="742950" lvl="2" indent="-342900"/>
            <a:r>
              <a:rPr lang="en-GB" dirty="0" smtClean="0"/>
              <a:t>Illegal states can be made </a:t>
            </a:r>
            <a:r>
              <a:rPr lang="en-GB" dirty="0" err="1" smtClean="0"/>
              <a:t>unrepresentable</a:t>
            </a: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smtClean="0"/>
              <a:t>What we covered in this talk:</a:t>
            </a:r>
          </a:p>
          <a:p>
            <a:r>
              <a:rPr lang="en-GB" dirty="0" smtClean="0"/>
              <a:t>Ubiquitous language</a:t>
            </a:r>
          </a:p>
          <a:p>
            <a:pPr lvl="1"/>
            <a:r>
              <a:rPr lang="en-GB" dirty="0" smtClean="0"/>
              <a:t>Self-documenting designs</a:t>
            </a:r>
          </a:p>
          <a:p>
            <a:r>
              <a:rPr lang="en-GB" dirty="0" smtClean="0"/>
              <a:t>Algebraic types </a:t>
            </a:r>
          </a:p>
          <a:p>
            <a:pPr lvl="1"/>
            <a:r>
              <a:rPr lang="en-GB" dirty="0" smtClean="0"/>
              <a:t>products and sums</a:t>
            </a:r>
          </a:p>
          <a:p>
            <a:r>
              <a:rPr lang="en-GB" dirty="0" smtClean="0"/>
              <a:t>Designing with types</a:t>
            </a:r>
          </a:p>
          <a:p>
            <a:pPr lvl="1"/>
            <a:r>
              <a:rPr lang="en-GB" dirty="0" smtClean="0"/>
              <a:t>Options instead of null</a:t>
            </a:r>
          </a:p>
          <a:p>
            <a:pPr lvl="1"/>
            <a:r>
              <a:rPr lang="en-GB" dirty="0" smtClean="0"/>
              <a:t>Single case unions</a:t>
            </a:r>
          </a:p>
          <a:p>
            <a:pPr lvl="1"/>
            <a:r>
              <a:rPr lang="en-GB" dirty="0" smtClean="0"/>
              <a:t>Choices rather than inheritance</a:t>
            </a:r>
          </a:p>
          <a:p>
            <a:pPr lvl="1"/>
            <a:r>
              <a:rPr lang="en-GB" dirty="0" smtClean="0"/>
              <a:t>Making illegal states </a:t>
            </a:r>
            <a:r>
              <a:rPr lang="en-GB" dirty="0" err="1" smtClean="0"/>
              <a:t>unrepresentable</a:t>
            </a:r>
            <a:endParaRPr lang="en-GB" dirty="0" smtClean="0"/>
          </a:p>
          <a:p>
            <a:r>
              <a:rPr lang="en-GB" dirty="0" smtClean="0"/>
              <a:t>States and transitions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04864"/>
            <a:ext cx="367779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http://rlv.zcache.com/f_software_foundation_stickers-r8a45deba20314cc2bd8486937a824c69_v9i40_8byvr_51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2297044"/>
            <a:ext cx="1492424" cy="14924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 rot="21420000">
            <a:off x="4880649" y="2987583"/>
            <a:ext cx="1644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More F# at fsharp.org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6" name="Freeform 5"/>
          <p:cNvSpPr/>
          <p:nvPr/>
        </p:nvSpPr>
        <p:spPr>
          <a:xfrm rot="4540250" flipH="1">
            <a:off x="6404993" y="2810896"/>
            <a:ext cx="932691" cy="792088"/>
          </a:xfrm>
          <a:custGeom>
            <a:avLst/>
            <a:gdLst>
              <a:gd name="connsiteX0" fmla="*/ 1445741 w 1445741"/>
              <a:gd name="connsiteY0" fmla="*/ 174017 h 174017"/>
              <a:gd name="connsiteX1" fmla="*/ 803189 w 1445741"/>
              <a:gd name="connsiteY1" fmla="*/ 136947 h 174017"/>
              <a:gd name="connsiteX2" fmla="*/ 531341 w 1445741"/>
              <a:gd name="connsiteY2" fmla="*/ 87520 h 174017"/>
              <a:gd name="connsiteX3" fmla="*/ 197708 w 1445741"/>
              <a:gd name="connsiteY3" fmla="*/ 50449 h 174017"/>
              <a:gd name="connsiteX4" fmla="*/ 123568 w 1445741"/>
              <a:gd name="connsiteY4" fmla="*/ 13379 h 174017"/>
              <a:gd name="connsiteX5" fmla="*/ 0 w 1445741"/>
              <a:gd name="connsiteY5" fmla="*/ 1022 h 174017"/>
              <a:gd name="connsiteX0" fmla="*/ 1445741 w 1445741"/>
              <a:gd name="connsiteY0" fmla="*/ 172995 h 172995"/>
              <a:gd name="connsiteX1" fmla="*/ 803189 w 1445741"/>
              <a:gd name="connsiteY1" fmla="*/ 135925 h 172995"/>
              <a:gd name="connsiteX2" fmla="*/ 531341 w 1445741"/>
              <a:gd name="connsiteY2" fmla="*/ 86498 h 172995"/>
              <a:gd name="connsiteX3" fmla="*/ 197708 w 1445741"/>
              <a:gd name="connsiteY3" fmla="*/ 49427 h 172995"/>
              <a:gd name="connsiteX4" fmla="*/ 0 w 1445741"/>
              <a:gd name="connsiteY4" fmla="*/ 0 h 172995"/>
              <a:gd name="connsiteX0" fmla="*/ 1445741 w 1445741"/>
              <a:gd name="connsiteY0" fmla="*/ 172995 h 172995"/>
              <a:gd name="connsiteX1" fmla="*/ 803189 w 1445741"/>
              <a:gd name="connsiteY1" fmla="*/ 135925 h 172995"/>
              <a:gd name="connsiteX2" fmla="*/ 531341 w 1445741"/>
              <a:gd name="connsiteY2" fmla="*/ 86498 h 172995"/>
              <a:gd name="connsiteX3" fmla="*/ 0 w 1445741"/>
              <a:gd name="connsiteY3" fmla="*/ 0 h 172995"/>
              <a:gd name="connsiteX0" fmla="*/ 1445741 w 1445741"/>
              <a:gd name="connsiteY0" fmla="*/ 172995 h 172995"/>
              <a:gd name="connsiteX1" fmla="*/ 803189 w 1445741"/>
              <a:gd name="connsiteY1" fmla="*/ 135925 h 172995"/>
              <a:gd name="connsiteX2" fmla="*/ 0 w 1445741"/>
              <a:gd name="connsiteY2" fmla="*/ 0 h 172995"/>
              <a:gd name="connsiteX0" fmla="*/ 1373733 w 1373733"/>
              <a:gd name="connsiteY0" fmla="*/ 3774417 h 3774417"/>
              <a:gd name="connsiteX1" fmla="*/ 731181 w 1373733"/>
              <a:gd name="connsiteY1" fmla="*/ 3737347 h 3774417"/>
              <a:gd name="connsiteX2" fmla="*/ 0 w 1373733"/>
              <a:gd name="connsiteY2" fmla="*/ 0 h 3774417"/>
              <a:gd name="connsiteX0" fmla="*/ 2334770 w 2334770"/>
              <a:gd name="connsiteY0" fmla="*/ 3774417 h 3774417"/>
              <a:gd name="connsiteX1" fmla="*/ 240957 w 2334770"/>
              <a:gd name="connsiteY1" fmla="*/ 792088 h 3774417"/>
              <a:gd name="connsiteX2" fmla="*/ 961037 w 2334770"/>
              <a:gd name="connsiteY2" fmla="*/ 0 h 3774417"/>
              <a:gd name="connsiteX0" fmla="*/ 1105053 w 1128368"/>
              <a:gd name="connsiteY0" fmla="*/ 2592288 h 2592288"/>
              <a:gd name="connsiteX1" fmla="*/ 240957 w 1128368"/>
              <a:gd name="connsiteY1" fmla="*/ 792088 h 2592288"/>
              <a:gd name="connsiteX2" fmla="*/ 961037 w 1128368"/>
              <a:gd name="connsiteY2" fmla="*/ 0 h 2592288"/>
              <a:gd name="connsiteX0" fmla="*/ 1105053 w 1105053"/>
              <a:gd name="connsiteY0" fmla="*/ 2592288 h 2592288"/>
              <a:gd name="connsiteX1" fmla="*/ 240957 w 1105053"/>
              <a:gd name="connsiteY1" fmla="*/ 792088 h 2592288"/>
              <a:gd name="connsiteX2" fmla="*/ 961037 w 1105053"/>
              <a:gd name="connsiteY2" fmla="*/ 0 h 2592288"/>
              <a:gd name="connsiteX0" fmla="*/ 144016 w 144016"/>
              <a:gd name="connsiteY0" fmla="*/ 2592288 h 2592288"/>
              <a:gd name="connsiteX1" fmla="*/ 0 w 144016"/>
              <a:gd name="connsiteY1" fmla="*/ 0 h 2592288"/>
              <a:gd name="connsiteX0" fmla="*/ 144016 w 144016"/>
              <a:gd name="connsiteY0" fmla="*/ 2448272 h 2448272"/>
              <a:gd name="connsiteX1" fmla="*/ 0 w 144016"/>
              <a:gd name="connsiteY1" fmla="*/ 0 h 2448272"/>
              <a:gd name="connsiteX0" fmla="*/ 72008 w 72008"/>
              <a:gd name="connsiteY0" fmla="*/ 2376264 h 2376264"/>
              <a:gd name="connsiteX1" fmla="*/ 0 w 72008"/>
              <a:gd name="connsiteY1" fmla="*/ 0 h 2376264"/>
              <a:gd name="connsiteX0" fmla="*/ 796719 w 796719"/>
              <a:gd name="connsiteY0" fmla="*/ 2376264 h 2376264"/>
              <a:gd name="connsiteX1" fmla="*/ 724711 w 796719"/>
              <a:gd name="connsiteY1" fmla="*/ 0 h 2376264"/>
              <a:gd name="connsiteX0" fmla="*/ 796719 w 796719"/>
              <a:gd name="connsiteY0" fmla="*/ 2376264 h 2376264"/>
              <a:gd name="connsiteX1" fmla="*/ 724711 w 796719"/>
              <a:gd name="connsiteY1" fmla="*/ 0 h 2376264"/>
              <a:gd name="connsiteX0" fmla="*/ 796719 w 1876839"/>
              <a:gd name="connsiteY0" fmla="*/ 2664296 h 2664296"/>
              <a:gd name="connsiteX1" fmla="*/ 1876839 w 1876839"/>
              <a:gd name="connsiteY1" fmla="*/ 0 h 2664296"/>
              <a:gd name="connsiteX0" fmla="*/ 796719 w 3100975"/>
              <a:gd name="connsiteY0" fmla="*/ 1152128 h 1152128"/>
              <a:gd name="connsiteX1" fmla="*/ 3100975 w 3100975"/>
              <a:gd name="connsiteY1" fmla="*/ 0 h 1152128"/>
              <a:gd name="connsiteX0" fmla="*/ 796719 w 3100975"/>
              <a:gd name="connsiteY0" fmla="*/ 1251773 h 1251773"/>
              <a:gd name="connsiteX1" fmla="*/ 3100975 w 3100975"/>
              <a:gd name="connsiteY1" fmla="*/ 99645 h 1251773"/>
              <a:gd name="connsiteX0" fmla="*/ 58918 w 2363174"/>
              <a:gd name="connsiteY0" fmla="*/ 1251773 h 1251773"/>
              <a:gd name="connsiteX1" fmla="*/ 2363174 w 2363174"/>
              <a:gd name="connsiteY1" fmla="*/ 99645 h 1251773"/>
              <a:gd name="connsiteX0" fmla="*/ 58918 w 2569790"/>
              <a:gd name="connsiteY0" fmla="*/ 1351915 h 1351915"/>
              <a:gd name="connsiteX1" fmla="*/ 2569790 w 2569790"/>
              <a:gd name="connsiteY1" fmla="*/ 99645 h 1351915"/>
              <a:gd name="connsiteX0" fmla="*/ 0 w 2510872"/>
              <a:gd name="connsiteY0" fmla="*/ 1351915 h 1351915"/>
              <a:gd name="connsiteX1" fmla="*/ 2510872 w 2510872"/>
              <a:gd name="connsiteY1" fmla="*/ 99645 h 1351915"/>
              <a:gd name="connsiteX0" fmla="*/ 0 w 2852034"/>
              <a:gd name="connsiteY0" fmla="*/ 1252270 h 1252270"/>
              <a:gd name="connsiteX1" fmla="*/ 2510872 w 2852034"/>
              <a:gd name="connsiteY1" fmla="*/ 0 h 1252270"/>
              <a:gd name="connsiteX0" fmla="*/ 1085371 w 1488137"/>
              <a:gd name="connsiteY0" fmla="*/ 1602269 h 1602269"/>
              <a:gd name="connsiteX1" fmla="*/ 0 w 1488137"/>
              <a:gd name="connsiteY1" fmla="*/ 0 h 1602269"/>
              <a:gd name="connsiteX0" fmla="*/ 1632291 w 2035059"/>
              <a:gd name="connsiteY0" fmla="*/ 1602269 h 1602269"/>
              <a:gd name="connsiteX1" fmla="*/ 546920 w 2035059"/>
              <a:gd name="connsiteY1" fmla="*/ 0 h 1602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5059" h="1602269">
                <a:moveTo>
                  <a:pt x="1632291" y="1602269"/>
                </a:moveTo>
                <a:cubicBezTo>
                  <a:pt x="2035058" y="806098"/>
                  <a:pt x="0" y="1272111"/>
                  <a:pt x="546920" y="0"/>
                </a:cubicBezTo>
              </a:path>
            </a:pathLst>
          </a:cu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8"/>
          <p:cNvGrpSpPr/>
          <p:nvPr/>
        </p:nvGrpSpPr>
        <p:grpSpPr>
          <a:xfrm>
            <a:off x="6300192" y="1052736"/>
            <a:ext cx="2376264" cy="662498"/>
            <a:chOff x="6280244" y="5044009"/>
            <a:chExt cx="2376264" cy="662498"/>
          </a:xfrm>
        </p:grpSpPr>
        <p:sp>
          <p:nvSpPr>
            <p:cNvPr id="12" name="TextBox 11"/>
            <p:cNvSpPr txBox="1"/>
            <p:nvPr/>
          </p:nvSpPr>
          <p:spPr>
            <a:xfrm>
              <a:off x="6280244" y="5306397"/>
              <a:ext cx="2376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Slides and video here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 flipH="1">
              <a:off x="6496268" y="5044009"/>
              <a:ext cx="489001" cy="260648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  <a:gd name="connsiteX0" fmla="*/ 1184284 w 1184284"/>
                <a:gd name="connsiteY0" fmla="*/ 418550 h 418550"/>
                <a:gd name="connsiteX1" fmla="*/ 869959 w 1184284"/>
                <a:gd name="connsiteY1" fmla="*/ 37550 h 418550"/>
                <a:gd name="connsiteX2" fmla="*/ 0 w 1184284"/>
                <a:gd name="connsiteY2" fmla="*/ 193249 h 418550"/>
                <a:gd name="connsiteX0" fmla="*/ 1184284 w 1184284"/>
                <a:gd name="connsiteY0" fmla="*/ 264989 h 293261"/>
                <a:gd name="connsiteX1" fmla="*/ 424333 w 1184284"/>
                <a:gd name="connsiteY1" fmla="*/ 255711 h 293261"/>
                <a:gd name="connsiteX2" fmla="*/ 0 w 1184284"/>
                <a:gd name="connsiteY2" fmla="*/ 39688 h 293261"/>
                <a:gd name="connsiteX0" fmla="*/ 1184284 w 1184284"/>
                <a:gd name="connsiteY0" fmla="*/ 225301 h 225301"/>
                <a:gd name="connsiteX1" fmla="*/ 0 w 1184284"/>
                <a:gd name="connsiteY1" fmla="*/ 0 h 225301"/>
                <a:gd name="connsiteX0" fmla="*/ 335618 w 335618"/>
                <a:gd name="connsiteY0" fmla="*/ 225302 h 225302"/>
                <a:gd name="connsiteX1" fmla="*/ 0 w 335618"/>
                <a:gd name="connsiteY1" fmla="*/ 0 h 225302"/>
                <a:gd name="connsiteX0" fmla="*/ 335618 w 335618"/>
                <a:gd name="connsiteY0" fmla="*/ 225302 h 270587"/>
                <a:gd name="connsiteX1" fmla="*/ 0 w 335618"/>
                <a:gd name="connsiteY1" fmla="*/ 0 h 270587"/>
                <a:gd name="connsiteX0" fmla="*/ 282889 w 282889"/>
                <a:gd name="connsiteY0" fmla="*/ 288032 h 288032"/>
                <a:gd name="connsiteX1" fmla="*/ 0 w 282889"/>
                <a:gd name="connsiteY1" fmla="*/ 0 h 288032"/>
                <a:gd name="connsiteX0" fmla="*/ 111872 w 805702"/>
                <a:gd name="connsiteY0" fmla="*/ 332657 h 332657"/>
                <a:gd name="connsiteX1" fmla="*/ 677650 w 805702"/>
                <a:gd name="connsiteY1" fmla="*/ 0 h 332657"/>
                <a:gd name="connsiteX0" fmla="*/ 111874 w 677652"/>
                <a:gd name="connsiteY0" fmla="*/ 332657 h 332657"/>
                <a:gd name="connsiteX1" fmla="*/ 677652 w 677652"/>
                <a:gd name="connsiteY1" fmla="*/ 0 h 332657"/>
                <a:gd name="connsiteX0" fmla="*/ 111872 w 960539"/>
                <a:gd name="connsiteY0" fmla="*/ 260648 h 260648"/>
                <a:gd name="connsiteX1" fmla="*/ 960539 w 960539"/>
                <a:gd name="connsiteY1" fmla="*/ 0 h 260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539" h="260648">
                  <a:moveTo>
                    <a:pt x="111872" y="260648"/>
                  </a:moveTo>
                  <a:cubicBezTo>
                    <a:pt x="-1" y="185547"/>
                    <a:pt x="430287" y="23483"/>
                    <a:pt x="960539" y="0"/>
                  </a:cubicBez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907704" y="764704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800" dirty="0" smtClean="0"/>
              <a:t>fsharpforfunandprofit.com/</a:t>
            </a:r>
            <a:r>
              <a:rPr lang="en-GB" sz="2800" dirty="0" err="1" smtClean="0">
                <a:solidFill>
                  <a:srgbClr val="C00000"/>
                </a:solidFill>
              </a:rPr>
              <a:t>ddd</a:t>
            </a:r>
            <a:endParaRPr lang="en-GB" sz="280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85800" y="188641"/>
            <a:ext cx="77724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3600" b="1" dirty="0" smtClean="0">
                <a:latin typeface="+mj-lt"/>
                <a:ea typeface="+mj-ea"/>
                <a:cs typeface="+mj-cs"/>
              </a:rPr>
              <a:t>Domain </a:t>
            </a:r>
            <a:r>
              <a:rPr lang="en-GB" sz="3600" b="1" dirty="0" err="1" smtClean="0">
                <a:latin typeface="+mj-lt"/>
                <a:ea typeface="+mj-ea"/>
                <a:cs typeface="+mj-cs"/>
              </a:rPr>
              <a:t>Modeling</a:t>
            </a:r>
            <a:r>
              <a:rPr lang="en-GB" sz="3600" b="1" dirty="0" smtClean="0">
                <a:latin typeface="+mj-lt"/>
                <a:ea typeface="+mj-ea"/>
                <a:cs typeface="+mj-cs"/>
              </a:rPr>
              <a:t> Made Functional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3851920" y="4653136"/>
            <a:ext cx="4754189" cy="523220"/>
            <a:chOff x="7249417" y="257625"/>
            <a:chExt cx="4754189" cy="523220"/>
          </a:xfrm>
        </p:grpSpPr>
        <p:sp>
          <p:nvSpPr>
            <p:cNvPr id="19" name="TextBox 18"/>
            <p:cNvSpPr txBox="1"/>
            <p:nvPr/>
          </p:nvSpPr>
          <p:spPr>
            <a:xfrm rot="21420000">
              <a:off x="8412777" y="257625"/>
              <a:ext cx="3590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I have a book coming soon!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7249417" y="596067"/>
              <a:ext cx="1152128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21480000" flipH="1">
            <a:off x="5021560" y="3790333"/>
            <a:ext cx="42194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But shared communication </a:t>
            </a:r>
            <a:b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can be hard!</a:t>
            </a:r>
            <a:endParaRPr lang="en-GB" sz="3200" dirty="0">
              <a:solidFill>
                <a:srgbClr val="C00000"/>
              </a:solidFill>
              <a:latin typeface="Conformity" pitchFamily="2" charset="0"/>
            </a:endParaRPr>
          </a:p>
        </p:txBody>
      </p:sp>
      <p:pic>
        <p:nvPicPr>
          <p:cNvPr id="5" name="Picture 4" descr="mental-model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908720"/>
            <a:ext cx="6341989" cy="432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6358869" y="1559030"/>
            <a:ext cx="2520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How many things are wrong with this design?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4735022"/>
            <a:ext cx="385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// true if ownership of </a:t>
            </a:r>
            <a:br>
              <a:rPr lang="en-GB" dirty="0" smtClean="0">
                <a:latin typeface="Consolas" pitchFamily="49" charset="0"/>
                <a:cs typeface="Consolas" pitchFamily="49" charset="0"/>
              </a:rPr>
            </a:br>
            <a:r>
              <a:rPr lang="en-GB" dirty="0" smtClean="0">
                <a:latin typeface="Consolas" pitchFamily="49" charset="0"/>
                <a:cs typeface="Consolas" pitchFamily="49" charset="0"/>
              </a:rPr>
              <a:t>// email address is confirmed</a:t>
            </a:r>
            <a:endParaRPr lang="en-GB" dirty="0"/>
          </a:p>
        </p:txBody>
      </p:sp>
      <p:sp>
        <p:nvSpPr>
          <p:cNvPr id="10" name="Right Brace 9"/>
          <p:cNvSpPr/>
          <p:nvPr/>
        </p:nvSpPr>
        <p:spPr>
          <a:xfrm>
            <a:off x="5724128" y="1638678"/>
            <a:ext cx="648072" cy="2808312"/>
          </a:xfrm>
          <a:prstGeom prst="rightBrac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how many things</a:t>
            </a:r>
            <a:r>
              <a:rPr lang="en-GB" baseline="0" dirty="0" smtClean="0">
                <a:solidFill>
                  <a:schemeClr val="bg1"/>
                </a:solidFill>
              </a:rPr>
              <a:t> are wrong?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 smtClean="0"/>
          </a:p>
        </p:txBody>
      </p:sp>
      <p:pic>
        <p:nvPicPr>
          <p:cNvPr id="14438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054" y="2492375"/>
            <a:ext cx="4071938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1" y="2636914"/>
            <a:ext cx="4071938" cy="26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915816" y="134076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U-N-I-O-N-I-Z-E</a:t>
            </a:r>
            <a:endParaRPr lang="en-GB" sz="36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555776" y="1916832"/>
            <a:ext cx="864096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40152" y="1916832"/>
            <a:ext cx="864096" cy="3600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15816" y="1340768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</a:rPr>
              <a:t>U-N-I-O-N-I-Z-E</a:t>
            </a:r>
            <a:endParaRPr lang="en-GB" sz="36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1340768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00B050"/>
                </a:solidFill>
              </a:rPr>
              <a:t>U-N-I-O-N-I-Z-E</a:t>
            </a:r>
            <a:endParaRPr lang="en-GB" sz="3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2" name="Group 8"/>
          <p:cNvGrpSpPr/>
          <p:nvPr/>
        </p:nvGrpSpPr>
        <p:grpSpPr>
          <a:xfrm>
            <a:off x="1475656" y="2780928"/>
            <a:ext cx="5760640" cy="1440160"/>
            <a:chOff x="827584" y="2204864"/>
            <a:chExt cx="5760640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8275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800" dirty="0" smtClean="0"/>
                <a:t>Business</a:t>
              </a:r>
              <a:endParaRPr lang="en-GB" sz="28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279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800" dirty="0" smtClean="0"/>
                <a:t>Chemistry</a:t>
              </a:r>
              <a:endParaRPr lang="en-GB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04048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un-ionize</a:t>
              </a:r>
              <a:endParaRPr lang="en-GB" i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59632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unionize</a:t>
              </a:r>
              <a:endParaRPr lang="en-GB" i="1" dirty="0"/>
            </a:p>
          </p:txBody>
        </p:sp>
      </p:grpSp>
      <p:sp>
        <p:nvSpPr>
          <p:cNvPr id="17" name="TextBox 16"/>
          <p:cNvSpPr txBox="1"/>
          <p:nvPr/>
        </p:nvSpPr>
        <p:spPr>
          <a:xfrm rot="21480000" flipH="1">
            <a:off x="5876409" y="1835850"/>
            <a:ext cx="283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Bounded context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228184" y="2276872"/>
            <a:ext cx="288032" cy="3600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419872" y="2204864"/>
            <a:ext cx="2376264" cy="50405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5"/>
          <p:cNvGrpSpPr/>
          <p:nvPr/>
        </p:nvGrpSpPr>
        <p:grpSpPr>
          <a:xfrm>
            <a:off x="1475656" y="2780928"/>
            <a:ext cx="5760640" cy="1440160"/>
            <a:chOff x="827584" y="2204864"/>
            <a:chExt cx="5760640" cy="1440160"/>
          </a:xfrm>
        </p:grpSpPr>
        <p:sp>
          <p:nvSpPr>
            <p:cNvPr id="27" name="Rounded Rectangle 26"/>
            <p:cNvSpPr/>
            <p:nvPr/>
          </p:nvSpPr>
          <p:spPr>
            <a:xfrm>
              <a:off x="8275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Supermarket</a:t>
              </a:r>
              <a:endParaRPr lang="en-GB" sz="24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4279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Email System</a:t>
              </a:r>
              <a:endParaRPr lang="en-GB" sz="2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04048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Spam</a:t>
              </a:r>
              <a:endParaRPr lang="en-GB" i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9632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Spam</a:t>
              </a:r>
              <a:endParaRPr lang="en-GB" i="1" dirty="0"/>
            </a:p>
          </p:txBody>
        </p:sp>
      </p:grpSp>
      <p:grpSp>
        <p:nvGrpSpPr>
          <p:cNvPr id="4" name="Group 30"/>
          <p:cNvGrpSpPr/>
          <p:nvPr/>
        </p:nvGrpSpPr>
        <p:grpSpPr>
          <a:xfrm>
            <a:off x="1475656" y="2780928"/>
            <a:ext cx="5760640" cy="1440160"/>
            <a:chOff x="827584" y="2204864"/>
            <a:chExt cx="5760640" cy="1440160"/>
          </a:xfrm>
        </p:grpSpPr>
        <p:sp>
          <p:nvSpPr>
            <p:cNvPr id="32" name="Rounded Rectangle 31"/>
            <p:cNvSpPr/>
            <p:nvPr/>
          </p:nvSpPr>
          <p:spPr>
            <a:xfrm>
              <a:off x="8275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Sales</a:t>
              </a:r>
              <a:endParaRPr lang="en-GB" sz="24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4279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Warehouse</a:t>
              </a:r>
              <a:endParaRPr lang="en-GB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04048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Product</a:t>
              </a:r>
              <a:endParaRPr lang="en-GB" i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59632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Product</a:t>
              </a:r>
              <a:endParaRPr lang="en-GB" i="1" dirty="0"/>
            </a:p>
          </p:txBody>
        </p:sp>
      </p:grpSp>
      <p:grpSp>
        <p:nvGrpSpPr>
          <p:cNvPr id="9" name="Group 36"/>
          <p:cNvGrpSpPr/>
          <p:nvPr/>
        </p:nvGrpSpPr>
        <p:grpSpPr>
          <a:xfrm>
            <a:off x="1475656" y="2780928"/>
            <a:ext cx="5760640" cy="1440160"/>
            <a:chOff x="827584" y="2204864"/>
            <a:chExt cx="5760640" cy="1440160"/>
          </a:xfrm>
        </p:grpSpPr>
        <p:sp>
          <p:nvSpPr>
            <p:cNvPr id="38" name="Rounded Rectangle 37"/>
            <p:cNvSpPr/>
            <p:nvPr/>
          </p:nvSpPr>
          <p:spPr>
            <a:xfrm>
              <a:off x="8275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Marketing</a:t>
              </a:r>
              <a:endParaRPr lang="en-GB" sz="24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4279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Finance</a:t>
              </a:r>
              <a:endParaRPr lang="en-GB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04048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Customer</a:t>
              </a:r>
              <a:endParaRPr lang="en-GB" i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59632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Customer</a:t>
              </a:r>
              <a:endParaRPr lang="en-GB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2" name="Group 9"/>
          <p:cNvGrpSpPr/>
          <p:nvPr/>
        </p:nvGrpSpPr>
        <p:grpSpPr>
          <a:xfrm>
            <a:off x="1331640" y="2708920"/>
            <a:ext cx="5040560" cy="1440160"/>
            <a:chOff x="1547664" y="2204864"/>
            <a:chExt cx="5040560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1547664" y="2204864"/>
              <a:ext cx="5040560" cy="144016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800" dirty="0" smtClean="0"/>
                <a:t>Chemistry</a:t>
              </a:r>
              <a:endParaRPr lang="en-GB" sz="2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35696" y="2852936"/>
              <a:ext cx="4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Ion   Atom   Molecule   Polymer   Compound   Bond</a:t>
              </a:r>
              <a:endParaRPr lang="en-GB" i="1" dirty="0"/>
            </a:p>
          </p:txBody>
        </p:sp>
      </p:grpSp>
      <p:sp>
        <p:nvSpPr>
          <p:cNvPr id="17" name="TextBox 16"/>
          <p:cNvSpPr txBox="1"/>
          <p:nvPr/>
        </p:nvSpPr>
        <p:spPr>
          <a:xfrm rot="21480000" flipH="1">
            <a:off x="4219152" y="4270460"/>
            <a:ext cx="283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Ubiquitous Language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1331640" y="2708920"/>
            <a:ext cx="5040560" cy="1440160"/>
            <a:chOff x="1547664" y="2204864"/>
            <a:chExt cx="5040560" cy="1440160"/>
          </a:xfrm>
        </p:grpSpPr>
        <p:sp>
          <p:nvSpPr>
            <p:cNvPr id="22" name="Rounded Rectangle 21"/>
            <p:cNvSpPr/>
            <p:nvPr/>
          </p:nvSpPr>
          <p:spPr>
            <a:xfrm>
              <a:off x="1547664" y="2204864"/>
              <a:ext cx="5040560" cy="1440160"/>
            </a:xfrm>
            <a:prstGeom prst="roundRect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800" dirty="0" smtClean="0"/>
                <a:t>Sales</a:t>
              </a:r>
              <a:endParaRPr lang="en-GB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35696" y="2852936"/>
              <a:ext cx="4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Product    Promotion    Customer    Tracking</a:t>
              </a:r>
              <a:endParaRPr lang="en-GB" i="1" dirty="0"/>
            </a:p>
          </p:txBody>
        </p:sp>
      </p:grpSp>
      <p:grpSp>
        <p:nvGrpSpPr>
          <p:cNvPr id="4" name="Group 9"/>
          <p:cNvGrpSpPr/>
          <p:nvPr/>
        </p:nvGrpSpPr>
        <p:grpSpPr>
          <a:xfrm>
            <a:off x="1331640" y="2708920"/>
            <a:ext cx="5040560" cy="1440160"/>
            <a:chOff x="1547664" y="2204864"/>
            <a:chExt cx="5040560" cy="1440160"/>
          </a:xfrm>
        </p:grpSpPr>
        <p:sp>
          <p:nvSpPr>
            <p:cNvPr id="26" name="Rounded Rectangle 25"/>
            <p:cNvSpPr/>
            <p:nvPr/>
          </p:nvSpPr>
          <p:spPr>
            <a:xfrm>
              <a:off x="1547664" y="2204864"/>
              <a:ext cx="5040560" cy="1440160"/>
            </a:xfrm>
            <a:prstGeom prst="roundRect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800" dirty="0" smtClean="0"/>
                <a:t>Warehouse</a:t>
              </a:r>
              <a:endParaRPr lang="en-GB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35696" y="2852936"/>
              <a:ext cx="4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Product    Stock    Transfer    Depot    Tracking</a:t>
              </a:r>
              <a:endParaRPr lang="en-GB" i="1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3677253" y="1803467"/>
            <a:ext cx="576066" cy="4403196"/>
          </a:xfrm>
          <a:prstGeom prst="rightBrace">
            <a:avLst>
              <a:gd name="adj1" fmla="val 96928"/>
              <a:gd name="adj2" fmla="val 26036"/>
            </a:avLst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3367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 smtClean="0"/>
              <a:t>module </a:t>
            </a:r>
            <a:r>
              <a:rPr lang="en-GB" sz="2400" b="1" dirty="0" err="1" smtClean="0"/>
              <a:t>CardGame</a:t>
            </a:r>
            <a:r>
              <a:rPr lang="en-GB" sz="2400" dirty="0" smtClean="0"/>
              <a:t> =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Suit</a:t>
            </a:r>
            <a:r>
              <a:rPr lang="en-GB" sz="2400" dirty="0" smtClean="0"/>
              <a:t> = Club | Diamond | Spade | Heart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Rank</a:t>
            </a:r>
            <a:r>
              <a:rPr lang="en-GB" sz="2400" dirty="0" smtClean="0"/>
              <a:t> = Two | Three | Four | Five | Six | Seven | Eight </a:t>
            </a:r>
          </a:p>
          <a:p>
            <a:pPr>
              <a:buNone/>
            </a:pPr>
            <a:r>
              <a:rPr lang="en-GB" sz="2400" dirty="0" smtClean="0"/>
              <a:t>                       | Nine | Ten | Jack | Queen | King | Ace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Card</a:t>
            </a:r>
            <a:r>
              <a:rPr lang="en-GB" sz="2400" dirty="0" smtClean="0"/>
              <a:t> = Suit * Rank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Hand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Deck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Player</a:t>
            </a:r>
            <a:r>
              <a:rPr lang="en-GB" sz="2400" dirty="0" smtClean="0"/>
              <a:t> = {</a:t>
            </a:r>
            <a:r>
              <a:rPr lang="en-GB" sz="2400" dirty="0" err="1" smtClean="0"/>
              <a:t>Name:string</a:t>
            </a:r>
            <a:r>
              <a:rPr lang="en-GB" sz="2400" dirty="0" smtClean="0"/>
              <a:t>; </a:t>
            </a:r>
            <a:r>
              <a:rPr lang="en-GB" sz="2400" dirty="0" err="1" smtClean="0"/>
              <a:t>Hand:Hand</a:t>
            </a:r>
            <a:r>
              <a:rPr lang="en-GB" sz="2400" dirty="0" smtClean="0"/>
              <a:t>}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Game</a:t>
            </a:r>
            <a:r>
              <a:rPr lang="en-GB" sz="2400" dirty="0" smtClean="0"/>
              <a:t> = {</a:t>
            </a:r>
            <a:r>
              <a:rPr lang="en-GB" sz="2400" dirty="0" err="1" smtClean="0"/>
              <a:t>Deck:Deck</a:t>
            </a:r>
            <a:r>
              <a:rPr lang="en-GB" sz="2400" dirty="0" smtClean="0"/>
              <a:t>; Players: Player list}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Deal</a:t>
            </a:r>
            <a:r>
              <a:rPr lang="en-GB" sz="2400" dirty="0" smtClean="0"/>
              <a:t> = Deck –› (Deck * Card)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err="1" smtClean="0"/>
              <a:t>PickupCard</a:t>
            </a:r>
            <a:r>
              <a:rPr lang="en-GB" sz="2400" dirty="0" smtClean="0"/>
              <a:t> = (Hand * Card) –› Hand</a:t>
            </a:r>
          </a:p>
        </p:txBody>
      </p:sp>
      <p:sp>
        <p:nvSpPr>
          <p:cNvPr id="5" name="TextBox 4"/>
          <p:cNvSpPr txBox="1"/>
          <p:nvPr/>
        </p:nvSpPr>
        <p:spPr>
          <a:xfrm rot="21480000" flipH="1">
            <a:off x="2636200" y="40804"/>
            <a:ext cx="2347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Bounded context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267744" y="188640"/>
            <a:ext cx="432048" cy="14401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e 37"/>
          <p:cNvSpPr/>
          <p:nvPr/>
        </p:nvSpPr>
        <p:spPr>
          <a:xfrm>
            <a:off x="323528" y="908720"/>
            <a:ext cx="432048" cy="5616624"/>
          </a:xfrm>
          <a:prstGeom prst="leftBrac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 rot="16200000" flipH="1">
            <a:off x="-1625044" y="3136612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Ubiquitous language</a:t>
            </a:r>
            <a:endParaRPr lang="en-GB" sz="32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38" grpId="0" animBg="1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3367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 smtClean="0"/>
              <a:t>module </a:t>
            </a:r>
            <a:r>
              <a:rPr lang="en-GB" sz="2400" b="1" dirty="0" err="1" smtClean="0"/>
              <a:t>CardGame</a:t>
            </a:r>
            <a:r>
              <a:rPr lang="en-GB" sz="2400" dirty="0" smtClean="0"/>
              <a:t> =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Suit</a:t>
            </a:r>
            <a:r>
              <a:rPr lang="en-GB" sz="2400" dirty="0" smtClean="0"/>
              <a:t> = Club | Diamond | Spade | Heart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Rank</a:t>
            </a:r>
            <a:r>
              <a:rPr lang="en-GB" sz="2400" dirty="0" smtClean="0"/>
              <a:t> = Two | Three | Four | Five | Six | Seven | Eight </a:t>
            </a:r>
          </a:p>
          <a:p>
            <a:pPr>
              <a:buNone/>
            </a:pPr>
            <a:r>
              <a:rPr lang="en-GB" sz="2400" dirty="0" smtClean="0"/>
              <a:t>                       | Nine | Ten | Jack | Queen | King | Ace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Card</a:t>
            </a:r>
            <a:r>
              <a:rPr lang="en-GB" sz="2400" dirty="0" smtClean="0"/>
              <a:t> = Suit * Rank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Hand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Deck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Player</a:t>
            </a:r>
            <a:r>
              <a:rPr lang="en-GB" sz="2400" dirty="0" smtClean="0"/>
              <a:t> = {</a:t>
            </a:r>
            <a:r>
              <a:rPr lang="en-GB" sz="2400" dirty="0" err="1" smtClean="0"/>
              <a:t>Name:string</a:t>
            </a:r>
            <a:r>
              <a:rPr lang="en-GB" sz="2400" dirty="0" smtClean="0"/>
              <a:t>; </a:t>
            </a:r>
            <a:r>
              <a:rPr lang="en-GB" sz="2400" dirty="0" err="1" smtClean="0"/>
              <a:t>Hand:Hand</a:t>
            </a:r>
            <a:r>
              <a:rPr lang="en-GB" sz="2400" dirty="0" smtClean="0"/>
              <a:t>}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Game</a:t>
            </a:r>
            <a:r>
              <a:rPr lang="en-GB" sz="2400" dirty="0" smtClean="0"/>
              <a:t> = {</a:t>
            </a:r>
            <a:r>
              <a:rPr lang="en-GB" sz="2400" dirty="0" err="1" smtClean="0"/>
              <a:t>Deck:Deck</a:t>
            </a:r>
            <a:r>
              <a:rPr lang="en-GB" sz="2400" dirty="0" smtClean="0"/>
              <a:t>; Players: Player list}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Deal</a:t>
            </a:r>
            <a:r>
              <a:rPr lang="en-GB" sz="2400" dirty="0" smtClean="0"/>
              <a:t> = Deck –› (Deck * Card)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err="1" smtClean="0"/>
              <a:t>PickupCard</a:t>
            </a:r>
            <a:r>
              <a:rPr lang="en-GB" sz="2400" dirty="0" smtClean="0"/>
              <a:t> = (Hand * Card) –› Hand</a:t>
            </a:r>
          </a:p>
        </p:txBody>
      </p:sp>
      <p:sp>
        <p:nvSpPr>
          <p:cNvPr id="7" name="TextBox 6"/>
          <p:cNvSpPr txBox="1"/>
          <p:nvPr/>
        </p:nvSpPr>
        <p:spPr>
          <a:xfrm rot="21600000" flipH="1">
            <a:off x="3923928" y="3068961"/>
            <a:ext cx="5148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'*' means a pair. Choose one from each type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21480000" flipH="1">
            <a:off x="6097805" y="49259"/>
            <a:ext cx="2837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'|' means a choice -- pick one from the list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355976" y="548680"/>
            <a:ext cx="1800200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1780000" flipH="1">
            <a:off x="6801337" y="4389592"/>
            <a:ext cx="2411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X -&gt; Y means a function</a:t>
            </a:r>
            <a:b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- input of type X</a:t>
            </a:r>
            <a:b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- output of type Y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3062901" y="2996953"/>
            <a:ext cx="1149059" cy="360040"/>
          </a:xfrm>
          <a:custGeom>
            <a:avLst/>
            <a:gdLst>
              <a:gd name="connsiteX0" fmla="*/ 1773865 w 1773865"/>
              <a:gd name="connsiteY0" fmla="*/ 818707 h 818707"/>
              <a:gd name="connsiteX1" fmla="*/ 285307 w 1773865"/>
              <a:gd name="connsiteY1" fmla="*/ 265814 h 818707"/>
              <a:gd name="connsiteX2" fmla="*/ 62024 w 1773865"/>
              <a:gd name="connsiteY2" fmla="*/ 0 h 818707"/>
              <a:gd name="connsiteX0" fmla="*/ 1843148 w 1843148"/>
              <a:gd name="connsiteY0" fmla="*/ 818707 h 818707"/>
              <a:gd name="connsiteX1" fmla="*/ 285307 w 1843148"/>
              <a:gd name="connsiteY1" fmla="*/ 361254 h 818707"/>
              <a:gd name="connsiteX2" fmla="*/ 131307 w 1843148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381818 w 1381818"/>
              <a:gd name="connsiteY0" fmla="*/ 481672 h 561950"/>
              <a:gd name="connsiteX1" fmla="*/ 229689 w 1381818"/>
              <a:gd name="connsiteY1" fmla="*/ 481671 h 561950"/>
              <a:gd name="connsiteX2" fmla="*/ 3681 w 1381818"/>
              <a:gd name="connsiteY2" fmla="*/ 0 h 561950"/>
              <a:gd name="connsiteX0" fmla="*/ 1378137 w 1397431"/>
              <a:gd name="connsiteY0" fmla="*/ 481672 h 561950"/>
              <a:gd name="connsiteX1" fmla="*/ 1205410 w 1397431"/>
              <a:gd name="connsiteY1" fmla="*/ 481672 h 561950"/>
              <a:gd name="connsiteX2" fmla="*/ 226008 w 1397431"/>
              <a:gd name="connsiteY2" fmla="*/ 481671 h 561950"/>
              <a:gd name="connsiteX3" fmla="*/ 0 w 1397431"/>
              <a:gd name="connsiteY3" fmla="*/ 0 h 561950"/>
              <a:gd name="connsiteX0" fmla="*/ 1378137 w 1378137"/>
              <a:gd name="connsiteY0" fmla="*/ 481672 h 602090"/>
              <a:gd name="connsiteX1" fmla="*/ 1032681 w 1378137"/>
              <a:gd name="connsiteY1" fmla="*/ 602090 h 602090"/>
              <a:gd name="connsiteX2" fmla="*/ 226008 w 1378137"/>
              <a:gd name="connsiteY2" fmla="*/ 481671 h 602090"/>
              <a:gd name="connsiteX3" fmla="*/ 0 w 1378137"/>
              <a:gd name="connsiteY3" fmla="*/ 0 h 60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137" h="602090">
                <a:moveTo>
                  <a:pt x="1378137" y="481672"/>
                </a:moveTo>
                <a:cubicBezTo>
                  <a:pt x="1377755" y="480663"/>
                  <a:pt x="1224702" y="602090"/>
                  <a:pt x="1032681" y="602090"/>
                </a:cubicBezTo>
                <a:cubicBezTo>
                  <a:pt x="840660" y="602090"/>
                  <a:pt x="398121" y="582019"/>
                  <a:pt x="226008" y="481671"/>
                </a:cubicBezTo>
                <a:cubicBezTo>
                  <a:pt x="53895" y="381323"/>
                  <a:pt x="7639" y="82989"/>
                  <a:pt x="0" y="0"/>
                </a:cubicBezTo>
              </a:path>
            </a:pathLst>
          </a:cu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reeform 49"/>
          <p:cNvSpPr/>
          <p:nvPr/>
        </p:nvSpPr>
        <p:spPr>
          <a:xfrm flipV="1">
            <a:off x="3275856" y="5373215"/>
            <a:ext cx="3528392" cy="336037"/>
          </a:xfrm>
          <a:custGeom>
            <a:avLst/>
            <a:gdLst>
              <a:gd name="connsiteX0" fmla="*/ 1773865 w 1773865"/>
              <a:gd name="connsiteY0" fmla="*/ 818707 h 818707"/>
              <a:gd name="connsiteX1" fmla="*/ 285307 w 1773865"/>
              <a:gd name="connsiteY1" fmla="*/ 265814 h 818707"/>
              <a:gd name="connsiteX2" fmla="*/ 62024 w 1773865"/>
              <a:gd name="connsiteY2" fmla="*/ 0 h 818707"/>
              <a:gd name="connsiteX0" fmla="*/ 1843148 w 1843148"/>
              <a:gd name="connsiteY0" fmla="*/ 818707 h 818707"/>
              <a:gd name="connsiteX1" fmla="*/ 285307 w 1843148"/>
              <a:gd name="connsiteY1" fmla="*/ 361254 h 818707"/>
              <a:gd name="connsiteX2" fmla="*/ 131307 w 1843148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381818 w 1381818"/>
              <a:gd name="connsiteY0" fmla="*/ 481672 h 561950"/>
              <a:gd name="connsiteX1" fmla="*/ 229689 w 1381818"/>
              <a:gd name="connsiteY1" fmla="*/ 481671 h 561950"/>
              <a:gd name="connsiteX2" fmla="*/ 3681 w 1381818"/>
              <a:gd name="connsiteY2" fmla="*/ 0 h 561950"/>
              <a:gd name="connsiteX0" fmla="*/ 1381818 w 1381818"/>
              <a:gd name="connsiteY0" fmla="*/ 481672 h 561950"/>
              <a:gd name="connsiteX1" fmla="*/ 229689 w 1381818"/>
              <a:gd name="connsiteY1" fmla="*/ 481671 h 561950"/>
              <a:gd name="connsiteX2" fmla="*/ 3681 w 1381818"/>
              <a:gd name="connsiteY2" fmla="*/ 0 h 561950"/>
              <a:gd name="connsiteX0" fmla="*/ 1381818 w 1381818"/>
              <a:gd name="connsiteY0" fmla="*/ 481672 h 561950"/>
              <a:gd name="connsiteX1" fmla="*/ 229689 w 1381818"/>
              <a:gd name="connsiteY1" fmla="*/ 481671 h 561950"/>
              <a:gd name="connsiteX2" fmla="*/ 3681 w 1381818"/>
              <a:gd name="connsiteY2" fmla="*/ 0 h 5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818" h="561950">
                <a:moveTo>
                  <a:pt x="1381818" y="481672"/>
                </a:moveTo>
                <a:cubicBezTo>
                  <a:pt x="714162" y="235870"/>
                  <a:pt x="459378" y="561950"/>
                  <a:pt x="229689" y="481671"/>
                </a:cubicBezTo>
                <a:cubicBezTo>
                  <a:pt x="0" y="401392"/>
                  <a:pt x="74423" y="433955"/>
                  <a:pt x="3681" y="0"/>
                </a:cubicBezTo>
              </a:path>
            </a:pathLst>
          </a:cu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 rot="21600000" flipH="1">
            <a:off x="4499992" y="364502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list type is built in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4" name="Freeform 13"/>
          <p:cNvSpPr/>
          <p:nvPr/>
        </p:nvSpPr>
        <p:spPr>
          <a:xfrm flipH="1" flipV="1">
            <a:off x="3635896" y="3573016"/>
            <a:ext cx="1149059" cy="144016"/>
          </a:xfrm>
          <a:custGeom>
            <a:avLst/>
            <a:gdLst>
              <a:gd name="connsiteX0" fmla="*/ 1773865 w 1773865"/>
              <a:gd name="connsiteY0" fmla="*/ 818707 h 818707"/>
              <a:gd name="connsiteX1" fmla="*/ 285307 w 1773865"/>
              <a:gd name="connsiteY1" fmla="*/ 265814 h 818707"/>
              <a:gd name="connsiteX2" fmla="*/ 62024 w 1773865"/>
              <a:gd name="connsiteY2" fmla="*/ 0 h 818707"/>
              <a:gd name="connsiteX0" fmla="*/ 1843148 w 1843148"/>
              <a:gd name="connsiteY0" fmla="*/ 818707 h 818707"/>
              <a:gd name="connsiteX1" fmla="*/ 285307 w 1843148"/>
              <a:gd name="connsiteY1" fmla="*/ 361254 h 818707"/>
              <a:gd name="connsiteX2" fmla="*/ 131307 w 1843148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381818 w 1381818"/>
              <a:gd name="connsiteY0" fmla="*/ 481672 h 561950"/>
              <a:gd name="connsiteX1" fmla="*/ 229689 w 1381818"/>
              <a:gd name="connsiteY1" fmla="*/ 481671 h 561950"/>
              <a:gd name="connsiteX2" fmla="*/ 3681 w 1381818"/>
              <a:gd name="connsiteY2" fmla="*/ 0 h 561950"/>
              <a:gd name="connsiteX0" fmla="*/ 1378137 w 1397431"/>
              <a:gd name="connsiteY0" fmla="*/ 481672 h 561950"/>
              <a:gd name="connsiteX1" fmla="*/ 1205410 w 1397431"/>
              <a:gd name="connsiteY1" fmla="*/ 481672 h 561950"/>
              <a:gd name="connsiteX2" fmla="*/ 226008 w 1397431"/>
              <a:gd name="connsiteY2" fmla="*/ 481671 h 561950"/>
              <a:gd name="connsiteX3" fmla="*/ 0 w 1397431"/>
              <a:gd name="connsiteY3" fmla="*/ 0 h 561950"/>
              <a:gd name="connsiteX0" fmla="*/ 1378137 w 1378137"/>
              <a:gd name="connsiteY0" fmla="*/ 481672 h 602090"/>
              <a:gd name="connsiteX1" fmla="*/ 1032681 w 1378137"/>
              <a:gd name="connsiteY1" fmla="*/ 602090 h 602090"/>
              <a:gd name="connsiteX2" fmla="*/ 226008 w 1378137"/>
              <a:gd name="connsiteY2" fmla="*/ 481671 h 602090"/>
              <a:gd name="connsiteX3" fmla="*/ 0 w 1378137"/>
              <a:gd name="connsiteY3" fmla="*/ 0 h 60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137" h="602090">
                <a:moveTo>
                  <a:pt x="1378137" y="481672"/>
                </a:moveTo>
                <a:cubicBezTo>
                  <a:pt x="1377755" y="480663"/>
                  <a:pt x="1224702" y="602090"/>
                  <a:pt x="1032681" y="602090"/>
                </a:cubicBezTo>
                <a:cubicBezTo>
                  <a:pt x="840660" y="602090"/>
                  <a:pt x="398121" y="582019"/>
                  <a:pt x="226008" y="481671"/>
                </a:cubicBezTo>
                <a:cubicBezTo>
                  <a:pt x="53895" y="381323"/>
                  <a:pt x="7639" y="82989"/>
                  <a:pt x="0" y="0"/>
                </a:cubicBezTo>
              </a:path>
            </a:pathLst>
          </a:cu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4" grpId="0"/>
      <p:bldP spid="49" grpId="0" animBg="1"/>
      <p:bldP spid="50" grpId="0" animBg="1"/>
      <p:bldP spid="13" grpId="0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3367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 smtClean="0"/>
              <a:t>module </a:t>
            </a:r>
            <a:r>
              <a:rPr lang="en-GB" sz="2400" b="1" dirty="0" err="1" smtClean="0"/>
              <a:t>CardGame</a:t>
            </a:r>
            <a:r>
              <a:rPr lang="en-GB" sz="2400" dirty="0" smtClean="0"/>
              <a:t> =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Suit</a:t>
            </a:r>
            <a:r>
              <a:rPr lang="en-GB" sz="2400" dirty="0" smtClean="0"/>
              <a:t> = Club | Diamond | Spade | Heart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Rank</a:t>
            </a:r>
            <a:r>
              <a:rPr lang="en-GB" sz="2400" dirty="0" smtClean="0"/>
              <a:t> = Two | Three | Four | Five | Six | Seven | Eight </a:t>
            </a:r>
          </a:p>
          <a:p>
            <a:pPr>
              <a:buNone/>
            </a:pPr>
            <a:r>
              <a:rPr lang="en-GB" sz="2400" dirty="0" smtClean="0"/>
              <a:t>                       | Nine | Ten | Jack | Queen | King | Ace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Card</a:t>
            </a:r>
            <a:r>
              <a:rPr lang="en-GB" sz="2400" dirty="0" smtClean="0"/>
              <a:t> = Suit * Rank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Hand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Deck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Player</a:t>
            </a:r>
            <a:r>
              <a:rPr lang="en-GB" sz="2400" dirty="0" smtClean="0"/>
              <a:t> = {</a:t>
            </a:r>
            <a:r>
              <a:rPr lang="en-GB" sz="2400" dirty="0" err="1" smtClean="0"/>
              <a:t>Name:string</a:t>
            </a:r>
            <a:r>
              <a:rPr lang="en-GB" sz="2400" dirty="0" smtClean="0"/>
              <a:t>; </a:t>
            </a:r>
            <a:r>
              <a:rPr lang="en-GB" sz="2400" dirty="0" err="1" smtClean="0"/>
              <a:t>Hand:Hand</a:t>
            </a:r>
            <a:r>
              <a:rPr lang="en-GB" sz="2400" dirty="0" smtClean="0"/>
              <a:t>}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Game</a:t>
            </a:r>
            <a:r>
              <a:rPr lang="en-GB" sz="2400" dirty="0" smtClean="0"/>
              <a:t> = {</a:t>
            </a:r>
            <a:r>
              <a:rPr lang="en-GB" sz="2400" dirty="0" err="1" smtClean="0"/>
              <a:t>Deck:Deck</a:t>
            </a:r>
            <a:r>
              <a:rPr lang="en-GB" sz="2400" dirty="0" smtClean="0"/>
              <a:t>; Players: Player list}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Deal</a:t>
            </a:r>
            <a:r>
              <a:rPr lang="en-GB" sz="2400" dirty="0" smtClean="0"/>
              <a:t> = Deck –› (Deck * Card)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err="1" smtClean="0"/>
              <a:t>PickupCard</a:t>
            </a:r>
            <a:r>
              <a:rPr lang="en-GB" sz="2400" dirty="0" smtClean="0"/>
              <a:t> = (Hand * Card) –› Hand</a:t>
            </a:r>
          </a:p>
        </p:txBody>
      </p:sp>
      <p:sp>
        <p:nvSpPr>
          <p:cNvPr id="51" name="TextBox 50"/>
          <p:cNvSpPr txBox="1"/>
          <p:nvPr/>
        </p:nvSpPr>
        <p:spPr>
          <a:xfrm rot="21540000">
            <a:off x="6092836" y="2803136"/>
            <a:ext cx="2553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Do you think a non programmer could understand this?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21660000" flipH="1">
            <a:off x="4649881" y="151386"/>
            <a:ext cx="3988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Do you think this is a reasonable amount of code to write for this domain?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3367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 smtClean="0"/>
              <a:t>module </a:t>
            </a:r>
            <a:r>
              <a:rPr lang="en-GB" sz="2400" b="1" dirty="0" err="1" smtClean="0"/>
              <a:t>CardGame</a:t>
            </a:r>
            <a:r>
              <a:rPr lang="en-GB" sz="2400" dirty="0" smtClean="0"/>
              <a:t> =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Suit</a:t>
            </a:r>
            <a:r>
              <a:rPr lang="en-GB" sz="2400" dirty="0" smtClean="0"/>
              <a:t> = Club | Diamond | Spade | Heart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Rank</a:t>
            </a:r>
            <a:r>
              <a:rPr lang="en-GB" sz="2400" dirty="0" smtClean="0"/>
              <a:t> = Two | Three | Four | Five | Six | Seven | Eight </a:t>
            </a:r>
          </a:p>
          <a:p>
            <a:pPr>
              <a:buNone/>
            </a:pPr>
            <a:r>
              <a:rPr lang="en-GB" sz="2400" dirty="0" smtClean="0"/>
              <a:t>                       | Nine | Ten | Jack | Queen | King | Ace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Card</a:t>
            </a:r>
            <a:r>
              <a:rPr lang="en-GB" sz="2400" dirty="0" smtClean="0"/>
              <a:t> = Suit * Rank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Hand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Deck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Player</a:t>
            </a:r>
            <a:r>
              <a:rPr lang="en-GB" sz="2400" dirty="0" smtClean="0"/>
              <a:t> = {</a:t>
            </a:r>
            <a:r>
              <a:rPr lang="en-GB" sz="2400" dirty="0" err="1" smtClean="0"/>
              <a:t>Name:string</a:t>
            </a:r>
            <a:r>
              <a:rPr lang="en-GB" sz="2400" dirty="0" smtClean="0"/>
              <a:t>; </a:t>
            </a:r>
            <a:r>
              <a:rPr lang="en-GB" sz="2400" dirty="0" err="1" smtClean="0"/>
              <a:t>Hand:Hand</a:t>
            </a:r>
            <a:r>
              <a:rPr lang="en-GB" sz="2400" dirty="0" smtClean="0"/>
              <a:t>}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Game</a:t>
            </a:r>
            <a:r>
              <a:rPr lang="en-GB" sz="2400" dirty="0" smtClean="0"/>
              <a:t> = {</a:t>
            </a:r>
            <a:r>
              <a:rPr lang="en-GB" sz="2400" dirty="0" err="1" smtClean="0"/>
              <a:t>Deck:Deck</a:t>
            </a:r>
            <a:r>
              <a:rPr lang="en-GB" sz="2400" dirty="0" smtClean="0"/>
              <a:t>; Players: Player list}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Deal</a:t>
            </a:r>
            <a:r>
              <a:rPr lang="en-GB" sz="2400" dirty="0" smtClean="0"/>
              <a:t> = Deck –› (Deck * Card)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err="1" smtClean="0"/>
              <a:t>PickupCard</a:t>
            </a:r>
            <a:r>
              <a:rPr lang="en-GB" sz="2400" dirty="0" smtClean="0"/>
              <a:t> = (Hand * Card) –› Hand</a:t>
            </a:r>
          </a:p>
        </p:txBody>
      </p:sp>
      <p:sp>
        <p:nvSpPr>
          <p:cNvPr id="51" name="TextBox 50"/>
          <p:cNvSpPr txBox="1"/>
          <p:nvPr/>
        </p:nvSpPr>
        <p:spPr>
          <a:xfrm rot="21540000">
            <a:off x="5183535" y="3463417"/>
            <a:ext cx="3952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"The design is the code, 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and the code is the design."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21660000" flipH="1">
            <a:off x="5224364" y="2596223"/>
            <a:ext cx="3593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"persistence ignorance"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1540000">
            <a:off x="6335231" y="4317500"/>
            <a:ext cx="2802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This is not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pseudocode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 – this is executable code!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21480000" flipH="1">
            <a:off x="1411925" y="5627518"/>
            <a:ext cx="6330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Domain model == F# code == documentation</a:t>
            </a:r>
            <a:endParaRPr lang="en-GB" sz="3200" dirty="0">
              <a:solidFill>
                <a:srgbClr val="C00000"/>
              </a:solidFill>
              <a:latin typeface="Conformity" pitchFamily="2" charset="0"/>
            </a:endParaRPr>
          </a:p>
        </p:txBody>
      </p:sp>
      <p:pic>
        <p:nvPicPr>
          <p:cNvPr id="5" name="Picture 4" descr="mental-model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908720"/>
            <a:ext cx="6341989" cy="432048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3491880" y="5229200"/>
            <a:ext cx="144016" cy="43204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059832" y="4365104"/>
            <a:ext cx="2088232" cy="108012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0" name="Picture 2" descr="http://frontpagemag.com/wp-content/uploads/2013/01/the-treasure-of-the-sierra-madre-stinking-bad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5" y="882798"/>
            <a:ext cx="6981644" cy="513849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87624" y="908720"/>
            <a:ext cx="6984776" cy="12464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GB" sz="4400" cap="all" dirty="0" smtClean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</a:rPr>
              <a:t>We don’t need no Stinking UML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024px-Lego_Color_Brick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3080016"/>
            <a:ext cx="1076441" cy="720080"/>
          </a:xfrm>
          <a:prstGeom prst="rect">
            <a:avLst/>
          </a:prstGeom>
        </p:spPr>
      </p:pic>
      <p:grpSp>
        <p:nvGrpSpPr>
          <p:cNvPr id="2" name="Group 12"/>
          <p:cNvGrpSpPr/>
          <p:nvPr/>
        </p:nvGrpSpPr>
        <p:grpSpPr>
          <a:xfrm>
            <a:off x="5868144" y="2022548"/>
            <a:ext cx="2158306" cy="473968"/>
            <a:chOff x="2370138" y="2590800"/>
            <a:chExt cx="4648200" cy="1600200"/>
          </a:xfrm>
        </p:grpSpPr>
        <p:pic>
          <p:nvPicPr>
            <p:cNvPr id="14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 r="38403"/>
            <a:stretch>
              <a:fillRect/>
            </a:stretch>
          </p:blipFill>
          <p:spPr bwMode="auto">
            <a:xfrm>
              <a:off x="2370138" y="2819400"/>
              <a:ext cx="4648200" cy="1371600"/>
            </a:xfrm>
            <a:prstGeom prst="rect">
              <a:avLst/>
            </a:prstGeom>
            <a:noFill/>
          </p:spPr>
        </p:pic>
        <p:sp>
          <p:nvSpPr>
            <p:cNvPr id="15" name="Rectangle 2"/>
            <p:cNvSpPr>
              <a:spLocks noChangeArrowheads="1"/>
            </p:cNvSpPr>
            <p:nvPr/>
          </p:nvSpPr>
          <p:spPr bwMode="auto">
            <a:xfrm>
              <a:off x="3513136" y="2590800"/>
              <a:ext cx="2733973" cy="1600200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9922" name="AutoShape 2" descr="http://upload.wikimedia.org/wikipedia/commons/d/da/Set_intersecti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9924" name="AutoShape 4" descr="http://upload.wikimedia.org/wikipedia/commons/d/da/Set_intersecti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9926" name="Picture 6" descr="File:Set intersection.sv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4182213"/>
            <a:ext cx="1355304" cy="902971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755576" y="4326804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Types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5576" y="199989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Functions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5576" y="3128797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Composition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Functional programming </a:t>
            </a:r>
            <a:br>
              <a:rPr lang="en-GB" dirty="0" smtClean="0"/>
            </a:br>
            <a:r>
              <a:rPr lang="en-GB" dirty="0" smtClean="0"/>
              <a:t>in 3 easy steps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0" grpId="0" build="p"/>
      <p:bldP spid="2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59632" y="2996952"/>
            <a:ext cx="1584176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580112" y="2996952"/>
            <a:ext cx="1584176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>
            <a:off x="3347864" y="2132856"/>
            <a:ext cx="1800200" cy="1800200"/>
          </a:xfrm>
          <a:prstGeom prst="arc">
            <a:avLst>
              <a:gd name="adj1" fmla="val 16458613"/>
              <a:gd name="adj2" fmla="val 15615940"/>
            </a:avLst>
          </a:prstGeom>
          <a:ln w="762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0538" y="3195954"/>
            <a:ext cx="17138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Input</a:t>
            </a:r>
            <a:endParaRPr lang="en-GB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50224" y="3195954"/>
            <a:ext cx="17138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Output</a:t>
            </a:r>
            <a:endParaRPr lang="en-GB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4000" y="2700209"/>
            <a:ext cx="17138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Process</a:t>
            </a:r>
            <a:endParaRPr lang="en-GB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404664"/>
            <a:ext cx="74168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+mj-lt"/>
              </a:rPr>
              <a:t>The software development process</a:t>
            </a:r>
            <a:endParaRPr lang="en-GB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/>
          <a:lstStyle/>
          <a:p>
            <a:r>
              <a:rPr lang="en-GB" dirty="0" smtClean="0"/>
              <a:t>What are </a:t>
            </a:r>
            <a:br>
              <a:rPr lang="en-GB" dirty="0" smtClean="0"/>
            </a:br>
            <a:r>
              <a:rPr lang="en-GB" dirty="0" smtClean="0"/>
              <a:t>mathematical functions?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381000" y="1219200"/>
            <a:ext cx="8351806" cy="2819400"/>
            <a:chOff x="1440" y="1588"/>
            <a:chExt cx="8243" cy="2782"/>
          </a:xfrm>
        </p:grpSpPr>
        <p:sp>
          <p:nvSpPr>
            <p:cNvPr id="2060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9" name="AutoShape 11"/>
            <p:cNvSpPr>
              <a:spLocks noChangeShapeType="1"/>
            </p:cNvSpPr>
            <p:nvPr/>
          </p:nvSpPr>
          <p:spPr bwMode="auto">
            <a:xfrm>
              <a:off x="2815" y="3486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>
              <a:off x="3575" y="3562"/>
              <a:ext cx="3054" cy="74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F7F7F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Function  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add1(x)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input x       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maps to          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x+1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1950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-1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 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>
              <a:off x="1471" y="1588"/>
              <a:ext cx="2095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Domain (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int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055" name="AutoShape 7"/>
            <p:cNvSpPr>
              <a:spLocks noChangeArrowheads="1"/>
            </p:cNvSpPr>
            <p:nvPr/>
          </p:nvSpPr>
          <p:spPr bwMode="auto">
            <a:xfrm>
              <a:off x="7276" y="1588"/>
              <a:ext cx="2286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Codomain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 (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int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7574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053" name="AutoShape 5"/>
            <p:cNvSpPr>
              <a:spLocks noChangeShapeType="1"/>
            </p:cNvSpPr>
            <p:nvPr/>
          </p:nvSpPr>
          <p:spPr bwMode="auto">
            <a:xfrm>
              <a:off x="2830" y="233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2" name="AutoShape 4"/>
            <p:cNvSpPr>
              <a:spLocks noChangeShapeType="1"/>
            </p:cNvSpPr>
            <p:nvPr/>
          </p:nvSpPr>
          <p:spPr bwMode="auto">
            <a:xfrm>
              <a:off x="2830" y="264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1" name="AutoShape 3"/>
            <p:cNvSpPr>
              <a:spLocks noChangeShapeType="1"/>
            </p:cNvSpPr>
            <p:nvPr/>
          </p:nvSpPr>
          <p:spPr bwMode="auto">
            <a:xfrm>
              <a:off x="2830" y="2917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0" name="AutoShape 2"/>
            <p:cNvSpPr>
              <a:spLocks noChangeShapeType="1"/>
            </p:cNvSpPr>
            <p:nvPr/>
          </p:nvSpPr>
          <p:spPr bwMode="auto">
            <a:xfrm>
              <a:off x="2830" y="3230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381000" y="1219200"/>
            <a:ext cx="8351806" cy="2819400"/>
            <a:chOff x="1440" y="1588"/>
            <a:chExt cx="8243" cy="2782"/>
          </a:xfrm>
        </p:grpSpPr>
        <p:sp>
          <p:nvSpPr>
            <p:cNvPr id="18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AutoShape 11"/>
            <p:cNvSpPr>
              <a:spLocks noChangeShapeType="1"/>
            </p:cNvSpPr>
            <p:nvPr/>
          </p:nvSpPr>
          <p:spPr bwMode="auto">
            <a:xfrm>
              <a:off x="2815" y="3486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AutoShape 10"/>
            <p:cNvSpPr>
              <a:spLocks noChangeArrowheads="1"/>
            </p:cNvSpPr>
            <p:nvPr/>
          </p:nvSpPr>
          <p:spPr bwMode="auto">
            <a:xfrm>
              <a:off x="3575" y="3562"/>
              <a:ext cx="3054" cy="74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F7F7F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Function  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add1(x)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input x       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maps to          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x+1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1950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-1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 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>
              <a:off x="1471" y="1588"/>
              <a:ext cx="2095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Domain (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int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3" name="AutoShape 7"/>
            <p:cNvSpPr>
              <a:spLocks noChangeArrowheads="1"/>
            </p:cNvSpPr>
            <p:nvPr/>
          </p:nvSpPr>
          <p:spPr bwMode="auto">
            <a:xfrm>
              <a:off x="7276" y="1588"/>
              <a:ext cx="2286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Codomain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 (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int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7574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5" name="AutoShape 5"/>
            <p:cNvSpPr>
              <a:spLocks noChangeShapeType="1"/>
            </p:cNvSpPr>
            <p:nvPr/>
          </p:nvSpPr>
          <p:spPr bwMode="auto">
            <a:xfrm>
              <a:off x="2830" y="233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AutoShape 4"/>
            <p:cNvSpPr>
              <a:spLocks noChangeShapeType="1"/>
            </p:cNvSpPr>
            <p:nvPr/>
          </p:nvSpPr>
          <p:spPr bwMode="auto">
            <a:xfrm>
              <a:off x="2830" y="264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AutoShape 3"/>
            <p:cNvSpPr>
              <a:spLocks noChangeShapeType="1"/>
            </p:cNvSpPr>
            <p:nvPr/>
          </p:nvSpPr>
          <p:spPr bwMode="auto">
            <a:xfrm>
              <a:off x="2830" y="2917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AutoShape 2"/>
            <p:cNvSpPr>
              <a:spLocks noChangeShapeType="1"/>
            </p:cNvSpPr>
            <p:nvPr/>
          </p:nvSpPr>
          <p:spPr bwMode="auto">
            <a:xfrm>
              <a:off x="2830" y="3230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438400" y="1513815"/>
            <a:ext cx="3505200" cy="3139321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add1(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input)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switch (input)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0: return 1;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1: return 2;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2: return 3;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3: return 4;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etc ad infinitum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83568" y="4616152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and output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values already exist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function is not a calculation, just a mapping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Input and output values are unchanged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immutable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4294553" y="728535"/>
            <a:ext cx="4534524" cy="827676"/>
            <a:chOff x="6804925" y="-57362"/>
            <a:chExt cx="2197187" cy="827676"/>
          </a:xfrm>
        </p:grpSpPr>
        <p:sp>
          <p:nvSpPr>
            <p:cNvPr id="30" name="TextBox 29"/>
            <p:cNvSpPr txBox="1"/>
            <p:nvPr/>
          </p:nvSpPr>
          <p:spPr>
            <a:xfrm rot="21420000">
              <a:off x="6804925" y="-57362"/>
              <a:ext cx="21971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A function doesn’t “do” anything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6904470" y="332656"/>
              <a:ext cx="187810" cy="43765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4616450"/>
            <a:ext cx="8229600" cy="1981200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A (mathematical) function always gives the </a:t>
            </a:r>
            <a:r>
              <a:rPr lang="en-US" sz="2800" dirty="0" smtClean="0">
                <a:solidFill>
                  <a:srgbClr val="C00000"/>
                </a:solidFill>
              </a:rPr>
              <a:t>same output value </a:t>
            </a:r>
            <a:r>
              <a:rPr lang="en-US" sz="2800" dirty="0" smtClean="0"/>
              <a:t>for a given input value</a:t>
            </a:r>
            <a:endParaRPr lang="en-GB" sz="2800" dirty="0" smtClean="0"/>
          </a:p>
          <a:p>
            <a:pPr lvl="0"/>
            <a:r>
              <a:rPr lang="en-US" sz="2800" dirty="0" smtClean="0"/>
              <a:t>A (mathematical) function has </a:t>
            </a:r>
            <a:r>
              <a:rPr lang="en-US" sz="2800" dirty="0" smtClean="0">
                <a:solidFill>
                  <a:srgbClr val="C00000"/>
                </a:solidFill>
              </a:rPr>
              <a:t>no side effects</a:t>
            </a:r>
            <a:endParaRPr lang="en-GB" sz="2800" dirty="0">
              <a:solidFill>
                <a:srgbClr val="C00000"/>
              </a:solidFill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381000" y="1219200"/>
            <a:ext cx="8351806" cy="2819400"/>
            <a:chOff x="1440" y="1588"/>
            <a:chExt cx="8243" cy="2782"/>
          </a:xfrm>
        </p:grpSpPr>
        <p:sp>
          <p:nvSpPr>
            <p:cNvPr id="17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AutoShape 11"/>
            <p:cNvSpPr>
              <a:spLocks noChangeShapeType="1"/>
            </p:cNvSpPr>
            <p:nvPr/>
          </p:nvSpPr>
          <p:spPr bwMode="auto">
            <a:xfrm>
              <a:off x="2815" y="3486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AutoShape 10"/>
            <p:cNvSpPr>
              <a:spLocks noChangeArrowheads="1"/>
            </p:cNvSpPr>
            <p:nvPr/>
          </p:nvSpPr>
          <p:spPr bwMode="auto">
            <a:xfrm>
              <a:off x="3575" y="3562"/>
              <a:ext cx="3054" cy="74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F7F7F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Function  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add1(x)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input x       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maps to          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x+1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1950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-1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 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>
              <a:off x="1471" y="1588"/>
              <a:ext cx="2095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Domain (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int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2" name="AutoShape 7"/>
            <p:cNvSpPr>
              <a:spLocks noChangeArrowheads="1"/>
            </p:cNvSpPr>
            <p:nvPr/>
          </p:nvSpPr>
          <p:spPr bwMode="auto">
            <a:xfrm>
              <a:off x="7276" y="1588"/>
              <a:ext cx="2286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Codomain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 (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int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7574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4" name="AutoShape 5"/>
            <p:cNvSpPr>
              <a:spLocks noChangeShapeType="1"/>
            </p:cNvSpPr>
            <p:nvPr/>
          </p:nvSpPr>
          <p:spPr bwMode="auto">
            <a:xfrm>
              <a:off x="2830" y="233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AutoShape 4"/>
            <p:cNvSpPr>
              <a:spLocks noChangeShapeType="1"/>
            </p:cNvSpPr>
            <p:nvPr/>
          </p:nvSpPr>
          <p:spPr bwMode="auto">
            <a:xfrm>
              <a:off x="2830" y="264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AutoShape 3"/>
            <p:cNvSpPr>
              <a:spLocks noChangeShapeType="1"/>
            </p:cNvSpPr>
            <p:nvPr/>
          </p:nvSpPr>
          <p:spPr bwMode="auto">
            <a:xfrm>
              <a:off x="2830" y="2917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AutoShape 2"/>
            <p:cNvSpPr>
              <a:spLocks noChangeShapeType="1"/>
            </p:cNvSpPr>
            <p:nvPr/>
          </p:nvSpPr>
          <p:spPr bwMode="auto">
            <a:xfrm>
              <a:off x="2830" y="3230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438400" y="1513815"/>
            <a:ext cx="3505200" cy="3139321"/>
          </a:xfrm>
          <a:prstGeom prst="rect">
            <a:avLst/>
          </a:prstGeom>
          <a:solidFill>
            <a:srgbClr val="ECF3F4"/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add1(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input)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switch (input)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0: return 1;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1: return 2;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2: return 3;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case 3: return 4;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etc ad infinitum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functions in F#?</a:t>
            </a:r>
            <a:endParaRPr lang="en-GB" dirty="0">
              <a:solidFill>
                <a:srgbClr val="C00000"/>
              </a:solidFill>
            </a:endParaRPr>
          </a:p>
        </p:txBody>
      </p:sp>
      <p:grpSp>
        <p:nvGrpSpPr>
          <p:cNvPr id="3" name="Group 6"/>
          <p:cNvGrpSpPr/>
          <p:nvPr/>
        </p:nvGrpSpPr>
        <p:grpSpPr>
          <a:xfrm>
            <a:off x="6012160" y="5085184"/>
            <a:ext cx="2158306" cy="473968"/>
            <a:chOff x="2370138" y="2590800"/>
            <a:chExt cx="4648200" cy="1600200"/>
          </a:xfrm>
        </p:grpSpPr>
        <p:pic>
          <p:nvPicPr>
            <p:cNvPr id="8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2370138" y="2819400"/>
              <a:ext cx="4648200" cy="1371600"/>
            </a:xfrm>
            <a:prstGeom prst="rect">
              <a:avLst/>
            </a:prstGeom>
            <a:noFill/>
          </p:spPr>
        </p:pic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3513136" y="2590800"/>
              <a:ext cx="2733973" cy="1600200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3" cstate="print"/>
          <a:srcRect r="38403"/>
          <a:stretch>
            <a:fillRect/>
          </a:stretch>
        </p:blipFill>
        <p:spPr bwMode="auto">
          <a:xfrm>
            <a:off x="2370138" y="2819400"/>
            <a:ext cx="4648200" cy="1371600"/>
          </a:xfrm>
          <a:prstGeom prst="rect">
            <a:avLst/>
          </a:prstGeom>
          <a:noFill/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971800"/>
            <a:ext cx="1047454" cy="939384"/>
          </a:xfrm>
          <a:prstGeom prst="rect">
            <a:avLst/>
          </a:prstGeom>
          <a:noFill/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13138" y="2590800"/>
            <a:ext cx="2209800" cy="160020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GB" sz="2000" b="1" dirty="0" smtClean="0">
                <a:latin typeface="Calibri" pitchFamily="34" charset="0"/>
                <a:cs typeface="Arial" pitchFamily="34" charset="0"/>
              </a:rPr>
              <a:t>The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Tunnel of </a:t>
            </a:r>
            <a:r>
              <a:rPr lang="en-GB" sz="2000" b="1" dirty="0" smtClean="0">
                <a:latin typeface="Calibri" pitchFamily="34" charset="0"/>
                <a:cs typeface="Arial" pitchFamily="34" charset="0"/>
              </a:rPr>
              <a:t>Transformation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513138" y="2590800"/>
            <a:ext cx="2209800" cy="160020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Function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/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apple -&gt; banana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banan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62800" y="2895600"/>
            <a:ext cx="1783080" cy="10029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11760" y="4869160"/>
            <a:ext cx="4468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+mj-lt"/>
              </a:rPr>
              <a:t>A function is a thing which transforms inputs to outputs</a:t>
            </a:r>
            <a:endParaRPr lang="en-GB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325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/>
          <p:nvPr/>
        </p:nvGrpSpPr>
        <p:grpSpPr>
          <a:xfrm>
            <a:off x="2843808" y="1484784"/>
            <a:ext cx="2664296" cy="635765"/>
            <a:chOff x="2370138" y="2753604"/>
            <a:chExt cx="6023692" cy="1437398"/>
          </a:xfrm>
        </p:grpSpPr>
        <p:pic>
          <p:nvPicPr>
            <p:cNvPr id="27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2370138" y="2819401"/>
              <a:ext cx="6023692" cy="1371599"/>
            </a:xfrm>
            <a:prstGeom prst="rect">
              <a:avLst/>
            </a:prstGeom>
            <a:noFill/>
          </p:spPr>
        </p:pic>
        <p:sp>
          <p:nvSpPr>
            <p:cNvPr id="28" name="Rectangle 2"/>
            <p:cNvSpPr>
              <a:spLocks noChangeArrowheads="1"/>
            </p:cNvSpPr>
            <p:nvPr/>
          </p:nvSpPr>
          <p:spPr bwMode="auto">
            <a:xfrm>
              <a:off x="3513138" y="2753604"/>
              <a:ext cx="3903877" cy="143739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5652120" y="2924992"/>
            <a:ext cx="792088" cy="432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2051720" y="1556792"/>
            <a:ext cx="648072" cy="432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input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2051720" y="4941168"/>
            <a:ext cx="648072" cy="432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input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5652120" y="4941168"/>
            <a:ext cx="864096" cy="432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32076" y="1988840"/>
            <a:ext cx="274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A function can be an output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3528" y="3356992"/>
            <a:ext cx="2596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A function can be an input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88060" y="4253026"/>
            <a:ext cx="2884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A function can be a parameter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37" name="Straight Arrow Connector 36"/>
          <p:cNvCxnSpPr>
            <a:endCxn id="51" idx="0"/>
          </p:cNvCxnSpPr>
          <p:nvPr/>
        </p:nvCxnSpPr>
        <p:spPr>
          <a:xfrm>
            <a:off x="4211960" y="4653136"/>
            <a:ext cx="748" cy="22833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5"/>
          <p:cNvGrpSpPr/>
          <p:nvPr/>
        </p:nvGrpSpPr>
        <p:grpSpPr>
          <a:xfrm>
            <a:off x="2843808" y="2852936"/>
            <a:ext cx="2664296" cy="635765"/>
            <a:chOff x="2370138" y="2753604"/>
            <a:chExt cx="6023692" cy="1437398"/>
          </a:xfrm>
        </p:grpSpPr>
        <p:pic>
          <p:nvPicPr>
            <p:cNvPr id="47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2370138" y="2819401"/>
              <a:ext cx="6023692" cy="1371599"/>
            </a:xfrm>
            <a:prstGeom prst="rect">
              <a:avLst/>
            </a:prstGeom>
            <a:noFill/>
          </p:spPr>
        </p:pic>
        <p:sp>
          <p:nvSpPr>
            <p:cNvPr id="48" name="Rectangle 2"/>
            <p:cNvSpPr>
              <a:spLocks noChangeArrowheads="1"/>
            </p:cNvSpPr>
            <p:nvPr/>
          </p:nvSpPr>
          <p:spPr bwMode="auto">
            <a:xfrm>
              <a:off x="3513138" y="2753604"/>
              <a:ext cx="3903877" cy="143739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2843808" y="4881467"/>
            <a:ext cx="2664296" cy="635765"/>
            <a:chOff x="2370138" y="2781429"/>
            <a:chExt cx="6023692" cy="1437398"/>
          </a:xfrm>
        </p:grpSpPr>
        <p:pic>
          <p:nvPicPr>
            <p:cNvPr id="50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2370138" y="2819401"/>
              <a:ext cx="6023692" cy="1371599"/>
            </a:xfrm>
            <a:prstGeom prst="rect">
              <a:avLst/>
            </a:prstGeom>
            <a:noFill/>
          </p:spPr>
        </p:pic>
        <p:sp>
          <p:nvSpPr>
            <p:cNvPr id="51" name="Rectangle 2"/>
            <p:cNvSpPr>
              <a:spLocks noChangeArrowheads="1"/>
            </p:cNvSpPr>
            <p:nvPr/>
          </p:nvSpPr>
          <p:spPr bwMode="auto">
            <a:xfrm>
              <a:off x="3513138" y="2781429"/>
              <a:ext cx="3903877" cy="143739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5724128" y="1628800"/>
            <a:ext cx="1728192" cy="360040"/>
            <a:chOff x="609600" y="2908300"/>
            <a:chExt cx="3611880" cy="749300"/>
          </a:xfrm>
        </p:grpSpPr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r="38403"/>
            <a:stretch>
              <a:fillRect/>
            </a:stretch>
          </p:blipFill>
          <p:spPr bwMode="auto">
            <a:xfrm>
              <a:off x="1192212" y="2908300"/>
              <a:ext cx="2001838" cy="749300"/>
            </a:xfrm>
            <a:prstGeom prst="rect">
              <a:avLst/>
            </a:prstGeom>
            <a:noFill/>
          </p:spPr>
        </p:pic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1557337" y="2908300"/>
              <a:ext cx="1276350" cy="70008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41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9600" y="3048000"/>
              <a:ext cx="525462" cy="468313"/>
            </a:xfrm>
            <a:prstGeom prst="rect">
              <a:avLst/>
            </a:prstGeom>
            <a:noFill/>
          </p:spPr>
        </p:pic>
        <p:pic>
          <p:nvPicPr>
            <p:cNvPr id="42" name="Picture 41" descr="banana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0400" y="2971800"/>
              <a:ext cx="1021080" cy="574358"/>
            </a:xfrm>
            <a:prstGeom prst="rect">
              <a:avLst/>
            </a:prstGeom>
          </p:spPr>
        </p:pic>
      </p:grpSp>
      <p:grpSp>
        <p:nvGrpSpPr>
          <p:cNvPr id="6" name="Group 14"/>
          <p:cNvGrpSpPr/>
          <p:nvPr/>
        </p:nvGrpSpPr>
        <p:grpSpPr>
          <a:xfrm>
            <a:off x="971600" y="2996952"/>
            <a:ext cx="1728192" cy="360040"/>
            <a:chOff x="609600" y="2908300"/>
            <a:chExt cx="3611880" cy="749300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r="38403"/>
            <a:stretch>
              <a:fillRect/>
            </a:stretch>
          </p:blipFill>
          <p:spPr bwMode="auto">
            <a:xfrm>
              <a:off x="1192212" y="2908300"/>
              <a:ext cx="2001838" cy="749300"/>
            </a:xfrm>
            <a:prstGeom prst="rect">
              <a:avLst/>
            </a:prstGeom>
            <a:noFill/>
          </p:spPr>
        </p:pic>
        <p:sp>
          <p:nvSpPr>
            <p:cNvPr id="57" name="Rectangle 5"/>
            <p:cNvSpPr>
              <a:spLocks noChangeArrowheads="1"/>
            </p:cNvSpPr>
            <p:nvPr/>
          </p:nvSpPr>
          <p:spPr bwMode="auto">
            <a:xfrm>
              <a:off x="1557337" y="2908300"/>
              <a:ext cx="1276350" cy="70008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58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9600" y="3048000"/>
              <a:ext cx="525462" cy="468313"/>
            </a:xfrm>
            <a:prstGeom prst="rect">
              <a:avLst/>
            </a:prstGeom>
            <a:noFill/>
          </p:spPr>
        </p:pic>
        <p:pic>
          <p:nvPicPr>
            <p:cNvPr id="59" name="Picture 58" descr="banana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0400" y="2971800"/>
              <a:ext cx="1021080" cy="574358"/>
            </a:xfrm>
            <a:prstGeom prst="rect">
              <a:avLst/>
            </a:prstGeom>
          </p:spPr>
        </p:pic>
      </p:grpSp>
      <p:grpSp>
        <p:nvGrpSpPr>
          <p:cNvPr id="7" name="Group 14"/>
          <p:cNvGrpSpPr/>
          <p:nvPr/>
        </p:nvGrpSpPr>
        <p:grpSpPr>
          <a:xfrm>
            <a:off x="3491880" y="4221088"/>
            <a:ext cx="1728192" cy="360040"/>
            <a:chOff x="609600" y="2908300"/>
            <a:chExt cx="3611880" cy="749300"/>
          </a:xfrm>
        </p:grpSpPr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r="38403"/>
            <a:stretch>
              <a:fillRect/>
            </a:stretch>
          </p:blipFill>
          <p:spPr bwMode="auto">
            <a:xfrm>
              <a:off x="1192212" y="2908300"/>
              <a:ext cx="2001838" cy="749300"/>
            </a:xfrm>
            <a:prstGeom prst="rect">
              <a:avLst/>
            </a:prstGeom>
            <a:noFill/>
          </p:spPr>
        </p:pic>
        <p:sp>
          <p:nvSpPr>
            <p:cNvPr id="62" name="Rectangle 5"/>
            <p:cNvSpPr>
              <a:spLocks noChangeArrowheads="1"/>
            </p:cNvSpPr>
            <p:nvPr/>
          </p:nvSpPr>
          <p:spPr bwMode="auto">
            <a:xfrm>
              <a:off x="1557337" y="2908300"/>
              <a:ext cx="1276350" cy="70008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3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9600" y="3048000"/>
              <a:ext cx="525462" cy="468313"/>
            </a:xfrm>
            <a:prstGeom prst="rect">
              <a:avLst/>
            </a:prstGeom>
            <a:noFill/>
          </p:spPr>
        </p:pic>
        <p:pic>
          <p:nvPicPr>
            <p:cNvPr id="64" name="Picture 63" descr="banana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0400" y="2971800"/>
              <a:ext cx="1021080" cy="574358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323528" y="260648"/>
            <a:ext cx="4468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+mj-lt"/>
              </a:rPr>
              <a:t>A function is a standalone thing, </a:t>
            </a:r>
            <a:br>
              <a:rPr lang="en-GB" sz="2400" dirty="0" smtClean="0">
                <a:latin typeface="+mj-lt"/>
              </a:rPr>
            </a:br>
            <a:r>
              <a:rPr lang="en-GB" sz="2400" dirty="0" smtClean="0">
                <a:latin typeface="+mj-lt"/>
              </a:rPr>
              <a:t>not attached to a class</a:t>
            </a:r>
            <a:endParaRPr lang="en-GB" sz="24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32040" y="260648"/>
            <a:ext cx="4468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+mj-lt"/>
              </a:rPr>
              <a:t>It can be used for inputs and outputs of other functions</a:t>
            </a:r>
            <a:endParaRPr lang="en-GB" sz="2400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9552" y="6021288"/>
            <a:ext cx="8068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from a simple foundation =&gt; build complex systems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32" grpId="0" animBg="1"/>
      <p:bldP spid="33" grpId="0" animBg="1"/>
      <p:bldP spid="34" grpId="0"/>
      <p:bldP spid="35" grpId="0"/>
      <p:bldP spid="36" grpId="0"/>
      <p:bldP spid="43" grpId="0"/>
      <p:bldP spid="44" grpId="0"/>
      <p:bldP spid="4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composition?</a:t>
            </a:r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3" name="Picture 2" descr="1024px-Lego_Color_Brick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8224" y="4941168"/>
            <a:ext cx="1512168" cy="10115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609600" y="2832100"/>
            <a:ext cx="3611880" cy="749300"/>
            <a:chOff x="609600" y="2908300"/>
            <a:chExt cx="3611880" cy="749300"/>
          </a:xfrm>
        </p:grpSpPr>
        <p:pic>
          <p:nvPicPr>
            <p:cNvPr id="1013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1192212" y="2908300"/>
              <a:ext cx="2001838" cy="749300"/>
            </a:xfrm>
            <a:prstGeom prst="rect">
              <a:avLst/>
            </a:prstGeom>
            <a:noFill/>
          </p:spPr>
        </p:pic>
        <p:sp>
          <p:nvSpPr>
            <p:cNvPr id="101381" name="Rectangle 5"/>
            <p:cNvSpPr>
              <a:spLocks noChangeArrowheads="1"/>
            </p:cNvSpPr>
            <p:nvPr/>
          </p:nvSpPr>
          <p:spPr bwMode="auto">
            <a:xfrm>
              <a:off x="1557337" y="2908300"/>
              <a:ext cx="1276350" cy="70008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 1</a:t>
              </a: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/>
              </a:r>
              <a:b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</a:b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apple -&gt; banana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1382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" y="3048000"/>
              <a:ext cx="525462" cy="468313"/>
            </a:xfrm>
            <a:prstGeom prst="rect">
              <a:avLst/>
            </a:prstGeom>
            <a:noFill/>
          </p:spPr>
        </p:pic>
        <p:pic>
          <p:nvPicPr>
            <p:cNvPr id="13" name="Picture 12" descr="banana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0400" y="2971800"/>
              <a:ext cx="1021080" cy="574358"/>
            </a:xfrm>
            <a:prstGeom prst="rect">
              <a:avLst/>
            </a:prstGeom>
          </p:spPr>
        </p:pic>
      </p:grpSp>
      <p:grpSp>
        <p:nvGrpSpPr>
          <p:cNvPr id="3" name="Group 16"/>
          <p:cNvGrpSpPr/>
          <p:nvPr/>
        </p:nvGrpSpPr>
        <p:grpSpPr>
          <a:xfrm>
            <a:off x="4953000" y="2743200"/>
            <a:ext cx="3733800" cy="831851"/>
            <a:chOff x="4572000" y="2819400"/>
            <a:chExt cx="3733800" cy="831851"/>
          </a:xfrm>
        </p:grpSpPr>
        <p:pic>
          <p:nvPicPr>
            <p:cNvPr id="101383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5630862" y="2903538"/>
              <a:ext cx="2001838" cy="747713"/>
            </a:xfrm>
            <a:prstGeom prst="rect">
              <a:avLst/>
            </a:prstGeom>
            <a:noFill/>
          </p:spPr>
        </p:pic>
        <p:sp>
          <p:nvSpPr>
            <p:cNvPr id="101384" name="Rectangle 8"/>
            <p:cNvSpPr>
              <a:spLocks noChangeArrowheads="1"/>
            </p:cNvSpPr>
            <p:nvPr/>
          </p:nvSpPr>
          <p:spPr bwMode="auto">
            <a:xfrm>
              <a:off x="5995987" y="2903538"/>
              <a:ext cx="1276350" cy="70008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 2</a:t>
              </a: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/>
              </a:r>
              <a:b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</a:b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banana -&gt; cherry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4" name="Picture 13" descr="banana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0" y="2971800"/>
              <a:ext cx="1021080" cy="574358"/>
            </a:xfrm>
            <a:prstGeom prst="rect">
              <a:avLst/>
            </a:prstGeom>
          </p:spPr>
        </p:pic>
        <p:pic>
          <p:nvPicPr>
            <p:cNvPr id="16" name="Picture 15" descr="cherry.jpg"/>
            <p:cNvPicPr>
              <a:picLocks noChangeAspect="1"/>
            </p:cNvPicPr>
            <p:nvPr/>
          </p:nvPicPr>
          <p:blipFill>
            <a:blip r:embed="rId6" cstate="print"/>
            <a:srcRect l="29502" t="13793" r="27586" b="21839"/>
            <a:stretch>
              <a:fillRect/>
            </a:stretch>
          </p:blipFill>
          <p:spPr>
            <a:xfrm>
              <a:off x="7696200" y="2819400"/>
              <a:ext cx="609600" cy="685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/>
          <p:nvPr/>
        </p:nvGrpSpPr>
        <p:grpSpPr>
          <a:xfrm>
            <a:off x="4211638" y="2971540"/>
            <a:ext cx="1607166" cy="1524260"/>
            <a:chOff x="3810000" y="4724400"/>
            <a:chExt cx="1607166" cy="1524260"/>
          </a:xfrm>
        </p:grpSpPr>
        <p:sp>
          <p:nvSpPr>
            <p:cNvPr id="101388" name="Rectangle 12"/>
            <p:cNvSpPr>
              <a:spLocks noChangeArrowheads="1"/>
            </p:cNvSpPr>
            <p:nvPr/>
          </p:nvSpPr>
          <p:spPr bwMode="auto">
            <a:xfrm>
              <a:off x="3810000" y="4724400"/>
              <a:ext cx="703262" cy="469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25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itchFamily="34" charset="0"/>
                  <a:cs typeface="Arial" pitchFamily="34" charset="0"/>
                </a:rPr>
                <a:t>&gt;&gt;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1362639">
              <a:off x="4278584" y="5879328"/>
              <a:ext cx="113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Composition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rot="16200000" flipH="1">
              <a:off x="3726656" y="5493545"/>
              <a:ext cx="760414" cy="441325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441325">
                  <a:moveTo>
                    <a:pt x="1047750" y="441325"/>
                  </a:moveTo>
                  <a:cubicBezTo>
                    <a:pt x="977900" y="280987"/>
                    <a:pt x="908050" y="120650"/>
                    <a:pt x="733425" y="60325"/>
                  </a:cubicBezTo>
                  <a:cubicBezTo>
                    <a:pt x="558800" y="0"/>
                    <a:pt x="279400" y="39687"/>
                    <a:pt x="0" y="79375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17"/>
          <p:cNvGrpSpPr/>
          <p:nvPr/>
        </p:nvGrpSpPr>
        <p:grpSpPr>
          <a:xfrm>
            <a:off x="609600" y="2819400"/>
            <a:ext cx="3611880" cy="749300"/>
            <a:chOff x="609600" y="2908300"/>
            <a:chExt cx="3611880" cy="749300"/>
          </a:xfrm>
        </p:grpSpPr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1192212" y="2908300"/>
              <a:ext cx="2001838" cy="749300"/>
            </a:xfrm>
            <a:prstGeom prst="rect">
              <a:avLst/>
            </a:prstGeom>
            <a:noFill/>
          </p:spPr>
        </p:pic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1557337" y="2908300"/>
              <a:ext cx="1276350" cy="70008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 1</a:t>
              </a: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/>
              </a:r>
              <a:b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</a:b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apple -&gt; banana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5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" y="3048000"/>
              <a:ext cx="525462" cy="468313"/>
            </a:xfrm>
            <a:prstGeom prst="rect">
              <a:avLst/>
            </a:prstGeom>
            <a:noFill/>
          </p:spPr>
        </p:pic>
        <p:pic>
          <p:nvPicPr>
            <p:cNvPr id="30" name="Picture 29" descr="banana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0400" y="2971800"/>
              <a:ext cx="1021080" cy="574358"/>
            </a:xfrm>
            <a:prstGeom prst="rect">
              <a:avLst/>
            </a:prstGeom>
          </p:spPr>
        </p:pic>
      </p:grpSp>
      <p:grpSp>
        <p:nvGrpSpPr>
          <p:cNvPr id="4" name="Group 32"/>
          <p:cNvGrpSpPr/>
          <p:nvPr/>
        </p:nvGrpSpPr>
        <p:grpSpPr>
          <a:xfrm>
            <a:off x="4648200" y="2743200"/>
            <a:ext cx="3733800" cy="831851"/>
            <a:chOff x="4572000" y="2819400"/>
            <a:chExt cx="3733800" cy="831851"/>
          </a:xfrm>
        </p:grpSpPr>
        <p:pic>
          <p:nvPicPr>
            <p:cNvPr id="34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5630862" y="2903538"/>
              <a:ext cx="2001838" cy="747713"/>
            </a:xfrm>
            <a:prstGeom prst="rect">
              <a:avLst/>
            </a:prstGeom>
            <a:noFill/>
          </p:spPr>
        </p:pic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5995987" y="2903538"/>
              <a:ext cx="1276350" cy="70008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 2</a:t>
              </a: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/>
              </a:r>
              <a:b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</a:b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banana -&gt; cherry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6" name="Picture 35" descr="banana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0" y="2971800"/>
              <a:ext cx="1021080" cy="574358"/>
            </a:xfrm>
            <a:prstGeom prst="rect">
              <a:avLst/>
            </a:prstGeom>
          </p:spPr>
        </p:pic>
        <p:pic>
          <p:nvPicPr>
            <p:cNvPr id="37" name="Picture 36" descr="cherry.jpg"/>
            <p:cNvPicPr>
              <a:picLocks noChangeAspect="1"/>
            </p:cNvPicPr>
            <p:nvPr/>
          </p:nvPicPr>
          <p:blipFill>
            <a:blip r:embed="rId6" cstate="print"/>
            <a:srcRect l="29502" t="13793" r="27586" b="21839"/>
            <a:stretch>
              <a:fillRect/>
            </a:stretch>
          </p:blipFill>
          <p:spPr>
            <a:xfrm>
              <a:off x="7696200" y="2819400"/>
              <a:ext cx="609600" cy="685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31840" y="1700808"/>
            <a:ext cx="2232248" cy="2664296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259632" y="2996952"/>
            <a:ext cx="1584176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580112" y="2996952"/>
            <a:ext cx="1584176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>
            <a:off x="3347864" y="2132856"/>
            <a:ext cx="1800200" cy="1800200"/>
          </a:xfrm>
          <a:prstGeom prst="arc">
            <a:avLst>
              <a:gd name="adj1" fmla="val 16458613"/>
              <a:gd name="adj2" fmla="val 15615940"/>
            </a:avLst>
          </a:prstGeom>
          <a:ln w="762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0538" y="3195954"/>
            <a:ext cx="17138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Input</a:t>
            </a:r>
            <a:endParaRPr lang="en-GB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50224" y="3195954"/>
            <a:ext cx="17138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Output</a:t>
            </a:r>
            <a:endParaRPr lang="en-GB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4000" y="2700209"/>
            <a:ext cx="17138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Process</a:t>
            </a:r>
            <a:endParaRPr lang="en-GB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9930" y="5729461"/>
            <a:ext cx="741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Garbage in                  Garbage out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2926099" y="4005064"/>
            <a:ext cx="2520280" cy="1654279"/>
            <a:chOff x="2926099" y="4005064"/>
            <a:chExt cx="2520280" cy="1654279"/>
          </a:xfrm>
        </p:grpSpPr>
        <p:sp>
          <p:nvSpPr>
            <p:cNvPr id="12" name="TextBox 11"/>
            <p:cNvSpPr txBox="1"/>
            <p:nvPr/>
          </p:nvSpPr>
          <p:spPr>
            <a:xfrm rot="-60000">
              <a:off x="2926099" y="4459014"/>
              <a:ext cx="25202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dirty="0" smtClean="0">
                  <a:solidFill>
                    <a:srgbClr val="C00000"/>
                  </a:solidFill>
                  <a:latin typeface="Conformity" pitchFamily="2" charset="0"/>
                </a:rPr>
                <a:t>Most dev talks</a:t>
              </a:r>
              <a:endParaRPr lang="en-GB" sz="36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4067944" y="4005064"/>
              <a:ext cx="144016" cy="57606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55576" y="404664"/>
            <a:ext cx="74168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+mj-lt"/>
              </a:rPr>
              <a:t>The software development process</a:t>
            </a:r>
            <a:endParaRPr lang="en-GB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 rot="21540000">
            <a:off x="2992198" y="1650753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Coding &amp; testing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3" cstate="print"/>
          <a:srcRect r="38403"/>
          <a:stretch>
            <a:fillRect/>
          </a:stretch>
        </p:blipFill>
        <p:spPr bwMode="auto">
          <a:xfrm>
            <a:off x="3249612" y="2900362"/>
            <a:ext cx="2617788" cy="749300"/>
          </a:xfrm>
          <a:prstGeom prst="rect">
            <a:avLst/>
          </a:prstGeom>
          <a:noFill/>
        </p:spPr>
      </p:pic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3810000" y="2895600"/>
            <a:ext cx="1566864" cy="700088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New Function</a:t>
            </a: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/>
            </a:r>
            <a:b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</a:b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apple -&gt; cherry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4572000" y="2514600"/>
            <a:ext cx="2514954" cy="379414"/>
            <a:chOff x="3810000" y="5866398"/>
            <a:chExt cx="1981554" cy="990016"/>
          </a:xfrm>
        </p:grpSpPr>
        <p:sp>
          <p:nvSpPr>
            <p:cNvPr id="44" name="TextBox 43"/>
            <p:cNvSpPr txBox="1"/>
            <p:nvPr/>
          </p:nvSpPr>
          <p:spPr>
            <a:xfrm rot="237361" flipH="1">
              <a:off x="4278137" y="5866398"/>
              <a:ext cx="1513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New function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5400000" flipH="1" flipV="1">
              <a:off x="3650456" y="6255544"/>
              <a:ext cx="760414" cy="441325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441325">
                  <a:moveTo>
                    <a:pt x="1047750" y="441325"/>
                  </a:moveTo>
                  <a:cubicBezTo>
                    <a:pt x="977900" y="280987"/>
                    <a:pt x="908050" y="120650"/>
                    <a:pt x="733425" y="60325"/>
                  </a:cubicBezTo>
                  <a:cubicBezTo>
                    <a:pt x="558800" y="0"/>
                    <a:pt x="279400" y="39687"/>
                    <a:pt x="0" y="79375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" name="TextBox 40"/>
          <p:cNvSpPr txBox="1"/>
          <p:nvPr/>
        </p:nvSpPr>
        <p:spPr>
          <a:xfrm flipH="1">
            <a:off x="5166150" y="4028708"/>
            <a:ext cx="245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Can't tell it was built from smaller functions!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3036887"/>
            <a:ext cx="525462" cy="468313"/>
          </a:xfrm>
          <a:prstGeom prst="rect">
            <a:avLst/>
          </a:prstGeom>
          <a:noFill/>
        </p:spPr>
      </p:pic>
      <p:pic>
        <p:nvPicPr>
          <p:cNvPr id="13" name="Picture 12" descr="cherry.jpg"/>
          <p:cNvPicPr>
            <a:picLocks noChangeAspect="1"/>
          </p:cNvPicPr>
          <p:nvPr/>
        </p:nvPicPr>
        <p:blipFill>
          <a:blip r:embed="rId5" cstate="print"/>
          <a:srcRect l="29502" t="13793" r="27586" b="21839"/>
          <a:stretch>
            <a:fillRect/>
          </a:stretch>
        </p:blipFill>
        <p:spPr>
          <a:xfrm>
            <a:off x="5943600" y="2819400"/>
            <a:ext cx="609600" cy="685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5292080" y="5157192"/>
            <a:ext cx="24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Where did the banana go?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 application is glued together from smaller functions</a:t>
            </a:r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147458" name="Picture 2" descr="http://fourtheconomy.com/wp-content/uploads/2012/07/turtl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4005064"/>
            <a:ext cx="2867025" cy="2057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2771800" y="2996952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Low-level operation</a:t>
            </a:r>
            <a:endParaRPr lang="en-GB" sz="2800" dirty="0"/>
          </a:p>
        </p:txBody>
      </p:sp>
      <p:grpSp>
        <p:nvGrpSpPr>
          <p:cNvPr id="2" name="Group 35"/>
          <p:cNvGrpSpPr/>
          <p:nvPr/>
        </p:nvGrpSpPr>
        <p:grpSpPr>
          <a:xfrm>
            <a:off x="2664296" y="3573016"/>
            <a:ext cx="3600400" cy="720080"/>
            <a:chOff x="4499992" y="2132856"/>
            <a:chExt cx="3600400" cy="720080"/>
          </a:xfrm>
        </p:grpSpPr>
        <p:sp>
          <p:nvSpPr>
            <p:cNvPr id="37" name="Rectangle 36"/>
            <p:cNvSpPr/>
            <p:nvPr/>
          </p:nvSpPr>
          <p:spPr>
            <a:xfrm>
              <a:off x="5220072" y="2132856"/>
              <a:ext cx="2160240" cy="72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ToUpper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endCxn id="37" idx="1"/>
            </p:cNvCxnSpPr>
            <p:nvPr/>
          </p:nvCxnSpPr>
          <p:spPr>
            <a:xfrm>
              <a:off x="4499992" y="2492896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3"/>
            </p:cNvCxnSpPr>
            <p:nvPr/>
          </p:nvCxnSpPr>
          <p:spPr>
            <a:xfrm>
              <a:off x="7380312" y="2492896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5544616" y="3573016"/>
            <a:ext cx="16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string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2376264" y="35637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string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2" grpId="0"/>
      <p:bldP spid="6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2" name="Group 32"/>
          <p:cNvGrpSpPr/>
          <p:nvPr/>
        </p:nvGrpSpPr>
        <p:grpSpPr>
          <a:xfrm>
            <a:off x="467544" y="1124745"/>
            <a:ext cx="2376264" cy="648071"/>
            <a:chOff x="4932040" y="1124745"/>
            <a:chExt cx="2376264" cy="648071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1124745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Low-level operation</a:t>
              </a:r>
              <a:endParaRPr lang="en-GB" sz="1400" dirty="0"/>
            </a:p>
          </p:txBody>
        </p:sp>
        <p:grpSp>
          <p:nvGrpSpPr>
            <p:cNvPr id="3" name="Group 13"/>
            <p:cNvGrpSpPr/>
            <p:nvPr/>
          </p:nvGrpSpPr>
          <p:grpSpPr>
            <a:xfrm>
              <a:off x="4932040" y="1484784"/>
              <a:ext cx="2376264" cy="288032"/>
              <a:chOff x="4860032" y="2132856"/>
              <a:chExt cx="2376264" cy="28803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220072" y="2132856"/>
                <a:ext cx="165618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endCxn id="7" idx="1"/>
              </p:cNvCxnSpPr>
              <p:nvPr/>
            </p:nvCxnSpPr>
            <p:spPr>
              <a:xfrm>
                <a:off x="4860032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7" idx="3"/>
              </p:cNvCxnSpPr>
              <p:nvPr/>
            </p:nvCxnSpPr>
            <p:spPr>
              <a:xfrm>
                <a:off x="6876256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/>
          <p:cNvSpPr txBox="1"/>
          <p:nvPr/>
        </p:nvSpPr>
        <p:spPr>
          <a:xfrm>
            <a:off x="3384376" y="2996952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Service</a:t>
            </a:r>
            <a:endParaRPr lang="en-GB" sz="2800" dirty="0"/>
          </a:p>
        </p:txBody>
      </p:sp>
      <p:grpSp>
        <p:nvGrpSpPr>
          <p:cNvPr id="6" name="Group 35"/>
          <p:cNvGrpSpPr/>
          <p:nvPr/>
        </p:nvGrpSpPr>
        <p:grpSpPr>
          <a:xfrm>
            <a:off x="2664296" y="3573016"/>
            <a:ext cx="3600400" cy="720080"/>
            <a:chOff x="4499992" y="2132856"/>
            <a:chExt cx="3600400" cy="720080"/>
          </a:xfrm>
        </p:grpSpPr>
        <p:sp>
          <p:nvSpPr>
            <p:cNvPr id="37" name="Rectangle 36"/>
            <p:cNvSpPr/>
            <p:nvPr/>
          </p:nvSpPr>
          <p:spPr>
            <a:xfrm>
              <a:off x="5220072" y="2132856"/>
              <a:ext cx="2160240" cy="72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AddressValidator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endCxn id="37" idx="1"/>
            </p:cNvCxnSpPr>
            <p:nvPr/>
          </p:nvCxnSpPr>
          <p:spPr>
            <a:xfrm>
              <a:off x="4499992" y="2492896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3"/>
            </p:cNvCxnSpPr>
            <p:nvPr/>
          </p:nvCxnSpPr>
          <p:spPr>
            <a:xfrm>
              <a:off x="7380312" y="2492896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004048" y="5589240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Btw, a “Service” is just like a </a:t>
            </a:r>
            <a:r>
              <a:rPr lang="en-GB" dirty="0" err="1" smtClean="0">
                <a:solidFill>
                  <a:srgbClr val="C00000"/>
                </a:solidFill>
                <a:latin typeface="Conformity" pitchFamily="2" charset="0"/>
              </a:rPr>
              <a:t>microservice</a:t>
            </a:r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 but without the "micro" in front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44616" y="3573016"/>
            <a:ext cx="161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Validation</a:t>
            </a:r>
            <a:br>
              <a:rPr lang="en-GB" dirty="0" smtClean="0"/>
            </a:br>
            <a:r>
              <a:rPr lang="en-GB" dirty="0" smtClean="0"/>
              <a:t>Result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2376264" y="35637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Address</a:t>
            </a:r>
            <a:endParaRPr lang="en-GB" dirty="0"/>
          </a:p>
        </p:txBody>
      </p:sp>
      <p:grpSp>
        <p:nvGrpSpPr>
          <p:cNvPr id="8" name="Group 91"/>
          <p:cNvGrpSpPr/>
          <p:nvPr/>
        </p:nvGrpSpPr>
        <p:grpSpPr>
          <a:xfrm>
            <a:off x="3275856" y="1124744"/>
            <a:ext cx="2376264" cy="648071"/>
            <a:chOff x="4932040" y="1124745"/>
            <a:chExt cx="2376264" cy="648071"/>
          </a:xfrm>
        </p:grpSpPr>
        <p:sp>
          <p:nvSpPr>
            <p:cNvPr id="93" name="TextBox 92"/>
            <p:cNvSpPr txBox="1"/>
            <p:nvPr/>
          </p:nvSpPr>
          <p:spPr>
            <a:xfrm>
              <a:off x="5292080" y="1124745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Low-level operation</a:t>
              </a:r>
              <a:endParaRPr lang="en-GB" sz="1400" dirty="0"/>
            </a:p>
          </p:txBody>
        </p:sp>
        <p:grpSp>
          <p:nvGrpSpPr>
            <p:cNvPr id="10" name="Group 93"/>
            <p:cNvGrpSpPr/>
            <p:nvPr/>
          </p:nvGrpSpPr>
          <p:grpSpPr>
            <a:xfrm>
              <a:off x="4932040" y="1484784"/>
              <a:ext cx="2376264" cy="288032"/>
              <a:chOff x="4860032" y="2132856"/>
              <a:chExt cx="2376264" cy="288032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5220072" y="2132856"/>
                <a:ext cx="165618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6" name="Straight Arrow Connector 95"/>
              <p:cNvCxnSpPr>
                <a:endCxn id="95" idx="1"/>
              </p:cNvCxnSpPr>
              <p:nvPr/>
            </p:nvCxnSpPr>
            <p:spPr>
              <a:xfrm>
                <a:off x="4860032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95" idx="3"/>
              </p:cNvCxnSpPr>
              <p:nvPr/>
            </p:nvCxnSpPr>
            <p:spPr>
              <a:xfrm>
                <a:off x="6876256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97"/>
          <p:cNvGrpSpPr/>
          <p:nvPr/>
        </p:nvGrpSpPr>
        <p:grpSpPr>
          <a:xfrm>
            <a:off x="6084168" y="1124744"/>
            <a:ext cx="2376264" cy="648071"/>
            <a:chOff x="4932040" y="1124745"/>
            <a:chExt cx="2376264" cy="648071"/>
          </a:xfrm>
        </p:grpSpPr>
        <p:sp>
          <p:nvSpPr>
            <p:cNvPr id="99" name="TextBox 98"/>
            <p:cNvSpPr txBox="1"/>
            <p:nvPr/>
          </p:nvSpPr>
          <p:spPr>
            <a:xfrm>
              <a:off x="5292080" y="1124745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Low-level operation</a:t>
              </a:r>
              <a:endParaRPr lang="en-GB" sz="1400" dirty="0"/>
            </a:p>
          </p:txBody>
        </p:sp>
        <p:grpSp>
          <p:nvGrpSpPr>
            <p:cNvPr id="13" name="Group 99"/>
            <p:cNvGrpSpPr/>
            <p:nvPr/>
          </p:nvGrpSpPr>
          <p:grpSpPr>
            <a:xfrm>
              <a:off x="4932040" y="1484784"/>
              <a:ext cx="2376264" cy="288032"/>
              <a:chOff x="4860032" y="2132856"/>
              <a:chExt cx="2376264" cy="288032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5220072" y="2132856"/>
                <a:ext cx="165618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Straight Arrow Connector 101"/>
              <p:cNvCxnSpPr>
                <a:endCxn id="101" idx="1"/>
              </p:cNvCxnSpPr>
              <p:nvPr/>
            </p:nvCxnSpPr>
            <p:spPr>
              <a:xfrm>
                <a:off x="4860032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stCxn id="101" idx="3"/>
              </p:cNvCxnSpPr>
              <p:nvPr/>
            </p:nvCxnSpPr>
            <p:spPr>
              <a:xfrm>
                <a:off x="6876256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" name="Down Arrow 103"/>
          <p:cNvSpPr/>
          <p:nvPr/>
        </p:nvSpPr>
        <p:spPr>
          <a:xfrm>
            <a:off x="4032448" y="2060848"/>
            <a:ext cx="86409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33"/>
          <p:cNvGrpSpPr/>
          <p:nvPr/>
        </p:nvGrpSpPr>
        <p:grpSpPr>
          <a:xfrm>
            <a:off x="2771800" y="1374924"/>
            <a:ext cx="5038398" cy="1382124"/>
            <a:chOff x="2771800" y="1374924"/>
            <a:chExt cx="5038398" cy="1382124"/>
          </a:xfrm>
        </p:grpSpPr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2771800" y="1374924"/>
              <a:ext cx="703262" cy="469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25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itchFamily="34" charset="0"/>
                  <a:cs typeface="Arial" pitchFamily="34" charset="0"/>
                </a:rPr>
                <a:t>&gt;&gt;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12"/>
            <p:cNvSpPr>
              <a:spLocks noChangeArrowheads="1"/>
            </p:cNvSpPr>
            <p:nvPr/>
          </p:nvSpPr>
          <p:spPr bwMode="auto">
            <a:xfrm>
              <a:off x="5596930" y="1374924"/>
              <a:ext cx="703262" cy="469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25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itchFamily="34" charset="0"/>
                  <a:cs typeface="Arial" pitchFamily="34" charset="0"/>
                </a:rPr>
                <a:t>&gt;&gt;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21362639">
              <a:off x="6671616" y="2387716"/>
              <a:ext cx="113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Composition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 rot="16200000" flipH="1">
              <a:off x="6111058" y="1601914"/>
              <a:ext cx="666303" cy="1008111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  <a:gd name="connsiteX0" fmla="*/ 1047750 w 1047750"/>
                <a:gd name="connsiteY0" fmla="*/ 401638 h 401638"/>
                <a:gd name="connsiteX1" fmla="*/ 598664 w 1047750"/>
                <a:gd name="connsiteY1" fmla="*/ 119777 h 401638"/>
                <a:gd name="connsiteX2" fmla="*/ 0 w 1047750"/>
                <a:gd name="connsiteY2" fmla="*/ 39688 h 401638"/>
                <a:gd name="connsiteX0" fmla="*/ 1047750 w 1047750"/>
                <a:gd name="connsiteY0" fmla="*/ 361950 h 361950"/>
                <a:gd name="connsiteX1" fmla="*/ 598664 w 1047750"/>
                <a:gd name="connsiteY1" fmla="*/ 80089 h 361950"/>
                <a:gd name="connsiteX2" fmla="*/ 0 w 1047750"/>
                <a:gd name="connsiteY2" fmla="*/ 0 h 361950"/>
                <a:gd name="connsiteX0" fmla="*/ 1047750 w 1047750"/>
                <a:gd name="connsiteY0" fmla="*/ 361950 h 361950"/>
                <a:gd name="connsiteX1" fmla="*/ 0 w 1047750"/>
                <a:gd name="connsiteY1" fmla="*/ 0 h 361950"/>
                <a:gd name="connsiteX0" fmla="*/ 1047750 w 1047750"/>
                <a:gd name="connsiteY0" fmla="*/ 361950 h 361950"/>
                <a:gd name="connsiteX1" fmla="*/ 0 w 1047750"/>
                <a:gd name="connsiteY1" fmla="*/ 0 h 361950"/>
                <a:gd name="connsiteX0" fmla="*/ 1342045 w 1342045"/>
                <a:gd name="connsiteY0" fmla="*/ 473218 h 473218"/>
                <a:gd name="connsiteX1" fmla="*/ 1 w 1342045"/>
                <a:gd name="connsiteY1" fmla="*/ 0 h 473218"/>
                <a:gd name="connsiteX0" fmla="*/ 892955 w 918078"/>
                <a:gd name="connsiteY0" fmla="*/ 446500 h 446500"/>
                <a:gd name="connsiteX1" fmla="*/ 0 w 918078"/>
                <a:gd name="connsiteY1" fmla="*/ 0 h 4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8078" h="446500">
                  <a:moveTo>
                    <a:pt x="892955" y="446500"/>
                  </a:moveTo>
                  <a:cubicBezTo>
                    <a:pt x="543705" y="325850"/>
                    <a:pt x="918078" y="125247"/>
                    <a:pt x="0" y="0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9" grpId="0"/>
      <p:bldP spid="62" grpId="0"/>
      <p:bldP spid="65" grpId="0"/>
      <p:bldP spid="10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2" name="Group 32"/>
          <p:cNvGrpSpPr/>
          <p:nvPr/>
        </p:nvGrpSpPr>
        <p:grpSpPr>
          <a:xfrm>
            <a:off x="467544" y="1124745"/>
            <a:ext cx="2376264" cy="648071"/>
            <a:chOff x="4932040" y="1124745"/>
            <a:chExt cx="2376264" cy="648071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1124745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Service</a:t>
              </a:r>
              <a:endParaRPr lang="en-GB" sz="1400" dirty="0"/>
            </a:p>
          </p:txBody>
        </p:sp>
        <p:grpSp>
          <p:nvGrpSpPr>
            <p:cNvPr id="3" name="Group 13"/>
            <p:cNvGrpSpPr/>
            <p:nvPr/>
          </p:nvGrpSpPr>
          <p:grpSpPr>
            <a:xfrm>
              <a:off x="4932040" y="1484784"/>
              <a:ext cx="2376264" cy="288032"/>
              <a:chOff x="4860032" y="2132856"/>
              <a:chExt cx="2376264" cy="28803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220072" y="2132856"/>
                <a:ext cx="165618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endCxn id="7" idx="1"/>
              </p:cNvCxnSpPr>
              <p:nvPr/>
            </p:nvCxnSpPr>
            <p:spPr>
              <a:xfrm>
                <a:off x="4860032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7" idx="3"/>
              </p:cNvCxnSpPr>
              <p:nvPr/>
            </p:nvCxnSpPr>
            <p:spPr>
              <a:xfrm>
                <a:off x="6876256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/>
          <p:cNvSpPr txBox="1"/>
          <p:nvPr/>
        </p:nvSpPr>
        <p:spPr>
          <a:xfrm>
            <a:off x="3384376" y="2996952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Use-case</a:t>
            </a:r>
            <a:endParaRPr lang="en-GB" sz="2800" dirty="0"/>
          </a:p>
        </p:txBody>
      </p:sp>
      <p:grpSp>
        <p:nvGrpSpPr>
          <p:cNvPr id="6" name="Group 35"/>
          <p:cNvGrpSpPr/>
          <p:nvPr/>
        </p:nvGrpSpPr>
        <p:grpSpPr>
          <a:xfrm>
            <a:off x="2664296" y="3573016"/>
            <a:ext cx="3600400" cy="720080"/>
            <a:chOff x="4499992" y="2132856"/>
            <a:chExt cx="3600400" cy="720080"/>
          </a:xfrm>
        </p:grpSpPr>
        <p:sp>
          <p:nvSpPr>
            <p:cNvPr id="37" name="Rectangle 36"/>
            <p:cNvSpPr/>
            <p:nvPr/>
          </p:nvSpPr>
          <p:spPr>
            <a:xfrm>
              <a:off x="5220072" y="2132856"/>
              <a:ext cx="2160240" cy="72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UpdateProfileData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endCxn id="37" idx="1"/>
            </p:cNvCxnSpPr>
            <p:nvPr/>
          </p:nvCxnSpPr>
          <p:spPr>
            <a:xfrm>
              <a:off x="4499992" y="2492896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3"/>
            </p:cNvCxnSpPr>
            <p:nvPr/>
          </p:nvCxnSpPr>
          <p:spPr>
            <a:xfrm>
              <a:off x="7380312" y="2492896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5544616" y="3563724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ChangeProfile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Result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971600" y="3563724"/>
            <a:ext cx="2340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 smtClean="0"/>
              <a:t>ChangeProfile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Request</a:t>
            </a:r>
            <a:endParaRPr lang="en-GB" dirty="0"/>
          </a:p>
        </p:txBody>
      </p:sp>
      <p:grpSp>
        <p:nvGrpSpPr>
          <p:cNvPr id="8" name="Group 91"/>
          <p:cNvGrpSpPr/>
          <p:nvPr/>
        </p:nvGrpSpPr>
        <p:grpSpPr>
          <a:xfrm>
            <a:off x="3275856" y="1124744"/>
            <a:ext cx="2376264" cy="648071"/>
            <a:chOff x="4932040" y="1124745"/>
            <a:chExt cx="2376264" cy="648071"/>
          </a:xfrm>
        </p:grpSpPr>
        <p:sp>
          <p:nvSpPr>
            <p:cNvPr id="93" name="TextBox 92"/>
            <p:cNvSpPr txBox="1"/>
            <p:nvPr/>
          </p:nvSpPr>
          <p:spPr>
            <a:xfrm>
              <a:off x="5292080" y="1124745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Service</a:t>
              </a:r>
              <a:endParaRPr lang="en-GB" sz="1400" dirty="0"/>
            </a:p>
          </p:txBody>
        </p:sp>
        <p:grpSp>
          <p:nvGrpSpPr>
            <p:cNvPr id="10" name="Group 93"/>
            <p:cNvGrpSpPr/>
            <p:nvPr/>
          </p:nvGrpSpPr>
          <p:grpSpPr>
            <a:xfrm>
              <a:off x="4932040" y="1484784"/>
              <a:ext cx="2376264" cy="288032"/>
              <a:chOff x="4860032" y="2132856"/>
              <a:chExt cx="2376264" cy="288032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5220072" y="2132856"/>
                <a:ext cx="165618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6" name="Straight Arrow Connector 95"/>
              <p:cNvCxnSpPr>
                <a:endCxn id="95" idx="1"/>
              </p:cNvCxnSpPr>
              <p:nvPr/>
            </p:nvCxnSpPr>
            <p:spPr>
              <a:xfrm>
                <a:off x="4860032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95" idx="3"/>
              </p:cNvCxnSpPr>
              <p:nvPr/>
            </p:nvCxnSpPr>
            <p:spPr>
              <a:xfrm>
                <a:off x="6876256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97"/>
          <p:cNvGrpSpPr/>
          <p:nvPr/>
        </p:nvGrpSpPr>
        <p:grpSpPr>
          <a:xfrm>
            <a:off x="6084168" y="1124744"/>
            <a:ext cx="2376264" cy="648071"/>
            <a:chOff x="4932040" y="1124745"/>
            <a:chExt cx="2376264" cy="648071"/>
          </a:xfrm>
        </p:grpSpPr>
        <p:sp>
          <p:nvSpPr>
            <p:cNvPr id="99" name="TextBox 98"/>
            <p:cNvSpPr txBox="1"/>
            <p:nvPr/>
          </p:nvSpPr>
          <p:spPr>
            <a:xfrm>
              <a:off x="5292080" y="1124745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Service</a:t>
              </a:r>
              <a:endParaRPr lang="en-GB" sz="1400" dirty="0"/>
            </a:p>
          </p:txBody>
        </p:sp>
        <p:grpSp>
          <p:nvGrpSpPr>
            <p:cNvPr id="13" name="Group 99"/>
            <p:cNvGrpSpPr/>
            <p:nvPr/>
          </p:nvGrpSpPr>
          <p:grpSpPr>
            <a:xfrm>
              <a:off x="4932040" y="1484784"/>
              <a:ext cx="2376264" cy="288032"/>
              <a:chOff x="4860032" y="2132856"/>
              <a:chExt cx="2376264" cy="288032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5220072" y="2132856"/>
                <a:ext cx="165618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Straight Arrow Connector 101"/>
              <p:cNvCxnSpPr>
                <a:endCxn id="101" idx="1"/>
              </p:cNvCxnSpPr>
              <p:nvPr/>
            </p:nvCxnSpPr>
            <p:spPr>
              <a:xfrm>
                <a:off x="4860032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stCxn id="101" idx="3"/>
              </p:cNvCxnSpPr>
              <p:nvPr/>
            </p:nvCxnSpPr>
            <p:spPr>
              <a:xfrm>
                <a:off x="6876256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" name="Down Arrow 103"/>
          <p:cNvSpPr/>
          <p:nvPr/>
        </p:nvSpPr>
        <p:spPr>
          <a:xfrm>
            <a:off x="4032448" y="2060848"/>
            <a:ext cx="86409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30"/>
          <p:cNvGrpSpPr/>
          <p:nvPr/>
        </p:nvGrpSpPr>
        <p:grpSpPr>
          <a:xfrm>
            <a:off x="2771800" y="1374924"/>
            <a:ext cx="5038398" cy="1382124"/>
            <a:chOff x="2771800" y="1374924"/>
            <a:chExt cx="5038398" cy="1382124"/>
          </a:xfrm>
        </p:grpSpPr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2771800" y="1374924"/>
              <a:ext cx="703262" cy="469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25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itchFamily="34" charset="0"/>
                  <a:cs typeface="Arial" pitchFamily="34" charset="0"/>
                </a:rPr>
                <a:t>&gt;&gt;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5596930" y="1374924"/>
              <a:ext cx="703262" cy="469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25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itchFamily="34" charset="0"/>
                  <a:cs typeface="Arial" pitchFamily="34" charset="0"/>
                </a:rPr>
                <a:t>&gt;&gt;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21362639">
              <a:off x="6671616" y="2387716"/>
              <a:ext cx="113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Composition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 rot="16200000" flipH="1">
              <a:off x="6111058" y="1601914"/>
              <a:ext cx="666303" cy="1008111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  <a:gd name="connsiteX0" fmla="*/ 1047750 w 1047750"/>
                <a:gd name="connsiteY0" fmla="*/ 401638 h 401638"/>
                <a:gd name="connsiteX1" fmla="*/ 598664 w 1047750"/>
                <a:gd name="connsiteY1" fmla="*/ 119777 h 401638"/>
                <a:gd name="connsiteX2" fmla="*/ 0 w 1047750"/>
                <a:gd name="connsiteY2" fmla="*/ 39688 h 401638"/>
                <a:gd name="connsiteX0" fmla="*/ 1047750 w 1047750"/>
                <a:gd name="connsiteY0" fmla="*/ 361950 h 361950"/>
                <a:gd name="connsiteX1" fmla="*/ 598664 w 1047750"/>
                <a:gd name="connsiteY1" fmla="*/ 80089 h 361950"/>
                <a:gd name="connsiteX2" fmla="*/ 0 w 1047750"/>
                <a:gd name="connsiteY2" fmla="*/ 0 h 361950"/>
                <a:gd name="connsiteX0" fmla="*/ 1047750 w 1047750"/>
                <a:gd name="connsiteY0" fmla="*/ 361950 h 361950"/>
                <a:gd name="connsiteX1" fmla="*/ 0 w 1047750"/>
                <a:gd name="connsiteY1" fmla="*/ 0 h 361950"/>
                <a:gd name="connsiteX0" fmla="*/ 1047750 w 1047750"/>
                <a:gd name="connsiteY0" fmla="*/ 361950 h 361950"/>
                <a:gd name="connsiteX1" fmla="*/ 0 w 1047750"/>
                <a:gd name="connsiteY1" fmla="*/ 0 h 361950"/>
                <a:gd name="connsiteX0" fmla="*/ 1342045 w 1342045"/>
                <a:gd name="connsiteY0" fmla="*/ 473218 h 473218"/>
                <a:gd name="connsiteX1" fmla="*/ 1 w 1342045"/>
                <a:gd name="connsiteY1" fmla="*/ 0 h 473218"/>
                <a:gd name="connsiteX0" fmla="*/ 892955 w 918078"/>
                <a:gd name="connsiteY0" fmla="*/ 446500 h 446500"/>
                <a:gd name="connsiteX1" fmla="*/ 0 w 918078"/>
                <a:gd name="connsiteY1" fmla="*/ 0 h 4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8078" h="446500">
                  <a:moveTo>
                    <a:pt x="892955" y="446500"/>
                  </a:moveTo>
                  <a:cubicBezTo>
                    <a:pt x="543705" y="325850"/>
                    <a:pt x="918078" y="125247"/>
                    <a:pt x="0" y="0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2" grpId="0"/>
      <p:bldP spid="65" grpId="0"/>
      <p:bldP spid="10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2" name="Group 32"/>
          <p:cNvGrpSpPr/>
          <p:nvPr/>
        </p:nvGrpSpPr>
        <p:grpSpPr>
          <a:xfrm>
            <a:off x="467544" y="1124745"/>
            <a:ext cx="2376264" cy="648071"/>
            <a:chOff x="4932040" y="1124745"/>
            <a:chExt cx="2376264" cy="648071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1124745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Use-case</a:t>
              </a:r>
              <a:endParaRPr lang="en-GB" sz="1400" dirty="0"/>
            </a:p>
          </p:txBody>
        </p:sp>
        <p:grpSp>
          <p:nvGrpSpPr>
            <p:cNvPr id="3" name="Group 13"/>
            <p:cNvGrpSpPr/>
            <p:nvPr/>
          </p:nvGrpSpPr>
          <p:grpSpPr>
            <a:xfrm>
              <a:off x="4932040" y="1484784"/>
              <a:ext cx="2376264" cy="288032"/>
              <a:chOff x="4860032" y="2132856"/>
              <a:chExt cx="2376264" cy="28803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220072" y="2132856"/>
                <a:ext cx="165618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endCxn id="7" idx="1"/>
              </p:cNvCxnSpPr>
              <p:nvPr/>
            </p:nvCxnSpPr>
            <p:spPr>
              <a:xfrm>
                <a:off x="4860032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7" idx="3"/>
              </p:cNvCxnSpPr>
              <p:nvPr/>
            </p:nvCxnSpPr>
            <p:spPr>
              <a:xfrm>
                <a:off x="6876256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/>
          <p:cNvSpPr txBox="1"/>
          <p:nvPr/>
        </p:nvSpPr>
        <p:spPr>
          <a:xfrm>
            <a:off x="3203848" y="299695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Web application</a:t>
            </a:r>
            <a:endParaRPr lang="en-GB" sz="2800" dirty="0"/>
          </a:p>
        </p:txBody>
      </p:sp>
      <p:grpSp>
        <p:nvGrpSpPr>
          <p:cNvPr id="6" name="Group 35"/>
          <p:cNvGrpSpPr/>
          <p:nvPr/>
        </p:nvGrpSpPr>
        <p:grpSpPr>
          <a:xfrm>
            <a:off x="2664296" y="3573016"/>
            <a:ext cx="3600400" cy="1296144"/>
            <a:chOff x="4499992" y="2132856"/>
            <a:chExt cx="3600400" cy="720080"/>
          </a:xfrm>
        </p:grpSpPr>
        <p:sp>
          <p:nvSpPr>
            <p:cNvPr id="37" name="Rectangle 36"/>
            <p:cNvSpPr/>
            <p:nvPr/>
          </p:nvSpPr>
          <p:spPr>
            <a:xfrm>
              <a:off x="5220072" y="2132856"/>
              <a:ext cx="2160240" cy="72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endCxn id="37" idx="1"/>
            </p:cNvCxnSpPr>
            <p:nvPr/>
          </p:nvCxnSpPr>
          <p:spPr>
            <a:xfrm>
              <a:off x="4499992" y="2492896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3"/>
            </p:cNvCxnSpPr>
            <p:nvPr/>
          </p:nvCxnSpPr>
          <p:spPr>
            <a:xfrm>
              <a:off x="7380312" y="2492896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5544616" y="3563724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</a:t>
            </a:r>
            <a:br>
              <a:rPr lang="en-GB" dirty="0" smtClean="0"/>
            </a:br>
            <a:r>
              <a:rPr lang="en-GB" dirty="0" smtClean="0"/>
              <a:t>Response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971600" y="3563724"/>
            <a:ext cx="2340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Http</a:t>
            </a:r>
            <a:br>
              <a:rPr lang="en-GB" dirty="0" smtClean="0"/>
            </a:br>
            <a:r>
              <a:rPr lang="en-GB" dirty="0" smtClean="0"/>
              <a:t>Request</a:t>
            </a:r>
            <a:endParaRPr lang="en-GB" dirty="0"/>
          </a:p>
        </p:txBody>
      </p:sp>
      <p:grpSp>
        <p:nvGrpSpPr>
          <p:cNvPr id="8" name="Group 91"/>
          <p:cNvGrpSpPr/>
          <p:nvPr/>
        </p:nvGrpSpPr>
        <p:grpSpPr>
          <a:xfrm>
            <a:off x="3275856" y="1124744"/>
            <a:ext cx="2376264" cy="648071"/>
            <a:chOff x="4932040" y="1124745"/>
            <a:chExt cx="2376264" cy="648071"/>
          </a:xfrm>
        </p:grpSpPr>
        <p:sp>
          <p:nvSpPr>
            <p:cNvPr id="93" name="TextBox 92"/>
            <p:cNvSpPr txBox="1"/>
            <p:nvPr/>
          </p:nvSpPr>
          <p:spPr>
            <a:xfrm>
              <a:off x="5292080" y="1124745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Use-case</a:t>
              </a:r>
              <a:endParaRPr lang="en-GB" sz="1400" dirty="0"/>
            </a:p>
          </p:txBody>
        </p:sp>
        <p:grpSp>
          <p:nvGrpSpPr>
            <p:cNvPr id="10" name="Group 93"/>
            <p:cNvGrpSpPr/>
            <p:nvPr/>
          </p:nvGrpSpPr>
          <p:grpSpPr>
            <a:xfrm>
              <a:off x="4932040" y="1484784"/>
              <a:ext cx="2376264" cy="288032"/>
              <a:chOff x="4860032" y="2132856"/>
              <a:chExt cx="2376264" cy="288032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5220072" y="2132856"/>
                <a:ext cx="165618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6" name="Straight Arrow Connector 95"/>
              <p:cNvCxnSpPr>
                <a:endCxn id="95" idx="1"/>
              </p:cNvCxnSpPr>
              <p:nvPr/>
            </p:nvCxnSpPr>
            <p:spPr>
              <a:xfrm>
                <a:off x="4860032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95" idx="3"/>
              </p:cNvCxnSpPr>
              <p:nvPr/>
            </p:nvCxnSpPr>
            <p:spPr>
              <a:xfrm>
                <a:off x="6876256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97"/>
          <p:cNvGrpSpPr/>
          <p:nvPr/>
        </p:nvGrpSpPr>
        <p:grpSpPr>
          <a:xfrm>
            <a:off x="6084168" y="1124744"/>
            <a:ext cx="2376264" cy="648071"/>
            <a:chOff x="4932040" y="1124745"/>
            <a:chExt cx="2376264" cy="648071"/>
          </a:xfrm>
        </p:grpSpPr>
        <p:sp>
          <p:nvSpPr>
            <p:cNvPr id="99" name="TextBox 98"/>
            <p:cNvSpPr txBox="1"/>
            <p:nvPr/>
          </p:nvSpPr>
          <p:spPr>
            <a:xfrm>
              <a:off x="5292080" y="1124745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Use-case</a:t>
              </a:r>
              <a:endParaRPr lang="en-GB" sz="1400" dirty="0"/>
            </a:p>
          </p:txBody>
        </p:sp>
        <p:grpSp>
          <p:nvGrpSpPr>
            <p:cNvPr id="13" name="Group 99"/>
            <p:cNvGrpSpPr/>
            <p:nvPr/>
          </p:nvGrpSpPr>
          <p:grpSpPr>
            <a:xfrm>
              <a:off x="4932040" y="1484784"/>
              <a:ext cx="2376264" cy="288032"/>
              <a:chOff x="4860032" y="2132856"/>
              <a:chExt cx="2376264" cy="288032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5220072" y="2132856"/>
                <a:ext cx="165618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Straight Arrow Connector 101"/>
              <p:cNvCxnSpPr>
                <a:endCxn id="101" idx="1"/>
              </p:cNvCxnSpPr>
              <p:nvPr/>
            </p:nvCxnSpPr>
            <p:spPr>
              <a:xfrm>
                <a:off x="4860032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stCxn id="101" idx="3"/>
              </p:cNvCxnSpPr>
              <p:nvPr/>
            </p:nvCxnSpPr>
            <p:spPr>
              <a:xfrm>
                <a:off x="6876256" y="2276872"/>
                <a:ext cx="36004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" name="Down Arrow 103"/>
          <p:cNvSpPr/>
          <p:nvPr/>
        </p:nvSpPr>
        <p:spPr>
          <a:xfrm>
            <a:off x="4032448" y="2060848"/>
            <a:ext cx="86409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48"/>
          <p:cNvGrpSpPr/>
          <p:nvPr/>
        </p:nvGrpSpPr>
        <p:grpSpPr>
          <a:xfrm>
            <a:off x="3779912" y="3789040"/>
            <a:ext cx="1440159" cy="864096"/>
            <a:chOff x="3779912" y="3789040"/>
            <a:chExt cx="1440159" cy="864096"/>
          </a:xfrm>
        </p:grpSpPr>
        <p:grpSp>
          <p:nvGrpSpPr>
            <p:cNvPr id="15" name="Group 99"/>
            <p:cNvGrpSpPr/>
            <p:nvPr/>
          </p:nvGrpSpPr>
          <p:grpSpPr>
            <a:xfrm>
              <a:off x="3779912" y="3789040"/>
              <a:ext cx="1440159" cy="144015"/>
              <a:chOff x="4499974" y="2132856"/>
              <a:chExt cx="2880337" cy="28803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220072" y="2132856"/>
                <a:ext cx="165618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Arrow Connector 32"/>
              <p:cNvCxnSpPr>
                <a:endCxn id="32" idx="1"/>
              </p:cNvCxnSpPr>
              <p:nvPr/>
            </p:nvCxnSpPr>
            <p:spPr>
              <a:xfrm flipV="1">
                <a:off x="4499974" y="2276873"/>
                <a:ext cx="720099" cy="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32" idx="3"/>
              </p:cNvCxnSpPr>
              <p:nvPr/>
            </p:nvCxnSpPr>
            <p:spPr>
              <a:xfrm>
                <a:off x="6876254" y="2276873"/>
                <a:ext cx="504057" cy="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99"/>
            <p:cNvGrpSpPr/>
            <p:nvPr/>
          </p:nvGrpSpPr>
          <p:grpSpPr>
            <a:xfrm>
              <a:off x="3779912" y="4149081"/>
              <a:ext cx="1440159" cy="144015"/>
              <a:chOff x="4499974" y="2132856"/>
              <a:chExt cx="2880337" cy="288032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5220072" y="2132856"/>
                <a:ext cx="165618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Straight Arrow Connector 41"/>
              <p:cNvCxnSpPr>
                <a:endCxn id="41" idx="1"/>
              </p:cNvCxnSpPr>
              <p:nvPr/>
            </p:nvCxnSpPr>
            <p:spPr>
              <a:xfrm flipV="1">
                <a:off x="4499974" y="2276873"/>
                <a:ext cx="720099" cy="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41" idx="3"/>
              </p:cNvCxnSpPr>
              <p:nvPr/>
            </p:nvCxnSpPr>
            <p:spPr>
              <a:xfrm>
                <a:off x="6876254" y="2276873"/>
                <a:ext cx="504057" cy="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99"/>
            <p:cNvGrpSpPr/>
            <p:nvPr/>
          </p:nvGrpSpPr>
          <p:grpSpPr>
            <a:xfrm>
              <a:off x="3779912" y="4509121"/>
              <a:ext cx="1440159" cy="144015"/>
              <a:chOff x="4499974" y="2132856"/>
              <a:chExt cx="2880337" cy="288032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220072" y="2132856"/>
                <a:ext cx="165618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Straight Arrow Connector 45"/>
              <p:cNvCxnSpPr>
                <a:endCxn id="45" idx="1"/>
              </p:cNvCxnSpPr>
              <p:nvPr/>
            </p:nvCxnSpPr>
            <p:spPr>
              <a:xfrm flipV="1">
                <a:off x="4499974" y="2276873"/>
                <a:ext cx="720099" cy="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5" idx="3"/>
              </p:cNvCxnSpPr>
              <p:nvPr/>
            </p:nvCxnSpPr>
            <p:spPr>
              <a:xfrm>
                <a:off x="6876254" y="2276873"/>
                <a:ext cx="504057" cy="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TextBox 47"/>
          <p:cNvSpPr txBox="1"/>
          <p:nvPr/>
        </p:nvSpPr>
        <p:spPr>
          <a:xfrm rot="158983">
            <a:off x="1629847" y="5095897"/>
            <a:ext cx="3590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“Composition is fractal”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grpSp>
        <p:nvGrpSpPr>
          <p:cNvPr id="18" name="Group 49"/>
          <p:cNvGrpSpPr/>
          <p:nvPr/>
        </p:nvGrpSpPr>
        <p:grpSpPr>
          <a:xfrm>
            <a:off x="2771800" y="1374924"/>
            <a:ext cx="5038398" cy="1382124"/>
            <a:chOff x="2771800" y="1374924"/>
            <a:chExt cx="5038398" cy="1382124"/>
          </a:xfrm>
        </p:grpSpPr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2771800" y="1374924"/>
              <a:ext cx="703262" cy="469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25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itchFamily="34" charset="0"/>
                  <a:cs typeface="Arial" pitchFamily="34" charset="0"/>
                </a:rPr>
                <a:t>&gt;&gt;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5596930" y="1374924"/>
              <a:ext cx="703262" cy="469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25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itchFamily="34" charset="0"/>
                  <a:cs typeface="Arial" pitchFamily="34" charset="0"/>
                </a:rPr>
                <a:t>&gt;&gt;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21362639">
              <a:off x="6671616" y="2387716"/>
              <a:ext cx="1138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Composition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 rot="16200000" flipH="1">
              <a:off x="6111058" y="1601914"/>
              <a:ext cx="666303" cy="1008111"/>
            </a:xfrm>
            <a:custGeom>
              <a:avLst/>
              <a:gdLst>
                <a:gd name="connsiteX0" fmla="*/ 1047750 w 1047750"/>
                <a:gd name="connsiteY0" fmla="*/ 441325 h 441325"/>
                <a:gd name="connsiteX1" fmla="*/ 733425 w 1047750"/>
                <a:gd name="connsiteY1" fmla="*/ 60325 h 441325"/>
                <a:gd name="connsiteX2" fmla="*/ 0 w 1047750"/>
                <a:gd name="connsiteY2" fmla="*/ 79375 h 441325"/>
                <a:gd name="connsiteX0" fmla="*/ 1047750 w 1047750"/>
                <a:gd name="connsiteY0" fmla="*/ 401638 h 401638"/>
                <a:gd name="connsiteX1" fmla="*/ 598664 w 1047750"/>
                <a:gd name="connsiteY1" fmla="*/ 119777 h 401638"/>
                <a:gd name="connsiteX2" fmla="*/ 0 w 1047750"/>
                <a:gd name="connsiteY2" fmla="*/ 39688 h 401638"/>
                <a:gd name="connsiteX0" fmla="*/ 1047750 w 1047750"/>
                <a:gd name="connsiteY0" fmla="*/ 361950 h 361950"/>
                <a:gd name="connsiteX1" fmla="*/ 598664 w 1047750"/>
                <a:gd name="connsiteY1" fmla="*/ 80089 h 361950"/>
                <a:gd name="connsiteX2" fmla="*/ 0 w 1047750"/>
                <a:gd name="connsiteY2" fmla="*/ 0 h 361950"/>
                <a:gd name="connsiteX0" fmla="*/ 1047750 w 1047750"/>
                <a:gd name="connsiteY0" fmla="*/ 361950 h 361950"/>
                <a:gd name="connsiteX1" fmla="*/ 0 w 1047750"/>
                <a:gd name="connsiteY1" fmla="*/ 0 h 361950"/>
                <a:gd name="connsiteX0" fmla="*/ 1047750 w 1047750"/>
                <a:gd name="connsiteY0" fmla="*/ 361950 h 361950"/>
                <a:gd name="connsiteX1" fmla="*/ 0 w 1047750"/>
                <a:gd name="connsiteY1" fmla="*/ 0 h 361950"/>
                <a:gd name="connsiteX0" fmla="*/ 1342045 w 1342045"/>
                <a:gd name="connsiteY0" fmla="*/ 473218 h 473218"/>
                <a:gd name="connsiteX1" fmla="*/ 1 w 1342045"/>
                <a:gd name="connsiteY1" fmla="*/ 0 h 473218"/>
                <a:gd name="connsiteX0" fmla="*/ 892955 w 918078"/>
                <a:gd name="connsiteY0" fmla="*/ 446500 h 446500"/>
                <a:gd name="connsiteX1" fmla="*/ 0 w 918078"/>
                <a:gd name="connsiteY1" fmla="*/ 0 h 4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8078" h="446500">
                  <a:moveTo>
                    <a:pt x="892955" y="446500"/>
                  </a:moveTo>
                  <a:cubicBezTo>
                    <a:pt x="543705" y="325850"/>
                    <a:pt x="918078" y="125247"/>
                    <a:pt x="0" y="0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2" grpId="0"/>
      <p:bldP spid="65" grpId="0"/>
      <p:bldP spid="104" grpId="0" animBg="1"/>
      <p:bldP spid="4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types?</a:t>
            </a:r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216066" name="Picture 2" descr="File:Set intersection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4581128"/>
            <a:ext cx="2411760" cy="16068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3608" y="980728"/>
            <a:ext cx="3378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What is a type?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7784" y="5517232"/>
            <a:ext cx="3378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+mj-lt"/>
              </a:rPr>
              <a:t>A type is a just a name for a set of things</a:t>
            </a:r>
            <a:endParaRPr lang="en-GB" sz="2400" dirty="0">
              <a:latin typeface="+mj-lt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1187624" y="1618295"/>
            <a:ext cx="6192688" cy="2100869"/>
            <a:chOff x="1187624" y="1618295"/>
            <a:chExt cx="6192688" cy="2100869"/>
          </a:xfrm>
        </p:grpSpPr>
        <p:grpSp>
          <p:nvGrpSpPr>
            <p:cNvPr id="3" name="Group 43"/>
            <p:cNvGrpSpPr/>
            <p:nvPr/>
          </p:nvGrpSpPr>
          <p:grpSpPr>
            <a:xfrm>
              <a:off x="1187624" y="1618295"/>
              <a:ext cx="6192688" cy="2100869"/>
              <a:chOff x="1763688" y="1556792"/>
              <a:chExt cx="6192688" cy="2100869"/>
            </a:xfrm>
          </p:grpSpPr>
          <p:sp>
            <p:nvSpPr>
              <p:cNvPr id="32" name="Rectangle 9"/>
              <p:cNvSpPr>
                <a:spLocks noChangeArrowheads="1"/>
              </p:cNvSpPr>
              <p:nvPr/>
            </p:nvSpPr>
            <p:spPr bwMode="auto">
              <a:xfrm>
                <a:off x="1763688" y="1556792"/>
                <a:ext cx="1242183" cy="210086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 smtClean="0"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Set of</a:t>
                </a: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 </a:t>
                </a:r>
                <a:b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</a:b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valid inputs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6516216" y="1556792"/>
                <a:ext cx="1440160" cy="210086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cs typeface="Arial" pitchFamily="34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cs typeface="Arial" pitchFamily="34" charset="0"/>
                  </a:rPr>
                  <a:t>Set of </a:t>
                </a:r>
                <a:br>
                  <a:rPr lang="en-US" dirty="0" smtClean="0">
                    <a:cs typeface="Arial" pitchFamily="34" charset="0"/>
                  </a:rPr>
                </a:br>
                <a:r>
                  <a:rPr lang="en-US" dirty="0" smtClean="0">
                    <a:cs typeface="Arial" pitchFamily="34" charset="0"/>
                  </a:rPr>
                  <a:t>valid outputs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grpSp>
          <p:nvGrpSpPr>
            <p:cNvPr id="4" name="Group 15"/>
            <p:cNvGrpSpPr/>
            <p:nvPr/>
          </p:nvGrpSpPr>
          <p:grpSpPr>
            <a:xfrm>
              <a:off x="2627784" y="2031337"/>
              <a:ext cx="3168352" cy="1253647"/>
              <a:chOff x="2627784" y="1772816"/>
              <a:chExt cx="3168352" cy="1253647"/>
            </a:xfrm>
          </p:grpSpPr>
          <p:pic>
            <p:nvPicPr>
              <p:cNvPr id="14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54063"/>
              <a:stretch>
                <a:fillRect/>
              </a:stretch>
            </p:blipFill>
            <p:spPr bwMode="auto">
              <a:xfrm>
                <a:off x="2627784" y="1772816"/>
                <a:ext cx="3168352" cy="1253647"/>
              </a:xfrm>
              <a:prstGeom prst="rect">
                <a:avLst/>
              </a:prstGeom>
              <a:noFill/>
            </p:spPr>
          </p:pic>
          <p:sp>
            <p:nvSpPr>
              <p:cNvPr id="15" name="Rectangle 2"/>
              <p:cNvSpPr>
                <a:spLocks noChangeArrowheads="1"/>
              </p:cNvSpPr>
              <p:nvPr/>
            </p:nvSpPr>
            <p:spPr bwMode="auto">
              <a:xfrm>
                <a:off x="3491880" y="1916832"/>
                <a:ext cx="1512168" cy="936104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Function</a:t>
                </a:r>
                <a:r>
                  <a: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/>
                </a:r>
                <a:br>
                  <a: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</a:br>
                <a:endPara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1187624" y="1618295"/>
            <a:ext cx="6192688" cy="2100869"/>
            <a:chOff x="1187624" y="1618295"/>
            <a:chExt cx="6192688" cy="2100869"/>
          </a:xfrm>
        </p:grpSpPr>
        <p:grpSp>
          <p:nvGrpSpPr>
            <p:cNvPr id="3" name="Group 43"/>
            <p:cNvGrpSpPr/>
            <p:nvPr/>
          </p:nvGrpSpPr>
          <p:grpSpPr>
            <a:xfrm>
              <a:off x="1187624" y="1618295"/>
              <a:ext cx="6192688" cy="2100869"/>
              <a:chOff x="1763688" y="1556792"/>
              <a:chExt cx="6192688" cy="2100869"/>
            </a:xfrm>
          </p:grpSpPr>
          <p:sp>
            <p:nvSpPr>
              <p:cNvPr id="26" name="Rectangle 9"/>
              <p:cNvSpPr>
                <a:spLocks noChangeArrowheads="1"/>
              </p:cNvSpPr>
              <p:nvPr/>
            </p:nvSpPr>
            <p:spPr bwMode="auto">
              <a:xfrm>
                <a:off x="1763688" y="1556792"/>
                <a:ext cx="1242183" cy="210086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 smtClean="0"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Set of</a:t>
                </a: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 </a:t>
                </a:r>
                <a:b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</a:b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valid inputs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6516216" y="1556792"/>
                <a:ext cx="1440160" cy="210086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cs typeface="Arial" pitchFamily="34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cs typeface="Arial" pitchFamily="34" charset="0"/>
                  </a:rPr>
                  <a:t>Set of </a:t>
                </a:r>
                <a:br>
                  <a:rPr lang="en-US" dirty="0" smtClean="0">
                    <a:cs typeface="Arial" pitchFamily="34" charset="0"/>
                  </a:rPr>
                </a:br>
                <a:r>
                  <a:rPr lang="en-US" dirty="0" smtClean="0">
                    <a:cs typeface="Arial" pitchFamily="34" charset="0"/>
                  </a:rPr>
                  <a:t>valid outputs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grpSp>
          <p:nvGrpSpPr>
            <p:cNvPr id="4" name="Group 15"/>
            <p:cNvGrpSpPr/>
            <p:nvPr/>
          </p:nvGrpSpPr>
          <p:grpSpPr>
            <a:xfrm>
              <a:off x="2627784" y="2031337"/>
              <a:ext cx="3168352" cy="1253647"/>
              <a:chOff x="2627784" y="1772816"/>
              <a:chExt cx="3168352" cy="1253647"/>
            </a:xfrm>
          </p:grpSpPr>
          <p:pic>
            <p:nvPicPr>
              <p:cNvPr id="24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54063"/>
              <a:stretch>
                <a:fillRect/>
              </a:stretch>
            </p:blipFill>
            <p:spPr bwMode="auto">
              <a:xfrm>
                <a:off x="2627784" y="1772816"/>
                <a:ext cx="3168352" cy="1253647"/>
              </a:xfrm>
              <a:prstGeom prst="rect">
                <a:avLst/>
              </a:prstGeom>
              <a:noFill/>
            </p:spPr>
          </p:pic>
          <p:sp>
            <p:nvSpPr>
              <p:cNvPr id="25" name="Rectangle 2"/>
              <p:cNvSpPr>
                <a:spLocks noChangeArrowheads="1"/>
              </p:cNvSpPr>
              <p:nvPr/>
            </p:nvSpPr>
            <p:spPr bwMode="auto">
              <a:xfrm>
                <a:off x="3491880" y="1916832"/>
                <a:ext cx="1512168" cy="936104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Function</a:t>
                </a:r>
                <a:r>
                  <a: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/>
                </a:r>
                <a:br>
                  <a: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</a:br>
                <a:endPara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87624" y="1616163"/>
            <a:ext cx="1242183" cy="210086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cs typeface="Arial" pitchFamily="34" charset="0"/>
              </a:rPr>
              <a:t>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3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cs typeface="Arial" pitchFamily="34" charset="0"/>
              </a:rPr>
              <a:t>4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5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cs typeface="Arial" pitchFamily="34" charset="0"/>
              </a:rPr>
              <a:t>6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grpSp>
        <p:nvGrpSpPr>
          <p:cNvPr id="5" name="Group 28"/>
          <p:cNvGrpSpPr/>
          <p:nvPr/>
        </p:nvGrpSpPr>
        <p:grpSpPr>
          <a:xfrm>
            <a:off x="683568" y="3789040"/>
            <a:ext cx="2434544" cy="1593520"/>
            <a:chOff x="6457329" y="-290789"/>
            <a:chExt cx="2434544" cy="1593520"/>
          </a:xfrm>
        </p:grpSpPr>
        <p:sp>
          <p:nvSpPr>
            <p:cNvPr id="17" name="TextBox 16"/>
            <p:cNvSpPr txBox="1"/>
            <p:nvPr/>
          </p:nvSpPr>
          <p:spPr>
            <a:xfrm>
              <a:off x="6457329" y="348624"/>
              <a:ext cx="24345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This is type  "integer"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7609457" y="-290789"/>
              <a:ext cx="0" cy="648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627784" y="5517232"/>
            <a:ext cx="3378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+mj-lt"/>
              </a:rPr>
              <a:t>A type is a just a name for a set of things</a:t>
            </a:r>
            <a:endParaRPr lang="en-GB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/>
          <p:nvPr/>
        </p:nvGrpSpPr>
        <p:grpSpPr>
          <a:xfrm>
            <a:off x="1187624" y="1618295"/>
            <a:ext cx="6192688" cy="2100869"/>
            <a:chOff x="1187624" y="1618295"/>
            <a:chExt cx="6192688" cy="2100869"/>
          </a:xfrm>
        </p:grpSpPr>
        <p:grpSp>
          <p:nvGrpSpPr>
            <p:cNvPr id="3" name="Group 43"/>
            <p:cNvGrpSpPr/>
            <p:nvPr/>
          </p:nvGrpSpPr>
          <p:grpSpPr>
            <a:xfrm>
              <a:off x="1187624" y="1618295"/>
              <a:ext cx="6192688" cy="2100869"/>
              <a:chOff x="1763688" y="1556792"/>
              <a:chExt cx="6192688" cy="2100869"/>
            </a:xfrm>
          </p:grpSpPr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1763688" y="1556792"/>
                <a:ext cx="1242183" cy="210086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 smtClean="0"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Set of</a:t>
                </a: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 </a:t>
                </a:r>
                <a:b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</a:b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valid inputs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8" name="Rectangle 6"/>
              <p:cNvSpPr>
                <a:spLocks noChangeArrowheads="1"/>
              </p:cNvSpPr>
              <p:nvPr/>
            </p:nvSpPr>
            <p:spPr bwMode="auto">
              <a:xfrm>
                <a:off x="6516216" y="1556792"/>
                <a:ext cx="1440160" cy="210086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cs typeface="Arial" pitchFamily="34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cs typeface="Arial" pitchFamily="34" charset="0"/>
                  </a:rPr>
                  <a:t>Set of </a:t>
                </a:r>
                <a:br>
                  <a:rPr lang="en-US" dirty="0" smtClean="0">
                    <a:cs typeface="Arial" pitchFamily="34" charset="0"/>
                  </a:rPr>
                </a:br>
                <a:r>
                  <a:rPr lang="en-US" dirty="0" smtClean="0">
                    <a:cs typeface="Arial" pitchFamily="34" charset="0"/>
                  </a:rPr>
                  <a:t>valid outputs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grpSp>
          <p:nvGrpSpPr>
            <p:cNvPr id="4" name="Group 15"/>
            <p:cNvGrpSpPr/>
            <p:nvPr/>
          </p:nvGrpSpPr>
          <p:grpSpPr>
            <a:xfrm>
              <a:off x="2627784" y="2031337"/>
              <a:ext cx="3168352" cy="1253647"/>
              <a:chOff x="2627784" y="1772816"/>
              <a:chExt cx="3168352" cy="1253647"/>
            </a:xfrm>
          </p:grpSpPr>
          <p:pic>
            <p:nvPicPr>
              <p:cNvPr id="25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54063"/>
              <a:stretch>
                <a:fillRect/>
              </a:stretch>
            </p:blipFill>
            <p:spPr bwMode="auto">
              <a:xfrm>
                <a:off x="2627784" y="1772816"/>
                <a:ext cx="3168352" cy="1253647"/>
              </a:xfrm>
              <a:prstGeom prst="rect">
                <a:avLst/>
              </a:prstGeom>
              <a:noFill/>
            </p:spPr>
          </p:pic>
          <p:sp>
            <p:nvSpPr>
              <p:cNvPr id="26" name="Rectangle 2"/>
              <p:cNvSpPr>
                <a:spLocks noChangeArrowheads="1"/>
              </p:cNvSpPr>
              <p:nvPr/>
            </p:nvSpPr>
            <p:spPr bwMode="auto">
              <a:xfrm>
                <a:off x="3491880" y="1916832"/>
                <a:ext cx="1512168" cy="936104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Function</a:t>
                </a:r>
                <a:r>
                  <a: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/>
                </a:r>
                <a:br>
                  <a: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</a:br>
                <a:endPara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" name="Group 28"/>
          <p:cNvGrpSpPr/>
          <p:nvPr/>
        </p:nvGrpSpPr>
        <p:grpSpPr>
          <a:xfrm>
            <a:off x="5508104" y="3789040"/>
            <a:ext cx="2434544" cy="1593520"/>
            <a:chOff x="6457329" y="-290789"/>
            <a:chExt cx="2434544" cy="1593520"/>
          </a:xfrm>
        </p:grpSpPr>
        <p:sp>
          <p:nvSpPr>
            <p:cNvPr id="17" name="TextBox 16"/>
            <p:cNvSpPr txBox="1"/>
            <p:nvPr/>
          </p:nvSpPr>
          <p:spPr>
            <a:xfrm>
              <a:off x="6457329" y="348624"/>
              <a:ext cx="24345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This is type "string"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7609457" y="-290789"/>
              <a:ext cx="0" cy="648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940152" y="1616163"/>
            <a:ext cx="1440160" cy="210086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pitchFamily="34" charset="0"/>
              </a:rPr>
              <a:t>"</a:t>
            </a:r>
            <a:r>
              <a:rPr lang="en-US" dirty="0" err="1" smtClean="0">
                <a:cs typeface="Arial" pitchFamily="34" charset="0"/>
              </a:rPr>
              <a:t>abc</a:t>
            </a:r>
            <a:r>
              <a:rPr lang="en-US" dirty="0" smtClean="0">
                <a:cs typeface="Arial" pitchFamily="34" charset="0"/>
              </a:rPr>
              <a:t>"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"but"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pitchFamily="34" charset="0"/>
              </a:rPr>
              <a:t>"</a:t>
            </a:r>
            <a:r>
              <a:rPr lang="en-US" dirty="0" err="1" smtClean="0">
                <a:cs typeface="Arial" pitchFamily="34" charset="0"/>
              </a:rPr>
              <a:t>cobol</a:t>
            </a:r>
            <a:r>
              <a:rPr lang="en-US" dirty="0" smtClean="0">
                <a:cs typeface="Arial" pitchFamily="34" charset="0"/>
              </a:rPr>
              <a:t>"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"double"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pitchFamily="34" charset="0"/>
              </a:rPr>
              <a:t>"end"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pitchFamily="34" charset="0"/>
              </a:rPr>
              <a:t>"float"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7784" y="5517232"/>
            <a:ext cx="3378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+mj-lt"/>
              </a:rPr>
              <a:t>A type is a just a name for a set of things</a:t>
            </a:r>
            <a:endParaRPr lang="en-GB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99592" y="1700808"/>
            <a:ext cx="2232248" cy="2664296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259632" y="2996952"/>
            <a:ext cx="1584176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580112" y="2996952"/>
            <a:ext cx="1584176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>
            <a:off x="3347864" y="2132856"/>
            <a:ext cx="1800200" cy="1800200"/>
          </a:xfrm>
          <a:prstGeom prst="arc">
            <a:avLst>
              <a:gd name="adj1" fmla="val 16458613"/>
              <a:gd name="adj2" fmla="val 15615940"/>
            </a:avLst>
          </a:prstGeom>
          <a:ln w="762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0538" y="3195954"/>
            <a:ext cx="17138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Input</a:t>
            </a:r>
            <a:endParaRPr lang="en-GB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50224" y="3195954"/>
            <a:ext cx="17138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Output</a:t>
            </a:r>
            <a:endParaRPr lang="en-GB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4000" y="2700209"/>
            <a:ext cx="17138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Process</a:t>
            </a:r>
            <a:endParaRPr lang="en-GB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 rot="-60000">
            <a:off x="765859" y="4816805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This talk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5729461"/>
            <a:ext cx="842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(reduce) Garbage in           (reduced) Garbage out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907704" y="4149079"/>
            <a:ext cx="144016" cy="57606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404664"/>
            <a:ext cx="74168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+mj-lt"/>
              </a:rPr>
              <a:t>The software development process</a:t>
            </a:r>
            <a:endParaRPr lang="en-GB" sz="3200" dirty="0">
              <a:latin typeface="+mj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07704" y="5373216"/>
            <a:ext cx="72008" cy="36004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21540000">
            <a:off x="759950" y="1650753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Design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/>
          <p:nvPr/>
        </p:nvGrpSpPr>
        <p:grpSpPr>
          <a:xfrm>
            <a:off x="1187624" y="1618295"/>
            <a:ext cx="6192688" cy="2100869"/>
            <a:chOff x="1187624" y="1618295"/>
            <a:chExt cx="6192688" cy="2100869"/>
          </a:xfrm>
        </p:grpSpPr>
        <p:grpSp>
          <p:nvGrpSpPr>
            <p:cNvPr id="3" name="Group 43"/>
            <p:cNvGrpSpPr/>
            <p:nvPr/>
          </p:nvGrpSpPr>
          <p:grpSpPr>
            <a:xfrm>
              <a:off x="1187624" y="1618295"/>
              <a:ext cx="6192688" cy="2100869"/>
              <a:chOff x="1763688" y="1556792"/>
              <a:chExt cx="6192688" cy="2100869"/>
            </a:xfrm>
          </p:grpSpPr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1763688" y="1556792"/>
                <a:ext cx="1242183" cy="210086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 smtClean="0"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Set of</a:t>
                </a: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 </a:t>
                </a:r>
                <a:b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</a:b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valid inputs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8" name="Rectangle 6"/>
              <p:cNvSpPr>
                <a:spLocks noChangeArrowheads="1"/>
              </p:cNvSpPr>
              <p:nvPr/>
            </p:nvSpPr>
            <p:spPr bwMode="auto">
              <a:xfrm>
                <a:off x="6516216" y="1556792"/>
                <a:ext cx="1440160" cy="210086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cs typeface="Arial" pitchFamily="34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cs typeface="Arial" pitchFamily="34" charset="0"/>
                  </a:rPr>
                  <a:t>Set of </a:t>
                </a:r>
                <a:br>
                  <a:rPr lang="en-US" dirty="0" smtClean="0">
                    <a:cs typeface="Arial" pitchFamily="34" charset="0"/>
                  </a:rPr>
                </a:br>
                <a:r>
                  <a:rPr lang="en-US" dirty="0" smtClean="0">
                    <a:cs typeface="Arial" pitchFamily="34" charset="0"/>
                  </a:rPr>
                  <a:t>valid outputs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grpSp>
          <p:nvGrpSpPr>
            <p:cNvPr id="4" name="Group 15"/>
            <p:cNvGrpSpPr/>
            <p:nvPr/>
          </p:nvGrpSpPr>
          <p:grpSpPr>
            <a:xfrm>
              <a:off x="2627784" y="2031337"/>
              <a:ext cx="3168352" cy="1253647"/>
              <a:chOff x="2627784" y="1772816"/>
              <a:chExt cx="3168352" cy="1253647"/>
            </a:xfrm>
          </p:grpSpPr>
          <p:pic>
            <p:nvPicPr>
              <p:cNvPr id="25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54063"/>
              <a:stretch>
                <a:fillRect/>
              </a:stretch>
            </p:blipFill>
            <p:spPr bwMode="auto">
              <a:xfrm>
                <a:off x="2627784" y="1772816"/>
                <a:ext cx="3168352" cy="1253647"/>
              </a:xfrm>
              <a:prstGeom prst="rect">
                <a:avLst/>
              </a:prstGeom>
              <a:noFill/>
            </p:spPr>
          </p:pic>
          <p:sp>
            <p:nvSpPr>
              <p:cNvPr id="26" name="Rectangle 2"/>
              <p:cNvSpPr>
                <a:spLocks noChangeArrowheads="1"/>
              </p:cNvSpPr>
              <p:nvPr/>
            </p:nvSpPr>
            <p:spPr bwMode="auto">
              <a:xfrm>
                <a:off x="3491880" y="1916832"/>
                <a:ext cx="1512168" cy="936104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Function</a:t>
                </a:r>
                <a:r>
                  <a: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/>
                </a:r>
                <a:br>
                  <a: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</a:br>
                <a:endPara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" name="Group 28"/>
          <p:cNvGrpSpPr/>
          <p:nvPr/>
        </p:nvGrpSpPr>
        <p:grpSpPr>
          <a:xfrm>
            <a:off x="683568" y="3789040"/>
            <a:ext cx="2434544" cy="1593520"/>
            <a:chOff x="6457329" y="-290789"/>
            <a:chExt cx="2434544" cy="1593520"/>
          </a:xfrm>
        </p:grpSpPr>
        <p:sp>
          <p:nvSpPr>
            <p:cNvPr id="17" name="TextBox 16"/>
            <p:cNvSpPr txBox="1"/>
            <p:nvPr/>
          </p:nvSpPr>
          <p:spPr>
            <a:xfrm>
              <a:off x="6457329" y="348624"/>
              <a:ext cx="24345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This is type  "Person"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7609457" y="-290789"/>
              <a:ext cx="0" cy="648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611560" y="1616163"/>
            <a:ext cx="1818247" cy="210086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 smtClean="0"/>
              <a:t>Donna Roy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 smtClean="0"/>
              <a:t>Javier Mendoza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 smtClean="0"/>
              <a:t>Nathan Logan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 smtClean="0"/>
              <a:t>Shawna Ingram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 smtClean="0"/>
              <a:t>Abel Ortiz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 smtClean="0"/>
              <a:t>Lena Robbins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 smtClean="0"/>
              <a:t>Gordon Wood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7784" y="5517232"/>
            <a:ext cx="3378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+mj-lt"/>
              </a:rPr>
              <a:t>A type is a just a name for a set of things</a:t>
            </a:r>
            <a:endParaRPr lang="en-GB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/>
        </p:nvGrpSpPr>
        <p:grpSpPr>
          <a:xfrm>
            <a:off x="1187624" y="1618295"/>
            <a:ext cx="6192688" cy="2100869"/>
            <a:chOff x="1187624" y="1618295"/>
            <a:chExt cx="6192688" cy="2100869"/>
          </a:xfrm>
        </p:grpSpPr>
        <p:grpSp>
          <p:nvGrpSpPr>
            <p:cNvPr id="3" name="Group 43"/>
            <p:cNvGrpSpPr/>
            <p:nvPr/>
          </p:nvGrpSpPr>
          <p:grpSpPr>
            <a:xfrm>
              <a:off x="1187624" y="1618295"/>
              <a:ext cx="6192688" cy="2100869"/>
              <a:chOff x="1763688" y="1556792"/>
              <a:chExt cx="6192688" cy="2100869"/>
            </a:xfrm>
          </p:grpSpPr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1763688" y="1556792"/>
                <a:ext cx="1242183" cy="210086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 smtClean="0"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Set of</a:t>
                </a: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 </a:t>
                </a:r>
                <a:b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</a:b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valid inputs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33" name="Rectangle 6"/>
              <p:cNvSpPr>
                <a:spLocks noChangeArrowheads="1"/>
              </p:cNvSpPr>
              <p:nvPr/>
            </p:nvSpPr>
            <p:spPr bwMode="auto">
              <a:xfrm>
                <a:off x="6516216" y="1556792"/>
                <a:ext cx="1440160" cy="210086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cs typeface="Arial" pitchFamily="34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cs typeface="Arial" pitchFamily="34" charset="0"/>
                  </a:rPr>
                  <a:t>Set of </a:t>
                </a:r>
                <a:br>
                  <a:rPr lang="en-US" dirty="0" smtClean="0">
                    <a:cs typeface="Arial" pitchFamily="34" charset="0"/>
                  </a:rPr>
                </a:br>
                <a:r>
                  <a:rPr lang="en-US" dirty="0" smtClean="0">
                    <a:cs typeface="Arial" pitchFamily="34" charset="0"/>
                  </a:rPr>
                  <a:t>valid outputs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grpSp>
          <p:nvGrpSpPr>
            <p:cNvPr id="4" name="Group 15"/>
            <p:cNvGrpSpPr/>
            <p:nvPr/>
          </p:nvGrpSpPr>
          <p:grpSpPr>
            <a:xfrm>
              <a:off x="2627784" y="2031337"/>
              <a:ext cx="3168352" cy="1253647"/>
              <a:chOff x="2627784" y="1772816"/>
              <a:chExt cx="3168352" cy="1253647"/>
            </a:xfrm>
          </p:grpSpPr>
          <p:pic>
            <p:nvPicPr>
              <p:cNvPr id="28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54063"/>
              <a:stretch>
                <a:fillRect/>
              </a:stretch>
            </p:blipFill>
            <p:spPr bwMode="auto">
              <a:xfrm>
                <a:off x="2627784" y="1772816"/>
                <a:ext cx="3168352" cy="1253647"/>
              </a:xfrm>
              <a:prstGeom prst="rect">
                <a:avLst/>
              </a:prstGeom>
              <a:noFill/>
            </p:spPr>
          </p:pic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3491880" y="1916832"/>
                <a:ext cx="1512168" cy="936104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Function</a:t>
                </a:r>
                <a:r>
                  <a: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/>
                </a:r>
                <a:br>
                  <a: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</a:br>
                <a:endPara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" name="Group 28"/>
          <p:cNvGrpSpPr/>
          <p:nvPr/>
        </p:nvGrpSpPr>
        <p:grpSpPr>
          <a:xfrm>
            <a:off x="5508104" y="3789040"/>
            <a:ext cx="2434544" cy="1593520"/>
            <a:chOff x="6457329" y="-290789"/>
            <a:chExt cx="2434544" cy="1593520"/>
          </a:xfrm>
        </p:grpSpPr>
        <p:sp>
          <p:nvSpPr>
            <p:cNvPr id="17" name="TextBox 16"/>
            <p:cNvSpPr txBox="1"/>
            <p:nvPr/>
          </p:nvSpPr>
          <p:spPr>
            <a:xfrm>
              <a:off x="6457329" y="348624"/>
              <a:ext cx="24345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This is type "Fruit"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7609457" y="-290789"/>
              <a:ext cx="0" cy="648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940152" y="1616163"/>
            <a:ext cx="1440160" cy="210086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1916832"/>
            <a:ext cx="402272" cy="360040"/>
          </a:xfrm>
          <a:prstGeom prst="rect">
            <a:avLst/>
          </a:prstGeom>
          <a:noFill/>
        </p:spPr>
      </p:pic>
      <p:pic>
        <p:nvPicPr>
          <p:cNvPr id="21" name="Picture 20" descr="banan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6176" y="2348880"/>
            <a:ext cx="1021080" cy="574358"/>
          </a:xfrm>
          <a:prstGeom prst="rect">
            <a:avLst/>
          </a:prstGeom>
        </p:spPr>
      </p:pic>
      <p:pic>
        <p:nvPicPr>
          <p:cNvPr id="22" name="Picture 21" descr="cherry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8E1E7"/>
              </a:clrFrom>
              <a:clrTo>
                <a:srgbClr val="F8E1E7">
                  <a:alpha val="0"/>
                </a:srgbClr>
              </a:clrTo>
            </a:clrChange>
          </a:blip>
          <a:srcRect l="29502" t="13793" r="27586" b="21839"/>
          <a:stretch>
            <a:fillRect/>
          </a:stretch>
        </p:blipFill>
        <p:spPr>
          <a:xfrm>
            <a:off x="6372200" y="2996952"/>
            <a:ext cx="609600" cy="6858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627784" y="5517232"/>
            <a:ext cx="3378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+mj-lt"/>
              </a:rPr>
              <a:t>A type is a just a name for a set of things</a:t>
            </a:r>
            <a:endParaRPr lang="en-GB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/>
          <p:cNvGrpSpPr/>
          <p:nvPr/>
        </p:nvGrpSpPr>
        <p:grpSpPr>
          <a:xfrm>
            <a:off x="1187624" y="1618295"/>
            <a:ext cx="6192688" cy="2100869"/>
            <a:chOff x="1187624" y="1618295"/>
            <a:chExt cx="6192688" cy="2100869"/>
          </a:xfrm>
        </p:grpSpPr>
        <p:grpSp>
          <p:nvGrpSpPr>
            <p:cNvPr id="3" name="Group 43"/>
            <p:cNvGrpSpPr/>
            <p:nvPr/>
          </p:nvGrpSpPr>
          <p:grpSpPr>
            <a:xfrm>
              <a:off x="1187624" y="1618295"/>
              <a:ext cx="6192688" cy="2100869"/>
              <a:chOff x="1763688" y="1556792"/>
              <a:chExt cx="6192688" cy="2100869"/>
            </a:xfrm>
          </p:grpSpPr>
          <p:sp>
            <p:nvSpPr>
              <p:cNvPr id="55" name="Rectangle 9"/>
              <p:cNvSpPr>
                <a:spLocks noChangeArrowheads="1"/>
              </p:cNvSpPr>
              <p:nvPr/>
            </p:nvSpPr>
            <p:spPr bwMode="auto">
              <a:xfrm>
                <a:off x="1763688" y="1556792"/>
                <a:ext cx="1242183" cy="210086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 smtClean="0"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Set of</a:t>
                </a: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 </a:t>
                </a:r>
                <a:b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</a:b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valid inputs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56" name="Rectangle 6"/>
              <p:cNvSpPr>
                <a:spLocks noChangeArrowheads="1"/>
              </p:cNvSpPr>
              <p:nvPr/>
            </p:nvSpPr>
            <p:spPr bwMode="auto">
              <a:xfrm>
                <a:off x="6516216" y="1556792"/>
                <a:ext cx="1440160" cy="210086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cs typeface="Arial" pitchFamily="34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cs typeface="Arial" pitchFamily="34" charset="0"/>
                  </a:rPr>
                  <a:t>Set of </a:t>
                </a:r>
                <a:br>
                  <a:rPr lang="en-US" dirty="0" smtClean="0">
                    <a:cs typeface="Arial" pitchFamily="34" charset="0"/>
                  </a:rPr>
                </a:br>
                <a:r>
                  <a:rPr lang="en-US" dirty="0" smtClean="0">
                    <a:cs typeface="Arial" pitchFamily="34" charset="0"/>
                  </a:rPr>
                  <a:t>valid outputs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grpSp>
          <p:nvGrpSpPr>
            <p:cNvPr id="4" name="Group 15"/>
            <p:cNvGrpSpPr/>
            <p:nvPr/>
          </p:nvGrpSpPr>
          <p:grpSpPr>
            <a:xfrm>
              <a:off x="2627784" y="2031337"/>
              <a:ext cx="3168352" cy="1253647"/>
              <a:chOff x="2627784" y="1772816"/>
              <a:chExt cx="3168352" cy="1253647"/>
            </a:xfrm>
          </p:grpSpPr>
          <p:pic>
            <p:nvPicPr>
              <p:cNvPr id="53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54063"/>
              <a:stretch>
                <a:fillRect/>
              </a:stretch>
            </p:blipFill>
            <p:spPr bwMode="auto">
              <a:xfrm>
                <a:off x="2627784" y="1772816"/>
                <a:ext cx="3168352" cy="1253647"/>
              </a:xfrm>
              <a:prstGeom prst="rect">
                <a:avLst/>
              </a:prstGeom>
              <a:noFill/>
            </p:spPr>
          </p:pic>
          <p:sp>
            <p:nvSpPr>
              <p:cNvPr id="54" name="Rectangle 2"/>
              <p:cNvSpPr>
                <a:spLocks noChangeArrowheads="1"/>
              </p:cNvSpPr>
              <p:nvPr/>
            </p:nvSpPr>
            <p:spPr bwMode="auto">
              <a:xfrm>
                <a:off x="3491880" y="1916832"/>
                <a:ext cx="1512168" cy="936104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Function</a:t>
                </a:r>
                <a:r>
                  <a: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/>
                </a:r>
                <a:br>
                  <a: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</a:br>
                <a:endPara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" name="Group 28"/>
          <p:cNvGrpSpPr/>
          <p:nvPr/>
        </p:nvGrpSpPr>
        <p:grpSpPr>
          <a:xfrm>
            <a:off x="5508104" y="3789040"/>
            <a:ext cx="3024336" cy="1593520"/>
            <a:chOff x="6457329" y="-290789"/>
            <a:chExt cx="3024336" cy="1593520"/>
          </a:xfrm>
        </p:grpSpPr>
        <p:sp>
          <p:nvSpPr>
            <p:cNvPr id="17" name="TextBox 16"/>
            <p:cNvSpPr txBox="1"/>
            <p:nvPr/>
          </p:nvSpPr>
          <p:spPr>
            <a:xfrm>
              <a:off x="6457329" y="348624"/>
              <a:ext cx="30243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This is a type containing functions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7609457" y="-290789"/>
              <a:ext cx="0" cy="648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940152" y="1616163"/>
            <a:ext cx="2160240" cy="210086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grpSp>
        <p:nvGrpSpPr>
          <p:cNvPr id="6" name="Group 14"/>
          <p:cNvGrpSpPr/>
          <p:nvPr/>
        </p:nvGrpSpPr>
        <p:grpSpPr>
          <a:xfrm>
            <a:off x="6084168" y="1916832"/>
            <a:ext cx="1728192" cy="360040"/>
            <a:chOff x="609600" y="2908300"/>
            <a:chExt cx="3611880" cy="749300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r="38403"/>
            <a:stretch>
              <a:fillRect/>
            </a:stretch>
          </p:blipFill>
          <p:spPr bwMode="auto">
            <a:xfrm>
              <a:off x="1192212" y="2908300"/>
              <a:ext cx="2001838" cy="749300"/>
            </a:xfrm>
            <a:prstGeom prst="rect">
              <a:avLst/>
            </a:prstGeom>
            <a:noFill/>
          </p:spPr>
        </p:pic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1557337" y="2908300"/>
              <a:ext cx="1276350" cy="70008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1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9600" y="3048000"/>
              <a:ext cx="525462" cy="468313"/>
            </a:xfrm>
            <a:prstGeom prst="rect">
              <a:avLst/>
            </a:prstGeom>
            <a:noFill/>
          </p:spPr>
        </p:pic>
        <p:pic>
          <p:nvPicPr>
            <p:cNvPr id="33" name="Picture 32" descr="banana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0400" y="2971800"/>
              <a:ext cx="1021080" cy="574358"/>
            </a:xfrm>
            <a:prstGeom prst="rect">
              <a:avLst/>
            </a:prstGeom>
          </p:spPr>
        </p:pic>
      </p:grpSp>
      <p:grpSp>
        <p:nvGrpSpPr>
          <p:cNvPr id="7" name="Group 45"/>
          <p:cNvGrpSpPr/>
          <p:nvPr/>
        </p:nvGrpSpPr>
        <p:grpSpPr>
          <a:xfrm>
            <a:off x="6084168" y="2852936"/>
            <a:ext cx="1554088" cy="432048"/>
            <a:chOff x="6084168" y="1340768"/>
            <a:chExt cx="1554088" cy="432048"/>
          </a:xfrm>
        </p:grpSpPr>
        <p:grpSp>
          <p:nvGrpSpPr>
            <p:cNvPr id="8" name="Group 14"/>
            <p:cNvGrpSpPr/>
            <p:nvPr/>
          </p:nvGrpSpPr>
          <p:grpSpPr>
            <a:xfrm>
              <a:off x="6084168" y="1412776"/>
              <a:ext cx="1236593" cy="360040"/>
              <a:chOff x="609600" y="2908300"/>
              <a:chExt cx="2584450" cy="749300"/>
            </a:xfrm>
          </p:grpSpPr>
          <p:pic>
            <p:nvPicPr>
              <p:cNvPr id="40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r="38403"/>
              <a:stretch>
                <a:fillRect/>
              </a:stretch>
            </p:blipFill>
            <p:spPr bwMode="auto">
              <a:xfrm>
                <a:off x="1192212" y="2908300"/>
                <a:ext cx="2001838" cy="749300"/>
              </a:xfrm>
              <a:prstGeom prst="rect">
                <a:avLst/>
              </a:prstGeom>
              <a:noFill/>
            </p:spPr>
          </p:pic>
          <p:sp>
            <p:nvSpPr>
              <p:cNvPr id="41" name="Rectangle 5"/>
              <p:cNvSpPr>
                <a:spLocks noChangeArrowheads="1"/>
              </p:cNvSpPr>
              <p:nvPr/>
            </p:nvSpPr>
            <p:spPr bwMode="auto">
              <a:xfrm>
                <a:off x="1557337" y="2908300"/>
                <a:ext cx="1276350" cy="700088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42" name="Picture 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9600" y="3048000"/>
                <a:ext cx="525462" cy="468313"/>
              </a:xfrm>
              <a:prstGeom prst="rect">
                <a:avLst/>
              </a:prstGeom>
              <a:noFill/>
            </p:spPr>
          </p:pic>
        </p:grpSp>
        <p:pic>
          <p:nvPicPr>
            <p:cNvPr id="44" name="Picture 43" descr="cherry.jpg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8E1E7"/>
                </a:clrFrom>
                <a:clrTo>
                  <a:srgbClr val="F8E1E7">
                    <a:alpha val="0"/>
                  </a:srgbClr>
                </a:clrTo>
              </a:clrChange>
            </a:blip>
            <a:srcRect l="29502" t="13793" r="27586" b="21839"/>
            <a:stretch>
              <a:fillRect/>
            </a:stretch>
          </p:blipFill>
          <p:spPr>
            <a:xfrm>
              <a:off x="7308304" y="1340768"/>
              <a:ext cx="329952" cy="371196"/>
            </a:xfrm>
            <a:prstGeom prst="rect">
              <a:avLst/>
            </a:prstGeom>
          </p:spPr>
        </p:pic>
      </p:grpSp>
      <p:grpSp>
        <p:nvGrpSpPr>
          <p:cNvPr id="9" name="Group 46"/>
          <p:cNvGrpSpPr/>
          <p:nvPr/>
        </p:nvGrpSpPr>
        <p:grpSpPr>
          <a:xfrm>
            <a:off x="6012160" y="2348880"/>
            <a:ext cx="1800200" cy="432048"/>
            <a:chOff x="6012160" y="836712"/>
            <a:chExt cx="1800200" cy="432048"/>
          </a:xfrm>
        </p:grpSpPr>
        <p:grpSp>
          <p:nvGrpSpPr>
            <p:cNvPr id="10" name="Group 14"/>
            <p:cNvGrpSpPr/>
            <p:nvPr/>
          </p:nvGrpSpPr>
          <p:grpSpPr>
            <a:xfrm>
              <a:off x="6362933" y="908720"/>
              <a:ext cx="1449427" cy="360040"/>
              <a:chOff x="1192212" y="2908300"/>
              <a:chExt cx="3029268" cy="749300"/>
            </a:xfrm>
          </p:grpSpPr>
          <p:pic>
            <p:nvPicPr>
              <p:cNvPr id="23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r="38403"/>
              <a:stretch>
                <a:fillRect/>
              </a:stretch>
            </p:blipFill>
            <p:spPr bwMode="auto">
              <a:xfrm>
                <a:off x="1192212" y="2908300"/>
                <a:ext cx="2001838" cy="749300"/>
              </a:xfrm>
              <a:prstGeom prst="rect">
                <a:avLst/>
              </a:prstGeom>
              <a:noFill/>
            </p:spPr>
          </p:pic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1557337" y="2908300"/>
                <a:ext cx="1276350" cy="700088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26" name="Picture 25" descr="banana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200400" y="2971800"/>
                <a:ext cx="1021080" cy="574358"/>
              </a:xfrm>
              <a:prstGeom prst="rect">
                <a:avLst/>
              </a:prstGeom>
            </p:spPr>
          </p:pic>
        </p:grpSp>
        <p:pic>
          <p:nvPicPr>
            <p:cNvPr id="45" name="Picture 44" descr="cherry.jpg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8E1E7"/>
                </a:clrFrom>
                <a:clrTo>
                  <a:srgbClr val="F8E1E7">
                    <a:alpha val="0"/>
                  </a:srgbClr>
                </a:clrTo>
              </a:clrChange>
            </a:blip>
            <a:srcRect l="29502" t="13793" r="27586" b="21839"/>
            <a:stretch>
              <a:fillRect/>
            </a:stretch>
          </p:blipFill>
          <p:spPr>
            <a:xfrm>
              <a:off x="6012160" y="836712"/>
              <a:ext cx="329952" cy="371196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2627784" y="5517232"/>
            <a:ext cx="3378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+mj-lt"/>
              </a:rPr>
              <a:t>A type is a just a name for a set of things</a:t>
            </a:r>
            <a:endParaRPr lang="en-GB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Types can be composed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024px-Lego_Color_Brick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1052736"/>
            <a:ext cx="7586034" cy="50746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21540000">
            <a:off x="2920025" y="6134102"/>
            <a:ext cx="4680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composable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means =&gt; like Lego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268413"/>
            <a:ext cx="86400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types are built</a:t>
            </a:r>
            <a:r>
              <a:rPr kumimoji="0" lang="en-GB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smaller types in two ways 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95936" y="4869160"/>
            <a:ext cx="4896544" cy="504056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Example: pairs, tuples, records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1268413"/>
            <a:ext cx="8640000" cy="2088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GB" sz="2800" dirty="0" smtClean="0"/>
              <a:t>New types are built from smaller types in two ways 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"AND"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467544" y="3212976"/>
            <a:ext cx="8640000" cy="1117848"/>
            <a:chOff x="467544" y="4509120"/>
            <a:chExt cx="8640000" cy="1117848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467544" y="4509120"/>
              <a:ext cx="8640000" cy="10804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marL="342900" marR="0" lvl="0" indent="-34290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type </a:t>
              </a:r>
              <a:r>
                <a:rPr kumimoji="0" lang="en-GB" sz="3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FruitSalad</a:t>
              </a:r>
              <a:r>
                <a:rPr lang="en-GB" sz="3200" dirty="0" smtClean="0"/>
                <a:t> = </a:t>
              </a:r>
            </a:p>
            <a:p>
              <a:pPr marL="342900" marR="0" lvl="0" indent="-34290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3200" dirty="0" smtClean="0"/>
                <a:t>               2 each of </a:t>
              </a:r>
              <a:r>
                <a:rPr kumimoji="0" lang="en-GB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     </a:t>
              </a:r>
              <a:r>
                <a:rPr kumimoji="0" lang="en-GB" sz="3200" b="0" i="0" u="sng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and</a:t>
              </a:r>
              <a:r>
                <a:rPr kumimoji="0" lang="en-GB" sz="3200" b="0" i="0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GB" sz="3200" b="0" i="0" u="sng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</a:t>
              </a:r>
              <a:r>
                <a:rPr kumimoji="0" lang="en-GB" sz="3200" b="0" i="0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</a:t>
              </a:r>
              <a:r>
                <a:rPr kumimoji="0" lang="en-GB" sz="3200" b="0" i="0" u="sng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and</a:t>
              </a:r>
              <a:endParaRPr kumimoji="0" lang="en-GB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51920" y="5157192"/>
              <a:ext cx="402272" cy="360040"/>
            </a:xfrm>
            <a:prstGeom prst="rect">
              <a:avLst/>
            </a:prstGeom>
            <a:noFill/>
          </p:spPr>
        </p:pic>
        <p:pic>
          <p:nvPicPr>
            <p:cNvPr id="8" name="Picture 7" descr="banana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6056" y="5013176"/>
              <a:ext cx="1021080" cy="574358"/>
            </a:xfrm>
            <a:prstGeom prst="rect">
              <a:avLst/>
            </a:prstGeom>
          </p:spPr>
        </p:pic>
        <p:pic>
          <p:nvPicPr>
            <p:cNvPr id="10" name="Picture 9" descr="cherry.jpg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8E1E7"/>
                </a:clrFrom>
                <a:clrTo>
                  <a:srgbClr val="F8E1E7">
                    <a:alpha val="0"/>
                  </a:srgbClr>
                </a:clrTo>
              </a:clrChange>
            </a:blip>
            <a:srcRect l="29502" t="13793" r="27586" b="21839"/>
            <a:stretch>
              <a:fillRect/>
            </a:stretch>
          </p:blipFill>
          <p:spPr>
            <a:xfrm>
              <a:off x="6948264" y="4941168"/>
              <a:ext cx="609600" cy="685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1268413"/>
            <a:ext cx="8640000" cy="2088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GB" sz="2800" dirty="0" smtClean="0"/>
              <a:t>New types are built from smaller types in two ways 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"OR"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467544" y="3645024"/>
            <a:ext cx="8640000" cy="685800"/>
            <a:chOff x="467544" y="4941168"/>
            <a:chExt cx="8640000" cy="685800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467544" y="5013176"/>
              <a:ext cx="8640000" cy="57641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marL="342900" marR="0" lvl="0" indent="-34290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type Snack</a:t>
              </a:r>
              <a:r>
                <a:rPr lang="en-GB" sz="3200" dirty="0" smtClean="0"/>
                <a:t> =            </a:t>
              </a:r>
              <a:r>
                <a:rPr kumimoji="0" lang="en-GB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     </a:t>
              </a:r>
              <a:r>
                <a:rPr kumimoji="0" lang="en-GB" sz="3200" b="0" i="0" u="sng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or</a:t>
              </a:r>
              <a:r>
                <a:rPr kumimoji="0" lang="en-GB" sz="3200" b="0" i="0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</a:t>
              </a:r>
              <a:r>
                <a:rPr kumimoji="0" lang="en-GB" sz="3200" b="0" i="0" u="sng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or</a:t>
              </a:r>
              <a:endPara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51920" y="5157192"/>
              <a:ext cx="402272" cy="360040"/>
            </a:xfrm>
            <a:prstGeom prst="rect">
              <a:avLst/>
            </a:prstGeom>
            <a:noFill/>
          </p:spPr>
        </p:pic>
        <p:pic>
          <p:nvPicPr>
            <p:cNvPr id="8" name="Picture 7" descr="banana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6056" y="5013176"/>
              <a:ext cx="1021080" cy="574358"/>
            </a:xfrm>
            <a:prstGeom prst="rect">
              <a:avLst/>
            </a:prstGeom>
          </p:spPr>
        </p:pic>
        <p:pic>
          <p:nvPicPr>
            <p:cNvPr id="10" name="Picture 9" descr="cherry.jpg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8E1E7"/>
                </a:clrFrom>
                <a:clrTo>
                  <a:srgbClr val="F8E1E7">
                    <a:alpha val="0"/>
                  </a:srgbClr>
                </a:clrTo>
              </a:clrChange>
            </a:blip>
            <a:srcRect l="29502" t="13793" r="27586" b="21839"/>
            <a:stretch>
              <a:fillRect/>
            </a:stretch>
          </p:blipFill>
          <p:spPr>
            <a:xfrm>
              <a:off x="6948264" y="4941168"/>
              <a:ext cx="609600" cy="685800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3851920" y="5085184"/>
            <a:ext cx="4896544" cy="504056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Example coming up!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23928" y="4653136"/>
            <a:ext cx="4896544" cy="504056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Not available in C# or Java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Real world example </a:t>
            </a:r>
            <a:br>
              <a:rPr lang="en-GB" dirty="0" smtClean="0"/>
            </a:br>
            <a:r>
              <a:rPr lang="en-GB" dirty="0" smtClean="0"/>
              <a:t>of type composition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-171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23528" y="489938"/>
            <a:ext cx="8229600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/>
              <a:t>type </a:t>
            </a:r>
            <a:r>
              <a:rPr lang="en-GB" sz="2000" b="1" dirty="0" err="1" smtClean="0"/>
              <a:t>ChequeNumber</a:t>
            </a:r>
            <a:r>
              <a:rPr lang="en-GB" sz="2000" dirty="0" smtClean="0"/>
              <a:t> = </a:t>
            </a:r>
            <a:r>
              <a:rPr lang="en-GB" sz="2000" dirty="0" err="1" smtClean="0"/>
              <a:t>int</a:t>
            </a:r>
            <a:endParaRPr lang="en-GB" sz="2000" dirty="0" smtClean="0"/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000" dirty="0" smtClean="0"/>
              <a:t>type </a:t>
            </a:r>
            <a:r>
              <a:rPr lang="en-GB" sz="2000" b="1" dirty="0" err="1" smtClean="0"/>
              <a:t>CardNumber</a:t>
            </a:r>
            <a:r>
              <a:rPr lang="en-GB" sz="2000" dirty="0" smtClean="0"/>
              <a:t> = string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3635896" y="561946"/>
            <a:ext cx="2593866" cy="444582"/>
            <a:chOff x="2208465" y="5654115"/>
            <a:chExt cx="2593866" cy="444582"/>
          </a:xfrm>
        </p:grpSpPr>
        <p:sp>
          <p:nvSpPr>
            <p:cNvPr id="6" name="Rectangle 5"/>
            <p:cNvSpPr/>
            <p:nvPr/>
          </p:nvSpPr>
          <p:spPr>
            <a:xfrm rot="21480000">
              <a:off x="2935733" y="5654115"/>
              <a:ext cx="1866598" cy="444582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Primitive types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2208465" y="5908978"/>
              <a:ext cx="727837" cy="1051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30890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6185860" y="2864035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Which values are optional?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2238202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827584" y="2654890"/>
            <a:ext cx="3024336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which</a:t>
            </a:r>
            <a:r>
              <a:rPr lang="en-GB" baseline="0" dirty="0" smtClean="0">
                <a:solidFill>
                  <a:schemeClr val="bg1"/>
                </a:solidFill>
              </a:rPr>
              <a:t> values are optional?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-3154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23528" y="489938"/>
            <a:ext cx="8229600" cy="59046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ChequeNumber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endParaRPr lang="en-GB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CardNumber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string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/>
              <a:t>type </a:t>
            </a:r>
            <a:r>
              <a:rPr lang="en-GB" sz="2000" b="1" dirty="0" err="1" smtClean="0"/>
              <a:t>CardType</a:t>
            </a:r>
            <a:r>
              <a:rPr lang="en-GB" sz="2000" dirty="0" smtClean="0"/>
              <a:t> = Visa | </a:t>
            </a:r>
            <a:r>
              <a:rPr lang="en-GB" sz="2000" dirty="0" err="1" smtClean="0"/>
              <a:t>Mastercard</a:t>
            </a:r>
            <a:endParaRPr lang="en-GB" sz="2000" dirty="0" smtClean="0"/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000" dirty="0" smtClean="0"/>
              <a:t>type </a:t>
            </a:r>
            <a:r>
              <a:rPr lang="en-GB" sz="2000" b="1" dirty="0" err="1" smtClean="0"/>
              <a:t>CreditCardInfo</a:t>
            </a:r>
            <a:r>
              <a:rPr lang="en-GB" sz="2000" dirty="0" smtClean="0"/>
              <a:t> = </a:t>
            </a:r>
            <a:r>
              <a:rPr lang="en-GB" sz="2000" dirty="0" err="1" smtClean="0"/>
              <a:t>CardType</a:t>
            </a:r>
            <a:r>
              <a:rPr lang="en-GB" sz="2000" dirty="0" smtClean="0"/>
              <a:t> * </a:t>
            </a:r>
            <a:r>
              <a:rPr lang="en-GB" sz="2000" dirty="0" err="1" smtClean="0"/>
              <a:t>CardNumber</a:t>
            </a:r>
            <a:endParaRPr lang="en-GB" sz="2000" dirty="0" smtClean="0"/>
          </a:p>
        </p:txBody>
      </p:sp>
      <p:grpSp>
        <p:nvGrpSpPr>
          <p:cNvPr id="2" name="Group 32"/>
          <p:cNvGrpSpPr/>
          <p:nvPr/>
        </p:nvGrpSpPr>
        <p:grpSpPr>
          <a:xfrm>
            <a:off x="3203848" y="818568"/>
            <a:ext cx="3709508" cy="503031"/>
            <a:chOff x="1157201" y="4791045"/>
            <a:chExt cx="2966257" cy="503031"/>
          </a:xfrm>
        </p:grpSpPr>
        <p:sp>
          <p:nvSpPr>
            <p:cNvPr id="13" name="Rectangle 12"/>
            <p:cNvSpPr/>
            <p:nvPr/>
          </p:nvSpPr>
          <p:spPr>
            <a:xfrm rot="21480000">
              <a:off x="2256860" y="4791045"/>
              <a:ext cx="1866598" cy="444582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2400" dirty="0" err="1" smtClean="0">
                  <a:solidFill>
                    <a:srgbClr val="C00000"/>
                  </a:solidFill>
                  <a:latin typeface="Conformity" pitchFamily="2" charset="0"/>
                </a:rPr>
                <a:t>ORtype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1157201" y="5038479"/>
              <a:ext cx="1094023" cy="2555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2"/>
          <p:cNvGrpSpPr/>
          <p:nvPr/>
        </p:nvGrpSpPr>
        <p:grpSpPr>
          <a:xfrm>
            <a:off x="3787102" y="1930098"/>
            <a:ext cx="1866598" cy="693043"/>
            <a:chOff x="919511" y="4718011"/>
            <a:chExt cx="1866598" cy="693043"/>
          </a:xfrm>
        </p:grpSpPr>
        <p:sp>
          <p:nvSpPr>
            <p:cNvPr id="19" name="Rectangle 18"/>
            <p:cNvSpPr/>
            <p:nvPr/>
          </p:nvSpPr>
          <p:spPr>
            <a:xfrm rot="21480000">
              <a:off x="919511" y="4966472"/>
              <a:ext cx="1866598" cy="444582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AND type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1272361" y="4718011"/>
              <a:ext cx="144016" cy="2880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-3154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23528" y="489938"/>
            <a:ext cx="8229600" cy="59046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ChequeNumber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endParaRPr lang="en-GB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CardNumber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string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CardType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Visa | 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Mastercard</a:t>
            </a:r>
            <a:endParaRPr lang="en-GB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CreditCardInfo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CardType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* 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CardNumber</a:t>
            </a:r>
            <a:endParaRPr lang="en-GB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GB" sz="2000" dirty="0" smtClean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/>
              <a:t>type </a:t>
            </a:r>
            <a:r>
              <a:rPr lang="en-GB" sz="2000" b="1" dirty="0" err="1" smtClean="0"/>
              <a:t>PaymentMethod</a:t>
            </a:r>
            <a:r>
              <a:rPr lang="en-GB" sz="2000" dirty="0" smtClean="0"/>
              <a:t> =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/>
              <a:t>  | Cash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/>
              <a:t>  | Cheque of </a:t>
            </a:r>
            <a:r>
              <a:rPr lang="en-GB" sz="2000" b="1" dirty="0" err="1" smtClean="0"/>
              <a:t>ChequeNumber</a:t>
            </a:r>
            <a:endParaRPr lang="en-GB" sz="2000" b="1" dirty="0" smtClean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/>
              <a:t>  | Card of </a:t>
            </a:r>
            <a:r>
              <a:rPr lang="en-GB" sz="2000" b="1" dirty="0" err="1" smtClean="0"/>
              <a:t>CreditCardInfo</a:t>
            </a:r>
            <a:endParaRPr lang="en-GB" sz="2000" b="1" dirty="0" smtClean="0"/>
          </a:p>
        </p:txBody>
      </p:sp>
      <p:grpSp>
        <p:nvGrpSpPr>
          <p:cNvPr id="2" name="Group 32"/>
          <p:cNvGrpSpPr/>
          <p:nvPr/>
        </p:nvGrpSpPr>
        <p:grpSpPr>
          <a:xfrm>
            <a:off x="3275857" y="2682613"/>
            <a:ext cx="2521857" cy="444582"/>
            <a:chOff x="2136458" y="5974582"/>
            <a:chExt cx="2521857" cy="444582"/>
          </a:xfrm>
        </p:grpSpPr>
        <p:sp>
          <p:nvSpPr>
            <p:cNvPr id="22" name="Rectangle 21"/>
            <p:cNvSpPr/>
            <p:nvPr/>
          </p:nvSpPr>
          <p:spPr>
            <a:xfrm rot="21480000">
              <a:off x="2791717" y="5974582"/>
              <a:ext cx="1866598" cy="444582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2400" dirty="0" err="1" smtClean="0">
                  <a:solidFill>
                    <a:srgbClr val="C00000"/>
                  </a:solidFill>
                  <a:latin typeface="Conformity" pitchFamily="2" charset="0"/>
                </a:rPr>
                <a:t>ORtype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2136458" y="5993904"/>
              <a:ext cx="720079" cy="9225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-3154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23528" y="489938"/>
            <a:ext cx="8229600" cy="59046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ChequeNumber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endParaRPr lang="en-GB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CardNumber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string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CardType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Visa | 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Mastercard</a:t>
            </a:r>
            <a:endParaRPr lang="en-GB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CreditCardInfo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CardType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* 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CardNumber</a:t>
            </a:r>
            <a:endParaRPr lang="en-GB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GB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PaymentMethod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 | Cash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 | Cheque of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ChequeNumber</a:t>
            </a:r>
            <a:endParaRPr lang="en-GB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 | Card of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CreditCardInfo</a:t>
            </a:r>
            <a:endParaRPr lang="en-GB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GB" sz="2000" dirty="0" smtClean="0"/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000" dirty="0" smtClean="0"/>
              <a:t>type </a:t>
            </a:r>
            <a:r>
              <a:rPr lang="en-GB" sz="2000" b="1" dirty="0" err="1" smtClean="0"/>
              <a:t>PaymentAmount</a:t>
            </a:r>
            <a:r>
              <a:rPr lang="en-GB" sz="2000" dirty="0" smtClean="0"/>
              <a:t> = decimal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000" dirty="0" smtClean="0"/>
              <a:t>type </a:t>
            </a:r>
            <a:r>
              <a:rPr lang="en-GB" sz="2000" b="1" dirty="0" smtClean="0"/>
              <a:t>Currency</a:t>
            </a:r>
            <a:r>
              <a:rPr lang="en-GB" sz="2000" dirty="0" smtClean="0"/>
              <a:t> = EUR | USD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4067946" y="3788527"/>
            <a:ext cx="3383302" cy="444582"/>
            <a:chOff x="2208467" y="5640336"/>
            <a:chExt cx="3383302" cy="444582"/>
          </a:xfrm>
        </p:grpSpPr>
        <p:sp>
          <p:nvSpPr>
            <p:cNvPr id="6" name="Rectangle 5"/>
            <p:cNvSpPr/>
            <p:nvPr/>
          </p:nvSpPr>
          <p:spPr>
            <a:xfrm rot="21480000">
              <a:off x="2935492" y="5640336"/>
              <a:ext cx="2656277" cy="444582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Another primitive type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2208467" y="5908978"/>
              <a:ext cx="727834" cy="1051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2"/>
          <p:cNvGrpSpPr/>
          <p:nvPr/>
        </p:nvGrpSpPr>
        <p:grpSpPr>
          <a:xfrm>
            <a:off x="3707904" y="4720732"/>
            <a:ext cx="3534659" cy="444582"/>
            <a:chOff x="2136458" y="5956904"/>
            <a:chExt cx="3534659" cy="444582"/>
          </a:xfrm>
        </p:grpSpPr>
        <p:sp>
          <p:nvSpPr>
            <p:cNvPr id="22" name="Rectangle 21"/>
            <p:cNvSpPr/>
            <p:nvPr/>
          </p:nvSpPr>
          <p:spPr>
            <a:xfrm rot="21480000">
              <a:off x="2791408" y="5956904"/>
              <a:ext cx="2879709" cy="444582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Another </a:t>
              </a:r>
              <a:r>
                <a:rPr lang="en-GB" sz="2400" dirty="0" err="1" smtClean="0">
                  <a:solidFill>
                    <a:srgbClr val="C00000"/>
                  </a:solidFill>
                  <a:latin typeface="Conformity" pitchFamily="2" charset="0"/>
                </a:rPr>
                <a:t>ORtype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2136458" y="5993904"/>
              <a:ext cx="720079" cy="9225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-31541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23528" y="489938"/>
            <a:ext cx="8229600" cy="59046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ChequeNumber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endParaRPr lang="en-GB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CardNumber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string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CardType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Visa | 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Mastercard</a:t>
            </a:r>
            <a:endParaRPr lang="en-GB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CreditCardInfo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CardType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* 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CardNumber</a:t>
            </a:r>
            <a:endParaRPr lang="en-GB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GB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PaymentMethod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 | Cash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 | Cheque of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ChequeNumber</a:t>
            </a:r>
            <a:endParaRPr lang="en-GB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 | Card of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CreditCardInfo</a:t>
            </a:r>
            <a:endParaRPr lang="en-GB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GB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</a:rPr>
              <a:t>PaymentAmount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decimal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</a:rPr>
              <a:t>Currency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= EUR | USD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GB" sz="2000" dirty="0" smtClean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000" dirty="0" smtClean="0"/>
              <a:t>type </a:t>
            </a:r>
            <a:r>
              <a:rPr lang="en-GB" sz="2000" b="1" dirty="0" smtClean="0"/>
              <a:t>Payment </a:t>
            </a:r>
            <a:r>
              <a:rPr lang="en-GB" sz="2000" dirty="0" smtClean="0"/>
              <a:t>= {</a:t>
            </a:r>
            <a:br>
              <a:rPr lang="en-GB" sz="2000" dirty="0" smtClean="0"/>
            </a:br>
            <a:r>
              <a:rPr lang="en-GB" sz="2000" dirty="0" smtClean="0"/>
              <a:t>Amount :  </a:t>
            </a:r>
            <a:r>
              <a:rPr lang="en-GB" sz="2000" b="1" dirty="0" err="1" smtClean="0"/>
              <a:t>PaymentAmount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Currency:  </a:t>
            </a:r>
            <a:r>
              <a:rPr lang="en-GB" sz="2000" b="1" dirty="0" smtClean="0"/>
              <a:t>Currency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Method:  </a:t>
            </a:r>
            <a:r>
              <a:rPr lang="en-GB" sz="2000" b="1" dirty="0" err="1" smtClean="0"/>
              <a:t>PaymentMethod</a:t>
            </a:r>
            <a:r>
              <a:rPr lang="en-GB" sz="2000" b="1" dirty="0" smtClean="0"/>
              <a:t>  </a:t>
            </a:r>
            <a:r>
              <a:rPr lang="en-GB" sz="2000" dirty="0" smtClean="0"/>
              <a:t>}</a:t>
            </a:r>
            <a:endParaRPr kumimoji="0" lang="en-GB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2555776" y="5170458"/>
            <a:ext cx="3457961" cy="444582"/>
            <a:chOff x="1200354" y="5974582"/>
            <a:chExt cx="3457961" cy="444582"/>
          </a:xfrm>
        </p:grpSpPr>
        <p:sp>
          <p:nvSpPr>
            <p:cNvPr id="22" name="Rectangle 21"/>
            <p:cNvSpPr/>
            <p:nvPr/>
          </p:nvSpPr>
          <p:spPr>
            <a:xfrm rot="21480000">
              <a:off x="2791717" y="5974582"/>
              <a:ext cx="1866598" cy="444582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AND type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1200354" y="6229445"/>
              <a:ext cx="1591932" cy="3316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 rot="21480000">
            <a:off x="5809650" y="5646973"/>
            <a:ext cx="2869771" cy="824524"/>
          </a:xfrm>
          <a:prstGeom prst="rect">
            <a:avLst/>
          </a:prstGeom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Final type built from many smaller types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024px-Lego_Color_Brick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2636912"/>
            <a:ext cx="1076441" cy="720080"/>
          </a:xfrm>
          <a:prstGeom prst="rect">
            <a:avLst/>
          </a:prstGeom>
        </p:spPr>
      </p:pic>
      <p:grpSp>
        <p:nvGrpSpPr>
          <p:cNvPr id="2" name="Group 12"/>
          <p:cNvGrpSpPr/>
          <p:nvPr/>
        </p:nvGrpSpPr>
        <p:grpSpPr>
          <a:xfrm>
            <a:off x="5868144" y="1579444"/>
            <a:ext cx="2158306" cy="473968"/>
            <a:chOff x="2370138" y="2590800"/>
            <a:chExt cx="4648200" cy="1600200"/>
          </a:xfrm>
        </p:grpSpPr>
        <p:pic>
          <p:nvPicPr>
            <p:cNvPr id="14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 r="38403"/>
            <a:stretch>
              <a:fillRect/>
            </a:stretch>
          </p:blipFill>
          <p:spPr bwMode="auto">
            <a:xfrm>
              <a:off x="2370138" y="2819400"/>
              <a:ext cx="4648200" cy="1371600"/>
            </a:xfrm>
            <a:prstGeom prst="rect">
              <a:avLst/>
            </a:prstGeom>
            <a:noFill/>
          </p:spPr>
        </p:pic>
        <p:sp>
          <p:nvSpPr>
            <p:cNvPr id="15" name="Rectangle 2"/>
            <p:cNvSpPr>
              <a:spLocks noChangeArrowheads="1"/>
            </p:cNvSpPr>
            <p:nvPr/>
          </p:nvSpPr>
          <p:spPr bwMode="auto">
            <a:xfrm>
              <a:off x="3513136" y="2590800"/>
              <a:ext cx="2733973" cy="1600200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9922" name="AutoShape 2" descr="http://upload.wikimedia.org/wikipedia/commons/d/da/Set_intersecti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9924" name="AutoShape 4" descr="http://upload.wikimedia.org/wikipedia/commons/d/da/Set_intersecti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9926" name="Picture 6" descr="File:Set intersection.sv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3739109"/>
            <a:ext cx="1355304" cy="902971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755576" y="3883700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Types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5576" y="1556792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Functions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5576" y="2685693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Composition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3648" y="4941168"/>
            <a:ext cx="5904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Congratulations! 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You now understand functional programming.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024px-Lego_Color_Brick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2636912"/>
            <a:ext cx="1076441" cy="720080"/>
          </a:xfrm>
          <a:prstGeom prst="rect">
            <a:avLst/>
          </a:prstGeom>
        </p:spPr>
      </p:pic>
      <p:grpSp>
        <p:nvGrpSpPr>
          <p:cNvPr id="2" name="Group 12"/>
          <p:cNvGrpSpPr/>
          <p:nvPr/>
        </p:nvGrpSpPr>
        <p:grpSpPr>
          <a:xfrm>
            <a:off x="5868144" y="1579444"/>
            <a:ext cx="2158306" cy="473968"/>
            <a:chOff x="2370138" y="2590800"/>
            <a:chExt cx="4648200" cy="1600200"/>
          </a:xfrm>
        </p:grpSpPr>
        <p:pic>
          <p:nvPicPr>
            <p:cNvPr id="14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 r="38403"/>
            <a:stretch>
              <a:fillRect/>
            </a:stretch>
          </p:blipFill>
          <p:spPr bwMode="auto">
            <a:xfrm>
              <a:off x="2370138" y="2819400"/>
              <a:ext cx="4648200" cy="1371600"/>
            </a:xfrm>
            <a:prstGeom prst="rect">
              <a:avLst/>
            </a:prstGeom>
            <a:noFill/>
          </p:spPr>
        </p:pic>
        <p:sp>
          <p:nvSpPr>
            <p:cNvPr id="15" name="Rectangle 2"/>
            <p:cNvSpPr>
              <a:spLocks noChangeArrowheads="1"/>
            </p:cNvSpPr>
            <p:nvPr/>
          </p:nvSpPr>
          <p:spPr bwMode="auto">
            <a:xfrm>
              <a:off x="3513136" y="2590800"/>
              <a:ext cx="2733973" cy="1600200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9922" name="AutoShape 2" descr="http://upload.wikimedia.org/wikipedia/commons/d/da/Set_intersecti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9924" name="AutoShape 4" descr="http://upload.wikimedia.org/wikipedia/commons/d/da/Set_intersecti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9926" name="Picture 6" descr="File:Set intersection.sv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3739109"/>
            <a:ext cx="1355304" cy="902971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755576" y="3883700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Types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5576" y="1556792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Functions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5576" y="2685693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Composition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3648" y="4941168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We'll be focusing on this bit today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83568" y="3861048"/>
            <a:ext cx="1368152" cy="720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79712" y="4365104"/>
            <a:ext cx="1008112" cy="504056"/>
          </a:xfrm>
          <a:prstGeom prst="straightConnector1">
            <a:avLst/>
          </a:prstGeom>
          <a:noFill/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"Values" not "variables"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1187624" y="1618295"/>
            <a:ext cx="6192688" cy="2100869"/>
            <a:chOff x="1187624" y="1618295"/>
            <a:chExt cx="6192688" cy="2100869"/>
          </a:xfrm>
        </p:grpSpPr>
        <p:grpSp>
          <p:nvGrpSpPr>
            <p:cNvPr id="3" name="Group 43"/>
            <p:cNvGrpSpPr/>
            <p:nvPr/>
          </p:nvGrpSpPr>
          <p:grpSpPr>
            <a:xfrm>
              <a:off x="1187624" y="1618295"/>
              <a:ext cx="6192688" cy="2100869"/>
              <a:chOff x="1763688" y="1556792"/>
              <a:chExt cx="6192688" cy="2100869"/>
            </a:xfrm>
          </p:grpSpPr>
          <p:sp>
            <p:nvSpPr>
              <p:cNvPr id="26" name="Rectangle 9"/>
              <p:cNvSpPr>
                <a:spLocks noChangeArrowheads="1"/>
              </p:cNvSpPr>
              <p:nvPr/>
            </p:nvSpPr>
            <p:spPr bwMode="auto">
              <a:xfrm>
                <a:off x="1763688" y="1556792"/>
                <a:ext cx="1242183" cy="210086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 smtClean="0"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Set of</a:t>
                </a: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 </a:t>
                </a:r>
                <a:b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</a:b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valid inputs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6516216" y="1556792"/>
                <a:ext cx="1440160" cy="210086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cs typeface="Arial" pitchFamily="34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cs typeface="Arial" pitchFamily="34" charset="0"/>
                  </a:rPr>
                  <a:t>Set of </a:t>
                </a:r>
                <a:br>
                  <a:rPr lang="en-US" dirty="0" smtClean="0">
                    <a:cs typeface="Arial" pitchFamily="34" charset="0"/>
                  </a:rPr>
                </a:br>
                <a:r>
                  <a:rPr lang="en-US" dirty="0" smtClean="0">
                    <a:cs typeface="Arial" pitchFamily="34" charset="0"/>
                  </a:rPr>
                  <a:t>valid outputs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grpSp>
          <p:nvGrpSpPr>
            <p:cNvPr id="4" name="Group 15"/>
            <p:cNvGrpSpPr/>
            <p:nvPr/>
          </p:nvGrpSpPr>
          <p:grpSpPr>
            <a:xfrm>
              <a:off x="2627784" y="2031337"/>
              <a:ext cx="3168352" cy="1253647"/>
              <a:chOff x="2627784" y="1772816"/>
              <a:chExt cx="3168352" cy="1253647"/>
            </a:xfrm>
          </p:grpSpPr>
          <p:pic>
            <p:nvPicPr>
              <p:cNvPr id="24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54063"/>
              <a:stretch>
                <a:fillRect/>
              </a:stretch>
            </p:blipFill>
            <p:spPr bwMode="auto">
              <a:xfrm>
                <a:off x="2627784" y="1772816"/>
                <a:ext cx="3168352" cy="1253647"/>
              </a:xfrm>
              <a:prstGeom prst="rect">
                <a:avLst/>
              </a:prstGeom>
              <a:noFill/>
            </p:spPr>
          </p:pic>
          <p:sp>
            <p:nvSpPr>
              <p:cNvPr id="25" name="Rectangle 2"/>
              <p:cNvSpPr>
                <a:spLocks noChangeArrowheads="1"/>
              </p:cNvSpPr>
              <p:nvPr/>
            </p:nvSpPr>
            <p:spPr bwMode="auto">
              <a:xfrm>
                <a:off x="3491880" y="1916832"/>
                <a:ext cx="1512168" cy="936104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Function</a:t>
                </a:r>
                <a:r>
                  <a: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/>
                </a:r>
                <a:br>
                  <a: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</a:br>
                <a:endPara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87624" y="1616163"/>
            <a:ext cx="1242183" cy="210086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thing1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pitchFamily="34" charset="0"/>
              </a:rPr>
              <a:t>thing2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pitchFamily="34" charset="0"/>
              </a:rPr>
              <a:t>thing3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C00000"/>
                </a:solidFill>
                <a:cs typeface="Arial" pitchFamily="34" charset="0"/>
              </a:rPr>
              <a:t>thing4</a:t>
            </a:r>
          </a:p>
        </p:txBody>
      </p:sp>
      <p:grpSp>
        <p:nvGrpSpPr>
          <p:cNvPr id="5" name="Group 28"/>
          <p:cNvGrpSpPr/>
          <p:nvPr/>
        </p:nvGrpSpPr>
        <p:grpSpPr>
          <a:xfrm>
            <a:off x="683568" y="3284984"/>
            <a:ext cx="2434544" cy="1666689"/>
            <a:chOff x="6457329" y="-794845"/>
            <a:chExt cx="2434544" cy="1666689"/>
          </a:xfrm>
        </p:grpSpPr>
        <p:sp>
          <p:nvSpPr>
            <p:cNvPr id="17" name="TextBox 16"/>
            <p:cNvSpPr txBox="1"/>
            <p:nvPr/>
          </p:nvSpPr>
          <p:spPr>
            <a:xfrm>
              <a:off x="6457329" y="348624"/>
              <a:ext cx="243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A value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7537449" y="-794845"/>
              <a:ext cx="72008" cy="11521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/>
          <p:cNvSpPr/>
          <p:nvPr/>
        </p:nvSpPr>
        <p:spPr>
          <a:xfrm>
            <a:off x="1403648" y="2924944"/>
            <a:ext cx="936104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/>
          <p:cNvGrpSpPr/>
          <p:nvPr/>
        </p:nvGrpSpPr>
        <p:grpSpPr>
          <a:xfrm>
            <a:off x="1187624" y="1618295"/>
            <a:ext cx="6192688" cy="2100869"/>
            <a:chOff x="1187624" y="1618295"/>
            <a:chExt cx="6192688" cy="2100869"/>
          </a:xfrm>
        </p:grpSpPr>
        <p:grpSp>
          <p:nvGrpSpPr>
            <p:cNvPr id="3" name="Group 43"/>
            <p:cNvGrpSpPr/>
            <p:nvPr/>
          </p:nvGrpSpPr>
          <p:grpSpPr>
            <a:xfrm>
              <a:off x="1187624" y="1618295"/>
              <a:ext cx="6192688" cy="2100869"/>
              <a:chOff x="1763688" y="1556792"/>
              <a:chExt cx="6192688" cy="2100869"/>
            </a:xfrm>
          </p:grpSpPr>
          <p:sp>
            <p:nvSpPr>
              <p:cNvPr id="55" name="Rectangle 9"/>
              <p:cNvSpPr>
                <a:spLocks noChangeArrowheads="1"/>
              </p:cNvSpPr>
              <p:nvPr/>
            </p:nvSpPr>
            <p:spPr bwMode="auto">
              <a:xfrm>
                <a:off x="1763688" y="1556792"/>
                <a:ext cx="1242183" cy="210086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 smtClean="0"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Set of</a:t>
                </a: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 </a:t>
                </a:r>
                <a:b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</a:b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valid inputs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56" name="Rectangle 6"/>
              <p:cNvSpPr>
                <a:spLocks noChangeArrowheads="1"/>
              </p:cNvSpPr>
              <p:nvPr/>
            </p:nvSpPr>
            <p:spPr bwMode="auto">
              <a:xfrm>
                <a:off x="6516216" y="1556792"/>
                <a:ext cx="1440160" cy="2100869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cs typeface="Arial" pitchFamily="34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cs typeface="Arial" pitchFamily="34" charset="0"/>
                  </a:rPr>
                  <a:t>Set of </a:t>
                </a:r>
                <a:br>
                  <a:rPr lang="en-US" dirty="0" smtClean="0">
                    <a:cs typeface="Arial" pitchFamily="34" charset="0"/>
                  </a:rPr>
                </a:br>
                <a:r>
                  <a:rPr lang="en-US" dirty="0" smtClean="0">
                    <a:cs typeface="Arial" pitchFamily="34" charset="0"/>
                  </a:rPr>
                  <a:t>valid outputs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grpSp>
          <p:nvGrpSpPr>
            <p:cNvPr id="4" name="Group 15"/>
            <p:cNvGrpSpPr/>
            <p:nvPr/>
          </p:nvGrpSpPr>
          <p:grpSpPr>
            <a:xfrm>
              <a:off x="2627784" y="2031337"/>
              <a:ext cx="3168352" cy="1253647"/>
              <a:chOff x="2627784" y="1772816"/>
              <a:chExt cx="3168352" cy="1253647"/>
            </a:xfrm>
          </p:grpSpPr>
          <p:pic>
            <p:nvPicPr>
              <p:cNvPr id="53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54063"/>
              <a:stretch>
                <a:fillRect/>
              </a:stretch>
            </p:blipFill>
            <p:spPr bwMode="auto">
              <a:xfrm>
                <a:off x="2627784" y="1772816"/>
                <a:ext cx="3168352" cy="1253647"/>
              </a:xfrm>
              <a:prstGeom prst="rect">
                <a:avLst/>
              </a:prstGeom>
              <a:noFill/>
            </p:spPr>
          </p:pic>
          <p:sp>
            <p:nvSpPr>
              <p:cNvPr id="54" name="Rectangle 2"/>
              <p:cNvSpPr>
                <a:spLocks noChangeArrowheads="1"/>
              </p:cNvSpPr>
              <p:nvPr/>
            </p:nvSpPr>
            <p:spPr bwMode="auto">
              <a:xfrm>
                <a:off x="3491880" y="1916832"/>
                <a:ext cx="1512168" cy="936104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Function</a:t>
                </a:r>
                <a:r>
                  <a: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/>
                </a:r>
                <a:br>
                  <a:rPr kumimoji="0" lang="en-GB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</a:br>
                <a:endPara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940152" y="1616163"/>
            <a:ext cx="2160240" cy="210086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grpSp>
        <p:nvGrpSpPr>
          <p:cNvPr id="5" name="Group 14"/>
          <p:cNvGrpSpPr/>
          <p:nvPr/>
        </p:nvGrpSpPr>
        <p:grpSpPr>
          <a:xfrm>
            <a:off x="6084168" y="1916832"/>
            <a:ext cx="1728192" cy="360040"/>
            <a:chOff x="609600" y="2908300"/>
            <a:chExt cx="3611880" cy="749300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r="38403"/>
            <a:stretch>
              <a:fillRect/>
            </a:stretch>
          </p:blipFill>
          <p:spPr bwMode="auto">
            <a:xfrm>
              <a:off x="1192212" y="2908300"/>
              <a:ext cx="2001838" cy="749300"/>
            </a:xfrm>
            <a:prstGeom prst="rect">
              <a:avLst/>
            </a:prstGeom>
            <a:noFill/>
          </p:spPr>
        </p:pic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1557337" y="2908300"/>
              <a:ext cx="1276350" cy="70008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1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9600" y="3048000"/>
              <a:ext cx="525462" cy="468313"/>
            </a:xfrm>
            <a:prstGeom prst="rect">
              <a:avLst/>
            </a:prstGeom>
            <a:noFill/>
          </p:spPr>
        </p:pic>
        <p:pic>
          <p:nvPicPr>
            <p:cNvPr id="33" name="Picture 32" descr="banana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0400" y="2971800"/>
              <a:ext cx="1021080" cy="574358"/>
            </a:xfrm>
            <a:prstGeom prst="rect">
              <a:avLst/>
            </a:prstGeom>
          </p:spPr>
        </p:pic>
      </p:grpSp>
      <p:grpSp>
        <p:nvGrpSpPr>
          <p:cNvPr id="6" name="Group 45"/>
          <p:cNvGrpSpPr/>
          <p:nvPr/>
        </p:nvGrpSpPr>
        <p:grpSpPr>
          <a:xfrm>
            <a:off x="6084168" y="2852936"/>
            <a:ext cx="1554088" cy="432048"/>
            <a:chOff x="6084168" y="1340768"/>
            <a:chExt cx="1554088" cy="432048"/>
          </a:xfrm>
        </p:grpSpPr>
        <p:grpSp>
          <p:nvGrpSpPr>
            <p:cNvPr id="7" name="Group 14"/>
            <p:cNvGrpSpPr/>
            <p:nvPr/>
          </p:nvGrpSpPr>
          <p:grpSpPr>
            <a:xfrm>
              <a:off x="6084168" y="1412776"/>
              <a:ext cx="1236593" cy="360040"/>
              <a:chOff x="609600" y="2908300"/>
              <a:chExt cx="2584450" cy="749300"/>
            </a:xfrm>
          </p:grpSpPr>
          <p:pic>
            <p:nvPicPr>
              <p:cNvPr id="40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r="38403"/>
              <a:stretch>
                <a:fillRect/>
              </a:stretch>
            </p:blipFill>
            <p:spPr bwMode="auto">
              <a:xfrm>
                <a:off x="1192212" y="2908300"/>
                <a:ext cx="2001838" cy="749300"/>
              </a:xfrm>
              <a:prstGeom prst="rect">
                <a:avLst/>
              </a:prstGeom>
              <a:noFill/>
            </p:spPr>
          </p:pic>
          <p:sp>
            <p:nvSpPr>
              <p:cNvPr id="41" name="Rectangle 5"/>
              <p:cNvSpPr>
                <a:spLocks noChangeArrowheads="1"/>
              </p:cNvSpPr>
              <p:nvPr/>
            </p:nvSpPr>
            <p:spPr bwMode="auto">
              <a:xfrm>
                <a:off x="1557337" y="2908300"/>
                <a:ext cx="1276350" cy="700088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42" name="Picture 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9600" y="3048000"/>
                <a:ext cx="525462" cy="468313"/>
              </a:xfrm>
              <a:prstGeom prst="rect">
                <a:avLst/>
              </a:prstGeom>
              <a:noFill/>
            </p:spPr>
          </p:pic>
        </p:grpSp>
        <p:pic>
          <p:nvPicPr>
            <p:cNvPr id="44" name="Picture 43" descr="cherry.jpg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8E1E7"/>
                </a:clrFrom>
                <a:clrTo>
                  <a:srgbClr val="F8E1E7">
                    <a:alpha val="0"/>
                  </a:srgbClr>
                </a:clrTo>
              </a:clrChange>
            </a:blip>
            <a:srcRect l="29502" t="13793" r="27586" b="21839"/>
            <a:stretch>
              <a:fillRect/>
            </a:stretch>
          </p:blipFill>
          <p:spPr>
            <a:xfrm>
              <a:off x="7308304" y="1340768"/>
              <a:ext cx="329952" cy="371196"/>
            </a:xfrm>
            <a:prstGeom prst="rect">
              <a:avLst/>
            </a:prstGeom>
          </p:spPr>
        </p:pic>
      </p:grpSp>
      <p:grpSp>
        <p:nvGrpSpPr>
          <p:cNvPr id="8" name="Group 46"/>
          <p:cNvGrpSpPr/>
          <p:nvPr/>
        </p:nvGrpSpPr>
        <p:grpSpPr>
          <a:xfrm>
            <a:off x="6012160" y="2348880"/>
            <a:ext cx="1800200" cy="432048"/>
            <a:chOff x="6012160" y="836712"/>
            <a:chExt cx="1800200" cy="432048"/>
          </a:xfrm>
        </p:grpSpPr>
        <p:grpSp>
          <p:nvGrpSpPr>
            <p:cNvPr id="9" name="Group 14"/>
            <p:cNvGrpSpPr/>
            <p:nvPr/>
          </p:nvGrpSpPr>
          <p:grpSpPr>
            <a:xfrm>
              <a:off x="6362933" y="908720"/>
              <a:ext cx="1449427" cy="360040"/>
              <a:chOff x="1192212" y="2908300"/>
              <a:chExt cx="3029268" cy="749300"/>
            </a:xfrm>
          </p:grpSpPr>
          <p:pic>
            <p:nvPicPr>
              <p:cNvPr id="23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r="38403"/>
              <a:stretch>
                <a:fillRect/>
              </a:stretch>
            </p:blipFill>
            <p:spPr bwMode="auto">
              <a:xfrm>
                <a:off x="1192212" y="2908300"/>
                <a:ext cx="2001838" cy="749300"/>
              </a:xfrm>
              <a:prstGeom prst="rect">
                <a:avLst/>
              </a:prstGeom>
              <a:noFill/>
            </p:spPr>
          </p:pic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1557337" y="2908300"/>
                <a:ext cx="1276350" cy="700088"/>
              </a:xfrm>
              <a:prstGeom prst="rect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26" name="Picture 25" descr="banana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200400" y="2971800"/>
                <a:ext cx="1021080" cy="574358"/>
              </a:xfrm>
              <a:prstGeom prst="rect">
                <a:avLst/>
              </a:prstGeom>
            </p:spPr>
          </p:pic>
        </p:grpSp>
        <p:pic>
          <p:nvPicPr>
            <p:cNvPr id="45" name="Picture 44" descr="cherry.jpg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8E1E7"/>
                </a:clrFrom>
                <a:clrTo>
                  <a:srgbClr val="F8E1E7">
                    <a:alpha val="0"/>
                  </a:srgbClr>
                </a:clrTo>
              </a:clrChange>
            </a:blip>
            <a:srcRect l="29502" t="13793" r="27586" b="21839"/>
            <a:stretch>
              <a:fillRect/>
            </a:stretch>
          </p:blipFill>
          <p:spPr>
            <a:xfrm>
              <a:off x="6012160" y="836712"/>
              <a:ext cx="329952" cy="371196"/>
            </a:xfrm>
            <a:prstGeom prst="rect">
              <a:avLst/>
            </a:prstGeom>
          </p:spPr>
        </p:pic>
      </p:grpSp>
      <p:sp>
        <p:nvSpPr>
          <p:cNvPr id="34" name="Oval 33"/>
          <p:cNvSpPr/>
          <p:nvPr/>
        </p:nvSpPr>
        <p:spPr>
          <a:xfrm>
            <a:off x="5868144" y="2780928"/>
            <a:ext cx="2016224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28"/>
          <p:cNvGrpSpPr/>
          <p:nvPr/>
        </p:nvGrpSpPr>
        <p:grpSpPr>
          <a:xfrm>
            <a:off x="5796136" y="3429000"/>
            <a:ext cx="2434544" cy="1666689"/>
            <a:chOff x="6457329" y="-794845"/>
            <a:chExt cx="2434544" cy="1666689"/>
          </a:xfrm>
        </p:grpSpPr>
        <p:sp>
          <p:nvSpPr>
            <p:cNvPr id="36" name="TextBox 35"/>
            <p:cNvSpPr txBox="1"/>
            <p:nvPr/>
          </p:nvSpPr>
          <p:spPr>
            <a:xfrm>
              <a:off x="6457329" y="348624"/>
              <a:ext cx="243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A value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 flipV="1">
              <a:off x="7537449" y="-794845"/>
              <a:ext cx="72008" cy="11521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Values (F#)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Simple Value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let </a:t>
            </a:r>
            <a:r>
              <a:rPr lang="en-GB" dirty="0" smtClean="0">
                <a:solidFill>
                  <a:srgbClr val="C00000"/>
                </a:solidFill>
              </a:rPr>
              <a:t>x</a:t>
            </a:r>
            <a:r>
              <a:rPr lang="en-GB" dirty="0" smtClean="0"/>
              <a:t> = 1</a:t>
            </a:r>
            <a:br>
              <a:rPr lang="en-GB" dirty="0" smtClean="0"/>
            </a:br>
            <a:endParaRPr lang="en-GB" dirty="0" smtClean="0"/>
          </a:p>
          <a:p>
            <a:pPr>
              <a:buNone/>
            </a:pPr>
            <a:r>
              <a:rPr lang="en-GB" dirty="0" smtClean="0"/>
              <a:t>Function Value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let </a:t>
            </a:r>
            <a:r>
              <a:rPr lang="en-GB" dirty="0" smtClean="0">
                <a:solidFill>
                  <a:srgbClr val="C00000"/>
                </a:solidFill>
              </a:rPr>
              <a:t>add1</a:t>
            </a:r>
            <a:r>
              <a:rPr lang="en-GB" dirty="0" smtClean="0"/>
              <a:t> x = </a:t>
            </a:r>
            <a:br>
              <a:rPr lang="en-GB" dirty="0" smtClean="0"/>
            </a:br>
            <a:r>
              <a:rPr lang="en-GB" dirty="0" smtClean="0"/>
              <a:t>    x + 1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1331640" y="2636912"/>
            <a:ext cx="360040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331640" y="4653136"/>
            <a:ext cx="936104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28"/>
          <p:cNvGrpSpPr/>
          <p:nvPr/>
        </p:nvGrpSpPr>
        <p:grpSpPr>
          <a:xfrm>
            <a:off x="1691680" y="3068960"/>
            <a:ext cx="5400600" cy="811252"/>
            <a:chOff x="2352873" y="-1154885"/>
            <a:chExt cx="5400600" cy="811252"/>
          </a:xfrm>
        </p:grpSpPr>
        <p:sp>
          <p:nvSpPr>
            <p:cNvPr id="8" name="TextBox 7"/>
            <p:cNvSpPr txBox="1"/>
            <p:nvPr/>
          </p:nvSpPr>
          <p:spPr>
            <a:xfrm>
              <a:off x="6097289" y="-866853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A value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2352873" y="-1154885"/>
              <a:ext cx="4104456" cy="5040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/>
          <p:nvPr/>
        </p:nvCxnSpPr>
        <p:spPr>
          <a:xfrm flipH="1">
            <a:off x="2267744" y="3717032"/>
            <a:ext cx="3672408" cy="100811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30890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6185860" y="2864035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What are the constraints?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2238202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843808" y="2222842"/>
            <a:ext cx="1872208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what are the constraints?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80000" flipH="1">
            <a:off x="2635599" y="1945984"/>
            <a:ext cx="387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Must not be more than 50 chars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2771800" y="2204864"/>
            <a:ext cx="3611880" cy="749300"/>
            <a:chOff x="609600" y="2908300"/>
            <a:chExt cx="3611880" cy="749300"/>
          </a:xfrm>
        </p:grpSpPr>
        <p:pic>
          <p:nvPicPr>
            <p:cNvPr id="1013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38403"/>
            <a:stretch>
              <a:fillRect/>
            </a:stretch>
          </p:blipFill>
          <p:spPr bwMode="auto">
            <a:xfrm>
              <a:off x="1192212" y="2908300"/>
              <a:ext cx="2001838" cy="749300"/>
            </a:xfrm>
            <a:prstGeom prst="rect">
              <a:avLst/>
            </a:prstGeom>
            <a:noFill/>
          </p:spPr>
        </p:pic>
        <p:sp>
          <p:nvSpPr>
            <p:cNvPr id="101381" name="Rectangle 5"/>
            <p:cNvSpPr>
              <a:spLocks noChangeArrowheads="1"/>
            </p:cNvSpPr>
            <p:nvPr/>
          </p:nvSpPr>
          <p:spPr bwMode="auto">
            <a:xfrm>
              <a:off x="1557337" y="2908300"/>
              <a:ext cx="1276350" cy="70008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 1</a:t>
              </a: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/>
              </a:r>
              <a:b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</a:br>
              <a:r>
                <a:rPr kumimoji="0" lang="en-GB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apple -&gt; banana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1382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" y="3048000"/>
              <a:ext cx="525462" cy="468313"/>
            </a:xfrm>
            <a:prstGeom prst="rect">
              <a:avLst/>
            </a:prstGeom>
            <a:noFill/>
          </p:spPr>
        </p:pic>
        <p:pic>
          <p:nvPicPr>
            <p:cNvPr id="13" name="Picture 12" descr="banana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0400" y="2971800"/>
              <a:ext cx="1021080" cy="574358"/>
            </a:xfrm>
            <a:prstGeom prst="rect">
              <a:avLst/>
            </a:prstGeom>
          </p:spPr>
        </p:pic>
      </p:grpSp>
      <p:grpSp>
        <p:nvGrpSpPr>
          <p:cNvPr id="3" name="Group 28"/>
          <p:cNvGrpSpPr/>
          <p:nvPr/>
        </p:nvGrpSpPr>
        <p:grpSpPr>
          <a:xfrm>
            <a:off x="2845768" y="3017788"/>
            <a:ext cx="2736304" cy="1531332"/>
            <a:chOff x="5449217" y="-1298901"/>
            <a:chExt cx="2736304" cy="1531332"/>
          </a:xfrm>
        </p:grpSpPr>
        <p:sp>
          <p:nvSpPr>
            <p:cNvPr id="15" name="TextBox 14"/>
            <p:cNvSpPr txBox="1"/>
            <p:nvPr/>
          </p:nvSpPr>
          <p:spPr>
            <a:xfrm>
              <a:off x="5449217" y="-290789"/>
              <a:ext cx="2736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What is the type?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5737249" y="-1298901"/>
              <a:ext cx="360040" cy="93610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989784" y="4510792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Example of a value?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Values vs.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4525963"/>
          </a:xfrm>
        </p:spPr>
        <p:txBody>
          <a:bodyPr>
            <a:noAutofit/>
          </a:bodyPr>
          <a:lstStyle/>
          <a:p>
            <a:r>
              <a:rPr lang="en-US" sz="2600" dirty="0" smtClean="0"/>
              <a:t>A “value” is just a member of a type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Values have no </a:t>
            </a:r>
            <a:r>
              <a:rPr lang="en-US" sz="2600" dirty="0" err="1" smtClean="0"/>
              <a:t>behaviour</a:t>
            </a: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Values are immutable</a:t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Changes done by external functions</a:t>
            </a:r>
          </a:p>
          <a:p>
            <a:endParaRPr lang="en-US" sz="2600" dirty="0" smtClean="0"/>
          </a:p>
          <a:p>
            <a:endParaRPr lang="en-GB" sz="2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1430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“object” is an encapsulation of a data structure 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600" dirty="0" smtClean="0"/>
              <a:t>…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its associated behavior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Objects are expected to have state (that is, be mutable)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operations that change the internal state must be provided by the object itself (via "dot" notation).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Gill Sans MT" pitchFamily="34" charset="0"/>
              </a:rPr>
              <a:t>Benefits of immutable values </a:t>
            </a:r>
            <a:br>
              <a:rPr lang="en-GB" dirty="0" smtClean="0">
                <a:latin typeface="Gill Sans MT" pitchFamily="34" charset="0"/>
              </a:rPr>
            </a:br>
            <a:r>
              <a:rPr lang="en-GB" dirty="0" smtClean="0">
                <a:latin typeface="Gill Sans MT" pitchFamily="34" charset="0"/>
              </a:rPr>
              <a:t>for domain modelling</a:t>
            </a:r>
            <a:endParaRPr lang="en-GB" dirty="0">
              <a:solidFill>
                <a:srgbClr val="C00000"/>
              </a:solidFill>
              <a:latin typeface="Gill Sans MT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4355976" y="5373216"/>
            <a:ext cx="4040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Immutability also helps parallelism, etc. But that is not relevant here.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290240"/>
            <a:ext cx="83529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class </a:t>
            </a:r>
            <a:r>
              <a:rPr lang="en-GB" sz="2400" b="1" dirty="0" err="1" smtClean="0"/>
              <a:t>PersonalName</a:t>
            </a:r>
            <a:endParaRPr lang="en-GB" sz="2400" b="1" dirty="0" smtClean="0"/>
          </a:p>
          <a:p>
            <a:r>
              <a:rPr lang="en-GB" sz="2400" dirty="0" smtClean="0"/>
              <a:t>{</a:t>
            </a:r>
          </a:p>
          <a:p>
            <a:r>
              <a:rPr lang="en-GB" sz="2400" dirty="0" smtClean="0"/>
              <a:t>    public </a:t>
            </a:r>
            <a:r>
              <a:rPr lang="en-GB" sz="2400" dirty="0" err="1" smtClean="0"/>
              <a:t>PersonalName</a:t>
            </a:r>
            <a:r>
              <a:rPr lang="en-GB" sz="2400" dirty="0" smtClean="0"/>
              <a:t>(string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, string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    {</a:t>
            </a:r>
          </a:p>
          <a:p>
            <a:r>
              <a:rPr lang="en-GB" sz="2400" dirty="0" smtClean="0"/>
              <a:t>        </a:t>
            </a:r>
            <a:r>
              <a:rPr lang="en-GB" sz="2400" dirty="0" err="1" smtClean="0"/>
              <a:t>this.FirstName</a:t>
            </a:r>
            <a:r>
              <a:rPr lang="en-GB" sz="2400" dirty="0" smtClean="0"/>
              <a:t> =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;</a:t>
            </a:r>
          </a:p>
          <a:p>
            <a:r>
              <a:rPr lang="en-GB" sz="2400" dirty="0" smtClean="0"/>
              <a:t>        </a:t>
            </a:r>
            <a:r>
              <a:rPr lang="en-GB" sz="2400" dirty="0" err="1" smtClean="0"/>
              <a:t>this.LastName</a:t>
            </a:r>
            <a:r>
              <a:rPr lang="en-GB" sz="2400" dirty="0" smtClean="0"/>
              <a:t> =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;</a:t>
            </a:r>
          </a:p>
          <a:p>
            <a:r>
              <a:rPr lang="en-GB" sz="2400" dirty="0" smtClean="0"/>
              <a:t>    }</a:t>
            </a:r>
          </a:p>
          <a:p>
            <a:endParaRPr lang="en-GB" sz="2400" dirty="0" smtClean="0"/>
          </a:p>
          <a:p>
            <a:r>
              <a:rPr lang="en-GB" sz="2400" dirty="0" smtClean="0"/>
              <a:t>    public string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 { get; private set; }</a:t>
            </a:r>
          </a:p>
          <a:p>
            <a:r>
              <a:rPr lang="en-GB" sz="2400" dirty="0" smtClean="0"/>
              <a:t>    public string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 { get; private set; }</a:t>
            </a:r>
          </a:p>
          <a:p>
            <a:r>
              <a:rPr lang="en-GB" sz="24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 rot="21240000" flipH="1">
            <a:off x="4225018" y="5236256"/>
            <a:ext cx="404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use "private set" for immutability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88024" y="4941168"/>
            <a:ext cx="216023" cy="50405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 object definition in C#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290240"/>
            <a:ext cx="83529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class </a:t>
            </a:r>
            <a:r>
              <a:rPr lang="en-GB" sz="2400" b="1" dirty="0" err="1" smtClean="0"/>
              <a:t>PersonalName</a:t>
            </a:r>
            <a:endParaRPr lang="en-GB" sz="2400" b="1" dirty="0" smtClean="0"/>
          </a:p>
          <a:p>
            <a:r>
              <a:rPr lang="en-GB" sz="2400" dirty="0" smtClean="0"/>
              <a:t>{</a:t>
            </a:r>
          </a:p>
          <a:p>
            <a:r>
              <a:rPr lang="en-GB" sz="2400" dirty="0" smtClean="0"/>
              <a:t>    public </a:t>
            </a:r>
            <a:r>
              <a:rPr lang="en-GB" sz="2400" dirty="0" err="1" smtClean="0"/>
              <a:t>PersonalName</a:t>
            </a:r>
            <a:r>
              <a:rPr lang="en-GB" sz="2400" dirty="0" smtClean="0"/>
              <a:t>(string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, string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    {</a:t>
            </a:r>
          </a:p>
          <a:p>
            <a:r>
              <a:rPr lang="en-GB" sz="2400" dirty="0" smtClean="0"/>
              <a:t>        </a:t>
            </a:r>
            <a:r>
              <a:rPr lang="en-GB" sz="2400" dirty="0" err="1" smtClean="0"/>
              <a:t>this.FirstName</a:t>
            </a:r>
            <a:r>
              <a:rPr lang="en-GB" sz="2400" dirty="0" smtClean="0"/>
              <a:t> =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;</a:t>
            </a:r>
          </a:p>
          <a:p>
            <a:r>
              <a:rPr lang="en-GB" sz="2400" dirty="0" smtClean="0"/>
              <a:t>        </a:t>
            </a:r>
            <a:r>
              <a:rPr lang="en-GB" sz="2400" dirty="0" err="1" smtClean="0"/>
              <a:t>this.LastName</a:t>
            </a:r>
            <a:r>
              <a:rPr lang="en-GB" sz="2400" dirty="0" smtClean="0"/>
              <a:t> =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;</a:t>
            </a:r>
          </a:p>
          <a:p>
            <a:r>
              <a:rPr lang="en-GB" sz="2400" dirty="0" smtClean="0"/>
              <a:t>    }</a:t>
            </a:r>
          </a:p>
          <a:p>
            <a:endParaRPr lang="en-GB" sz="2400" dirty="0" smtClean="0"/>
          </a:p>
          <a:p>
            <a:r>
              <a:rPr lang="en-GB" sz="2400" dirty="0" smtClean="0"/>
              <a:t>    public string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 { get; private set; }</a:t>
            </a:r>
          </a:p>
          <a:p>
            <a:r>
              <a:rPr lang="en-GB" sz="2400" dirty="0" smtClean="0"/>
              <a:t>    public string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 { get; private set; }</a:t>
            </a:r>
          </a:p>
          <a:p>
            <a:r>
              <a:rPr lang="en-GB" sz="24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 rot="21420000" flipH="1">
            <a:off x="4513052" y="1190654"/>
            <a:ext cx="404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Classes are reference types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491882" y="1484784"/>
            <a:ext cx="1080118" cy="7200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 object definition in C#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836712"/>
            <a:ext cx="83529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class </a:t>
            </a:r>
            <a:r>
              <a:rPr lang="en-GB" sz="1600" b="1" dirty="0" err="1" smtClean="0"/>
              <a:t>PersonalName</a:t>
            </a:r>
            <a:endParaRPr lang="en-GB" sz="1600" b="1" dirty="0" smtClean="0"/>
          </a:p>
          <a:p>
            <a:r>
              <a:rPr lang="en-GB" sz="1600" dirty="0" smtClean="0"/>
              <a:t>{</a:t>
            </a:r>
          </a:p>
          <a:p>
            <a:r>
              <a:rPr lang="en-GB" sz="1600" dirty="0" smtClean="0"/>
              <a:t>    // all the code from above, plus...</a:t>
            </a:r>
          </a:p>
          <a:p>
            <a:endParaRPr lang="en-GB" sz="1600" dirty="0" smtClean="0"/>
          </a:p>
          <a:p>
            <a:r>
              <a:rPr lang="en-GB" sz="1600" dirty="0" smtClean="0"/>
              <a:t>    public override </a:t>
            </a:r>
            <a:r>
              <a:rPr lang="en-GB" sz="1600" dirty="0" err="1" smtClean="0"/>
              <a:t>int</a:t>
            </a:r>
            <a:r>
              <a:rPr lang="en-GB" sz="1600" dirty="0" smtClean="0"/>
              <a:t> </a:t>
            </a:r>
            <a:r>
              <a:rPr lang="en-GB" sz="1600" dirty="0" err="1" smtClean="0"/>
              <a:t>GetHashCode</a:t>
            </a:r>
            <a:r>
              <a:rPr lang="en-GB" sz="1600" dirty="0" smtClean="0"/>
              <a:t>()</a:t>
            </a:r>
          </a:p>
          <a:p>
            <a:r>
              <a:rPr lang="en-GB" sz="1600" dirty="0" smtClean="0"/>
              <a:t>    {</a:t>
            </a:r>
          </a:p>
          <a:p>
            <a:r>
              <a:rPr lang="en-GB" sz="1600" dirty="0" smtClean="0"/>
              <a:t>        return </a:t>
            </a:r>
            <a:r>
              <a:rPr lang="en-GB" sz="1600" dirty="0" err="1" smtClean="0"/>
              <a:t>this.FirstName.GetHashCode</a:t>
            </a:r>
            <a:r>
              <a:rPr lang="en-GB" sz="1600" dirty="0" smtClean="0"/>
              <a:t>() + </a:t>
            </a:r>
            <a:r>
              <a:rPr lang="en-GB" sz="1600" dirty="0" err="1" smtClean="0"/>
              <a:t>this.LastName.GetHashCode</a:t>
            </a:r>
            <a:r>
              <a:rPr lang="en-GB" sz="1600" dirty="0" smtClean="0"/>
              <a:t>();</a:t>
            </a:r>
          </a:p>
          <a:p>
            <a:r>
              <a:rPr lang="en-GB" sz="1600" dirty="0" smtClean="0"/>
              <a:t>    }</a:t>
            </a:r>
          </a:p>
          <a:p>
            <a:r>
              <a:rPr lang="en-GB" sz="1600" dirty="0" smtClean="0"/>
              <a:t>    </a:t>
            </a:r>
          </a:p>
          <a:p>
            <a:r>
              <a:rPr lang="en-GB" sz="1600" dirty="0" smtClean="0"/>
              <a:t>    public override </a:t>
            </a:r>
            <a:r>
              <a:rPr lang="en-GB" sz="1600" dirty="0" err="1" smtClean="0"/>
              <a:t>bool</a:t>
            </a:r>
            <a:r>
              <a:rPr lang="en-GB" sz="1600" dirty="0" smtClean="0"/>
              <a:t> Equals(object other)</a:t>
            </a:r>
          </a:p>
          <a:p>
            <a:r>
              <a:rPr lang="en-GB" sz="1600" dirty="0" smtClean="0"/>
              <a:t>    {</a:t>
            </a:r>
          </a:p>
          <a:p>
            <a:r>
              <a:rPr lang="en-GB" sz="1600" dirty="0" smtClean="0"/>
              <a:t>        return Equals(other as </a:t>
            </a:r>
            <a:r>
              <a:rPr lang="en-GB" sz="1600" dirty="0" err="1" smtClean="0"/>
              <a:t>PersonalName</a:t>
            </a:r>
            <a:r>
              <a:rPr lang="en-GB" sz="1600" dirty="0" smtClean="0"/>
              <a:t>);</a:t>
            </a:r>
          </a:p>
          <a:p>
            <a:r>
              <a:rPr lang="en-GB" sz="1600" dirty="0" smtClean="0"/>
              <a:t>    }</a:t>
            </a:r>
          </a:p>
          <a:p>
            <a:endParaRPr lang="en-GB" sz="1600" dirty="0" smtClean="0"/>
          </a:p>
          <a:p>
            <a:r>
              <a:rPr lang="en-GB" sz="1600" dirty="0" smtClean="0"/>
              <a:t>    public </a:t>
            </a:r>
            <a:r>
              <a:rPr lang="en-GB" sz="1600" dirty="0" err="1" smtClean="0"/>
              <a:t>bool</a:t>
            </a:r>
            <a:r>
              <a:rPr lang="en-GB" sz="1600" dirty="0" smtClean="0"/>
              <a:t> Equals(</a:t>
            </a:r>
            <a:r>
              <a:rPr lang="en-GB" sz="1600" dirty="0" err="1" smtClean="0"/>
              <a:t>PersonalName</a:t>
            </a:r>
            <a:r>
              <a:rPr lang="en-GB" sz="1600" dirty="0" smtClean="0"/>
              <a:t> other)</a:t>
            </a:r>
          </a:p>
          <a:p>
            <a:r>
              <a:rPr lang="en-GB" sz="1600" dirty="0" smtClean="0"/>
              <a:t>    {</a:t>
            </a:r>
          </a:p>
          <a:p>
            <a:r>
              <a:rPr lang="en-GB" sz="1600" dirty="0" smtClean="0"/>
              <a:t>        if ((object) other == null)</a:t>
            </a:r>
          </a:p>
          <a:p>
            <a:r>
              <a:rPr lang="en-GB" sz="1600" dirty="0" smtClean="0"/>
              <a:t>        {</a:t>
            </a:r>
          </a:p>
          <a:p>
            <a:r>
              <a:rPr lang="en-GB" sz="1600" dirty="0" smtClean="0"/>
              <a:t>            return false;</a:t>
            </a:r>
          </a:p>
          <a:p>
            <a:r>
              <a:rPr lang="en-GB" sz="1600" dirty="0" smtClean="0"/>
              <a:t>        }</a:t>
            </a:r>
          </a:p>
          <a:p>
            <a:r>
              <a:rPr lang="en-GB" sz="1600" dirty="0" smtClean="0"/>
              <a:t>        return </a:t>
            </a:r>
            <a:r>
              <a:rPr lang="en-GB" sz="1600" dirty="0" err="1" smtClean="0"/>
              <a:t>FirstName</a:t>
            </a:r>
            <a:r>
              <a:rPr lang="en-GB" sz="1600" dirty="0" smtClean="0"/>
              <a:t> == </a:t>
            </a:r>
            <a:r>
              <a:rPr lang="en-GB" sz="1600" dirty="0" err="1" smtClean="0"/>
              <a:t>other.FirstName</a:t>
            </a:r>
            <a:r>
              <a:rPr lang="en-GB" sz="1600" dirty="0" smtClean="0"/>
              <a:t> &amp;&amp; </a:t>
            </a:r>
            <a:r>
              <a:rPr lang="en-GB" sz="1600" dirty="0" err="1" smtClean="0"/>
              <a:t>LastName</a:t>
            </a:r>
            <a:r>
              <a:rPr lang="en-GB" sz="1600" dirty="0" smtClean="0"/>
              <a:t> == </a:t>
            </a:r>
            <a:r>
              <a:rPr lang="en-GB" sz="1600" dirty="0" err="1" smtClean="0"/>
              <a:t>other.LastName</a:t>
            </a:r>
            <a:r>
              <a:rPr lang="en-GB" sz="1600" dirty="0" smtClean="0"/>
              <a:t>;</a:t>
            </a:r>
          </a:p>
          <a:p>
            <a:r>
              <a:rPr lang="en-GB" sz="1600" dirty="0" smtClean="0"/>
              <a:t>    }</a:t>
            </a:r>
            <a:endParaRPr lang="en-GB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 object definition in C# (</a:t>
            </a:r>
            <a:r>
              <a:rPr lang="en-GB" dirty="0" smtClean="0">
                <a:solidFill>
                  <a:srgbClr val="C00000"/>
                </a:solidFill>
              </a:rPr>
              <a:t>extra code for equality</a:t>
            </a:r>
            <a:r>
              <a:rPr lang="en-GB" dirty="0" smtClean="0"/>
              <a:t>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951111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</a:t>
            </a:r>
            <a:r>
              <a:rPr lang="en-GB" sz="2400" b="1" dirty="0" err="1" smtClean="0"/>
              <a:t>PersonalName</a:t>
            </a:r>
            <a:r>
              <a:rPr lang="en-GB" sz="2400" dirty="0" smtClean="0"/>
              <a:t> = {</a:t>
            </a:r>
            <a:r>
              <a:rPr lang="en-GB" sz="2400" dirty="0" err="1" smtClean="0"/>
              <a:t>FirstName:string</a:t>
            </a:r>
            <a:r>
              <a:rPr lang="en-GB" sz="2400" dirty="0" smtClean="0"/>
              <a:t>; </a:t>
            </a:r>
            <a:r>
              <a:rPr lang="en-GB" sz="2400" dirty="0" err="1" smtClean="0"/>
              <a:t>LastName:string</a:t>
            </a:r>
            <a:r>
              <a:rPr lang="en-GB" sz="2400" dirty="0" smtClean="0"/>
              <a:t>}</a:t>
            </a:r>
            <a:endParaRPr lang="en-GB" sz="24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Value object definition in F#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21240000" flipH="1">
            <a:off x="5332419" y="3608150"/>
            <a:ext cx="34777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the best code is no code at all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9752" y="2248946"/>
            <a:ext cx="4392488" cy="9902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16000" tIns="216000" rIns="216000" bIns="216000" rtlCol="0" anchor="ctr">
            <a:sp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 Rounded MT Bold" pitchFamily="34" charset="0"/>
              </a:rPr>
              <a:t>This page intentionally left blank</a:t>
            </a:r>
          </a:p>
          <a:p>
            <a:pPr algn="ctr"/>
            <a:endParaRPr lang="en-GB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Value object definition in F# (</a:t>
            </a:r>
            <a:r>
              <a:rPr lang="en-GB" smtClean="0">
                <a:solidFill>
                  <a:srgbClr val="C00000"/>
                </a:solidFill>
              </a:rPr>
              <a:t>extra code for equality</a:t>
            </a:r>
            <a:r>
              <a:rPr lang="en-GB" smtClean="0"/>
              <a:t>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F# values and DDD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F# values are excellent for Value Objects</a:t>
            </a:r>
          </a:p>
          <a:p>
            <a:pPr lvl="1"/>
            <a:r>
              <a:rPr lang="en-GB" dirty="0" smtClean="0"/>
              <a:t>F# values are immutable by default</a:t>
            </a:r>
          </a:p>
          <a:p>
            <a:pPr lvl="1"/>
            <a:r>
              <a:rPr lang="en-GB" dirty="0" smtClean="0"/>
              <a:t>F# values define equality and comparison</a:t>
            </a:r>
          </a:p>
          <a:p>
            <a:r>
              <a:rPr lang="en-GB" dirty="0" smtClean="0"/>
              <a:t>F# values are excellent for Entities too</a:t>
            </a:r>
          </a:p>
          <a:p>
            <a:pPr lvl="1"/>
            <a:r>
              <a:rPr lang="en-GB" dirty="0" smtClean="0"/>
              <a:t>Immutable entities are good!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013827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type </a:t>
            </a:r>
            <a:r>
              <a:rPr lang="en-GB" sz="2400" b="1" dirty="0" smtClean="0"/>
              <a:t>Person</a:t>
            </a:r>
            <a:r>
              <a:rPr lang="en-GB" sz="2400" dirty="0" smtClean="0"/>
              <a:t> = { ... ... ... }    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560" y="2804735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let </a:t>
            </a:r>
            <a:r>
              <a:rPr lang="en-GB" sz="2400" b="1" dirty="0" err="1" smtClean="0"/>
              <a:t>tryCreatePerson</a:t>
            </a:r>
            <a:r>
              <a:rPr lang="en-GB" sz="2400" dirty="0" smtClean="0"/>
              <a:t> name = </a:t>
            </a:r>
            <a:br>
              <a:rPr lang="en-GB" sz="2400" dirty="0" smtClean="0"/>
            </a:br>
            <a:r>
              <a:rPr lang="en-GB" sz="2400" dirty="0" smtClean="0"/>
              <a:t>    // validate on construction</a:t>
            </a:r>
            <a:br>
              <a:rPr lang="en-GB" sz="2400" dirty="0" smtClean="0"/>
            </a:br>
            <a:r>
              <a:rPr lang="en-GB" sz="2400" dirty="0" smtClean="0"/>
              <a:t>    // if input is valid return something</a:t>
            </a:r>
            <a:br>
              <a:rPr lang="en-GB" sz="2400" dirty="0" smtClean="0"/>
            </a:br>
            <a:r>
              <a:rPr lang="en-GB" sz="2400" dirty="0" smtClean="0"/>
              <a:t>    // if input is not</a:t>
            </a:r>
            <a:r>
              <a:rPr lang="en-GB" sz="2400" i="1" dirty="0" smtClean="0"/>
              <a:t> </a:t>
            </a:r>
            <a:r>
              <a:rPr lang="en-GB" sz="2400" dirty="0" smtClean="0"/>
              <a:t>valid return error</a:t>
            </a:r>
            <a:br>
              <a:rPr lang="en-GB" sz="2400" dirty="0" smtClean="0"/>
            </a:br>
            <a:r>
              <a:rPr lang="en-GB" sz="2400" dirty="0" smtClean="0"/>
              <a:t>               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3203848" y="1628800"/>
            <a:ext cx="2092521" cy="568660"/>
            <a:chOff x="2267745" y="1844824"/>
            <a:chExt cx="2092521" cy="568660"/>
          </a:xfrm>
        </p:grpSpPr>
        <p:sp>
          <p:nvSpPr>
            <p:cNvPr id="7" name="TextBox 6"/>
            <p:cNvSpPr txBox="1"/>
            <p:nvPr/>
          </p:nvSpPr>
          <p:spPr>
            <a:xfrm rot="21480000" flipH="1">
              <a:off x="2347195" y="1951819"/>
              <a:ext cx="2013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immutable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2267745" y="1844824"/>
              <a:ext cx="144016" cy="2880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 rot="120000">
            <a:off x="193097" y="4633381"/>
            <a:ext cx="3008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 smtClean="0">
                <a:solidFill>
                  <a:srgbClr val="C00000"/>
                </a:solidFill>
                <a:latin typeface="Conformity" pitchFamily="2" charset="0"/>
              </a:rPr>
              <a:t>All</a:t>
            </a: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 changes must go through this checkpoint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8064" y="3750131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en-GB" sz="48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2080" y="3356992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GB" sz="4800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20000">
            <a:off x="5008681" y="2419039"/>
            <a:ext cx="40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The only way to create an object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491880" y="2564904"/>
            <a:ext cx="1656184" cy="3600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 rot="5400000">
            <a:off x="-40219" y="3792747"/>
            <a:ext cx="1440163" cy="712670"/>
          </a:xfrm>
          <a:custGeom>
            <a:avLst/>
            <a:gdLst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08439 w 2968597"/>
              <a:gd name="connsiteY5" fmla="*/ 308344 h 1180214"/>
              <a:gd name="connsiteX6" fmla="*/ 129704 w 2968597"/>
              <a:gd name="connsiteY6" fmla="*/ 340241 h 1180214"/>
              <a:gd name="connsiteX7" fmla="*/ 150969 w 2968597"/>
              <a:gd name="connsiteY7" fmla="*/ 361507 h 1180214"/>
              <a:gd name="connsiteX8" fmla="*/ 193499 w 2968597"/>
              <a:gd name="connsiteY8" fmla="*/ 425302 h 1180214"/>
              <a:gd name="connsiteX9" fmla="*/ 267927 w 2968597"/>
              <a:gd name="connsiteY9" fmla="*/ 499730 h 1180214"/>
              <a:gd name="connsiteX10" fmla="*/ 310457 w 2968597"/>
              <a:gd name="connsiteY10" fmla="*/ 542260 h 1180214"/>
              <a:gd name="connsiteX11" fmla="*/ 384885 w 2968597"/>
              <a:gd name="connsiteY11" fmla="*/ 616688 h 1180214"/>
              <a:gd name="connsiteX12" fmla="*/ 416783 w 2968597"/>
              <a:gd name="connsiteY12" fmla="*/ 637953 h 1180214"/>
              <a:gd name="connsiteX13" fmla="*/ 448680 w 2968597"/>
              <a:gd name="connsiteY13" fmla="*/ 669851 h 1180214"/>
              <a:gd name="connsiteX14" fmla="*/ 491211 w 2968597"/>
              <a:gd name="connsiteY14" fmla="*/ 691116 h 1180214"/>
              <a:gd name="connsiteX15" fmla="*/ 555006 w 2968597"/>
              <a:gd name="connsiteY15" fmla="*/ 744279 h 1180214"/>
              <a:gd name="connsiteX16" fmla="*/ 586904 w 2968597"/>
              <a:gd name="connsiteY16" fmla="*/ 754911 h 1180214"/>
              <a:gd name="connsiteX17" fmla="*/ 618801 w 2968597"/>
              <a:gd name="connsiteY17" fmla="*/ 776176 h 1180214"/>
              <a:gd name="connsiteX18" fmla="*/ 671964 w 2968597"/>
              <a:gd name="connsiteY18" fmla="*/ 797441 h 1180214"/>
              <a:gd name="connsiteX19" fmla="*/ 693229 w 2968597"/>
              <a:gd name="connsiteY19" fmla="*/ 818707 h 1180214"/>
              <a:gd name="connsiteX20" fmla="*/ 757025 w 2968597"/>
              <a:gd name="connsiteY20" fmla="*/ 850604 h 1180214"/>
              <a:gd name="connsiteX21" fmla="*/ 831453 w 2968597"/>
              <a:gd name="connsiteY21" fmla="*/ 893135 h 1180214"/>
              <a:gd name="connsiteX22" fmla="*/ 863350 w 2968597"/>
              <a:gd name="connsiteY22" fmla="*/ 914400 h 1180214"/>
              <a:gd name="connsiteX23" fmla="*/ 980308 w 2968597"/>
              <a:gd name="connsiteY23" fmla="*/ 967562 h 1180214"/>
              <a:gd name="connsiteX24" fmla="*/ 1022839 w 2968597"/>
              <a:gd name="connsiteY24" fmla="*/ 978195 h 1180214"/>
              <a:gd name="connsiteX25" fmla="*/ 1086634 w 2968597"/>
              <a:gd name="connsiteY25" fmla="*/ 999460 h 1180214"/>
              <a:gd name="connsiteX26" fmla="*/ 1182327 w 2968597"/>
              <a:gd name="connsiteY26" fmla="*/ 1020725 h 1180214"/>
              <a:gd name="connsiteX27" fmla="*/ 1288653 w 2968597"/>
              <a:gd name="connsiteY27" fmla="*/ 1052623 h 1180214"/>
              <a:gd name="connsiteX28" fmla="*/ 1384346 w 2968597"/>
              <a:gd name="connsiteY28" fmla="*/ 1073888 h 1180214"/>
              <a:gd name="connsiteX29" fmla="*/ 1522569 w 2968597"/>
              <a:gd name="connsiteY29" fmla="*/ 1095153 h 1180214"/>
              <a:gd name="connsiteX30" fmla="*/ 1586364 w 2968597"/>
              <a:gd name="connsiteY30" fmla="*/ 1105786 h 1180214"/>
              <a:gd name="connsiteX31" fmla="*/ 1671425 w 2968597"/>
              <a:gd name="connsiteY31" fmla="*/ 1116418 h 1180214"/>
              <a:gd name="connsiteX32" fmla="*/ 1799015 w 2968597"/>
              <a:gd name="connsiteY32" fmla="*/ 1137683 h 1180214"/>
              <a:gd name="connsiteX33" fmla="*/ 1905341 w 2968597"/>
              <a:gd name="connsiteY33" fmla="*/ 1148316 h 1180214"/>
              <a:gd name="connsiteX34" fmla="*/ 2054197 w 2968597"/>
              <a:gd name="connsiteY34" fmla="*/ 1180214 h 1180214"/>
              <a:gd name="connsiteX35" fmla="*/ 2724048 w 2968597"/>
              <a:gd name="connsiteY35" fmla="*/ 1169581 h 1180214"/>
              <a:gd name="connsiteX36" fmla="*/ 2755946 w 2968597"/>
              <a:gd name="connsiteY36" fmla="*/ 1158948 h 1180214"/>
              <a:gd name="connsiteX37" fmla="*/ 2872904 w 2968597"/>
              <a:gd name="connsiteY37" fmla="*/ 1127051 h 1180214"/>
              <a:gd name="connsiteX38" fmla="*/ 2904801 w 2968597"/>
              <a:gd name="connsiteY38" fmla="*/ 1105786 h 1180214"/>
              <a:gd name="connsiteX39" fmla="*/ 2947332 w 2968597"/>
              <a:gd name="connsiteY39" fmla="*/ 1095153 h 1180214"/>
              <a:gd name="connsiteX40" fmla="*/ 2968597 w 2968597"/>
              <a:gd name="connsiteY40" fmla="*/ 1084521 h 118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968597" h="1180214">
                <a:moveTo>
                  <a:pt x="2113" y="0"/>
                </a:moveTo>
                <a:cubicBezTo>
                  <a:pt x="21423" y="173780"/>
                  <a:pt x="0" y="41867"/>
                  <a:pt x="23378" y="127590"/>
                </a:cubicBezTo>
                <a:cubicBezTo>
                  <a:pt x="31068" y="155786"/>
                  <a:pt x="28431" y="188333"/>
                  <a:pt x="44643" y="212651"/>
                </a:cubicBezTo>
                <a:cubicBezTo>
                  <a:pt x="51731" y="223283"/>
                  <a:pt x="60193" y="233119"/>
                  <a:pt x="65908" y="244548"/>
                </a:cubicBezTo>
                <a:cubicBezTo>
                  <a:pt x="70920" y="254573"/>
                  <a:pt x="70324" y="267121"/>
                  <a:pt x="76541" y="276446"/>
                </a:cubicBezTo>
                <a:cubicBezTo>
                  <a:pt x="84882" y="288957"/>
                  <a:pt x="98813" y="296792"/>
                  <a:pt x="108439" y="308344"/>
                </a:cubicBezTo>
                <a:cubicBezTo>
                  <a:pt x="116620" y="318161"/>
                  <a:pt x="121721" y="330263"/>
                  <a:pt x="129704" y="340241"/>
                </a:cubicBezTo>
                <a:cubicBezTo>
                  <a:pt x="135966" y="348069"/>
                  <a:pt x="144954" y="353487"/>
                  <a:pt x="150969" y="361507"/>
                </a:cubicBezTo>
                <a:cubicBezTo>
                  <a:pt x="166303" y="381953"/>
                  <a:pt x="175427" y="407230"/>
                  <a:pt x="193499" y="425302"/>
                </a:cubicBezTo>
                <a:lnTo>
                  <a:pt x="267927" y="499730"/>
                </a:lnTo>
                <a:cubicBezTo>
                  <a:pt x="291124" y="569326"/>
                  <a:pt x="258905" y="501019"/>
                  <a:pt x="310457" y="542260"/>
                </a:cubicBezTo>
                <a:cubicBezTo>
                  <a:pt x="337854" y="564178"/>
                  <a:pt x="355692" y="597226"/>
                  <a:pt x="384885" y="616688"/>
                </a:cubicBezTo>
                <a:cubicBezTo>
                  <a:pt x="395518" y="623776"/>
                  <a:pt x="406966" y="629772"/>
                  <a:pt x="416783" y="637953"/>
                </a:cubicBezTo>
                <a:cubicBezTo>
                  <a:pt x="428334" y="647579"/>
                  <a:pt x="436444" y="661111"/>
                  <a:pt x="448680" y="669851"/>
                </a:cubicBezTo>
                <a:cubicBezTo>
                  <a:pt x="461578" y="679064"/>
                  <a:pt x="477034" y="684028"/>
                  <a:pt x="491211" y="691116"/>
                </a:cubicBezTo>
                <a:cubicBezTo>
                  <a:pt x="514726" y="714632"/>
                  <a:pt x="525399" y="729476"/>
                  <a:pt x="555006" y="744279"/>
                </a:cubicBezTo>
                <a:cubicBezTo>
                  <a:pt x="565031" y="749291"/>
                  <a:pt x="576271" y="751367"/>
                  <a:pt x="586904" y="754911"/>
                </a:cubicBezTo>
                <a:cubicBezTo>
                  <a:pt x="597536" y="761999"/>
                  <a:pt x="607372" y="770461"/>
                  <a:pt x="618801" y="776176"/>
                </a:cubicBezTo>
                <a:cubicBezTo>
                  <a:pt x="635872" y="784712"/>
                  <a:pt x="655393" y="787972"/>
                  <a:pt x="671964" y="797441"/>
                </a:cubicBezTo>
                <a:cubicBezTo>
                  <a:pt x="680668" y="802415"/>
                  <a:pt x="685401" y="812445"/>
                  <a:pt x="693229" y="818707"/>
                </a:cubicBezTo>
                <a:cubicBezTo>
                  <a:pt x="722673" y="842263"/>
                  <a:pt x="723335" y="839375"/>
                  <a:pt x="757025" y="850604"/>
                </a:cubicBezTo>
                <a:cubicBezTo>
                  <a:pt x="859863" y="927734"/>
                  <a:pt x="750272" y="852544"/>
                  <a:pt x="831453" y="893135"/>
                </a:cubicBezTo>
                <a:cubicBezTo>
                  <a:pt x="842882" y="898850"/>
                  <a:pt x="852255" y="908060"/>
                  <a:pt x="863350" y="914400"/>
                </a:cubicBezTo>
                <a:cubicBezTo>
                  <a:pt x="890774" y="930071"/>
                  <a:pt x="958149" y="959504"/>
                  <a:pt x="980308" y="967562"/>
                </a:cubicBezTo>
                <a:cubicBezTo>
                  <a:pt x="994042" y="972556"/>
                  <a:pt x="1008842" y="973996"/>
                  <a:pt x="1022839" y="978195"/>
                </a:cubicBezTo>
                <a:cubicBezTo>
                  <a:pt x="1044309" y="984636"/>
                  <a:pt x="1065164" y="993019"/>
                  <a:pt x="1086634" y="999460"/>
                </a:cubicBezTo>
                <a:cubicBezTo>
                  <a:pt x="1116674" y="1008472"/>
                  <a:pt x="1151963" y="1014653"/>
                  <a:pt x="1182327" y="1020725"/>
                </a:cubicBezTo>
                <a:cubicBezTo>
                  <a:pt x="1250627" y="1054875"/>
                  <a:pt x="1200399" y="1034972"/>
                  <a:pt x="1288653" y="1052623"/>
                </a:cubicBezTo>
                <a:cubicBezTo>
                  <a:pt x="1459340" y="1086760"/>
                  <a:pt x="1180043" y="1036740"/>
                  <a:pt x="1384346" y="1073888"/>
                </a:cubicBezTo>
                <a:cubicBezTo>
                  <a:pt x="1457306" y="1087154"/>
                  <a:pt x="1444881" y="1083201"/>
                  <a:pt x="1522569" y="1095153"/>
                </a:cubicBezTo>
                <a:cubicBezTo>
                  <a:pt x="1543877" y="1098431"/>
                  <a:pt x="1565022" y="1102737"/>
                  <a:pt x="1586364" y="1105786"/>
                </a:cubicBezTo>
                <a:cubicBezTo>
                  <a:pt x="1614651" y="1109827"/>
                  <a:pt x="1643167" y="1112179"/>
                  <a:pt x="1671425" y="1116418"/>
                </a:cubicBezTo>
                <a:cubicBezTo>
                  <a:pt x="1714065" y="1122814"/>
                  <a:pt x="1756112" y="1133393"/>
                  <a:pt x="1799015" y="1137683"/>
                </a:cubicBezTo>
                <a:cubicBezTo>
                  <a:pt x="1834457" y="1141227"/>
                  <a:pt x="1870116" y="1143032"/>
                  <a:pt x="1905341" y="1148316"/>
                </a:cubicBezTo>
                <a:cubicBezTo>
                  <a:pt x="1965673" y="1157366"/>
                  <a:pt x="2000991" y="1166912"/>
                  <a:pt x="2054197" y="1180214"/>
                </a:cubicBezTo>
                <a:lnTo>
                  <a:pt x="2724048" y="1169581"/>
                </a:lnTo>
                <a:cubicBezTo>
                  <a:pt x="2735251" y="1169242"/>
                  <a:pt x="2745133" y="1161897"/>
                  <a:pt x="2755946" y="1158948"/>
                </a:cubicBezTo>
                <a:cubicBezTo>
                  <a:pt x="2887873" y="1122967"/>
                  <a:pt x="2799476" y="1151525"/>
                  <a:pt x="2872904" y="1127051"/>
                </a:cubicBezTo>
                <a:cubicBezTo>
                  <a:pt x="2883536" y="1119963"/>
                  <a:pt x="2893056" y="1110820"/>
                  <a:pt x="2904801" y="1105786"/>
                </a:cubicBezTo>
                <a:cubicBezTo>
                  <a:pt x="2918233" y="1100029"/>
                  <a:pt x="2933469" y="1099774"/>
                  <a:pt x="2947332" y="1095153"/>
                </a:cubicBezTo>
                <a:cubicBezTo>
                  <a:pt x="2954850" y="1092647"/>
                  <a:pt x="2961509" y="1088065"/>
                  <a:pt x="2968597" y="1084521"/>
                </a:cubicBezTo>
              </a:path>
            </a:pathLst>
          </a:cu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 rot="120000">
            <a:off x="265103" y="5425469"/>
            <a:ext cx="3008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Great for enforcing invariants in one place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2" name="Freeform 21"/>
          <p:cNvSpPr/>
          <p:nvPr/>
        </p:nvSpPr>
        <p:spPr>
          <a:xfrm rot="5400000">
            <a:off x="203514" y="5517232"/>
            <a:ext cx="504056" cy="216024"/>
          </a:xfrm>
          <a:custGeom>
            <a:avLst/>
            <a:gdLst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08439 w 2968597"/>
              <a:gd name="connsiteY5" fmla="*/ 308344 h 1180214"/>
              <a:gd name="connsiteX6" fmla="*/ 129704 w 2968597"/>
              <a:gd name="connsiteY6" fmla="*/ 340241 h 1180214"/>
              <a:gd name="connsiteX7" fmla="*/ 150969 w 2968597"/>
              <a:gd name="connsiteY7" fmla="*/ 361507 h 1180214"/>
              <a:gd name="connsiteX8" fmla="*/ 193499 w 2968597"/>
              <a:gd name="connsiteY8" fmla="*/ 425302 h 1180214"/>
              <a:gd name="connsiteX9" fmla="*/ 267927 w 2968597"/>
              <a:gd name="connsiteY9" fmla="*/ 499730 h 1180214"/>
              <a:gd name="connsiteX10" fmla="*/ 310457 w 2968597"/>
              <a:gd name="connsiteY10" fmla="*/ 542260 h 1180214"/>
              <a:gd name="connsiteX11" fmla="*/ 384885 w 2968597"/>
              <a:gd name="connsiteY11" fmla="*/ 616688 h 1180214"/>
              <a:gd name="connsiteX12" fmla="*/ 416783 w 2968597"/>
              <a:gd name="connsiteY12" fmla="*/ 637953 h 1180214"/>
              <a:gd name="connsiteX13" fmla="*/ 448680 w 2968597"/>
              <a:gd name="connsiteY13" fmla="*/ 669851 h 1180214"/>
              <a:gd name="connsiteX14" fmla="*/ 491211 w 2968597"/>
              <a:gd name="connsiteY14" fmla="*/ 691116 h 1180214"/>
              <a:gd name="connsiteX15" fmla="*/ 555006 w 2968597"/>
              <a:gd name="connsiteY15" fmla="*/ 744279 h 1180214"/>
              <a:gd name="connsiteX16" fmla="*/ 586904 w 2968597"/>
              <a:gd name="connsiteY16" fmla="*/ 754911 h 1180214"/>
              <a:gd name="connsiteX17" fmla="*/ 618801 w 2968597"/>
              <a:gd name="connsiteY17" fmla="*/ 776176 h 1180214"/>
              <a:gd name="connsiteX18" fmla="*/ 671964 w 2968597"/>
              <a:gd name="connsiteY18" fmla="*/ 797441 h 1180214"/>
              <a:gd name="connsiteX19" fmla="*/ 693229 w 2968597"/>
              <a:gd name="connsiteY19" fmla="*/ 818707 h 1180214"/>
              <a:gd name="connsiteX20" fmla="*/ 757025 w 2968597"/>
              <a:gd name="connsiteY20" fmla="*/ 850604 h 1180214"/>
              <a:gd name="connsiteX21" fmla="*/ 831453 w 2968597"/>
              <a:gd name="connsiteY21" fmla="*/ 893135 h 1180214"/>
              <a:gd name="connsiteX22" fmla="*/ 863350 w 2968597"/>
              <a:gd name="connsiteY22" fmla="*/ 914400 h 1180214"/>
              <a:gd name="connsiteX23" fmla="*/ 980308 w 2968597"/>
              <a:gd name="connsiteY23" fmla="*/ 967562 h 1180214"/>
              <a:gd name="connsiteX24" fmla="*/ 1022839 w 2968597"/>
              <a:gd name="connsiteY24" fmla="*/ 978195 h 1180214"/>
              <a:gd name="connsiteX25" fmla="*/ 1086634 w 2968597"/>
              <a:gd name="connsiteY25" fmla="*/ 999460 h 1180214"/>
              <a:gd name="connsiteX26" fmla="*/ 1182327 w 2968597"/>
              <a:gd name="connsiteY26" fmla="*/ 1020725 h 1180214"/>
              <a:gd name="connsiteX27" fmla="*/ 1288653 w 2968597"/>
              <a:gd name="connsiteY27" fmla="*/ 1052623 h 1180214"/>
              <a:gd name="connsiteX28" fmla="*/ 1384346 w 2968597"/>
              <a:gd name="connsiteY28" fmla="*/ 1073888 h 1180214"/>
              <a:gd name="connsiteX29" fmla="*/ 1522569 w 2968597"/>
              <a:gd name="connsiteY29" fmla="*/ 1095153 h 1180214"/>
              <a:gd name="connsiteX30" fmla="*/ 1586364 w 2968597"/>
              <a:gd name="connsiteY30" fmla="*/ 1105786 h 1180214"/>
              <a:gd name="connsiteX31" fmla="*/ 1671425 w 2968597"/>
              <a:gd name="connsiteY31" fmla="*/ 1116418 h 1180214"/>
              <a:gd name="connsiteX32" fmla="*/ 1799015 w 2968597"/>
              <a:gd name="connsiteY32" fmla="*/ 1137683 h 1180214"/>
              <a:gd name="connsiteX33" fmla="*/ 1905341 w 2968597"/>
              <a:gd name="connsiteY33" fmla="*/ 1148316 h 1180214"/>
              <a:gd name="connsiteX34" fmla="*/ 2054197 w 2968597"/>
              <a:gd name="connsiteY34" fmla="*/ 1180214 h 1180214"/>
              <a:gd name="connsiteX35" fmla="*/ 2724048 w 2968597"/>
              <a:gd name="connsiteY35" fmla="*/ 1169581 h 1180214"/>
              <a:gd name="connsiteX36" fmla="*/ 2755946 w 2968597"/>
              <a:gd name="connsiteY36" fmla="*/ 1158948 h 1180214"/>
              <a:gd name="connsiteX37" fmla="*/ 2872904 w 2968597"/>
              <a:gd name="connsiteY37" fmla="*/ 1127051 h 1180214"/>
              <a:gd name="connsiteX38" fmla="*/ 2904801 w 2968597"/>
              <a:gd name="connsiteY38" fmla="*/ 1105786 h 1180214"/>
              <a:gd name="connsiteX39" fmla="*/ 2947332 w 2968597"/>
              <a:gd name="connsiteY39" fmla="*/ 1095153 h 1180214"/>
              <a:gd name="connsiteX40" fmla="*/ 2968597 w 2968597"/>
              <a:gd name="connsiteY40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08439 w 2968597"/>
              <a:gd name="connsiteY5" fmla="*/ 308344 h 1180214"/>
              <a:gd name="connsiteX6" fmla="*/ 129704 w 2968597"/>
              <a:gd name="connsiteY6" fmla="*/ 340241 h 1180214"/>
              <a:gd name="connsiteX7" fmla="*/ 193499 w 2968597"/>
              <a:gd name="connsiteY7" fmla="*/ 425302 h 1180214"/>
              <a:gd name="connsiteX8" fmla="*/ 267927 w 2968597"/>
              <a:gd name="connsiteY8" fmla="*/ 499730 h 1180214"/>
              <a:gd name="connsiteX9" fmla="*/ 310457 w 2968597"/>
              <a:gd name="connsiteY9" fmla="*/ 542260 h 1180214"/>
              <a:gd name="connsiteX10" fmla="*/ 384885 w 2968597"/>
              <a:gd name="connsiteY10" fmla="*/ 616688 h 1180214"/>
              <a:gd name="connsiteX11" fmla="*/ 416783 w 2968597"/>
              <a:gd name="connsiteY11" fmla="*/ 637953 h 1180214"/>
              <a:gd name="connsiteX12" fmla="*/ 448680 w 2968597"/>
              <a:gd name="connsiteY12" fmla="*/ 669851 h 1180214"/>
              <a:gd name="connsiteX13" fmla="*/ 491211 w 2968597"/>
              <a:gd name="connsiteY13" fmla="*/ 691116 h 1180214"/>
              <a:gd name="connsiteX14" fmla="*/ 555006 w 2968597"/>
              <a:gd name="connsiteY14" fmla="*/ 744279 h 1180214"/>
              <a:gd name="connsiteX15" fmla="*/ 586904 w 2968597"/>
              <a:gd name="connsiteY15" fmla="*/ 754911 h 1180214"/>
              <a:gd name="connsiteX16" fmla="*/ 618801 w 2968597"/>
              <a:gd name="connsiteY16" fmla="*/ 776176 h 1180214"/>
              <a:gd name="connsiteX17" fmla="*/ 671964 w 2968597"/>
              <a:gd name="connsiteY17" fmla="*/ 797441 h 1180214"/>
              <a:gd name="connsiteX18" fmla="*/ 693229 w 2968597"/>
              <a:gd name="connsiteY18" fmla="*/ 818707 h 1180214"/>
              <a:gd name="connsiteX19" fmla="*/ 757025 w 2968597"/>
              <a:gd name="connsiteY19" fmla="*/ 850604 h 1180214"/>
              <a:gd name="connsiteX20" fmla="*/ 831453 w 2968597"/>
              <a:gd name="connsiteY20" fmla="*/ 893135 h 1180214"/>
              <a:gd name="connsiteX21" fmla="*/ 863350 w 2968597"/>
              <a:gd name="connsiteY21" fmla="*/ 914400 h 1180214"/>
              <a:gd name="connsiteX22" fmla="*/ 980308 w 2968597"/>
              <a:gd name="connsiteY22" fmla="*/ 967562 h 1180214"/>
              <a:gd name="connsiteX23" fmla="*/ 1022839 w 2968597"/>
              <a:gd name="connsiteY23" fmla="*/ 978195 h 1180214"/>
              <a:gd name="connsiteX24" fmla="*/ 1086634 w 2968597"/>
              <a:gd name="connsiteY24" fmla="*/ 999460 h 1180214"/>
              <a:gd name="connsiteX25" fmla="*/ 1182327 w 2968597"/>
              <a:gd name="connsiteY25" fmla="*/ 1020725 h 1180214"/>
              <a:gd name="connsiteX26" fmla="*/ 1288653 w 2968597"/>
              <a:gd name="connsiteY26" fmla="*/ 1052623 h 1180214"/>
              <a:gd name="connsiteX27" fmla="*/ 1384346 w 2968597"/>
              <a:gd name="connsiteY27" fmla="*/ 1073888 h 1180214"/>
              <a:gd name="connsiteX28" fmla="*/ 1522569 w 2968597"/>
              <a:gd name="connsiteY28" fmla="*/ 1095153 h 1180214"/>
              <a:gd name="connsiteX29" fmla="*/ 1586364 w 2968597"/>
              <a:gd name="connsiteY29" fmla="*/ 1105786 h 1180214"/>
              <a:gd name="connsiteX30" fmla="*/ 1671425 w 2968597"/>
              <a:gd name="connsiteY30" fmla="*/ 1116418 h 1180214"/>
              <a:gd name="connsiteX31" fmla="*/ 1799015 w 2968597"/>
              <a:gd name="connsiteY31" fmla="*/ 1137683 h 1180214"/>
              <a:gd name="connsiteX32" fmla="*/ 1905341 w 2968597"/>
              <a:gd name="connsiteY32" fmla="*/ 1148316 h 1180214"/>
              <a:gd name="connsiteX33" fmla="*/ 2054197 w 2968597"/>
              <a:gd name="connsiteY33" fmla="*/ 1180214 h 1180214"/>
              <a:gd name="connsiteX34" fmla="*/ 2724048 w 2968597"/>
              <a:gd name="connsiteY34" fmla="*/ 1169581 h 1180214"/>
              <a:gd name="connsiteX35" fmla="*/ 2755946 w 2968597"/>
              <a:gd name="connsiteY35" fmla="*/ 1158948 h 1180214"/>
              <a:gd name="connsiteX36" fmla="*/ 2872904 w 2968597"/>
              <a:gd name="connsiteY36" fmla="*/ 1127051 h 1180214"/>
              <a:gd name="connsiteX37" fmla="*/ 2904801 w 2968597"/>
              <a:gd name="connsiteY37" fmla="*/ 1105786 h 1180214"/>
              <a:gd name="connsiteX38" fmla="*/ 2947332 w 2968597"/>
              <a:gd name="connsiteY38" fmla="*/ 1095153 h 1180214"/>
              <a:gd name="connsiteX39" fmla="*/ 2968597 w 2968597"/>
              <a:gd name="connsiteY39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08439 w 2968597"/>
              <a:gd name="connsiteY5" fmla="*/ 308344 h 1180214"/>
              <a:gd name="connsiteX6" fmla="*/ 129704 w 2968597"/>
              <a:gd name="connsiteY6" fmla="*/ 340241 h 1180214"/>
              <a:gd name="connsiteX7" fmla="*/ 193499 w 2968597"/>
              <a:gd name="connsiteY7" fmla="*/ 425302 h 1180214"/>
              <a:gd name="connsiteX8" fmla="*/ 267927 w 2968597"/>
              <a:gd name="connsiteY8" fmla="*/ 499730 h 1180214"/>
              <a:gd name="connsiteX9" fmla="*/ 310457 w 2968597"/>
              <a:gd name="connsiteY9" fmla="*/ 542260 h 1180214"/>
              <a:gd name="connsiteX10" fmla="*/ 384885 w 2968597"/>
              <a:gd name="connsiteY10" fmla="*/ 616688 h 1180214"/>
              <a:gd name="connsiteX11" fmla="*/ 416783 w 2968597"/>
              <a:gd name="connsiteY11" fmla="*/ 637953 h 1180214"/>
              <a:gd name="connsiteX12" fmla="*/ 448680 w 2968597"/>
              <a:gd name="connsiteY12" fmla="*/ 669851 h 1180214"/>
              <a:gd name="connsiteX13" fmla="*/ 555006 w 2968597"/>
              <a:gd name="connsiteY13" fmla="*/ 744279 h 1180214"/>
              <a:gd name="connsiteX14" fmla="*/ 586904 w 2968597"/>
              <a:gd name="connsiteY14" fmla="*/ 754911 h 1180214"/>
              <a:gd name="connsiteX15" fmla="*/ 618801 w 2968597"/>
              <a:gd name="connsiteY15" fmla="*/ 776176 h 1180214"/>
              <a:gd name="connsiteX16" fmla="*/ 671964 w 2968597"/>
              <a:gd name="connsiteY16" fmla="*/ 797441 h 1180214"/>
              <a:gd name="connsiteX17" fmla="*/ 693229 w 2968597"/>
              <a:gd name="connsiteY17" fmla="*/ 818707 h 1180214"/>
              <a:gd name="connsiteX18" fmla="*/ 757025 w 2968597"/>
              <a:gd name="connsiteY18" fmla="*/ 850604 h 1180214"/>
              <a:gd name="connsiteX19" fmla="*/ 831453 w 2968597"/>
              <a:gd name="connsiteY19" fmla="*/ 893135 h 1180214"/>
              <a:gd name="connsiteX20" fmla="*/ 863350 w 2968597"/>
              <a:gd name="connsiteY20" fmla="*/ 914400 h 1180214"/>
              <a:gd name="connsiteX21" fmla="*/ 980308 w 2968597"/>
              <a:gd name="connsiteY21" fmla="*/ 967562 h 1180214"/>
              <a:gd name="connsiteX22" fmla="*/ 1022839 w 2968597"/>
              <a:gd name="connsiteY22" fmla="*/ 978195 h 1180214"/>
              <a:gd name="connsiteX23" fmla="*/ 1086634 w 2968597"/>
              <a:gd name="connsiteY23" fmla="*/ 999460 h 1180214"/>
              <a:gd name="connsiteX24" fmla="*/ 1182327 w 2968597"/>
              <a:gd name="connsiteY24" fmla="*/ 1020725 h 1180214"/>
              <a:gd name="connsiteX25" fmla="*/ 1288653 w 2968597"/>
              <a:gd name="connsiteY25" fmla="*/ 1052623 h 1180214"/>
              <a:gd name="connsiteX26" fmla="*/ 1384346 w 2968597"/>
              <a:gd name="connsiteY26" fmla="*/ 1073888 h 1180214"/>
              <a:gd name="connsiteX27" fmla="*/ 1522569 w 2968597"/>
              <a:gd name="connsiteY27" fmla="*/ 1095153 h 1180214"/>
              <a:gd name="connsiteX28" fmla="*/ 1586364 w 2968597"/>
              <a:gd name="connsiteY28" fmla="*/ 1105786 h 1180214"/>
              <a:gd name="connsiteX29" fmla="*/ 1671425 w 2968597"/>
              <a:gd name="connsiteY29" fmla="*/ 1116418 h 1180214"/>
              <a:gd name="connsiteX30" fmla="*/ 1799015 w 2968597"/>
              <a:gd name="connsiteY30" fmla="*/ 1137683 h 1180214"/>
              <a:gd name="connsiteX31" fmla="*/ 1905341 w 2968597"/>
              <a:gd name="connsiteY31" fmla="*/ 1148316 h 1180214"/>
              <a:gd name="connsiteX32" fmla="*/ 2054197 w 2968597"/>
              <a:gd name="connsiteY32" fmla="*/ 1180214 h 1180214"/>
              <a:gd name="connsiteX33" fmla="*/ 2724048 w 2968597"/>
              <a:gd name="connsiteY33" fmla="*/ 1169581 h 1180214"/>
              <a:gd name="connsiteX34" fmla="*/ 2755946 w 2968597"/>
              <a:gd name="connsiteY34" fmla="*/ 1158948 h 1180214"/>
              <a:gd name="connsiteX35" fmla="*/ 2872904 w 2968597"/>
              <a:gd name="connsiteY35" fmla="*/ 1127051 h 1180214"/>
              <a:gd name="connsiteX36" fmla="*/ 2904801 w 2968597"/>
              <a:gd name="connsiteY36" fmla="*/ 1105786 h 1180214"/>
              <a:gd name="connsiteX37" fmla="*/ 2947332 w 2968597"/>
              <a:gd name="connsiteY37" fmla="*/ 1095153 h 1180214"/>
              <a:gd name="connsiteX38" fmla="*/ 2968597 w 2968597"/>
              <a:gd name="connsiteY38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08439 w 2968597"/>
              <a:gd name="connsiteY5" fmla="*/ 308344 h 1180214"/>
              <a:gd name="connsiteX6" fmla="*/ 129704 w 2968597"/>
              <a:gd name="connsiteY6" fmla="*/ 340241 h 1180214"/>
              <a:gd name="connsiteX7" fmla="*/ 193499 w 2968597"/>
              <a:gd name="connsiteY7" fmla="*/ 425302 h 1180214"/>
              <a:gd name="connsiteX8" fmla="*/ 267927 w 2968597"/>
              <a:gd name="connsiteY8" fmla="*/ 499730 h 1180214"/>
              <a:gd name="connsiteX9" fmla="*/ 310457 w 2968597"/>
              <a:gd name="connsiteY9" fmla="*/ 542260 h 1180214"/>
              <a:gd name="connsiteX10" fmla="*/ 416783 w 2968597"/>
              <a:gd name="connsiteY10" fmla="*/ 637953 h 1180214"/>
              <a:gd name="connsiteX11" fmla="*/ 448680 w 2968597"/>
              <a:gd name="connsiteY11" fmla="*/ 669851 h 1180214"/>
              <a:gd name="connsiteX12" fmla="*/ 555006 w 2968597"/>
              <a:gd name="connsiteY12" fmla="*/ 744279 h 1180214"/>
              <a:gd name="connsiteX13" fmla="*/ 586904 w 2968597"/>
              <a:gd name="connsiteY13" fmla="*/ 754911 h 1180214"/>
              <a:gd name="connsiteX14" fmla="*/ 618801 w 2968597"/>
              <a:gd name="connsiteY14" fmla="*/ 776176 h 1180214"/>
              <a:gd name="connsiteX15" fmla="*/ 671964 w 2968597"/>
              <a:gd name="connsiteY15" fmla="*/ 797441 h 1180214"/>
              <a:gd name="connsiteX16" fmla="*/ 693229 w 2968597"/>
              <a:gd name="connsiteY16" fmla="*/ 818707 h 1180214"/>
              <a:gd name="connsiteX17" fmla="*/ 757025 w 2968597"/>
              <a:gd name="connsiteY17" fmla="*/ 850604 h 1180214"/>
              <a:gd name="connsiteX18" fmla="*/ 831453 w 2968597"/>
              <a:gd name="connsiteY18" fmla="*/ 893135 h 1180214"/>
              <a:gd name="connsiteX19" fmla="*/ 863350 w 2968597"/>
              <a:gd name="connsiteY19" fmla="*/ 914400 h 1180214"/>
              <a:gd name="connsiteX20" fmla="*/ 980308 w 2968597"/>
              <a:gd name="connsiteY20" fmla="*/ 967562 h 1180214"/>
              <a:gd name="connsiteX21" fmla="*/ 1022839 w 2968597"/>
              <a:gd name="connsiteY21" fmla="*/ 978195 h 1180214"/>
              <a:gd name="connsiteX22" fmla="*/ 1086634 w 2968597"/>
              <a:gd name="connsiteY22" fmla="*/ 999460 h 1180214"/>
              <a:gd name="connsiteX23" fmla="*/ 1182327 w 2968597"/>
              <a:gd name="connsiteY23" fmla="*/ 1020725 h 1180214"/>
              <a:gd name="connsiteX24" fmla="*/ 1288653 w 2968597"/>
              <a:gd name="connsiteY24" fmla="*/ 1052623 h 1180214"/>
              <a:gd name="connsiteX25" fmla="*/ 1384346 w 2968597"/>
              <a:gd name="connsiteY25" fmla="*/ 1073888 h 1180214"/>
              <a:gd name="connsiteX26" fmla="*/ 1522569 w 2968597"/>
              <a:gd name="connsiteY26" fmla="*/ 1095153 h 1180214"/>
              <a:gd name="connsiteX27" fmla="*/ 1586364 w 2968597"/>
              <a:gd name="connsiteY27" fmla="*/ 1105786 h 1180214"/>
              <a:gd name="connsiteX28" fmla="*/ 1671425 w 2968597"/>
              <a:gd name="connsiteY28" fmla="*/ 1116418 h 1180214"/>
              <a:gd name="connsiteX29" fmla="*/ 1799015 w 2968597"/>
              <a:gd name="connsiteY29" fmla="*/ 1137683 h 1180214"/>
              <a:gd name="connsiteX30" fmla="*/ 1905341 w 2968597"/>
              <a:gd name="connsiteY30" fmla="*/ 1148316 h 1180214"/>
              <a:gd name="connsiteX31" fmla="*/ 2054197 w 2968597"/>
              <a:gd name="connsiteY31" fmla="*/ 1180214 h 1180214"/>
              <a:gd name="connsiteX32" fmla="*/ 2724048 w 2968597"/>
              <a:gd name="connsiteY32" fmla="*/ 1169581 h 1180214"/>
              <a:gd name="connsiteX33" fmla="*/ 2755946 w 2968597"/>
              <a:gd name="connsiteY33" fmla="*/ 1158948 h 1180214"/>
              <a:gd name="connsiteX34" fmla="*/ 2872904 w 2968597"/>
              <a:gd name="connsiteY34" fmla="*/ 1127051 h 1180214"/>
              <a:gd name="connsiteX35" fmla="*/ 2904801 w 2968597"/>
              <a:gd name="connsiteY35" fmla="*/ 1105786 h 1180214"/>
              <a:gd name="connsiteX36" fmla="*/ 2947332 w 2968597"/>
              <a:gd name="connsiteY36" fmla="*/ 1095153 h 1180214"/>
              <a:gd name="connsiteX37" fmla="*/ 2968597 w 2968597"/>
              <a:gd name="connsiteY37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29704 w 2968597"/>
              <a:gd name="connsiteY5" fmla="*/ 340241 h 1180214"/>
              <a:gd name="connsiteX6" fmla="*/ 193499 w 2968597"/>
              <a:gd name="connsiteY6" fmla="*/ 425302 h 1180214"/>
              <a:gd name="connsiteX7" fmla="*/ 267927 w 2968597"/>
              <a:gd name="connsiteY7" fmla="*/ 499730 h 1180214"/>
              <a:gd name="connsiteX8" fmla="*/ 310457 w 2968597"/>
              <a:gd name="connsiteY8" fmla="*/ 542260 h 1180214"/>
              <a:gd name="connsiteX9" fmla="*/ 416783 w 2968597"/>
              <a:gd name="connsiteY9" fmla="*/ 637953 h 1180214"/>
              <a:gd name="connsiteX10" fmla="*/ 448680 w 2968597"/>
              <a:gd name="connsiteY10" fmla="*/ 669851 h 1180214"/>
              <a:gd name="connsiteX11" fmla="*/ 555006 w 2968597"/>
              <a:gd name="connsiteY11" fmla="*/ 744279 h 1180214"/>
              <a:gd name="connsiteX12" fmla="*/ 586904 w 2968597"/>
              <a:gd name="connsiteY12" fmla="*/ 754911 h 1180214"/>
              <a:gd name="connsiteX13" fmla="*/ 618801 w 2968597"/>
              <a:gd name="connsiteY13" fmla="*/ 776176 h 1180214"/>
              <a:gd name="connsiteX14" fmla="*/ 671964 w 2968597"/>
              <a:gd name="connsiteY14" fmla="*/ 797441 h 1180214"/>
              <a:gd name="connsiteX15" fmla="*/ 693229 w 2968597"/>
              <a:gd name="connsiteY15" fmla="*/ 818707 h 1180214"/>
              <a:gd name="connsiteX16" fmla="*/ 757025 w 2968597"/>
              <a:gd name="connsiteY16" fmla="*/ 850604 h 1180214"/>
              <a:gd name="connsiteX17" fmla="*/ 831453 w 2968597"/>
              <a:gd name="connsiteY17" fmla="*/ 893135 h 1180214"/>
              <a:gd name="connsiteX18" fmla="*/ 863350 w 2968597"/>
              <a:gd name="connsiteY18" fmla="*/ 914400 h 1180214"/>
              <a:gd name="connsiteX19" fmla="*/ 980308 w 2968597"/>
              <a:gd name="connsiteY19" fmla="*/ 967562 h 1180214"/>
              <a:gd name="connsiteX20" fmla="*/ 1022839 w 2968597"/>
              <a:gd name="connsiteY20" fmla="*/ 978195 h 1180214"/>
              <a:gd name="connsiteX21" fmla="*/ 1086634 w 2968597"/>
              <a:gd name="connsiteY21" fmla="*/ 999460 h 1180214"/>
              <a:gd name="connsiteX22" fmla="*/ 1182327 w 2968597"/>
              <a:gd name="connsiteY22" fmla="*/ 1020725 h 1180214"/>
              <a:gd name="connsiteX23" fmla="*/ 1288653 w 2968597"/>
              <a:gd name="connsiteY23" fmla="*/ 1052623 h 1180214"/>
              <a:gd name="connsiteX24" fmla="*/ 1384346 w 2968597"/>
              <a:gd name="connsiteY24" fmla="*/ 1073888 h 1180214"/>
              <a:gd name="connsiteX25" fmla="*/ 1522569 w 2968597"/>
              <a:gd name="connsiteY25" fmla="*/ 1095153 h 1180214"/>
              <a:gd name="connsiteX26" fmla="*/ 1586364 w 2968597"/>
              <a:gd name="connsiteY26" fmla="*/ 1105786 h 1180214"/>
              <a:gd name="connsiteX27" fmla="*/ 1671425 w 2968597"/>
              <a:gd name="connsiteY27" fmla="*/ 1116418 h 1180214"/>
              <a:gd name="connsiteX28" fmla="*/ 1799015 w 2968597"/>
              <a:gd name="connsiteY28" fmla="*/ 1137683 h 1180214"/>
              <a:gd name="connsiteX29" fmla="*/ 1905341 w 2968597"/>
              <a:gd name="connsiteY29" fmla="*/ 1148316 h 1180214"/>
              <a:gd name="connsiteX30" fmla="*/ 2054197 w 2968597"/>
              <a:gd name="connsiteY30" fmla="*/ 1180214 h 1180214"/>
              <a:gd name="connsiteX31" fmla="*/ 2724048 w 2968597"/>
              <a:gd name="connsiteY31" fmla="*/ 1169581 h 1180214"/>
              <a:gd name="connsiteX32" fmla="*/ 2755946 w 2968597"/>
              <a:gd name="connsiteY32" fmla="*/ 1158948 h 1180214"/>
              <a:gd name="connsiteX33" fmla="*/ 2872904 w 2968597"/>
              <a:gd name="connsiteY33" fmla="*/ 1127051 h 1180214"/>
              <a:gd name="connsiteX34" fmla="*/ 2904801 w 2968597"/>
              <a:gd name="connsiteY34" fmla="*/ 1105786 h 1180214"/>
              <a:gd name="connsiteX35" fmla="*/ 2947332 w 2968597"/>
              <a:gd name="connsiteY35" fmla="*/ 1095153 h 1180214"/>
              <a:gd name="connsiteX36" fmla="*/ 2968597 w 2968597"/>
              <a:gd name="connsiteY36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129704 w 2968597"/>
              <a:gd name="connsiteY4" fmla="*/ 340241 h 1180214"/>
              <a:gd name="connsiteX5" fmla="*/ 193499 w 2968597"/>
              <a:gd name="connsiteY5" fmla="*/ 425302 h 1180214"/>
              <a:gd name="connsiteX6" fmla="*/ 267927 w 2968597"/>
              <a:gd name="connsiteY6" fmla="*/ 499730 h 1180214"/>
              <a:gd name="connsiteX7" fmla="*/ 310457 w 2968597"/>
              <a:gd name="connsiteY7" fmla="*/ 542260 h 1180214"/>
              <a:gd name="connsiteX8" fmla="*/ 416783 w 2968597"/>
              <a:gd name="connsiteY8" fmla="*/ 637953 h 1180214"/>
              <a:gd name="connsiteX9" fmla="*/ 448680 w 2968597"/>
              <a:gd name="connsiteY9" fmla="*/ 669851 h 1180214"/>
              <a:gd name="connsiteX10" fmla="*/ 555006 w 2968597"/>
              <a:gd name="connsiteY10" fmla="*/ 744279 h 1180214"/>
              <a:gd name="connsiteX11" fmla="*/ 586904 w 2968597"/>
              <a:gd name="connsiteY11" fmla="*/ 754911 h 1180214"/>
              <a:gd name="connsiteX12" fmla="*/ 618801 w 2968597"/>
              <a:gd name="connsiteY12" fmla="*/ 776176 h 1180214"/>
              <a:gd name="connsiteX13" fmla="*/ 671964 w 2968597"/>
              <a:gd name="connsiteY13" fmla="*/ 797441 h 1180214"/>
              <a:gd name="connsiteX14" fmla="*/ 693229 w 2968597"/>
              <a:gd name="connsiteY14" fmla="*/ 818707 h 1180214"/>
              <a:gd name="connsiteX15" fmla="*/ 757025 w 2968597"/>
              <a:gd name="connsiteY15" fmla="*/ 850604 h 1180214"/>
              <a:gd name="connsiteX16" fmla="*/ 831453 w 2968597"/>
              <a:gd name="connsiteY16" fmla="*/ 893135 h 1180214"/>
              <a:gd name="connsiteX17" fmla="*/ 863350 w 2968597"/>
              <a:gd name="connsiteY17" fmla="*/ 914400 h 1180214"/>
              <a:gd name="connsiteX18" fmla="*/ 980308 w 2968597"/>
              <a:gd name="connsiteY18" fmla="*/ 967562 h 1180214"/>
              <a:gd name="connsiteX19" fmla="*/ 1022839 w 2968597"/>
              <a:gd name="connsiteY19" fmla="*/ 978195 h 1180214"/>
              <a:gd name="connsiteX20" fmla="*/ 1086634 w 2968597"/>
              <a:gd name="connsiteY20" fmla="*/ 999460 h 1180214"/>
              <a:gd name="connsiteX21" fmla="*/ 1182327 w 2968597"/>
              <a:gd name="connsiteY21" fmla="*/ 1020725 h 1180214"/>
              <a:gd name="connsiteX22" fmla="*/ 1288653 w 2968597"/>
              <a:gd name="connsiteY22" fmla="*/ 1052623 h 1180214"/>
              <a:gd name="connsiteX23" fmla="*/ 1384346 w 2968597"/>
              <a:gd name="connsiteY23" fmla="*/ 1073888 h 1180214"/>
              <a:gd name="connsiteX24" fmla="*/ 1522569 w 2968597"/>
              <a:gd name="connsiteY24" fmla="*/ 1095153 h 1180214"/>
              <a:gd name="connsiteX25" fmla="*/ 1586364 w 2968597"/>
              <a:gd name="connsiteY25" fmla="*/ 1105786 h 1180214"/>
              <a:gd name="connsiteX26" fmla="*/ 1671425 w 2968597"/>
              <a:gd name="connsiteY26" fmla="*/ 1116418 h 1180214"/>
              <a:gd name="connsiteX27" fmla="*/ 1799015 w 2968597"/>
              <a:gd name="connsiteY27" fmla="*/ 1137683 h 1180214"/>
              <a:gd name="connsiteX28" fmla="*/ 1905341 w 2968597"/>
              <a:gd name="connsiteY28" fmla="*/ 1148316 h 1180214"/>
              <a:gd name="connsiteX29" fmla="*/ 2054197 w 2968597"/>
              <a:gd name="connsiteY29" fmla="*/ 1180214 h 1180214"/>
              <a:gd name="connsiteX30" fmla="*/ 2724048 w 2968597"/>
              <a:gd name="connsiteY30" fmla="*/ 1169581 h 1180214"/>
              <a:gd name="connsiteX31" fmla="*/ 2755946 w 2968597"/>
              <a:gd name="connsiteY31" fmla="*/ 1158948 h 1180214"/>
              <a:gd name="connsiteX32" fmla="*/ 2872904 w 2968597"/>
              <a:gd name="connsiteY32" fmla="*/ 1127051 h 1180214"/>
              <a:gd name="connsiteX33" fmla="*/ 2904801 w 2968597"/>
              <a:gd name="connsiteY33" fmla="*/ 1105786 h 1180214"/>
              <a:gd name="connsiteX34" fmla="*/ 2947332 w 2968597"/>
              <a:gd name="connsiteY34" fmla="*/ 1095153 h 1180214"/>
              <a:gd name="connsiteX35" fmla="*/ 2968597 w 2968597"/>
              <a:gd name="connsiteY35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129704 w 2968597"/>
              <a:gd name="connsiteY3" fmla="*/ 340241 h 1180214"/>
              <a:gd name="connsiteX4" fmla="*/ 193499 w 2968597"/>
              <a:gd name="connsiteY4" fmla="*/ 425302 h 1180214"/>
              <a:gd name="connsiteX5" fmla="*/ 267927 w 2968597"/>
              <a:gd name="connsiteY5" fmla="*/ 499730 h 1180214"/>
              <a:gd name="connsiteX6" fmla="*/ 310457 w 2968597"/>
              <a:gd name="connsiteY6" fmla="*/ 542260 h 1180214"/>
              <a:gd name="connsiteX7" fmla="*/ 416783 w 2968597"/>
              <a:gd name="connsiteY7" fmla="*/ 637953 h 1180214"/>
              <a:gd name="connsiteX8" fmla="*/ 448680 w 2968597"/>
              <a:gd name="connsiteY8" fmla="*/ 669851 h 1180214"/>
              <a:gd name="connsiteX9" fmla="*/ 555006 w 2968597"/>
              <a:gd name="connsiteY9" fmla="*/ 744279 h 1180214"/>
              <a:gd name="connsiteX10" fmla="*/ 586904 w 2968597"/>
              <a:gd name="connsiteY10" fmla="*/ 754911 h 1180214"/>
              <a:gd name="connsiteX11" fmla="*/ 618801 w 2968597"/>
              <a:gd name="connsiteY11" fmla="*/ 776176 h 1180214"/>
              <a:gd name="connsiteX12" fmla="*/ 671964 w 2968597"/>
              <a:gd name="connsiteY12" fmla="*/ 797441 h 1180214"/>
              <a:gd name="connsiteX13" fmla="*/ 693229 w 2968597"/>
              <a:gd name="connsiteY13" fmla="*/ 818707 h 1180214"/>
              <a:gd name="connsiteX14" fmla="*/ 757025 w 2968597"/>
              <a:gd name="connsiteY14" fmla="*/ 850604 h 1180214"/>
              <a:gd name="connsiteX15" fmla="*/ 831453 w 2968597"/>
              <a:gd name="connsiteY15" fmla="*/ 893135 h 1180214"/>
              <a:gd name="connsiteX16" fmla="*/ 863350 w 2968597"/>
              <a:gd name="connsiteY16" fmla="*/ 914400 h 1180214"/>
              <a:gd name="connsiteX17" fmla="*/ 980308 w 2968597"/>
              <a:gd name="connsiteY17" fmla="*/ 967562 h 1180214"/>
              <a:gd name="connsiteX18" fmla="*/ 1022839 w 2968597"/>
              <a:gd name="connsiteY18" fmla="*/ 978195 h 1180214"/>
              <a:gd name="connsiteX19" fmla="*/ 1086634 w 2968597"/>
              <a:gd name="connsiteY19" fmla="*/ 999460 h 1180214"/>
              <a:gd name="connsiteX20" fmla="*/ 1182327 w 2968597"/>
              <a:gd name="connsiteY20" fmla="*/ 1020725 h 1180214"/>
              <a:gd name="connsiteX21" fmla="*/ 1288653 w 2968597"/>
              <a:gd name="connsiteY21" fmla="*/ 1052623 h 1180214"/>
              <a:gd name="connsiteX22" fmla="*/ 1384346 w 2968597"/>
              <a:gd name="connsiteY22" fmla="*/ 1073888 h 1180214"/>
              <a:gd name="connsiteX23" fmla="*/ 1522569 w 2968597"/>
              <a:gd name="connsiteY23" fmla="*/ 1095153 h 1180214"/>
              <a:gd name="connsiteX24" fmla="*/ 1586364 w 2968597"/>
              <a:gd name="connsiteY24" fmla="*/ 1105786 h 1180214"/>
              <a:gd name="connsiteX25" fmla="*/ 1671425 w 2968597"/>
              <a:gd name="connsiteY25" fmla="*/ 1116418 h 1180214"/>
              <a:gd name="connsiteX26" fmla="*/ 1799015 w 2968597"/>
              <a:gd name="connsiteY26" fmla="*/ 1137683 h 1180214"/>
              <a:gd name="connsiteX27" fmla="*/ 1905341 w 2968597"/>
              <a:gd name="connsiteY27" fmla="*/ 1148316 h 1180214"/>
              <a:gd name="connsiteX28" fmla="*/ 2054197 w 2968597"/>
              <a:gd name="connsiteY28" fmla="*/ 1180214 h 1180214"/>
              <a:gd name="connsiteX29" fmla="*/ 2724048 w 2968597"/>
              <a:gd name="connsiteY29" fmla="*/ 1169581 h 1180214"/>
              <a:gd name="connsiteX30" fmla="*/ 2755946 w 2968597"/>
              <a:gd name="connsiteY30" fmla="*/ 1158948 h 1180214"/>
              <a:gd name="connsiteX31" fmla="*/ 2872904 w 2968597"/>
              <a:gd name="connsiteY31" fmla="*/ 1127051 h 1180214"/>
              <a:gd name="connsiteX32" fmla="*/ 2904801 w 2968597"/>
              <a:gd name="connsiteY32" fmla="*/ 1105786 h 1180214"/>
              <a:gd name="connsiteX33" fmla="*/ 2947332 w 2968597"/>
              <a:gd name="connsiteY33" fmla="*/ 1095153 h 1180214"/>
              <a:gd name="connsiteX34" fmla="*/ 2968597 w 2968597"/>
              <a:gd name="connsiteY34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129704 w 2968597"/>
              <a:gd name="connsiteY2" fmla="*/ 340241 h 1180214"/>
              <a:gd name="connsiteX3" fmla="*/ 193499 w 2968597"/>
              <a:gd name="connsiteY3" fmla="*/ 425302 h 1180214"/>
              <a:gd name="connsiteX4" fmla="*/ 267927 w 2968597"/>
              <a:gd name="connsiteY4" fmla="*/ 499730 h 1180214"/>
              <a:gd name="connsiteX5" fmla="*/ 310457 w 2968597"/>
              <a:gd name="connsiteY5" fmla="*/ 542260 h 1180214"/>
              <a:gd name="connsiteX6" fmla="*/ 416783 w 2968597"/>
              <a:gd name="connsiteY6" fmla="*/ 637953 h 1180214"/>
              <a:gd name="connsiteX7" fmla="*/ 448680 w 2968597"/>
              <a:gd name="connsiteY7" fmla="*/ 669851 h 1180214"/>
              <a:gd name="connsiteX8" fmla="*/ 555006 w 2968597"/>
              <a:gd name="connsiteY8" fmla="*/ 744279 h 1180214"/>
              <a:gd name="connsiteX9" fmla="*/ 586904 w 2968597"/>
              <a:gd name="connsiteY9" fmla="*/ 754911 h 1180214"/>
              <a:gd name="connsiteX10" fmla="*/ 618801 w 2968597"/>
              <a:gd name="connsiteY10" fmla="*/ 776176 h 1180214"/>
              <a:gd name="connsiteX11" fmla="*/ 671964 w 2968597"/>
              <a:gd name="connsiteY11" fmla="*/ 797441 h 1180214"/>
              <a:gd name="connsiteX12" fmla="*/ 693229 w 2968597"/>
              <a:gd name="connsiteY12" fmla="*/ 818707 h 1180214"/>
              <a:gd name="connsiteX13" fmla="*/ 757025 w 2968597"/>
              <a:gd name="connsiteY13" fmla="*/ 850604 h 1180214"/>
              <a:gd name="connsiteX14" fmla="*/ 831453 w 2968597"/>
              <a:gd name="connsiteY14" fmla="*/ 893135 h 1180214"/>
              <a:gd name="connsiteX15" fmla="*/ 863350 w 2968597"/>
              <a:gd name="connsiteY15" fmla="*/ 914400 h 1180214"/>
              <a:gd name="connsiteX16" fmla="*/ 980308 w 2968597"/>
              <a:gd name="connsiteY16" fmla="*/ 967562 h 1180214"/>
              <a:gd name="connsiteX17" fmla="*/ 1022839 w 2968597"/>
              <a:gd name="connsiteY17" fmla="*/ 978195 h 1180214"/>
              <a:gd name="connsiteX18" fmla="*/ 1086634 w 2968597"/>
              <a:gd name="connsiteY18" fmla="*/ 999460 h 1180214"/>
              <a:gd name="connsiteX19" fmla="*/ 1182327 w 2968597"/>
              <a:gd name="connsiteY19" fmla="*/ 1020725 h 1180214"/>
              <a:gd name="connsiteX20" fmla="*/ 1288653 w 2968597"/>
              <a:gd name="connsiteY20" fmla="*/ 1052623 h 1180214"/>
              <a:gd name="connsiteX21" fmla="*/ 1384346 w 2968597"/>
              <a:gd name="connsiteY21" fmla="*/ 1073888 h 1180214"/>
              <a:gd name="connsiteX22" fmla="*/ 1522569 w 2968597"/>
              <a:gd name="connsiteY22" fmla="*/ 1095153 h 1180214"/>
              <a:gd name="connsiteX23" fmla="*/ 1586364 w 2968597"/>
              <a:gd name="connsiteY23" fmla="*/ 1105786 h 1180214"/>
              <a:gd name="connsiteX24" fmla="*/ 1671425 w 2968597"/>
              <a:gd name="connsiteY24" fmla="*/ 1116418 h 1180214"/>
              <a:gd name="connsiteX25" fmla="*/ 1799015 w 2968597"/>
              <a:gd name="connsiteY25" fmla="*/ 1137683 h 1180214"/>
              <a:gd name="connsiteX26" fmla="*/ 1905341 w 2968597"/>
              <a:gd name="connsiteY26" fmla="*/ 1148316 h 1180214"/>
              <a:gd name="connsiteX27" fmla="*/ 2054197 w 2968597"/>
              <a:gd name="connsiteY27" fmla="*/ 1180214 h 1180214"/>
              <a:gd name="connsiteX28" fmla="*/ 2724048 w 2968597"/>
              <a:gd name="connsiteY28" fmla="*/ 1169581 h 1180214"/>
              <a:gd name="connsiteX29" fmla="*/ 2755946 w 2968597"/>
              <a:gd name="connsiteY29" fmla="*/ 1158948 h 1180214"/>
              <a:gd name="connsiteX30" fmla="*/ 2872904 w 2968597"/>
              <a:gd name="connsiteY30" fmla="*/ 1127051 h 1180214"/>
              <a:gd name="connsiteX31" fmla="*/ 2904801 w 2968597"/>
              <a:gd name="connsiteY31" fmla="*/ 1105786 h 1180214"/>
              <a:gd name="connsiteX32" fmla="*/ 2947332 w 2968597"/>
              <a:gd name="connsiteY32" fmla="*/ 1095153 h 1180214"/>
              <a:gd name="connsiteX33" fmla="*/ 2968597 w 2968597"/>
              <a:gd name="connsiteY33" fmla="*/ 1084521 h 1180214"/>
              <a:gd name="connsiteX0" fmla="*/ -3 w 2966481"/>
              <a:gd name="connsiteY0" fmla="*/ 0 h 1180214"/>
              <a:gd name="connsiteX1" fmla="*/ 127588 w 2966481"/>
              <a:gd name="connsiteY1" fmla="*/ 340241 h 1180214"/>
              <a:gd name="connsiteX2" fmla="*/ 191383 w 2966481"/>
              <a:gd name="connsiteY2" fmla="*/ 425302 h 1180214"/>
              <a:gd name="connsiteX3" fmla="*/ 265811 w 2966481"/>
              <a:gd name="connsiteY3" fmla="*/ 499730 h 1180214"/>
              <a:gd name="connsiteX4" fmla="*/ 308341 w 2966481"/>
              <a:gd name="connsiteY4" fmla="*/ 542260 h 1180214"/>
              <a:gd name="connsiteX5" fmla="*/ 414667 w 2966481"/>
              <a:gd name="connsiteY5" fmla="*/ 637953 h 1180214"/>
              <a:gd name="connsiteX6" fmla="*/ 446564 w 2966481"/>
              <a:gd name="connsiteY6" fmla="*/ 669851 h 1180214"/>
              <a:gd name="connsiteX7" fmla="*/ 552890 w 2966481"/>
              <a:gd name="connsiteY7" fmla="*/ 744279 h 1180214"/>
              <a:gd name="connsiteX8" fmla="*/ 584788 w 2966481"/>
              <a:gd name="connsiteY8" fmla="*/ 754911 h 1180214"/>
              <a:gd name="connsiteX9" fmla="*/ 616685 w 2966481"/>
              <a:gd name="connsiteY9" fmla="*/ 776176 h 1180214"/>
              <a:gd name="connsiteX10" fmla="*/ 669848 w 2966481"/>
              <a:gd name="connsiteY10" fmla="*/ 797441 h 1180214"/>
              <a:gd name="connsiteX11" fmla="*/ 691113 w 2966481"/>
              <a:gd name="connsiteY11" fmla="*/ 818707 h 1180214"/>
              <a:gd name="connsiteX12" fmla="*/ 754909 w 2966481"/>
              <a:gd name="connsiteY12" fmla="*/ 850604 h 1180214"/>
              <a:gd name="connsiteX13" fmla="*/ 829337 w 2966481"/>
              <a:gd name="connsiteY13" fmla="*/ 893135 h 1180214"/>
              <a:gd name="connsiteX14" fmla="*/ 861234 w 2966481"/>
              <a:gd name="connsiteY14" fmla="*/ 914400 h 1180214"/>
              <a:gd name="connsiteX15" fmla="*/ 978192 w 2966481"/>
              <a:gd name="connsiteY15" fmla="*/ 967562 h 1180214"/>
              <a:gd name="connsiteX16" fmla="*/ 1020723 w 2966481"/>
              <a:gd name="connsiteY16" fmla="*/ 978195 h 1180214"/>
              <a:gd name="connsiteX17" fmla="*/ 1084518 w 2966481"/>
              <a:gd name="connsiteY17" fmla="*/ 999460 h 1180214"/>
              <a:gd name="connsiteX18" fmla="*/ 1180211 w 2966481"/>
              <a:gd name="connsiteY18" fmla="*/ 1020725 h 1180214"/>
              <a:gd name="connsiteX19" fmla="*/ 1286537 w 2966481"/>
              <a:gd name="connsiteY19" fmla="*/ 1052623 h 1180214"/>
              <a:gd name="connsiteX20" fmla="*/ 1382230 w 2966481"/>
              <a:gd name="connsiteY20" fmla="*/ 1073888 h 1180214"/>
              <a:gd name="connsiteX21" fmla="*/ 1520453 w 2966481"/>
              <a:gd name="connsiteY21" fmla="*/ 1095153 h 1180214"/>
              <a:gd name="connsiteX22" fmla="*/ 1584248 w 2966481"/>
              <a:gd name="connsiteY22" fmla="*/ 1105786 h 1180214"/>
              <a:gd name="connsiteX23" fmla="*/ 1669309 w 2966481"/>
              <a:gd name="connsiteY23" fmla="*/ 1116418 h 1180214"/>
              <a:gd name="connsiteX24" fmla="*/ 1796899 w 2966481"/>
              <a:gd name="connsiteY24" fmla="*/ 1137683 h 1180214"/>
              <a:gd name="connsiteX25" fmla="*/ 1903225 w 2966481"/>
              <a:gd name="connsiteY25" fmla="*/ 1148316 h 1180214"/>
              <a:gd name="connsiteX26" fmla="*/ 2052081 w 2966481"/>
              <a:gd name="connsiteY26" fmla="*/ 1180214 h 1180214"/>
              <a:gd name="connsiteX27" fmla="*/ 2721932 w 2966481"/>
              <a:gd name="connsiteY27" fmla="*/ 1169581 h 1180214"/>
              <a:gd name="connsiteX28" fmla="*/ 2753830 w 2966481"/>
              <a:gd name="connsiteY28" fmla="*/ 1158948 h 1180214"/>
              <a:gd name="connsiteX29" fmla="*/ 2870788 w 2966481"/>
              <a:gd name="connsiteY29" fmla="*/ 1127051 h 1180214"/>
              <a:gd name="connsiteX30" fmla="*/ 2902685 w 2966481"/>
              <a:gd name="connsiteY30" fmla="*/ 1105786 h 1180214"/>
              <a:gd name="connsiteX31" fmla="*/ 2945216 w 2966481"/>
              <a:gd name="connsiteY31" fmla="*/ 1095153 h 1180214"/>
              <a:gd name="connsiteX32" fmla="*/ 2966481 w 2966481"/>
              <a:gd name="connsiteY32" fmla="*/ 1084521 h 1180214"/>
              <a:gd name="connsiteX0" fmla="*/ -3 w 2966481"/>
              <a:gd name="connsiteY0" fmla="*/ 0 h 1180214"/>
              <a:gd name="connsiteX1" fmla="*/ 127588 w 2966481"/>
              <a:gd name="connsiteY1" fmla="*/ 340241 h 1180214"/>
              <a:gd name="connsiteX2" fmla="*/ 265811 w 2966481"/>
              <a:gd name="connsiteY2" fmla="*/ 499730 h 1180214"/>
              <a:gd name="connsiteX3" fmla="*/ 308341 w 2966481"/>
              <a:gd name="connsiteY3" fmla="*/ 542260 h 1180214"/>
              <a:gd name="connsiteX4" fmla="*/ 414667 w 2966481"/>
              <a:gd name="connsiteY4" fmla="*/ 637953 h 1180214"/>
              <a:gd name="connsiteX5" fmla="*/ 446564 w 2966481"/>
              <a:gd name="connsiteY5" fmla="*/ 669851 h 1180214"/>
              <a:gd name="connsiteX6" fmla="*/ 552890 w 2966481"/>
              <a:gd name="connsiteY6" fmla="*/ 744279 h 1180214"/>
              <a:gd name="connsiteX7" fmla="*/ 584788 w 2966481"/>
              <a:gd name="connsiteY7" fmla="*/ 754911 h 1180214"/>
              <a:gd name="connsiteX8" fmla="*/ 616685 w 2966481"/>
              <a:gd name="connsiteY8" fmla="*/ 776176 h 1180214"/>
              <a:gd name="connsiteX9" fmla="*/ 669848 w 2966481"/>
              <a:gd name="connsiteY9" fmla="*/ 797441 h 1180214"/>
              <a:gd name="connsiteX10" fmla="*/ 691113 w 2966481"/>
              <a:gd name="connsiteY10" fmla="*/ 818707 h 1180214"/>
              <a:gd name="connsiteX11" fmla="*/ 754909 w 2966481"/>
              <a:gd name="connsiteY11" fmla="*/ 850604 h 1180214"/>
              <a:gd name="connsiteX12" fmla="*/ 829337 w 2966481"/>
              <a:gd name="connsiteY12" fmla="*/ 893135 h 1180214"/>
              <a:gd name="connsiteX13" fmla="*/ 861234 w 2966481"/>
              <a:gd name="connsiteY13" fmla="*/ 914400 h 1180214"/>
              <a:gd name="connsiteX14" fmla="*/ 978192 w 2966481"/>
              <a:gd name="connsiteY14" fmla="*/ 967562 h 1180214"/>
              <a:gd name="connsiteX15" fmla="*/ 1020723 w 2966481"/>
              <a:gd name="connsiteY15" fmla="*/ 978195 h 1180214"/>
              <a:gd name="connsiteX16" fmla="*/ 1084518 w 2966481"/>
              <a:gd name="connsiteY16" fmla="*/ 999460 h 1180214"/>
              <a:gd name="connsiteX17" fmla="*/ 1180211 w 2966481"/>
              <a:gd name="connsiteY17" fmla="*/ 1020725 h 1180214"/>
              <a:gd name="connsiteX18" fmla="*/ 1286537 w 2966481"/>
              <a:gd name="connsiteY18" fmla="*/ 1052623 h 1180214"/>
              <a:gd name="connsiteX19" fmla="*/ 1382230 w 2966481"/>
              <a:gd name="connsiteY19" fmla="*/ 1073888 h 1180214"/>
              <a:gd name="connsiteX20" fmla="*/ 1520453 w 2966481"/>
              <a:gd name="connsiteY20" fmla="*/ 1095153 h 1180214"/>
              <a:gd name="connsiteX21" fmla="*/ 1584248 w 2966481"/>
              <a:gd name="connsiteY21" fmla="*/ 1105786 h 1180214"/>
              <a:gd name="connsiteX22" fmla="*/ 1669309 w 2966481"/>
              <a:gd name="connsiteY22" fmla="*/ 1116418 h 1180214"/>
              <a:gd name="connsiteX23" fmla="*/ 1796899 w 2966481"/>
              <a:gd name="connsiteY23" fmla="*/ 1137683 h 1180214"/>
              <a:gd name="connsiteX24" fmla="*/ 1903225 w 2966481"/>
              <a:gd name="connsiteY24" fmla="*/ 1148316 h 1180214"/>
              <a:gd name="connsiteX25" fmla="*/ 2052081 w 2966481"/>
              <a:gd name="connsiteY25" fmla="*/ 1180214 h 1180214"/>
              <a:gd name="connsiteX26" fmla="*/ 2721932 w 2966481"/>
              <a:gd name="connsiteY26" fmla="*/ 1169581 h 1180214"/>
              <a:gd name="connsiteX27" fmla="*/ 2753830 w 2966481"/>
              <a:gd name="connsiteY27" fmla="*/ 1158948 h 1180214"/>
              <a:gd name="connsiteX28" fmla="*/ 2870788 w 2966481"/>
              <a:gd name="connsiteY28" fmla="*/ 1127051 h 1180214"/>
              <a:gd name="connsiteX29" fmla="*/ 2902685 w 2966481"/>
              <a:gd name="connsiteY29" fmla="*/ 1105786 h 1180214"/>
              <a:gd name="connsiteX30" fmla="*/ 2945216 w 2966481"/>
              <a:gd name="connsiteY30" fmla="*/ 1095153 h 1180214"/>
              <a:gd name="connsiteX31" fmla="*/ 2966481 w 2966481"/>
              <a:gd name="connsiteY31" fmla="*/ 1084521 h 1180214"/>
              <a:gd name="connsiteX0" fmla="*/ -3 w 2966481"/>
              <a:gd name="connsiteY0" fmla="*/ 0 h 1180214"/>
              <a:gd name="connsiteX1" fmla="*/ 265811 w 2966481"/>
              <a:gd name="connsiteY1" fmla="*/ 499730 h 1180214"/>
              <a:gd name="connsiteX2" fmla="*/ 308341 w 2966481"/>
              <a:gd name="connsiteY2" fmla="*/ 542260 h 1180214"/>
              <a:gd name="connsiteX3" fmla="*/ 414667 w 2966481"/>
              <a:gd name="connsiteY3" fmla="*/ 637953 h 1180214"/>
              <a:gd name="connsiteX4" fmla="*/ 446564 w 2966481"/>
              <a:gd name="connsiteY4" fmla="*/ 669851 h 1180214"/>
              <a:gd name="connsiteX5" fmla="*/ 552890 w 2966481"/>
              <a:gd name="connsiteY5" fmla="*/ 744279 h 1180214"/>
              <a:gd name="connsiteX6" fmla="*/ 584788 w 2966481"/>
              <a:gd name="connsiteY6" fmla="*/ 754911 h 1180214"/>
              <a:gd name="connsiteX7" fmla="*/ 616685 w 2966481"/>
              <a:gd name="connsiteY7" fmla="*/ 776176 h 1180214"/>
              <a:gd name="connsiteX8" fmla="*/ 669848 w 2966481"/>
              <a:gd name="connsiteY8" fmla="*/ 797441 h 1180214"/>
              <a:gd name="connsiteX9" fmla="*/ 691113 w 2966481"/>
              <a:gd name="connsiteY9" fmla="*/ 818707 h 1180214"/>
              <a:gd name="connsiteX10" fmla="*/ 754909 w 2966481"/>
              <a:gd name="connsiteY10" fmla="*/ 850604 h 1180214"/>
              <a:gd name="connsiteX11" fmla="*/ 829337 w 2966481"/>
              <a:gd name="connsiteY11" fmla="*/ 893135 h 1180214"/>
              <a:gd name="connsiteX12" fmla="*/ 861234 w 2966481"/>
              <a:gd name="connsiteY12" fmla="*/ 914400 h 1180214"/>
              <a:gd name="connsiteX13" fmla="*/ 978192 w 2966481"/>
              <a:gd name="connsiteY13" fmla="*/ 967562 h 1180214"/>
              <a:gd name="connsiteX14" fmla="*/ 1020723 w 2966481"/>
              <a:gd name="connsiteY14" fmla="*/ 978195 h 1180214"/>
              <a:gd name="connsiteX15" fmla="*/ 1084518 w 2966481"/>
              <a:gd name="connsiteY15" fmla="*/ 999460 h 1180214"/>
              <a:gd name="connsiteX16" fmla="*/ 1180211 w 2966481"/>
              <a:gd name="connsiteY16" fmla="*/ 1020725 h 1180214"/>
              <a:gd name="connsiteX17" fmla="*/ 1286537 w 2966481"/>
              <a:gd name="connsiteY17" fmla="*/ 1052623 h 1180214"/>
              <a:gd name="connsiteX18" fmla="*/ 1382230 w 2966481"/>
              <a:gd name="connsiteY18" fmla="*/ 1073888 h 1180214"/>
              <a:gd name="connsiteX19" fmla="*/ 1520453 w 2966481"/>
              <a:gd name="connsiteY19" fmla="*/ 1095153 h 1180214"/>
              <a:gd name="connsiteX20" fmla="*/ 1584248 w 2966481"/>
              <a:gd name="connsiteY20" fmla="*/ 1105786 h 1180214"/>
              <a:gd name="connsiteX21" fmla="*/ 1669309 w 2966481"/>
              <a:gd name="connsiteY21" fmla="*/ 1116418 h 1180214"/>
              <a:gd name="connsiteX22" fmla="*/ 1796899 w 2966481"/>
              <a:gd name="connsiteY22" fmla="*/ 1137683 h 1180214"/>
              <a:gd name="connsiteX23" fmla="*/ 1903225 w 2966481"/>
              <a:gd name="connsiteY23" fmla="*/ 1148316 h 1180214"/>
              <a:gd name="connsiteX24" fmla="*/ 2052081 w 2966481"/>
              <a:gd name="connsiteY24" fmla="*/ 1180214 h 1180214"/>
              <a:gd name="connsiteX25" fmla="*/ 2721932 w 2966481"/>
              <a:gd name="connsiteY25" fmla="*/ 1169581 h 1180214"/>
              <a:gd name="connsiteX26" fmla="*/ 2753830 w 2966481"/>
              <a:gd name="connsiteY26" fmla="*/ 1158948 h 1180214"/>
              <a:gd name="connsiteX27" fmla="*/ 2870788 w 2966481"/>
              <a:gd name="connsiteY27" fmla="*/ 1127051 h 1180214"/>
              <a:gd name="connsiteX28" fmla="*/ 2902685 w 2966481"/>
              <a:gd name="connsiteY28" fmla="*/ 1105786 h 1180214"/>
              <a:gd name="connsiteX29" fmla="*/ 2945216 w 2966481"/>
              <a:gd name="connsiteY29" fmla="*/ 1095153 h 1180214"/>
              <a:gd name="connsiteX30" fmla="*/ 2966481 w 2966481"/>
              <a:gd name="connsiteY30" fmla="*/ 1084521 h 1180214"/>
              <a:gd name="connsiteX0" fmla="*/ -3 w 2966481"/>
              <a:gd name="connsiteY0" fmla="*/ 0 h 1180214"/>
              <a:gd name="connsiteX1" fmla="*/ 265811 w 2966481"/>
              <a:gd name="connsiteY1" fmla="*/ 499730 h 1180214"/>
              <a:gd name="connsiteX2" fmla="*/ 414667 w 2966481"/>
              <a:gd name="connsiteY2" fmla="*/ 637953 h 1180214"/>
              <a:gd name="connsiteX3" fmla="*/ 446564 w 2966481"/>
              <a:gd name="connsiteY3" fmla="*/ 669851 h 1180214"/>
              <a:gd name="connsiteX4" fmla="*/ 552890 w 2966481"/>
              <a:gd name="connsiteY4" fmla="*/ 744279 h 1180214"/>
              <a:gd name="connsiteX5" fmla="*/ 584788 w 2966481"/>
              <a:gd name="connsiteY5" fmla="*/ 754911 h 1180214"/>
              <a:gd name="connsiteX6" fmla="*/ 616685 w 2966481"/>
              <a:gd name="connsiteY6" fmla="*/ 776176 h 1180214"/>
              <a:gd name="connsiteX7" fmla="*/ 669848 w 2966481"/>
              <a:gd name="connsiteY7" fmla="*/ 797441 h 1180214"/>
              <a:gd name="connsiteX8" fmla="*/ 691113 w 2966481"/>
              <a:gd name="connsiteY8" fmla="*/ 818707 h 1180214"/>
              <a:gd name="connsiteX9" fmla="*/ 754909 w 2966481"/>
              <a:gd name="connsiteY9" fmla="*/ 850604 h 1180214"/>
              <a:gd name="connsiteX10" fmla="*/ 829337 w 2966481"/>
              <a:gd name="connsiteY10" fmla="*/ 893135 h 1180214"/>
              <a:gd name="connsiteX11" fmla="*/ 861234 w 2966481"/>
              <a:gd name="connsiteY11" fmla="*/ 914400 h 1180214"/>
              <a:gd name="connsiteX12" fmla="*/ 978192 w 2966481"/>
              <a:gd name="connsiteY12" fmla="*/ 967562 h 1180214"/>
              <a:gd name="connsiteX13" fmla="*/ 1020723 w 2966481"/>
              <a:gd name="connsiteY13" fmla="*/ 978195 h 1180214"/>
              <a:gd name="connsiteX14" fmla="*/ 1084518 w 2966481"/>
              <a:gd name="connsiteY14" fmla="*/ 999460 h 1180214"/>
              <a:gd name="connsiteX15" fmla="*/ 1180211 w 2966481"/>
              <a:gd name="connsiteY15" fmla="*/ 1020725 h 1180214"/>
              <a:gd name="connsiteX16" fmla="*/ 1286537 w 2966481"/>
              <a:gd name="connsiteY16" fmla="*/ 1052623 h 1180214"/>
              <a:gd name="connsiteX17" fmla="*/ 1382230 w 2966481"/>
              <a:gd name="connsiteY17" fmla="*/ 1073888 h 1180214"/>
              <a:gd name="connsiteX18" fmla="*/ 1520453 w 2966481"/>
              <a:gd name="connsiteY18" fmla="*/ 1095153 h 1180214"/>
              <a:gd name="connsiteX19" fmla="*/ 1584248 w 2966481"/>
              <a:gd name="connsiteY19" fmla="*/ 1105786 h 1180214"/>
              <a:gd name="connsiteX20" fmla="*/ 1669309 w 2966481"/>
              <a:gd name="connsiteY20" fmla="*/ 1116418 h 1180214"/>
              <a:gd name="connsiteX21" fmla="*/ 1796899 w 2966481"/>
              <a:gd name="connsiteY21" fmla="*/ 1137683 h 1180214"/>
              <a:gd name="connsiteX22" fmla="*/ 1903225 w 2966481"/>
              <a:gd name="connsiteY22" fmla="*/ 1148316 h 1180214"/>
              <a:gd name="connsiteX23" fmla="*/ 2052081 w 2966481"/>
              <a:gd name="connsiteY23" fmla="*/ 1180214 h 1180214"/>
              <a:gd name="connsiteX24" fmla="*/ 2721932 w 2966481"/>
              <a:gd name="connsiteY24" fmla="*/ 1169581 h 1180214"/>
              <a:gd name="connsiteX25" fmla="*/ 2753830 w 2966481"/>
              <a:gd name="connsiteY25" fmla="*/ 1158948 h 1180214"/>
              <a:gd name="connsiteX26" fmla="*/ 2870788 w 2966481"/>
              <a:gd name="connsiteY26" fmla="*/ 1127051 h 1180214"/>
              <a:gd name="connsiteX27" fmla="*/ 2902685 w 2966481"/>
              <a:gd name="connsiteY27" fmla="*/ 1105786 h 1180214"/>
              <a:gd name="connsiteX28" fmla="*/ 2945216 w 2966481"/>
              <a:gd name="connsiteY28" fmla="*/ 1095153 h 1180214"/>
              <a:gd name="connsiteX29" fmla="*/ 2966481 w 2966481"/>
              <a:gd name="connsiteY29" fmla="*/ 1084521 h 1180214"/>
              <a:gd name="connsiteX0" fmla="*/ -3 w 2945215"/>
              <a:gd name="connsiteY0" fmla="*/ 0 h 1180214"/>
              <a:gd name="connsiteX1" fmla="*/ 265811 w 2945215"/>
              <a:gd name="connsiteY1" fmla="*/ 499730 h 1180214"/>
              <a:gd name="connsiteX2" fmla="*/ 414667 w 2945215"/>
              <a:gd name="connsiteY2" fmla="*/ 637953 h 1180214"/>
              <a:gd name="connsiteX3" fmla="*/ 446564 w 2945215"/>
              <a:gd name="connsiteY3" fmla="*/ 669851 h 1180214"/>
              <a:gd name="connsiteX4" fmla="*/ 552890 w 2945215"/>
              <a:gd name="connsiteY4" fmla="*/ 744279 h 1180214"/>
              <a:gd name="connsiteX5" fmla="*/ 584788 w 2945215"/>
              <a:gd name="connsiteY5" fmla="*/ 754911 h 1180214"/>
              <a:gd name="connsiteX6" fmla="*/ 616685 w 2945215"/>
              <a:gd name="connsiteY6" fmla="*/ 776176 h 1180214"/>
              <a:gd name="connsiteX7" fmla="*/ 669848 w 2945215"/>
              <a:gd name="connsiteY7" fmla="*/ 797441 h 1180214"/>
              <a:gd name="connsiteX8" fmla="*/ 691113 w 2945215"/>
              <a:gd name="connsiteY8" fmla="*/ 818707 h 1180214"/>
              <a:gd name="connsiteX9" fmla="*/ 754909 w 2945215"/>
              <a:gd name="connsiteY9" fmla="*/ 850604 h 1180214"/>
              <a:gd name="connsiteX10" fmla="*/ 829337 w 2945215"/>
              <a:gd name="connsiteY10" fmla="*/ 893135 h 1180214"/>
              <a:gd name="connsiteX11" fmla="*/ 861234 w 2945215"/>
              <a:gd name="connsiteY11" fmla="*/ 914400 h 1180214"/>
              <a:gd name="connsiteX12" fmla="*/ 978192 w 2945215"/>
              <a:gd name="connsiteY12" fmla="*/ 967562 h 1180214"/>
              <a:gd name="connsiteX13" fmla="*/ 1020723 w 2945215"/>
              <a:gd name="connsiteY13" fmla="*/ 978195 h 1180214"/>
              <a:gd name="connsiteX14" fmla="*/ 1084518 w 2945215"/>
              <a:gd name="connsiteY14" fmla="*/ 999460 h 1180214"/>
              <a:gd name="connsiteX15" fmla="*/ 1180211 w 2945215"/>
              <a:gd name="connsiteY15" fmla="*/ 1020725 h 1180214"/>
              <a:gd name="connsiteX16" fmla="*/ 1286537 w 2945215"/>
              <a:gd name="connsiteY16" fmla="*/ 1052623 h 1180214"/>
              <a:gd name="connsiteX17" fmla="*/ 1382230 w 2945215"/>
              <a:gd name="connsiteY17" fmla="*/ 1073888 h 1180214"/>
              <a:gd name="connsiteX18" fmla="*/ 1520453 w 2945215"/>
              <a:gd name="connsiteY18" fmla="*/ 1095153 h 1180214"/>
              <a:gd name="connsiteX19" fmla="*/ 1584248 w 2945215"/>
              <a:gd name="connsiteY19" fmla="*/ 1105786 h 1180214"/>
              <a:gd name="connsiteX20" fmla="*/ 1669309 w 2945215"/>
              <a:gd name="connsiteY20" fmla="*/ 1116418 h 1180214"/>
              <a:gd name="connsiteX21" fmla="*/ 1796899 w 2945215"/>
              <a:gd name="connsiteY21" fmla="*/ 1137683 h 1180214"/>
              <a:gd name="connsiteX22" fmla="*/ 1903225 w 2945215"/>
              <a:gd name="connsiteY22" fmla="*/ 1148316 h 1180214"/>
              <a:gd name="connsiteX23" fmla="*/ 2052081 w 2945215"/>
              <a:gd name="connsiteY23" fmla="*/ 1180214 h 1180214"/>
              <a:gd name="connsiteX24" fmla="*/ 2721932 w 2945215"/>
              <a:gd name="connsiteY24" fmla="*/ 1169581 h 1180214"/>
              <a:gd name="connsiteX25" fmla="*/ 2753830 w 2945215"/>
              <a:gd name="connsiteY25" fmla="*/ 1158948 h 1180214"/>
              <a:gd name="connsiteX26" fmla="*/ 2870788 w 2945215"/>
              <a:gd name="connsiteY26" fmla="*/ 1127051 h 1180214"/>
              <a:gd name="connsiteX27" fmla="*/ 2902685 w 2945215"/>
              <a:gd name="connsiteY27" fmla="*/ 1105786 h 1180214"/>
              <a:gd name="connsiteX28" fmla="*/ 2945216 w 2945215"/>
              <a:gd name="connsiteY28" fmla="*/ 1095153 h 1180214"/>
              <a:gd name="connsiteX0" fmla="*/ -3 w 2945215"/>
              <a:gd name="connsiteY0" fmla="*/ 0 h 1180214"/>
              <a:gd name="connsiteX1" fmla="*/ 265811 w 2945215"/>
              <a:gd name="connsiteY1" fmla="*/ 499730 h 1180214"/>
              <a:gd name="connsiteX2" fmla="*/ 414667 w 2945215"/>
              <a:gd name="connsiteY2" fmla="*/ 637953 h 1180214"/>
              <a:gd name="connsiteX3" fmla="*/ 446564 w 2945215"/>
              <a:gd name="connsiteY3" fmla="*/ 669851 h 1180214"/>
              <a:gd name="connsiteX4" fmla="*/ 552890 w 2945215"/>
              <a:gd name="connsiteY4" fmla="*/ 744279 h 1180214"/>
              <a:gd name="connsiteX5" fmla="*/ 584788 w 2945215"/>
              <a:gd name="connsiteY5" fmla="*/ 754911 h 1180214"/>
              <a:gd name="connsiteX6" fmla="*/ 616685 w 2945215"/>
              <a:gd name="connsiteY6" fmla="*/ 776176 h 1180214"/>
              <a:gd name="connsiteX7" fmla="*/ 669848 w 2945215"/>
              <a:gd name="connsiteY7" fmla="*/ 797441 h 1180214"/>
              <a:gd name="connsiteX8" fmla="*/ 691113 w 2945215"/>
              <a:gd name="connsiteY8" fmla="*/ 818707 h 1180214"/>
              <a:gd name="connsiteX9" fmla="*/ 754909 w 2945215"/>
              <a:gd name="connsiteY9" fmla="*/ 850604 h 1180214"/>
              <a:gd name="connsiteX10" fmla="*/ 829337 w 2945215"/>
              <a:gd name="connsiteY10" fmla="*/ 893135 h 1180214"/>
              <a:gd name="connsiteX11" fmla="*/ 861234 w 2945215"/>
              <a:gd name="connsiteY11" fmla="*/ 914400 h 1180214"/>
              <a:gd name="connsiteX12" fmla="*/ 978192 w 2945215"/>
              <a:gd name="connsiteY12" fmla="*/ 967562 h 1180214"/>
              <a:gd name="connsiteX13" fmla="*/ 1020723 w 2945215"/>
              <a:gd name="connsiteY13" fmla="*/ 978195 h 1180214"/>
              <a:gd name="connsiteX14" fmla="*/ 1084518 w 2945215"/>
              <a:gd name="connsiteY14" fmla="*/ 999460 h 1180214"/>
              <a:gd name="connsiteX15" fmla="*/ 1180211 w 2945215"/>
              <a:gd name="connsiteY15" fmla="*/ 1020725 h 1180214"/>
              <a:gd name="connsiteX16" fmla="*/ 1286537 w 2945215"/>
              <a:gd name="connsiteY16" fmla="*/ 1052623 h 1180214"/>
              <a:gd name="connsiteX17" fmla="*/ 1382230 w 2945215"/>
              <a:gd name="connsiteY17" fmla="*/ 1073888 h 1180214"/>
              <a:gd name="connsiteX18" fmla="*/ 1520453 w 2945215"/>
              <a:gd name="connsiteY18" fmla="*/ 1095153 h 1180214"/>
              <a:gd name="connsiteX19" fmla="*/ 1584248 w 2945215"/>
              <a:gd name="connsiteY19" fmla="*/ 1105786 h 1180214"/>
              <a:gd name="connsiteX20" fmla="*/ 1669309 w 2945215"/>
              <a:gd name="connsiteY20" fmla="*/ 1116418 h 1180214"/>
              <a:gd name="connsiteX21" fmla="*/ 1796899 w 2945215"/>
              <a:gd name="connsiteY21" fmla="*/ 1137683 h 1180214"/>
              <a:gd name="connsiteX22" fmla="*/ 1903225 w 2945215"/>
              <a:gd name="connsiteY22" fmla="*/ 1148316 h 1180214"/>
              <a:gd name="connsiteX23" fmla="*/ 2052081 w 2945215"/>
              <a:gd name="connsiteY23" fmla="*/ 1180214 h 1180214"/>
              <a:gd name="connsiteX24" fmla="*/ 2721932 w 2945215"/>
              <a:gd name="connsiteY24" fmla="*/ 1169581 h 1180214"/>
              <a:gd name="connsiteX25" fmla="*/ 2870788 w 2945215"/>
              <a:gd name="connsiteY25" fmla="*/ 1127051 h 1180214"/>
              <a:gd name="connsiteX26" fmla="*/ 2902685 w 2945215"/>
              <a:gd name="connsiteY26" fmla="*/ 1105786 h 1180214"/>
              <a:gd name="connsiteX27" fmla="*/ 2945216 w 2945215"/>
              <a:gd name="connsiteY27" fmla="*/ 1095153 h 1180214"/>
              <a:gd name="connsiteX0" fmla="*/ -3 w 2945215"/>
              <a:gd name="connsiteY0" fmla="*/ 0 h 1180214"/>
              <a:gd name="connsiteX1" fmla="*/ 265811 w 2945215"/>
              <a:gd name="connsiteY1" fmla="*/ 499730 h 1180214"/>
              <a:gd name="connsiteX2" fmla="*/ 414667 w 2945215"/>
              <a:gd name="connsiteY2" fmla="*/ 637953 h 1180214"/>
              <a:gd name="connsiteX3" fmla="*/ 446564 w 2945215"/>
              <a:gd name="connsiteY3" fmla="*/ 669851 h 1180214"/>
              <a:gd name="connsiteX4" fmla="*/ 552890 w 2945215"/>
              <a:gd name="connsiteY4" fmla="*/ 744279 h 1180214"/>
              <a:gd name="connsiteX5" fmla="*/ 584788 w 2945215"/>
              <a:gd name="connsiteY5" fmla="*/ 754911 h 1180214"/>
              <a:gd name="connsiteX6" fmla="*/ 616685 w 2945215"/>
              <a:gd name="connsiteY6" fmla="*/ 776176 h 1180214"/>
              <a:gd name="connsiteX7" fmla="*/ 669848 w 2945215"/>
              <a:gd name="connsiteY7" fmla="*/ 797441 h 1180214"/>
              <a:gd name="connsiteX8" fmla="*/ 691113 w 2945215"/>
              <a:gd name="connsiteY8" fmla="*/ 818707 h 1180214"/>
              <a:gd name="connsiteX9" fmla="*/ 754909 w 2945215"/>
              <a:gd name="connsiteY9" fmla="*/ 850604 h 1180214"/>
              <a:gd name="connsiteX10" fmla="*/ 829337 w 2945215"/>
              <a:gd name="connsiteY10" fmla="*/ 893135 h 1180214"/>
              <a:gd name="connsiteX11" fmla="*/ 861234 w 2945215"/>
              <a:gd name="connsiteY11" fmla="*/ 914400 h 1180214"/>
              <a:gd name="connsiteX12" fmla="*/ 978192 w 2945215"/>
              <a:gd name="connsiteY12" fmla="*/ 967562 h 1180214"/>
              <a:gd name="connsiteX13" fmla="*/ 1020723 w 2945215"/>
              <a:gd name="connsiteY13" fmla="*/ 978195 h 1180214"/>
              <a:gd name="connsiteX14" fmla="*/ 1084518 w 2945215"/>
              <a:gd name="connsiteY14" fmla="*/ 999460 h 1180214"/>
              <a:gd name="connsiteX15" fmla="*/ 1180211 w 2945215"/>
              <a:gd name="connsiteY15" fmla="*/ 1020725 h 1180214"/>
              <a:gd name="connsiteX16" fmla="*/ 1286537 w 2945215"/>
              <a:gd name="connsiteY16" fmla="*/ 1052623 h 1180214"/>
              <a:gd name="connsiteX17" fmla="*/ 1382230 w 2945215"/>
              <a:gd name="connsiteY17" fmla="*/ 1073888 h 1180214"/>
              <a:gd name="connsiteX18" fmla="*/ 1520453 w 2945215"/>
              <a:gd name="connsiteY18" fmla="*/ 1095153 h 1180214"/>
              <a:gd name="connsiteX19" fmla="*/ 1584248 w 2945215"/>
              <a:gd name="connsiteY19" fmla="*/ 1105786 h 1180214"/>
              <a:gd name="connsiteX20" fmla="*/ 1669309 w 2945215"/>
              <a:gd name="connsiteY20" fmla="*/ 1116418 h 1180214"/>
              <a:gd name="connsiteX21" fmla="*/ 1796899 w 2945215"/>
              <a:gd name="connsiteY21" fmla="*/ 1137683 h 1180214"/>
              <a:gd name="connsiteX22" fmla="*/ 1903225 w 2945215"/>
              <a:gd name="connsiteY22" fmla="*/ 1148316 h 1180214"/>
              <a:gd name="connsiteX23" fmla="*/ 2052081 w 2945215"/>
              <a:gd name="connsiteY23" fmla="*/ 1180214 h 1180214"/>
              <a:gd name="connsiteX24" fmla="*/ 2870788 w 2945215"/>
              <a:gd name="connsiteY24" fmla="*/ 1127051 h 1180214"/>
              <a:gd name="connsiteX25" fmla="*/ 2902685 w 2945215"/>
              <a:gd name="connsiteY25" fmla="*/ 1105786 h 1180214"/>
              <a:gd name="connsiteX26" fmla="*/ 2945216 w 2945215"/>
              <a:gd name="connsiteY26" fmla="*/ 1095153 h 1180214"/>
              <a:gd name="connsiteX0" fmla="*/ -3 w 2902684"/>
              <a:gd name="connsiteY0" fmla="*/ 0 h 1180214"/>
              <a:gd name="connsiteX1" fmla="*/ 265811 w 2902684"/>
              <a:gd name="connsiteY1" fmla="*/ 499730 h 1180214"/>
              <a:gd name="connsiteX2" fmla="*/ 414667 w 2902684"/>
              <a:gd name="connsiteY2" fmla="*/ 637953 h 1180214"/>
              <a:gd name="connsiteX3" fmla="*/ 446564 w 2902684"/>
              <a:gd name="connsiteY3" fmla="*/ 669851 h 1180214"/>
              <a:gd name="connsiteX4" fmla="*/ 552890 w 2902684"/>
              <a:gd name="connsiteY4" fmla="*/ 744279 h 1180214"/>
              <a:gd name="connsiteX5" fmla="*/ 584788 w 2902684"/>
              <a:gd name="connsiteY5" fmla="*/ 754911 h 1180214"/>
              <a:gd name="connsiteX6" fmla="*/ 616685 w 2902684"/>
              <a:gd name="connsiteY6" fmla="*/ 776176 h 1180214"/>
              <a:gd name="connsiteX7" fmla="*/ 669848 w 2902684"/>
              <a:gd name="connsiteY7" fmla="*/ 797441 h 1180214"/>
              <a:gd name="connsiteX8" fmla="*/ 691113 w 2902684"/>
              <a:gd name="connsiteY8" fmla="*/ 818707 h 1180214"/>
              <a:gd name="connsiteX9" fmla="*/ 754909 w 2902684"/>
              <a:gd name="connsiteY9" fmla="*/ 850604 h 1180214"/>
              <a:gd name="connsiteX10" fmla="*/ 829337 w 2902684"/>
              <a:gd name="connsiteY10" fmla="*/ 893135 h 1180214"/>
              <a:gd name="connsiteX11" fmla="*/ 861234 w 2902684"/>
              <a:gd name="connsiteY11" fmla="*/ 914400 h 1180214"/>
              <a:gd name="connsiteX12" fmla="*/ 978192 w 2902684"/>
              <a:gd name="connsiteY12" fmla="*/ 967562 h 1180214"/>
              <a:gd name="connsiteX13" fmla="*/ 1020723 w 2902684"/>
              <a:gd name="connsiteY13" fmla="*/ 978195 h 1180214"/>
              <a:gd name="connsiteX14" fmla="*/ 1084518 w 2902684"/>
              <a:gd name="connsiteY14" fmla="*/ 999460 h 1180214"/>
              <a:gd name="connsiteX15" fmla="*/ 1180211 w 2902684"/>
              <a:gd name="connsiteY15" fmla="*/ 1020725 h 1180214"/>
              <a:gd name="connsiteX16" fmla="*/ 1286537 w 2902684"/>
              <a:gd name="connsiteY16" fmla="*/ 1052623 h 1180214"/>
              <a:gd name="connsiteX17" fmla="*/ 1382230 w 2902684"/>
              <a:gd name="connsiteY17" fmla="*/ 1073888 h 1180214"/>
              <a:gd name="connsiteX18" fmla="*/ 1520453 w 2902684"/>
              <a:gd name="connsiteY18" fmla="*/ 1095153 h 1180214"/>
              <a:gd name="connsiteX19" fmla="*/ 1584248 w 2902684"/>
              <a:gd name="connsiteY19" fmla="*/ 1105786 h 1180214"/>
              <a:gd name="connsiteX20" fmla="*/ 1669309 w 2902684"/>
              <a:gd name="connsiteY20" fmla="*/ 1116418 h 1180214"/>
              <a:gd name="connsiteX21" fmla="*/ 1796899 w 2902684"/>
              <a:gd name="connsiteY21" fmla="*/ 1137683 h 1180214"/>
              <a:gd name="connsiteX22" fmla="*/ 1903225 w 2902684"/>
              <a:gd name="connsiteY22" fmla="*/ 1148316 h 1180214"/>
              <a:gd name="connsiteX23" fmla="*/ 2052081 w 2902684"/>
              <a:gd name="connsiteY23" fmla="*/ 1180214 h 1180214"/>
              <a:gd name="connsiteX24" fmla="*/ 2870788 w 2902684"/>
              <a:gd name="connsiteY24" fmla="*/ 1127051 h 1180214"/>
              <a:gd name="connsiteX25" fmla="*/ 2902685 w 2902684"/>
              <a:gd name="connsiteY25" fmla="*/ 1105786 h 1180214"/>
              <a:gd name="connsiteX0" fmla="*/ -3 w 2966481"/>
              <a:gd name="connsiteY0" fmla="*/ 0 h 1180214"/>
              <a:gd name="connsiteX1" fmla="*/ 265811 w 2966481"/>
              <a:gd name="connsiteY1" fmla="*/ 499730 h 1180214"/>
              <a:gd name="connsiteX2" fmla="*/ 414667 w 2966481"/>
              <a:gd name="connsiteY2" fmla="*/ 637953 h 1180214"/>
              <a:gd name="connsiteX3" fmla="*/ 446564 w 2966481"/>
              <a:gd name="connsiteY3" fmla="*/ 669851 h 1180214"/>
              <a:gd name="connsiteX4" fmla="*/ 552890 w 2966481"/>
              <a:gd name="connsiteY4" fmla="*/ 744279 h 1180214"/>
              <a:gd name="connsiteX5" fmla="*/ 584788 w 2966481"/>
              <a:gd name="connsiteY5" fmla="*/ 754911 h 1180214"/>
              <a:gd name="connsiteX6" fmla="*/ 616685 w 2966481"/>
              <a:gd name="connsiteY6" fmla="*/ 776176 h 1180214"/>
              <a:gd name="connsiteX7" fmla="*/ 669848 w 2966481"/>
              <a:gd name="connsiteY7" fmla="*/ 797441 h 1180214"/>
              <a:gd name="connsiteX8" fmla="*/ 691113 w 2966481"/>
              <a:gd name="connsiteY8" fmla="*/ 818707 h 1180214"/>
              <a:gd name="connsiteX9" fmla="*/ 754909 w 2966481"/>
              <a:gd name="connsiteY9" fmla="*/ 850604 h 1180214"/>
              <a:gd name="connsiteX10" fmla="*/ 829337 w 2966481"/>
              <a:gd name="connsiteY10" fmla="*/ 893135 h 1180214"/>
              <a:gd name="connsiteX11" fmla="*/ 861234 w 2966481"/>
              <a:gd name="connsiteY11" fmla="*/ 914400 h 1180214"/>
              <a:gd name="connsiteX12" fmla="*/ 978192 w 2966481"/>
              <a:gd name="connsiteY12" fmla="*/ 967562 h 1180214"/>
              <a:gd name="connsiteX13" fmla="*/ 1020723 w 2966481"/>
              <a:gd name="connsiteY13" fmla="*/ 978195 h 1180214"/>
              <a:gd name="connsiteX14" fmla="*/ 1084518 w 2966481"/>
              <a:gd name="connsiteY14" fmla="*/ 999460 h 1180214"/>
              <a:gd name="connsiteX15" fmla="*/ 1180211 w 2966481"/>
              <a:gd name="connsiteY15" fmla="*/ 1020725 h 1180214"/>
              <a:gd name="connsiteX16" fmla="*/ 1286537 w 2966481"/>
              <a:gd name="connsiteY16" fmla="*/ 1052623 h 1180214"/>
              <a:gd name="connsiteX17" fmla="*/ 1382230 w 2966481"/>
              <a:gd name="connsiteY17" fmla="*/ 1073888 h 1180214"/>
              <a:gd name="connsiteX18" fmla="*/ 1520453 w 2966481"/>
              <a:gd name="connsiteY18" fmla="*/ 1095153 h 1180214"/>
              <a:gd name="connsiteX19" fmla="*/ 1584248 w 2966481"/>
              <a:gd name="connsiteY19" fmla="*/ 1105786 h 1180214"/>
              <a:gd name="connsiteX20" fmla="*/ 1669309 w 2966481"/>
              <a:gd name="connsiteY20" fmla="*/ 1116418 h 1180214"/>
              <a:gd name="connsiteX21" fmla="*/ 1796899 w 2966481"/>
              <a:gd name="connsiteY21" fmla="*/ 1137683 h 1180214"/>
              <a:gd name="connsiteX22" fmla="*/ 1903225 w 2966481"/>
              <a:gd name="connsiteY22" fmla="*/ 1148316 h 1180214"/>
              <a:gd name="connsiteX23" fmla="*/ 2052081 w 2966481"/>
              <a:gd name="connsiteY23" fmla="*/ 1180214 h 1180214"/>
              <a:gd name="connsiteX24" fmla="*/ 2870788 w 2966481"/>
              <a:gd name="connsiteY24" fmla="*/ 1127051 h 1180214"/>
              <a:gd name="connsiteX25" fmla="*/ 2966484 w 2966481"/>
              <a:gd name="connsiteY25" fmla="*/ 393402 h 1180214"/>
              <a:gd name="connsiteX0" fmla="*/ -3 w 2966481"/>
              <a:gd name="connsiteY0" fmla="*/ 0 h 1180214"/>
              <a:gd name="connsiteX1" fmla="*/ 265811 w 2966481"/>
              <a:gd name="connsiteY1" fmla="*/ 499730 h 1180214"/>
              <a:gd name="connsiteX2" fmla="*/ 414667 w 2966481"/>
              <a:gd name="connsiteY2" fmla="*/ 637953 h 1180214"/>
              <a:gd name="connsiteX3" fmla="*/ 446564 w 2966481"/>
              <a:gd name="connsiteY3" fmla="*/ 669851 h 1180214"/>
              <a:gd name="connsiteX4" fmla="*/ 552890 w 2966481"/>
              <a:gd name="connsiteY4" fmla="*/ 744279 h 1180214"/>
              <a:gd name="connsiteX5" fmla="*/ 584788 w 2966481"/>
              <a:gd name="connsiteY5" fmla="*/ 754911 h 1180214"/>
              <a:gd name="connsiteX6" fmla="*/ 616685 w 2966481"/>
              <a:gd name="connsiteY6" fmla="*/ 776176 h 1180214"/>
              <a:gd name="connsiteX7" fmla="*/ 669848 w 2966481"/>
              <a:gd name="connsiteY7" fmla="*/ 797441 h 1180214"/>
              <a:gd name="connsiteX8" fmla="*/ 691113 w 2966481"/>
              <a:gd name="connsiteY8" fmla="*/ 818707 h 1180214"/>
              <a:gd name="connsiteX9" fmla="*/ 754909 w 2966481"/>
              <a:gd name="connsiteY9" fmla="*/ 850604 h 1180214"/>
              <a:gd name="connsiteX10" fmla="*/ 829337 w 2966481"/>
              <a:gd name="connsiteY10" fmla="*/ 893135 h 1180214"/>
              <a:gd name="connsiteX11" fmla="*/ 861234 w 2966481"/>
              <a:gd name="connsiteY11" fmla="*/ 914400 h 1180214"/>
              <a:gd name="connsiteX12" fmla="*/ 978192 w 2966481"/>
              <a:gd name="connsiteY12" fmla="*/ 967562 h 1180214"/>
              <a:gd name="connsiteX13" fmla="*/ 1020723 w 2966481"/>
              <a:gd name="connsiteY13" fmla="*/ 978195 h 1180214"/>
              <a:gd name="connsiteX14" fmla="*/ 1084518 w 2966481"/>
              <a:gd name="connsiteY14" fmla="*/ 999460 h 1180214"/>
              <a:gd name="connsiteX15" fmla="*/ 1180211 w 2966481"/>
              <a:gd name="connsiteY15" fmla="*/ 1020725 h 1180214"/>
              <a:gd name="connsiteX16" fmla="*/ 1286537 w 2966481"/>
              <a:gd name="connsiteY16" fmla="*/ 1052623 h 1180214"/>
              <a:gd name="connsiteX17" fmla="*/ 1382230 w 2966481"/>
              <a:gd name="connsiteY17" fmla="*/ 1073888 h 1180214"/>
              <a:gd name="connsiteX18" fmla="*/ 1520453 w 2966481"/>
              <a:gd name="connsiteY18" fmla="*/ 1095153 h 1180214"/>
              <a:gd name="connsiteX19" fmla="*/ 1584248 w 2966481"/>
              <a:gd name="connsiteY19" fmla="*/ 1105786 h 1180214"/>
              <a:gd name="connsiteX20" fmla="*/ 1669309 w 2966481"/>
              <a:gd name="connsiteY20" fmla="*/ 1116418 h 1180214"/>
              <a:gd name="connsiteX21" fmla="*/ 1796899 w 2966481"/>
              <a:gd name="connsiteY21" fmla="*/ 1137683 h 1180214"/>
              <a:gd name="connsiteX22" fmla="*/ 1903225 w 2966481"/>
              <a:gd name="connsiteY22" fmla="*/ 1148316 h 1180214"/>
              <a:gd name="connsiteX23" fmla="*/ 2052081 w 2966481"/>
              <a:gd name="connsiteY23" fmla="*/ 1180214 h 1180214"/>
              <a:gd name="connsiteX24" fmla="*/ 2870788 w 2966481"/>
              <a:gd name="connsiteY24" fmla="*/ 1127051 h 1180214"/>
              <a:gd name="connsiteX25" fmla="*/ 2966484 w 2966481"/>
              <a:gd name="connsiteY25" fmla="*/ 393402 h 1180214"/>
              <a:gd name="connsiteX0" fmla="*/ -3 w 2977097"/>
              <a:gd name="connsiteY0" fmla="*/ 0 h 1187300"/>
              <a:gd name="connsiteX1" fmla="*/ 265811 w 2977097"/>
              <a:gd name="connsiteY1" fmla="*/ 499730 h 1187300"/>
              <a:gd name="connsiteX2" fmla="*/ 414667 w 2977097"/>
              <a:gd name="connsiteY2" fmla="*/ 637953 h 1187300"/>
              <a:gd name="connsiteX3" fmla="*/ 446564 w 2977097"/>
              <a:gd name="connsiteY3" fmla="*/ 669851 h 1187300"/>
              <a:gd name="connsiteX4" fmla="*/ 552890 w 2977097"/>
              <a:gd name="connsiteY4" fmla="*/ 744279 h 1187300"/>
              <a:gd name="connsiteX5" fmla="*/ 584788 w 2977097"/>
              <a:gd name="connsiteY5" fmla="*/ 754911 h 1187300"/>
              <a:gd name="connsiteX6" fmla="*/ 616685 w 2977097"/>
              <a:gd name="connsiteY6" fmla="*/ 776176 h 1187300"/>
              <a:gd name="connsiteX7" fmla="*/ 669848 w 2977097"/>
              <a:gd name="connsiteY7" fmla="*/ 797441 h 1187300"/>
              <a:gd name="connsiteX8" fmla="*/ 691113 w 2977097"/>
              <a:gd name="connsiteY8" fmla="*/ 818707 h 1187300"/>
              <a:gd name="connsiteX9" fmla="*/ 754909 w 2977097"/>
              <a:gd name="connsiteY9" fmla="*/ 850604 h 1187300"/>
              <a:gd name="connsiteX10" fmla="*/ 829337 w 2977097"/>
              <a:gd name="connsiteY10" fmla="*/ 893135 h 1187300"/>
              <a:gd name="connsiteX11" fmla="*/ 861234 w 2977097"/>
              <a:gd name="connsiteY11" fmla="*/ 914400 h 1187300"/>
              <a:gd name="connsiteX12" fmla="*/ 978192 w 2977097"/>
              <a:gd name="connsiteY12" fmla="*/ 967562 h 1187300"/>
              <a:gd name="connsiteX13" fmla="*/ 1020723 w 2977097"/>
              <a:gd name="connsiteY13" fmla="*/ 978195 h 1187300"/>
              <a:gd name="connsiteX14" fmla="*/ 1084518 w 2977097"/>
              <a:gd name="connsiteY14" fmla="*/ 999460 h 1187300"/>
              <a:gd name="connsiteX15" fmla="*/ 1180211 w 2977097"/>
              <a:gd name="connsiteY15" fmla="*/ 1020725 h 1187300"/>
              <a:gd name="connsiteX16" fmla="*/ 1286537 w 2977097"/>
              <a:gd name="connsiteY16" fmla="*/ 1052623 h 1187300"/>
              <a:gd name="connsiteX17" fmla="*/ 1382230 w 2977097"/>
              <a:gd name="connsiteY17" fmla="*/ 1073888 h 1187300"/>
              <a:gd name="connsiteX18" fmla="*/ 1520453 w 2977097"/>
              <a:gd name="connsiteY18" fmla="*/ 1095153 h 1187300"/>
              <a:gd name="connsiteX19" fmla="*/ 1584248 w 2977097"/>
              <a:gd name="connsiteY19" fmla="*/ 1105786 h 1187300"/>
              <a:gd name="connsiteX20" fmla="*/ 1669309 w 2977097"/>
              <a:gd name="connsiteY20" fmla="*/ 1116418 h 1187300"/>
              <a:gd name="connsiteX21" fmla="*/ 1796899 w 2977097"/>
              <a:gd name="connsiteY21" fmla="*/ 1137683 h 1187300"/>
              <a:gd name="connsiteX22" fmla="*/ 1903225 w 2977097"/>
              <a:gd name="connsiteY22" fmla="*/ 1148316 h 1187300"/>
              <a:gd name="connsiteX23" fmla="*/ 2052081 w 2977097"/>
              <a:gd name="connsiteY23" fmla="*/ 1180214 h 1187300"/>
              <a:gd name="connsiteX24" fmla="*/ 2966467 w 2977097"/>
              <a:gd name="connsiteY24" fmla="*/ 1180214 h 1187300"/>
              <a:gd name="connsiteX25" fmla="*/ 2966484 w 2977097"/>
              <a:gd name="connsiteY25" fmla="*/ 393402 h 1187300"/>
              <a:gd name="connsiteX0" fmla="*/ -3 w 2977097"/>
              <a:gd name="connsiteY0" fmla="*/ 0 h 1187295"/>
              <a:gd name="connsiteX1" fmla="*/ 265811 w 2977097"/>
              <a:gd name="connsiteY1" fmla="*/ 499730 h 1187295"/>
              <a:gd name="connsiteX2" fmla="*/ 414667 w 2977097"/>
              <a:gd name="connsiteY2" fmla="*/ 637953 h 1187295"/>
              <a:gd name="connsiteX3" fmla="*/ 446564 w 2977097"/>
              <a:gd name="connsiteY3" fmla="*/ 669851 h 1187295"/>
              <a:gd name="connsiteX4" fmla="*/ 552890 w 2977097"/>
              <a:gd name="connsiteY4" fmla="*/ 744279 h 1187295"/>
              <a:gd name="connsiteX5" fmla="*/ 584788 w 2977097"/>
              <a:gd name="connsiteY5" fmla="*/ 754911 h 1187295"/>
              <a:gd name="connsiteX6" fmla="*/ 616685 w 2977097"/>
              <a:gd name="connsiteY6" fmla="*/ 776176 h 1187295"/>
              <a:gd name="connsiteX7" fmla="*/ 669848 w 2977097"/>
              <a:gd name="connsiteY7" fmla="*/ 797441 h 1187295"/>
              <a:gd name="connsiteX8" fmla="*/ 691113 w 2977097"/>
              <a:gd name="connsiteY8" fmla="*/ 818707 h 1187295"/>
              <a:gd name="connsiteX9" fmla="*/ 754909 w 2977097"/>
              <a:gd name="connsiteY9" fmla="*/ 850604 h 1187295"/>
              <a:gd name="connsiteX10" fmla="*/ 829337 w 2977097"/>
              <a:gd name="connsiteY10" fmla="*/ 893135 h 1187295"/>
              <a:gd name="connsiteX11" fmla="*/ 861234 w 2977097"/>
              <a:gd name="connsiteY11" fmla="*/ 914400 h 1187295"/>
              <a:gd name="connsiteX12" fmla="*/ 978192 w 2977097"/>
              <a:gd name="connsiteY12" fmla="*/ 967562 h 1187295"/>
              <a:gd name="connsiteX13" fmla="*/ 1020723 w 2977097"/>
              <a:gd name="connsiteY13" fmla="*/ 978195 h 1187295"/>
              <a:gd name="connsiteX14" fmla="*/ 1084518 w 2977097"/>
              <a:gd name="connsiteY14" fmla="*/ 999460 h 1187295"/>
              <a:gd name="connsiteX15" fmla="*/ 1180211 w 2977097"/>
              <a:gd name="connsiteY15" fmla="*/ 1020725 h 1187295"/>
              <a:gd name="connsiteX16" fmla="*/ 1286537 w 2977097"/>
              <a:gd name="connsiteY16" fmla="*/ 1052623 h 1187295"/>
              <a:gd name="connsiteX17" fmla="*/ 1382230 w 2977097"/>
              <a:gd name="connsiteY17" fmla="*/ 1073888 h 1187295"/>
              <a:gd name="connsiteX18" fmla="*/ 1520453 w 2977097"/>
              <a:gd name="connsiteY18" fmla="*/ 1095153 h 1187295"/>
              <a:gd name="connsiteX19" fmla="*/ 1584248 w 2977097"/>
              <a:gd name="connsiteY19" fmla="*/ 1105786 h 1187295"/>
              <a:gd name="connsiteX20" fmla="*/ 1669309 w 2977097"/>
              <a:gd name="connsiteY20" fmla="*/ 1116418 h 1187295"/>
              <a:gd name="connsiteX21" fmla="*/ 1796899 w 2977097"/>
              <a:gd name="connsiteY21" fmla="*/ 1137683 h 1187295"/>
              <a:gd name="connsiteX22" fmla="*/ 1903225 w 2977097"/>
              <a:gd name="connsiteY22" fmla="*/ 1148316 h 1187295"/>
              <a:gd name="connsiteX23" fmla="*/ 2052081 w 2977097"/>
              <a:gd name="connsiteY23" fmla="*/ 1180214 h 1187295"/>
              <a:gd name="connsiteX24" fmla="*/ 2966468 w 2977097"/>
              <a:gd name="connsiteY24" fmla="*/ 1180209 h 1187295"/>
              <a:gd name="connsiteX25" fmla="*/ 2966484 w 2977097"/>
              <a:gd name="connsiteY25" fmla="*/ 393402 h 1187295"/>
              <a:gd name="connsiteX0" fmla="*/ -3 w 2977097"/>
              <a:gd name="connsiteY0" fmla="*/ 0 h 1187295"/>
              <a:gd name="connsiteX1" fmla="*/ 265811 w 2977097"/>
              <a:gd name="connsiteY1" fmla="*/ 499730 h 1187295"/>
              <a:gd name="connsiteX2" fmla="*/ 414667 w 2977097"/>
              <a:gd name="connsiteY2" fmla="*/ 637953 h 1187295"/>
              <a:gd name="connsiteX3" fmla="*/ 446564 w 2977097"/>
              <a:gd name="connsiteY3" fmla="*/ 669851 h 1187295"/>
              <a:gd name="connsiteX4" fmla="*/ 552890 w 2977097"/>
              <a:gd name="connsiteY4" fmla="*/ 744279 h 1187295"/>
              <a:gd name="connsiteX5" fmla="*/ 584788 w 2977097"/>
              <a:gd name="connsiteY5" fmla="*/ 754911 h 1187295"/>
              <a:gd name="connsiteX6" fmla="*/ 616685 w 2977097"/>
              <a:gd name="connsiteY6" fmla="*/ 776176 h 1187295"/>
              <a:gd name="connsiteX7" fmla="*/ 669848 w 2977097"/>
              <a:gd name="connsiteY7" fmla="*/ 797441 h 1187295"/>
              <a:gd name="connsiteX8" fmla="*/ 691113 w 2977097"/>
              <a:gd name="connsiteY8" fmla="*/ 818707 h 1187295"/>
              <a:gd name="connsiteX9" fmla="*/ 754909 w 2977097"/>
              <a:gd name="connsiteY9" fmla="*/ 850604 h 1187295"/>
              <a:gd name="connsiteX10" fmla="*/ 829337 w 2977097"/>
              <a:gd name="connsiteY10" fmla="*/ 893135 h 1187295"/>
              <a:gd name="connsiteX11" fmla="*/ 861234 w 2977097"/>
              <a:gd name="connsiteY11" fmla="*/ 914400 h 1187295"/>
              <a:gd name="connsiteX12" fmla="*/ 978192 w 2977097"/>
              <a:gd name="connsiteY12" fmla="*/ 967562 h 1187295"/>
              <a:gd name="connsiteX13" fmla="*/ 1020723 w 2977097"/>
              <a:gd name="connsiteY13" fmla="*/ 978195 h 1187295"/>
              <a:gd name="connsiteX14" fmla="*/ 1084518 w 2977097"/>
              <a:gd name="connsiteY14" fmla="*/ 999460 h 1187295"/>
              <a:gd name="connsiteX15" fmla="*/ 1180211 w 2977097"/>
              <a:gd name="connsiteY15" fmla="*/ 1020725 h 1187295"/>
              <a:gd name="connsiteX16" fmla="*/ 1286537 w 2977097"/>
              <a:gd name="connsiteY16" fmla="*/ 1052623 h 1187295"/>
              <a:gd name="connsiteX17" fmla="*/ 1382230 w 2977097"/>
              <a:gd name="connsiteY17" fmla="*/ 1073888 h 1187295"/>
              <a:gd name="connsiteX18" fmla="*/ 1520453 w 2977097"/>
              <a:gd name="connsiteY18" fmla="*/ 1095153 h 1187295"/>
              <a:gd name="connsiteX19" fmla="*/ 1584248 w 2977097"/>
              <a:gd name="connsiteY19" fmla="*/ 1105786 h 1187295"/>
              <a:gd name="connsiteX20" fmla="*/ 1669309 w 2977097"/>
              <a:gd name="connsiteY20" fmla="*/ 1116418 h 1187295"/>
              <a:gd name="connsiteX21" fmla="*/ 1796899 w 2977097"/>
              <a:gd name="connsiteY21" fmla="*/ 1137683 h 1187295"/>
              <a:gd name="connsiteX22" fmla="*/ 1903225 w 2977097"/>
              <a:gd name="connsiteY22" fmla="*/ 1148316 h 1187295"/>
              <a:gd name="connsiteX23" fmla="*/ 2052081 w 2977097"/>
              <a:gd name="connsiteY23" fmla="*/ 1180214 h 1187295"/>
              <a:gd name="connsiteX24" fmla="*/ 2966468 w 2977097"/>
              <a:gd name="connsiteY24" fmla="*/ 1180209 h 1187295"/>
              <a:gd name="connsiteX25" fmla="*/ 2966484 w 2977097"/>
              <a:gd name="connsiteY25" fmla="*/ 393402 h 1187295"/>
              <a:gd name="connsiteX0" fmla="*/ -3 w 2977097"/>
              <a:gd name="connsiteY0" fmla="*/ 0 h 1187295"/>
              <a:gd name="connsiteX1" fmla="*/ 265811 w 2977097"/>
              <a:gd name="connsiteY1" fmla="*/ 499730 h 1187295"/>
              <a:gd name="connsiteX2" fmla="*/ 414667 w 2977097"/>
              <a:gd name="connsiteY2" fmla="*/ 637953 h 1187295"/>
              <a:gd name="connsiteX3" fmla="*/ 446564 w 2977097"/>
              <a:gd name="connsiteY3" fmla="*/ 669851 h 1187295"/>
              <a:gd name="connsiteX4" fmla="*/ 552890 w 2977097"/>
              <a:gd name="connsiteY4" fmla="*/ 744279 h 1187295"/>
              <a:gd name="connsiteX5" fmla="*/ 584788 w 2977097"/>
              <a:gd name="connsiteY5" fmla="*/ 754911 h 1187295"/>
              <a:gd name="connsiteX6" fmla="*/ 616685 w 2977097"/>
              <a:gd name="connsiteY6" fmla="*/ 776176 h 1187295"/>
              <a:gd name="connsiteX7" fmla="*/ 669848 w 2977097"/>
              <a:gd name="connsiteY7" fmla="*/ 797441 h 1187295"/>
              <a:gd name="connsiteX8" fmla="*/ 691113 w 2977097"/>
              <a:gd name="connsiteY8" fmla="*/ 818707 h 1187295"/>
              <a:gd name="connsiteX9" fmla="*/ 754909 w 2977097"/>
              <a:gd name="connsiteY9" fmla="*/ 850604 h 1187295"/>
              <a:gd name="connsiteX10" fmla="*/ 829337 w 2977097"/>
              <a:gd name="connsiteY10" fmla="*/ 893135 h 1187295"/>
              <a:gd name="connsiteX11" fmla="*/ 861234 w 2977097"/>
              <a:gd name="connsiteY11" fmla="*/ 914400 h 1187295"/>
              <a:gd name="connsiteX12" fmla="*/ 978192 w 2977097"/>
              <a:gd name="connsiteY12" fmla="*/ 967562 h 1187295"/>
              <a:gd name="connsiteX13" fmla="*/ 1020723 w 2977097"/>
              <a:gd name="connsiteY13" fmla="*/ 978195 h 1187295"/>
              <a:gd name="connsiteX14" fmla="*/ 1084518 w 2977097"/>
              <a:gd name="connsiteY14" fmla="*/ 999460 h 1187295"/>
              <a:gd name="connsiteX15" fmla="*/ 1180211 w 2977097"/>
              <a:gd name="connsiteY15" fmla="*/ 1020725 h 1187295"/>
              <a:gd name="connsiteX16" fmla="*/ 1286537 w 2977097"/>
              <a:gd name="connsiteY16" fmla="*/ 1052623 h 1187295"/>
              <a:gd name="connsiteX17" fmla="*/ 1382230 w 2977097"/>
              <a:gd name="connsiteY17" fmla="*/ 1073888 h 1187295"/>
              <a:gd name="connsiteX18" fmla="*/ 1520453 w 2977097"/>
              <a:gd name="connsiteY18" fmla="*/ 1095153 h 1187295"/>
              <a:gd name="connsiteX19" fmla="*/ 1584248 w 2977097"/>
              <a:gd name="connsiteY19" fmla="*/ 1105786 h 1187295"/>
              <a:gd name="connsiteX20" fmla="*/ 1669309 w 2977097"/>
              <a:gd name="connsiteY20" fmla="*/ 1116418 h 1187295"/>
              <a:gd name="connsiteX21" fmla="*/ 1796899 w 2977097"/>
              <a:gd name="connsiteY21" fmla="*/ 1137683 h 1187295"/>
              <a:gd name="connsiteX22" fmla="*/ 1903225 w 2977097"/>
              <a:gd name="connsiteY22" fmla="*/ 1148316 h 1187295"/>
              <a:gd name="connsiteX23" fmla="*/ 2052081 w 2977097"/>
              <a:gd name="connsiteY23" fmla="*/ 1180214 h 1187295"/>
              <a:gd name="connsiteX24" fmla="*/ 2966468 w 2977097"/>
              <a:gd name="connsiteY24" fmla="*/ 1180209 h 1187295"/>
              <a:gd name="connsiteX25" fmla="*/ 2966484 w 2977097"/>
              <a:gd name="connsiteY25" fmla="*/ 393402 h 1187295"/>
              <a:gd name="connsiteX0" fmla="*/ -3 w 2977111"/>
              <a:gd name="connsiteY0" fmla="*/ 0 h 1180214"/>
              <a:gd name="connsiteX1" fmla="*/ 265811 w 2977111"/>
              <a:gd name="connsiteY1" fmla="*/ 499730 h 1180214"/>
              <a:gd name="connsiteX2" fmla="*/ 414667 w 2977111"/>
              <a:gd name="connsiteY2" fmla="*/ 637953 h 1180214"/>
              <a:gd name="connsiteX3" fmla="*/ 446564 w 2977111"/>
              <a:gd name="connsiteY3" fmla="*/ 669851 h 1180214"/>
              <a:gd name="connsiteX4" fmla="*/ 552890 w 2977111"/>
              <a:gd name="connsiteY4" fmla="*/ 744279 h 1180214"/>
              <a:gd name="connsiteX5" fmla="*/ 584788 w 2977111"/>
              <a:gd name="connsiteY5" fmla="*/ 754911 h 1180214"/>
              <a:gd name="connsiteX6" fmla="*/ 616685 w 2977111"/>
              <a:gd name="connsiteY6" fmla="*/ 776176 h 1180214"/>
              <a:gd name="connsiteX7" fmla="*/ 669848 w 2977111"/>
              <a:gd name="connsiteY7" fmla="*/ 797441 h 1180214"/>
              <a:gd name="connsiteX8" fmla="*/ 691113 w 2977111"/>
              <a:gd name="connsiteY8" fmla="*/ 818707 h 1180214"/>
              <a:gd name="connsiteX9" fmla="*/ 754909 w 2977111"/>
              <a:gd name="connsiteY9" fmla="*/ 850604 h 1180214"/>
              <a:gd name="connsiteX10" fmla="*/ 829337 w 2977111"/>
              <a:gd name="connsiteY10" fmla="*/ 893135 h 1180214"/>
              <a:gd name="connsiteX11" fmla="*/ 861234 w 2977111"/>
              <a:gd name="connsiteY11" fmla="*/ 914400 h 1180214"/>
              <a:gd name="connsiteX12" fmla="*/ 978192 w 2977111"/>
              <a:gd name="connsiteY12" fmla="*/ 967562 h 1180214"/>
              <a:gd name="connsiteX13" fmla="*/ 1020723 w 2977111"/>
              <a:gd name="connsiteY13" fmla="*/ 978195 h 1180214"/>
              <a:gd name="connsiteX14" fmla="*/ 1084518 w 2977111"/>
              <a:gd name="connsiteY14" fmla="*/ 999460 h 1180214"/>
              <a:gd name="connsiteX15" fmla="*/ 1180211 w 2977111"/>
              <a:gd name="connsiteY15" fmla="*/ 1020725 h 1180214"/>
              <a:gd name="connsiteX16" fmla="*/ 1286537 w 2977111"/>
              <a:gd name="connsiteY16" fmla="*/ 1052623 h 1180214"/>
              <a:gd name="connsiteX17" fmla="*/ 1382230 w 2977111"/>
              <a:gd name="connsiteY17" fmla="*/ 1073888 h 1180214"/>
              <a:gd name="connsiteX18" fmla="*/ 1520453 w 2977111"/>
              <a:gd name="connsiteY18" fmla="*/ 1095153 h 1180214"/>
              <a:gd name="connsiteX19" fmla="*/ 1584248 w 2977111"/>
              <a:gd name="connsiteY19" fmla="*/ 1105786 h 1180214"/>
              <a:gd name="connsiteX20" fmla="*/ 1669309 w 2977111"/>
              <a:gd name="connsiteY20" fmla="*/ 1116418 h 1180214"/>
              <a:gd name="connsiteX21" fmla="*/ 1796899 w 2977111"/>
              <a:gd name="connsiteY21" fmla="*/ 1137683 h 1180214"/>
              <a:gd name="connsiteX22" fmla="*/ 1903225 w 2977111"/>
              <a:gd name="connsiteY22" fmla="*/ 1148316 h 1180214"/>
              <a:gd name="connsiteX23" fmla="*/ 2052081 w 2977111"/>
              <a:gd name="connsiteY23" fmla="*/ 1180214 h 1180214"/>
              <a:gd name="connsiteX24" fmla="*/ 2966478 w 2977111"/>
              <a:gd name="connsiteY24" fmla="*/ 786807 h 1180214"/>
              <a:gd name="connsiteX25" fmla="*/ 2966484 w 2977111"/>
              <a:gd name="connsiteY25" fmla="*/ 393402 h 1180214"/>
              <a:gd name="connsiteX0" fmla="*/ -3 w 2977111"/>
              <a:gd name="connsiteY0" fmla="*/ 0 h 1180214"/>
              <a:gd name="connsiteX1" fmla="*/ 265811 w 2977111"/>
              <a:gd name="connsiteY1" fmla="*/ 499730 h 1180214"/>
              <a:gd name="connsiteX2" fmla="*/ 414667 w 2977111"/>
              <a:gd name="connsiteY2" fmla="*/ 637953 h 1180214"/>
              <a:gd name="connsiteX3" fmla="*/ 446564 w 2977111"/>
              <a:gd name="connsiteY3" fmla="*/ 669851 h 1180214"/>
              <a:gd name="connsiteX4" fmla="*/ 552890 w 2977111"/>
              <a:gd name="connsiteY4" fmla="*/ 744279 h 1180214"/>
              <a:gd name="connsiteX5" fmla="*/ 584788 w 2977111"/>
              <a:gd name="connsiteY5" fmla="*/ 754911 h 1180214"/>
              <a:gd name="connsiteX6" fmla="*/ 616685 w 2977111"/>
              <a:gd name="connsiteY6" fmla="*/ 776176 h 1180214"/>
              <a:gd name="connsiteX7" fmla="*/ 669848 w 2977111"/>
              <a:gd name="connsiteY7" fmla="*/ 797441 h 1180214"/>
              <a:gd name="connsiteX8" fmla="*/ 691113 w 2977111"/>
              <a:gd name="connsiteY8" fmla="*/ 818707 h 1180214"/>
              <a:gd name="connsiteX9" fmla="*/ 754909 w 2977111"/>
              <a:gd name="connsiteY9" fmla="*/ 850604 h 1180214"/>
              <a:gd name="connsiteX10" fmla="*/ 829337 w 2977111"/>
              <a:gd name="connsiteY10" fmla="*/ 893135 h 1180214"/>
              <a:gd name="connsiteX11" fmla="*/ 861234 w 2977111"/>
              <a:gd name="connsiteY11" fmla="*/ 914400 h 1180214"/>
              <a:gd name="connsiteX12" fmla="*/ 978192 w 2977111"/>
              <a:gd name="connsiteY12" fmla="*/ 967562 h 1180214"/>
              <a:gd name="connsiteX13" fmla="*/ 1020723 w 2977111"/>
              <a:gd name="connsiteY13" fmla="*/ 978195 h 1180214"/>
              <a:gd name="connsiteX14" fmla="*/ 1084518 w 2977111"/>
              <a:gd name="connsiteY14" fmla="*/ 999460 h 1180214"/>
              <a:gd name="connsiteX15" fmla="*/ 1180211 w 2977111"/>
              <a:gd name="connsiteY15" fmla="*/ 1020725 h 1180214"/>
              <a:gd name="connsiteX16" fmla="*/ 1286537 w 2977111"/>
              <a:gd name="connsiteY16" fmla="*/ 1052623 h 1180214"/>
              <a:gd name="connsiteX17" fmla="*/ 1382230 w 2977111"/>
              <a:gd name="connsiteY17" fmla="*/ 1073888 h 1180214"/>
              <a:gd name="connsiteX18" fmla="*/ 1520453 w 2977111"/>
              <a:gd name="connsiteY18" fmla="*/ 1095153 h 1180214"/>
              <a:gd name="connsiteX19" fmla="*/ 1584248 w 2977111"/>
              <a:gd name="connsiteY19" fmla="*/ 1105786 h 1180214"/>
              <a:gd name="connsiteX20" fmla="*/ 1669309 w 2977111"/>
              <a:gd name="connsiteY20" fmla="*/ 1116418 h 1180214"/>
              <a:gd name="connsiteX21" fmla="*/ 1796899 w 2977111"/>
              <a:gd name="connsiteY21" fmla="*/ 1137683 h 1180214"/>
              <a:gd name="connsiteX22" fmla="*/ 1903225 w 2977111"/>
              <a:gd name="connsiteY22" fmla="*/ 1148316 h 1180214"/>
              <a:gd name="connsiteX23" fmla="*/ 2052081 w 2977111"/>
              <a:gd name="connsiteY23" fmla="*/ 1180214 h 1180214"/>
              <a:gd name="connsiteX24" fmla="*/ 2966478 w 2977111"/>
              <a:gd name="connsiteY24" fmla="*/ 786807 h 1180214"/>
              <a:gd name="connsiteX25" fmla="*/ 2966484 w 2977111"/>
              <a:gd name="connsiteY25" fmla="*/ 393402 h 1180214"/>
              <a:gd name="connsiteX0" fmla="*/ -3 w 2977111"/>
              <a:gd name="connsiteY0" fmla="*/ 0 h 1187300"/>
              <a:gd name="connsiteX1" fmla="*/ 265811 w 2977111"/>
              <a:gd name="connsiteY1" fmla="*/ 499730 h 1187300"/>
              <a:gd name="connsiteX2" fmla="*/ 414667 w 2977111"/>
              <a:gd name="connsiteY2" fmla="*/ 637953 h 1187300"/>
              <a:gd name="connsiteX3" fmla="*/ 446564 w 2977111"/>
              <a:gd name="connsiteY3" fmla="*/ 669851 h 1187300"/>
              <a:gd name="connsiteX4" fmla="*/ 552890 w 2977111"/>
              <a:gd name="connsiteY4" fmla="*/ 744279 h 1187300"/>
              <a:gd name="connsiteX5" fmla="*/ 584788 w 2977111"/>
              <a:gd name="connsiteY5" fmla="*/ 754911 h 1187300"/>
              <a:gd name="connsiteX6" fmla="*/ 616685 w 2977111"/>
              <a:gd name="connsiteY6" fmla="*/ 776176 h 1187300"/>
              <a:gd name="connsiteX7" fmla="*/ 669848 w 2977111"/>
              <a:gd name="connsiteY7" fmla="*/ 797441 h 1187300"/>
              <a:gd name="connsiteX8" fmla="*/ 691113 w 2977111"/>
              <a:gd name="connsiteY8" fmla="*/ 818707 h 1187300"/>
              <a:gd name="connsiteX9" fmla="*/ 754909 w 2977111"/>
              <a:gd name="connsiteY9" fmla="*/ 850604 h 1187300"/>
              <a:gd name="connsiteX10" fmla="*/ 829337 w 2977111"/>
              <a:gd name="connsiteY10" fmla="*/ 893135 h 1187300"/>
              <a:gd name="connsiteX11" fmla="*/ 861234 w 2977111"/>
              <a:gd name="connsiteY11" fmla="*/ 914400 h 1187300"/>
              <a:gd name="connsiteX12" fmla="*/ 978192 w 2977111"/>
              <a:gd name="connsiteY12" fmla="*/ 967562 h 1187300"/>
              <a:gd name="connsiteX13" fmla="*/ 1020723 w 2977111"/>
              <a:gd name="connsiteY13" fmla="*/ 978195 h 1187300"/>
              <a:gd name="connsiteX14" fmla="*/ 1084518 w 2977111"/>
              <a:gd name="connsiteY14" fmla="*/ 999460 h 1187300"/>
              <a:gd name="connsiteX15" fmla="*/ 1180211 w 2977111"/>
              <a:gd name="connsiteY15" fmla="*/ 1020725 h 1187300"/>
              <a:gd name="connsiteX16" fmla="*/ 1286537 w 2977111"/>
              <a:gd name="connsiteY16" fmla="*/ 1052623 h 1187300"/>
              <a:gd name="connsiteX17" fmla="*/ 1382230 w 2977111"/>
              <a:gd name="connsiteY17" fmla="*/ 1073888 h 1187300"/>
              <a:gd name="connsiteX18" fmla="*/ 1520453 w 2977111"/>
              <a:gd name="connsiteY18" fmla="*/ 1095153 h 1187300"/>
              <a:gd name="connsiteX19" fmla="*/ 1584248 w 2977111"/>
              <a:gd name="connsiteY19" fmla="*/ 1105786 h 1187300"/>
              <a:gd name="connsiteX20" fmla="*/ 1669309 w 2977111"/>
              <a:gd name="connsiteY20" fmla="*/ 1116418 h 1187300"/>
              <a:gd name="connsiteX21" fmla="*/ 1796899 w 2977111"/>
              <a:gd name="connsiteY21" fmla="*/ 1137683 h 1187300"/>
              <a:gd name="connsiteX22" fmla="*/ 1903225 w 2977111"/>
              <a:gd name="connsiteY22" fmla="*/ 1148316 h 1187300"/>
              <a:gd name="connsiteX23" fmla="*/ 2052081 w 2977111"/>
              <a:gd name="connsiteY23" fmla="*/ 1180214 h 1187300"/>
              <a:gd name="connsiteX24" fmla="*/ 2966478 w 2977111"/>
              <a:gd name="connsiteY24" fmla="*/ 1180211 h 1187300"/>
              <a:gd name="connsiteX25" fmla="*/ 2966484 w 2977111"/>
              <a:gd name="connsiteY25" fmla="*/ 393402 h 1187300"/>
              <a:gd name="connsiteX0" fmla="*/ -3 w 3471861"/>
              <a:gd name="connsiteY0" fmla="*/ 0 h 1187295"/>
              <a:gd name="connsiteX1" fmla="*/ 265811 w 3471861"/>
              <a:gd name="connsiteY1" fmla="*/ 499730 h 1187295"/>
              <a:gd name="connsiteX2" fmla="*/ 414667 w 3471861"/>
              <a:gd name="connsiteY2" fmla="*/ 637953 h 1187295"/>
              <a:gd name="connsiteX3" fmla="*/ 446564 w 3471861"/>
              <a:gd name="connsiteY3" fmla="*/ 669851 h 1187295"/>
              <a:gd name="connsiteX4" fmla="*/ 552890 w 3471861"/>
              <a:gd name="connsiteY4" fmla="*/ 744279 h 1187295"/>
              <a:gd name="connsiteX5" fmla="*/ 584788 w 3471861"/>
              <a:gd name="connsiteY5" fmla="*/ 754911 h 1187295"/>
              <a:gd name="connsiteX6" fmla="*/ 616685 w 3471861"/>
              <a:gd name="connsiteY6" fmla="*/ 776176 h 1187295"/>
              <a:gd name="connsiteX7" fmla="*/ 669848 w 3471861"/>
              <a:gd name="connsiteY7" fmla="*/ 797441 h 1187295"/>
              <a:gd name="connsiteX8" fmla="*/ 691113 w 3471861"/>
              <a:gd name="connsiteY8" fmla="*/ 818707 h 1187295"/>
              <a:gd name="connsiteX9" fmla="*/ 754909 w 3471861"/>
              <a:gd name="connsiteY9" fmla="*/ 850604 h 1187295"/>
              <a:gd name="connsiteX10" fmla="*/ 829337 w 3471861"/>
              <a:gd name="connsiteY10" fmla="*/ 893135 h 1187295"/>
              <a:gd name="connsiteX11" fmla="*/ 861234 w 3471861"/>
              <a:gd name="connsiteY11" fmla="*/ 914400 h 1187295"/>
              <a:gd name="connsiteX12" fmla="*/ 978192 w 3471861"/>
              <a:gd name="connsiteY12" fmla="*/ 967562 h 1187295"/>
              <a:gd name="connsiteX13" fmla="*/ 1020723 w 3471861"/>
              <a:gd name="connsiteY13" fmla="*/ 978195 h 1187295"/>
              <a:gd name="connsiteX14" fmla="*/ 1084518 w 3471861"/>
              <a:gd name="connsiteY14" fmla="*/ 999460 h 1187295"/>
              <a:gd name="connsiteX15" fmla="*/ 1180211 w 3471861"/>
              <a:gd name="connsiteY15" fmla="*/ 1020725 h 1187295"/>
              <a:gd name="connsiteX16" fmla="*/ 1286537 w 3471861"/>
              <a:gd name="connsiteY16" fmla="*/ 1052623 h 1187295"/>
              <a:gd name="connsiteX17" fmla="*/ 1382230 w 3471861"/>
              <a:gd name="connsiteY17" fmla="*/ 1073888 h 1187295"/>
              <a:gd name="connsiteX18" fmla="*/ 1520453 w 3471861"/>
              <a:gd name="connsiteY18" fmla="*/ 1095153 h 1187295"/>
              <a:gd name="connsiteX19" fmla="*/ 1584248 w 3471861"/>
              <a:gd name="connsiteY19" fmla="*/ 1105786 h 1187295"/>
              <a:gd name="connsiteX20" fmla="*/ 1669309 w 3471861"/>
              <a:gd name="connsiteY20" fmla="*/ 1116418 h 1187295"/>
              <a:gd name="connsiteX21" fmla="*/ 1796899 w 3471861"/>
              <a:gd name="connsiteY21" fmla="*/ 1137683 h 1187295"/>
              <a:gd name="connsiteX22" fmla="*/ 1903225 w 3471861"/>
              <a:gd name="connsiteY22" fmla="*/ 1148316 h 1187295"/>
              <a:gd name="connsiteX23" fmla="*/ 2052081 w 3471861"/>
              <a:gd name="connsiteY23" fmla="*/ 1180214 h 1187295"/>
              <a:gd name="connsiteX24" fmla="*/ 3461232 w 3471861"/>
              <a:gd name="connsiteY24" fmla="*/ 1180209 h 1187295"/>
              <a:gd name="connsiteX25" fmla="*/ 2966484 w 3471861"/>
              <a:gd name="connsiteY25" fmla="*/ 393402 h 1187295"/>
              <a:gd name="connsiteX0" fmla="*/ -3 w 3613629"/>
              <a:gd name="connsiteY0" fmla="*/ 0 h 1311346"/>
              <a:gd name="connsiteX1" fmla="*/ 265811 w 3613629"/>
              <a:gd name="connsiteY1" fmla="*/ 499730 h 1311346"/>
              <a:gd name="connsiteX2" fmla="*/ 414667 w 3613629"/>
              <a:gd name="connsiteY2" fmla="*/ 637953 h 1311346"/>
              <a:gd name="connsiteX3" fmla="*/ 446564 w 3613629"/>
              <a:gd name="connsiteY3" fmla="*/ 669851 h 1311346"/>
              <a:gd name="connsiteX4" fmla="*/ 552890 w 3613629"/>
              <a:gd name="connsiteY4" fmla="*/ 744279 h 1311346"/>
              <a:gd name="connsiteX5" fmla="*/ 584788 w 3613629"/>
              <a:gd name="connsiteY5" fmla="*/ 754911 h 1311346"/>
              <a:gd name="connsiteX6" fmla="*/ 616685 w 3613629"/>
              <a:gd name="connsiteY6" fmla="*/ 776176 h 1311346"/>
              <a:gd name="connsiteX7" fmla="*/ 669848 w 3613629"/>
              <a:gd name="connsiteY7" fmla="*/ 797441 h 1311346"/>
              <a:gd name="connsiteX8" fmla="*/ 691113 w 3613629"/>
              <a:gd name="connsiteY8" fmla="*/ 818707 h 1311346"/>
              <a:gd name="connsiteX9" fmla="*/ 754909 w 3613629"/>
              <a:gd name="connsiteY9" fmla="*/ 850604 h 1311346"/>
              <a:gd name="connsiteX10" fmla="*/ 829337 w 3613629"/>
              <a:gd name="connsiteY10" fmla="*/ 893135 h 1311346"/>
              <a:gd name="connsiteX11" fmla="*/ 861234 w 3613629"/>
              <a:gd name="connsiteY11" fmla="*/ 914400 h 1311346"/>
              <a:gd name="connsiteX12" fmla="*/ 978192 w 3613629"/>
              <a:gd name="connsiteY12" fmla="*/ 967562 h 1311346"/>
              <a:gd name="connsiteX13" fmla="*/ 1020723 w 3613629"/>
              <a:gd name="connsiteY13" fmla="*/ 978195 h 1311346"/>
              <a:gd name="connsiteX14" fmla="*/ 1084518 w 3613629"/>
              <a:gd name="connsiteY14" fmla="*/ 999460 h 1311346"/>
              <a:gd name="connsiteX15" fmla="*/ 1180211 w 3613629"/>
              <a:gd name="connsiteY15" fmla="*/ 1020725 h 1311346"/>
              <a:gd name="connsiteX16" fmla="*/ 1286537 w 3613629"/>
              <a:gd name="connsiteY16" fmla="*/ 1052623 h 1311346"/>
              <a:gd name="connsiteX17" fmla="*/ 1382230 w 3613629"/>
              <a:gd name="connsiteY17" fmla="*/ 1073888 h 1311346"/>
              <a:gd name="connsiteX18" fmla="*/ 1520453 w 3613629"/>
              <a:gd name="connsiteY18" fmla="*/ 1095153 h 1311346"/>
              <a:gd name="connsiteX19" fmla="*/ 1584248 w 3613629"/>
              <a:gd name="connsiteY19" fmla="*/ 1105786 h 1311346"/>
              <a:gd name="connsiteX20" fmla="*/ 1669309 w 3613629"/>
              <a:gd name="connsiteY20" fmla="*/ 1116418 h 1311346"/>
              <a:gd name="connsiteX21" fmla="*/ 1796899 w 3613629"/>
              <a:gd name="connsiteY21" fmla="*/ 1137683 h 1311346"/>
              <a:gd name="connsiteX22" fmla="*/ 1903225 w 3613629"/>
              <a:gd name="connsiteY22" fmla="*/ 1148316 h 1311346"/>
              <a:gd name="connsiteX23" fmla="*/ 2052081 w 3613629"/>
              <a:gd name="connsiteY23" fmla="*/ 1180214 h 1311346"/>
              <a:gd name="connsiteX24" fmla="*/ 3461232 w 3613629"/>
              <a:gd name="connsiteY24" fmla="*/ 1180209 h 1311346"/>
              <a:gd name="connsiteX25" fmla="*/ 2966478 w 3613629"/>
              <a:gd name="connsiteY25" fmla="*/ 393402 h 1311346"/>
              <a:gd name="connsiteX0" fmla="*/ -3 w 3696445"/>
              <a:gd name="connsiteY0" fmla="*/ 0 h 1355058"/>
              <a:gd name="connsiteX1" fmla="*/ 265811 w 3696445"/>
              <a:gd name="connsiteY1" fmla="*/ 499730 h 1355058"/>
              <a:gd name="connsiteX2" fmla="*/ 414667 w 3696445"/>
              <a:gd name="connsiteY2" fmla="*/ 637953 h 1355058"/>
              <a:gd name="connsiteX3" fmla="*/ 446564 w 3696445"/>
              <a:gd name="connsiteY3" fmla="*/ 669851 h 1355058"/>
              <a:gd name="connsiteX4" fmla="*/ 552890 w 3696445"/>
              <a:gd name="connsiteY4" fmla="*/ 744279 h 1355058"/>
              <a:gd name="connsiteX5" fmla="*/ 584788 w 3696445"/>
              <a:gd name="connsiteY5" fmla="*/ 754911 h 1355058"/>
              <a:gd name="connsiteX6" fmla="*/ 616685 w 3696445"/>
              <a:gd name="connsiteY6" fmla="*/ 776176 h 1355058"/>
              <a:gd name="connsiteX7" fmla="*/ 669848 w 3696445"/>
              <a:gd name="connsiteY7" fmla="*/ 797441 h 1355058"/>
              <a:gd name="connsiteX8" fmla="*/ 691113 w 3696445"/>
              <a:gd name="connsiteY8" fmla="*/ 818707 h 1355058"/>
              <a:gd name="connsiteX9" fmla="*/ 754909 w 3696445"/>
              <a:gd name="connsiteY9" fmla="*/ 850604 h 1355058"/>
              <a:gd name="connsiteX10" fmla="*/ 829337 w 3696445"/>
              <a:gd name="connsiteY10" fmla="*/ 893135 h 1355058"/>
              <a:gd name="connsiteX11" fmla="*/ 861234 w 3696445"/>
              <a:gd name="connsiteY11" fmla="*/ 914400 h 1355058"/>
              <a:gd name="connsiteX12" fmla="*/ 978192 w 3696445"/>
              <a:gd name="connsiteY12" fmla="*/ 967562 h 1355058"/>
              <a:gd name="connsiteX13" fmla="*/ 1020723 w 3696445"/>
              <a:gd name="connsiteY13" fmla="*/ 978195 h 1355058"/>
              <a:gd name="connsiteX14" fmla="*/ 1084518 w 3696445"/>
              <a:gd name="connsiteY14" fmla="*/ 999460 h 1355058"/>
              <a:gd name="connsiteX15" fmla="*/ 1180211 w 3696445"/>
              <a:gd name="connsiteY15" fmla="*/ 1020725 h 1355058"/>
              <a:gd name="connsiteX16" fmla="*/ 1286537 w 3696445"/>
              <a:gd name="connsiteY16" fmla="*/ 1052623 h 1355058"/>
              <a:gd name="connsiteX17" fmla="*/ 1382230 w 3696445"/>
              <a:gd name="connsiteY17" fmla="*/ 1073888 h 1355058"/>
              <a:gd name="connsiteX18" fmla="*/ 1520453 w 3696445"/>
              <a:gd name="connsiteY18" fmla="*/ 1095153 h 1355058"/>
              <a:gd name="connsiteX19" fmla="*/ 1584248 w 3696445"/>
              <a:gd name="connsiteY19" fmla="*/ 1105786 h 1355058"/>
              <a:gd name="connsiteX20" fmla="*/ 1669309 w 3696445"/>
              <a:gd name="connsiteY20" fmla="*/ 1116418 h 1355058"/>
              <a:gd name="connsiteX21" fmla="*/ 1796899 w 3696445"/>
              <a:gd name="connsiteY21" fmla="*/ 1137683 h 1355058"/>
              <a:gd name="connsiteX22" fmla="*/ 1903225 w 3696445"/>
              <a:gd name="connsiteY22" fmla="*/ 1148316 h 1355058"/>
              <a:gd name="connsiteX23" fmla="*/ 2052081 w 3696445"/>
              <a:gd name="connsiteY23" fmla="*/ 1180214 h 1355058"/>
              <a:gd name="connsiteX24" fmla="*/ 3461232 w 3696445"/>
              <a:gd name="connsiteY24" fmla="*/ 1180209 h 1355058"/>
              <a:gd name="connsiteX25" fmla="*/ 3463347 w 3696445"/>
              <a:gd name="connsiteY25" fmla="*/ 131131 h 1355058"/>
              <a:gd name="connsiteX0" fmla="*/ -3 w 3698561"/>
              <a:gd name="connsiteY0" fmla="*/ 0 h 1180214"/>
              <a:gd name="connsiteX1" fmla="*/ 265811 w 3698561"/>
              <a:gd name="connsiteY1" fmla="*/ 499730 h 1180214"/>
              <a:gd name="connsiteX2" fmla="*/ 414667 w 3698561"/>
              <a:gd name="connsiteY2" fmla="*/ 637953 h 1180214"/>
              <a:gd name="connsiteX3" fmla="*/ 446564 w 3698561"/>
              <a:gd name="connsiteY3" fmla="*/ 669851 h 1180214"/>
              <a:gd name="connsiteX4" fmla="*/ 552890 w 3698561"/>
              <a:gd name="connsiteY4" fmla="*/ 744279 h 1180214"/>
              <a:gd name="connsiteX5" fmla="*/ 584788 w 3698561"/>
              <a:gd name="connsiteY5" fmla="*/ 754911 h 1180214"/>
              <a:gd name="connsiteX6" fmla="*/ 616685 w 3698561"/>
              <a:gd name="connsiteY6" fmla="*/ 776176 h 1180214"/>
              <a:gd name="connsiteX7" fmla="*/ 669848 w 3698561"/>
              <a:gd name="connsiteY7" fmla="*/ 797441 h 1180214"/>
              <a:gd name="connsiteX8" fmla="*/ 691113 w 3698561"/>
              <a:gd name="connsiteY8" fmla="*/ 818707 h 1180214"/>
              <a:gd name="connsiteX9" fmla="*/ 754909 w 3698561"/>
              <a:gd name="connsiteY9" fmla="*/ 850604 h 1180214"/>
              <a:gd name="connsiteX10" fmla="*/ 829337 w 3698561"/>
              <a:gd name="connsiteY10" fmla="*/ 893135 h 1180214"/>
              <a:gd name="connsiteX11" fmla="*/ 861234 w 3698561"/>
              <a:gd name="connsiteY11" fmla="*/ 914400 h 1180214"/>
              <a:gd name="connsiteX12" fmla="*/ 978192 w 3698561"/>
              <a:gd name="connsiteY12" fmla="*/ 967562 h 1180214"/>
              <a:gd name="connsiteX13" fmla="*/ 1020723 w 3698561"/>
              <a:gd name="connsiteY13" fmla="*/ 978195 h 1180214"/>
              <a:gd name="connsiteX14" fmla="*/ 1084518 w 3698561"/>
              <a:gd name="connsiteY14" fmla="*/ 999460 h 1180214"/>
              <a:gd name="connsiteX15" fmla="*/ 1180211 w 3698561"/>
              <a:gd name="connsiteY15" fmla="*/ 1020725 h 1180214"/>
              <a:gd name="connsiteX16" fmla="*/ 1286537 w 3698561"/>
              <a:gd name="connsiteY16" fmla="*/ 1052623 h 1180214"/>
              <a:gd name="connsiteX17" fmla="*/ 1382230 w 3698561"/>
              <a:gd name="connsiteY17" fmla="*/ 1073888 h 1180214"/>
              <a:gd name="connsiteX18" fmla="*/ 1520453 w 3698561"/>
              <a:gd name="connsiteY18" fmla="*/ 1095153 h 1180214"/>
              <a:gd name="connsiteX19" fmla="*/ 1584248 w 3698561"/>
              <a:gd name="connsiteY19" fmla="*/ 1105786 h 1180214"/>
              <a:gd name="connsiteX20" fmla="*/ 1669309 w 3698561"/>
              <a:gd name="connsiteY20" fmla="*/ 1116418 h 1180214"/>
              <a:gd name="connsiteX21" fmla="*/ 1796899 w 3698561"/>
              <a:gd name="connsiteY21" fmla="*/ 1137683 h 1180214"/>
              <a:gd name="connsiteX22" fmla="*/ 1903225 w 3698561"/>
              <a:gd name="connsiteY22" fmla="*/ 1148316 h 1180214"/>
              <a:gd name="connsiteX23" fmla="*/ 2052081 w 3698561"/>
              <a:gd name="connsiteY23" fmla="*/ 1180214 h 1180214"/>
              <a:gd name="connsiteX24" fmla="*/ 3463348 w 3698561"/>
              <a:gd name="connsiteY24" fmla="*/ 917935 h 1180214"/>
              <a:gd name="connsiteX25" fmla="*/ 3463347 w 3698561"/>
              <a:gd name="connsiteY25" fmla="*/ 131131 h 1180214"/>
              <a:gd name="connsiteX0" fmla="*/ -3 w 3463348"/>
              <a:gd name="connsiteY0" fmla="*/ 0 h 1180214"/>
              <a:gd name="connsiteX1" fmla="*/ 265811 w 3463348"/>
              <a:gd name="connsiteY1" fmla="*/ 499730 h 1180214"/>
              <a:gd name="connsiteX2" fmla="*/ 414667 w 3463348"/>
              <a:gd name="connsiteY2" fmla="*/ 637953 h 1180214"/>
              <a:gd name="connsiteX3" fmla="*/ 446564 w 3463348"/>
              <a:gd name="connsiteY3" fmla="*/ 669851 h 1180214"/>
              <a:gd name="connsiteX4" fmla="*/ 552890 w 3463348"/>
              <a:gd name="connsiteY4" fmla="*/ 744279 h 1180214"/>
              <a:gd name="connsiteX5" fmla="*/ 584788 w 3463348"/>
              <a:gd name="connsiteY5" fmla="*/ 754911 h 1180214"/>
              <a:gd name="connsiteX6" fmla="*/ 616685 w 3463348"/>
              <a:gd name="connsiteY6" fmla="*/ 776176 h 1180214"/>
              <a:gd name="connsiteX7" fmla="*/ 669848 w 3463348"/>
              <a:gd name="connsiteY7" fmla="*/ 797441 h 1180214"/>
              <a:gd name="connsiteX8" fmla="*/ 691113 w 3463348"/>
              <a:gd name="connsiteY8" fmla="*/ 818707 h 1180214"/>
              <a:gd name="connsiteX9" fmla="*/ 754909 w 3463348"/>
              <a:gd name="connsiteY9" fmla="*/ 850604 h 1180214"/>
              <a:gd name="connsiteX10" fmla="*/ 829337 w 3463348"/>
              <a:gd name="connsiteY10" fmla="*/ 893135 h 1180214"/>
              <a:gd name="connsiteX11" fmla="*/ 861234 w 3463348"/>
              <a:gd name="connsiteY11" fmla="*/ 914400 h 1180214"/>
              <a:gd name="connsiteX12" fmla="*/ 978192 w 3463348"/>
              <a:gd name="connsiteY12" fmla="*/ 967562 h 1180214"/>
              <a:gd name="connsiteX13" fmla="*/ 1020723 w 3463348"/>
              <a:gd name="connsiteY13" fmla="*/ 978195 h 1180214"/>
              <a:gd name="connsiteX14" fmla="*/ 1084518 w 3463348"/>
              <a:gd name="connsiteY14" fmla="*/ 999460 h 1180214"/>
              <a:gd name="connsiteX15" fmla="*/ 1180211 w 3463348"/>
              <a:gd name="connsiteY15" fmla="*/ 1020725 h 1180214"/>
              <a:gd name="connsiteX16" fmla="*/ 1286537 w 3463348"/>
              <a:gd name="connsiteY16" fmla="*/ 1052623 h 1180214"/>
              <a:gd name="connsiteX17" fmla="*/ 1382230 w 3463348"/>
              <a:gd name="connsiteY17" fmla="*/ 1073888 h 1180214"/>
              <a:gd name="connsiteX18" fmla="*/ 1520453 w 3463348"/>
              <a:gd name="connsiteY18" fmla="*/ 1095153 h 1180214"/>
              <a:gd name="connsiteX19" fmla="*/ 1584248 w 3463348"/>
              <a:gd name="connsiteY19" fmla="*/ 1105786 h 1180214"/>
              <a:gd name="connsiteX20" fmla="*/ 1669309 w 3463348"/>
              <a:gd name="connsiteY20" fmla="*/ 1116418 h 1180214"/>
              <a:gd name="connsiteX21" fmla="*/ 1796899 w 3463348"/>
              <a:gd name="connsiteY21" fmla="*/ 1137683 h 1180214"/>
              <a:gd name="connsiteX22" fmla="*/ 1903225 w 3463348"/>
              <a:gd name="connsiteY22" fmla="*/ 1148316 h 1180214"/>
              <a:gd name="connsiteX23" fmla="*/ 2052081 w 3463348"/>
              <a:gd name="connsiteY23" fmla="*/ 1180214 h 1180214"/>
              <a:gd name="connsiteX24" fmla="*/ 2968594 w 3463348"/>
              <a:gd name="connsiteY24" fmla="*/ 917938 h 1180214"/>
              <a:gd name="connsiteX25" fmla="*/ 3463347 w 3463348"/>
              <a:gd name="connsiteY25" fmla="*/ 131131 h 118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463348" h="1180214">
                <a:moveTo>
                  <a:pt x="-3" y="0"/>
                </a:moveTo>
                <a:cubicBezTo>
                  <a:pt x="55375" y="104110"/>
                  <a:pt x="214420" y="409353"/>
                  <a:pt x="265811" y="499730"/>
                </a:cubicBezTo>
                <a:cubicBezTo>
                  <a:pt x="334923" y="606055"/>
                  <a:pt x="384542" y="609600"/>
                  <a:pt x="414667" y="637953"/>
                </a:cubicBezTo>
                <a:cubicBezTo>
                  <a:pt x="426218" y="647579"/>
                  <a:pt x="434328" y="661111"/>
                  <a:pt x="446564" y="669851"/>
                </a:cubicBezTo>
                <a:cubicBezTo>
                  <a:pt x="469601" y="687572"/>
                  <a:pt x="529853" y="730102"/>
                  <a:pt x="552890" y="744279"/>
                </a:cubicBezTo>
                <a:cubicBezTo>
                  <a:pt x="562915" y="749291"/>
                  <a:pt x="574155" y="751367"/>
                  <a:pt x="584788" y="754911"/>
                </a:cubicBezTo>
                <a:cubicBezTo>
                  <a:pt x="595420" y="761999"/>
                  <a:pt x="605256" y="770461"/>
                  <a:pt x="616685" y="776176"/>
                </a:cubicBezTo>
                <a:cubicBezTo>
                  <a:pt x="633756" y="784712"/>
                  <a:pt x="653277" y="787972"/>
                  <a:pt x="669848" y="797441"/>
                </a:cubicBezTo>
                <a:cubicBezTo>
                  <a:pt x="678552" y="802415"/>
                  <a:pt x="683285" y="812445"/>
                  <a:pt x="691113" y="818707"/>
                </a:cubicBezTo>
                <a:cubicBezTo>
                  <a:pt x="720557" y="842263"/>
                  <a:pt x="721219" y="839375"/>
                  <a:pt x="754909" y="850604"/>
                </a:cubicBezTo>
                <a:cubicBezTo>
                  <a:pt x="857747" y="927734"/>
                  <a:pt x="748156" y="852544"/>
                  <a:pt x="829337" y="893135"/>
                </a:cubicBezTo>
                <a:cubicBezTo>
                  <a:pt x="840766" y="898850"/>
                  <a:pt x="850139" y="908060"/>
                  <a:pt x="861234" y="914400"/>
                </a:cubicBezTo>
                <a:cubicBezTo>
                  <a:pt x="888658" y="930071"/>
                  <a:pt x="956033" y="959504"/>
                  <a:pt x="978192" y="967562"/>
                </a:cubicBezTo>
                <a:cubicBezTo>
                  <a:pt x="991926" y="972556"/>
                  <a:pt x="1006726" y="973996"/>
                  <a:pt x="1020723" y="978195"/>
                </a:cubicBezTo>
                <a:cubicBezTo>
                  <a:pt x="1042193" y="984636"/>
                  <a:pt x="1063048" y="993019"/>
                  <a:pt x="1084518" y="999460"/>
                </a:cubicBezTo>
                <a:cubicBezTo>
                  <a:pt x="1114558" y="1008472"/>
                  <a:pt x="1149847" y="1014653"/>
                  <a:pt x="1180211" y="1020725"/>
                </a:cubicBezTo>
                <a:cubicBezTo>
                  <a:pt x="1248511" y="1054875"/>
                  <a:pt x="1198283" y="1034972"/>
                  <a:pt x="1286537" y="1052623"/>
                </a:cubicBezTo>
                <a:cubicBezTo>
                  <a:pt x="1457224" y="1086760"/>
                  <a:pt x="1177927" y="1036740"/>
                  <a:pt x="1382230" y="1073888"/>
                </a:cubicBezTo>
                <a:cubicBezTo>
                  <a:pt x="1455190" y="1087154"/>
                  <a:pt x="1442765" y="1083201"/>
                  <a:pt x="1520453" y="1095153"/>
                </a:cubicBezTo>
                <a:cubicBezTo>
                  <a:pt x="1541761" y="1098431"/>
                  <a:pt x="1562906" y="1102737"/>
                  <a:pt x="1584248" y="1105786"/>
                </a:cubicBezTo>
                <a:cubicBezTo>
                  <a:pt x="1612535" y="1109827"/>
                  <a:pt x="1641051" y="1112179"/>
                  <a:pt x="1669309" y="1116418"/>
                </a:cubicBezTo>
                <a:cubicBezTo>
                  <a:pt x="1711949" y="1122814"/>
                  <a:pt x="1753996" y="1133393"/>
                  <a:pt x="1796899" y="1137683"/>
                </a:cubicBezTo>
                <a:cubicBezTo>
                  <a:pt x="1832341" y="1141227"/>
                  <a:pt x="1868000" y="1143032"/>
                  <a:pt x="1903225" y="1148316"/>
                </a:cubicBezTo>
                <a:cubicBezTo>
                  <a:pt x="1963557" y="1157366"/>
                  <a:pt x="1998875" y="1166912"/>
                  <a:pt x="2052081" y="1180214"/>
                </a:cubicBezTo>
                <a:cubicBezTo>
                  <a:pt x="2213341" y="1176670"/>
                  <a:pt x="2733383" y="1092785"/>
                  <a:pt x="2968594" y="917938"/>
                </a:cubicBezTo>
                <a:cubicBezTo>
                  <a:pt x="3203805" y="743091"/>
                  <a:pt x="3451602" y="136165"/>
                  <a:pt x="3463347" y="131131"/>
                </a:cubicBezTo>
              </a:path>
            </a:pathLst>
          </a:cu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 of immutability 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3" grpId="0"/>
      <p:bldP spid="14" grpId="0"/>
      <p:bldP spid="16" grpId="0"/>
      <p:bldP spid="20" grpId="0" animBg="1"/>
      <p:bldP spid="21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6185860" y="2873913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Which fields are linked?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2248080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67544" y="2232720"/>
            <a:ext cx="4464496" cy="13681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67544" y="3744888"/>
            <a:ext cx="4968552" cy="13681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what</a:t>
            </a:r>
            <a:r>
              <a:rPr lang="en-GB" baseline="0" dirty="0" smtClean="0">
                <a:solidFill>
                  <a:schemeClr val="bg1"/>
                </a:solidFill>
              </a:rPr>
              <a:t> groups are atomic?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80000" flipH="1">
            <a:off x="2635599" y="1945984"/>
            <a:ext cx="387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Must be updated as a group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 TYPES FOR</a:t>
            </a:r>
            <a:br>
              <a:rPr lang="en-GB" dirty="0" smtClean="0"/>
            </a:br>
            <a:r>
              <a:rPr lang="en-GB" dirty="0" smtClean="0"/>
              <a:t>DOMAIN MODELLING?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Types are executable </a:t>
            </a:r>
            <a:br>
              <a:rPr lang="en-GB" dirty="0" smtClean="0"/>
            </a:br>
            <a:r>
              <a:rPr lang="en-GB" dirty="0" smtClean="0"/>
              <a:t>documentation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23528" y="1196752"/>
            <a:ext cx="8229600" cy="40324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GB" sz="2400" dirty="0" smtClean="0"/>
              <a:t>type </a:t>
            </a:r>
            <a:r>
              <a:rPr lang="en-GB" sz="2400" b="1" dirty="0" err="1" smtClean="0"/>
              <a:t>CardType</a:t>
            </a:r>
            <a:r>
              <a:rPr lang="en-GB" sz="2400" dirty="0" smtClean="0"/>
              <a:t> = Visa | </a:t>
            </a:r>
            <a:r>
              <a:rPr lang="en-GB" sz="2400" dirty="0" err="1" smtClean="0"/>
              <a:t>Mastercard</a:t>
            </a:r>
            <a:endParaRPr lang="en-GB" sz="2400" dirty="0" smtClean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400" dirty="0" smtClean="0"/>
              <a:t>type </a:t>
            </a:r>
            <a:r>
              <a:rPr lang="en-GB" sz="2400" b="1" dirty="0" err="1" smtClean="0"/>
              <a:t>CardNumber</a:t>
            </a:r>
            <a:r>
              <a:rPr lang="en-GB" sz="2400" dirty="0" smtClean="0"/>
              <a:t> = </a:t>
            </a:r>
            <a:r>
              <a:rPr lang="en-GB" sz="2400" dirty="0" err="1" smtClean="0"/>
              <a:t>CardNumber</a:t>
            </a:r>
            <a:r>
              <a:rPr lang="en-GB" sz="2400" dirty="0" smtClean="0"/>
              <a:t> of string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400" dirty="0" smtClean="0"/>
              <a:t>type </a:t>
            </a:r>
            <a:r>
              <a:rPr lang="en-GB" sz="2400" b="1" dirty="0" err="1" smtClean="0"/>
              <a:t>ChequeNumber</a:t>
            </a:r>
            <a:r>
              <a:rPr lang="en-GB" sz="2400" dirty="0" smtClean="0"/>
              <a:t> = </a:t>
            </a:r>
            <a:r>
              <a:rPr lang="en-GB" sz="2400" dirty="0" err="1" smtClean="0"/>
              <a:t>ChequeNumber</a:t>
            </a:r>
            <a:r>
              <a:rPr lang="en-GB" sz="2400" dirty="0" smtClean="0"/>
              <a:t> of </a:t>
            </a:r>
            <a:r>
              <a:rPr lang="en-GB" sz="2400" dirty="0" err="1" smtClean="0"/>
              <a:t>int</a:t>
            </a:r>
            <a:endParaRPr lang="en-GB" sz="2400" dirty="0" smtClean="0"/>
          </a:p>
          <a:p>
            <a:pPr marL="342900" lvl="0" indent="-342900">
              <a:spcBef>
                <a:spcPct val="20000"/>
              </a:spcBef>
              <a:defRPr/>
            </a:pPr>
            <a:endParaRPr lang="en-GB" sz="2400" dirty="0" smtClean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400" dirty="0" smtClean="0"/>
              <a:t>type </a:t>
            </a:r>
            <a:r>
              <a:rPr lang="en-GB" sz="2400" b="1" dirty="0" err="1" smtClean="0"/>
              <a:t>PaymentMethod</a:t>
            </a:r>
            <a:r>
              <a:rPr lang="en-GB" sz="2400" dirty="0" smtClean="0"/>
              <a:t> =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400" dirty="0" smtClean="0"/>
              <a:t>  | Cash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400" dirty="0" smtClean="0"/>
              <a:t>  | Cheque of </a:t>
            </a:r>
            <a:r>
              <a:rPr lang="en-GB" sz="2400" dirty="0" err="1" smtClean="0"/>
              <a:t>ChequeNumber</a:t>
            </a:r>
            <a:endParaRPr lang="en-GB" sz="2400" dirty="0" smtClean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2400" dirty="0" smtClean="0"/>
              <a:t>  | Card of </a:t>
            </a:r>
            <a:r>
              <a:rPr lang="en-GB" sz="2400" dirty="0" err="1" smtClean="0"/>
              <a:t>CardType</a:t>
            </a:r>
            <a:r>
              <a:rPr lang="en-GB" sz="2400" dirty="0" smtClean="0"/>
              <a:t> * </a:t>
            </a:r>
            <a:r>
              <a:rPr lang="en-GB" sz="2400" dirty="0" err="1" smtClean="0"/>
              <a:t>CardNumber</a:t>
            </a: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3563888" y="2708920"/>
            <a:ext cx="4344746" cy="1384995"/>
            <a:chOff x="7753473" y="236027"/>
            <a:chExt cx="4344746" cy="1384995"/>
          </a:xfrm>
        </p:grpSpPr>
        <p:sp>
          <p:nvSpPr>
            <p:cNvPr id="15" name="TextBox 14"/>
            <p:cNvSpPr txBox="1"/>
            <p:nvPr/>
          </p:nvSpPr>
          <p:spPr>
            <a:xfrm rot="21420000">
              <a:off x="8507390" y="236027"/>
              <a:ext cx="35908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Can you guess what payment methods are accepted?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7753473" y="954946"/>
              <a:ext cx="1080120" cy="28803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90872" y="5445224"/>
            <a:ext cx="8229600" cy="86409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ToShuffle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GB" sz="2400" dirty="0" smtClean="0">
                <a:solidFill>
                  <a:srgbClr val="002060"/>
                </a:solidFill>
              </a:rPr>
              <a:t>Deck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–› Shuffled</a:t>
            </a:r>
            <a:r>
              <a:rPr lang="en-GB" sz="2400" dirty="0" smtClean="0">
                <a:solidFill>
                  <a:srgbClr val="002060"/>
                </a:solidFill>
              </a:rPr>
              <a:t>Deck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ToDeal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GB" sz="2400" dirty="0" err="1" smtClean="0">
                <a:solidFill>
                  <a:srgbClr val="002060"/>
                </a:solidFill>
              </a:rPr>
              <a:t>ShuffledDeck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–› </a:t>
            </a:r>
            <a:r>
              <a:rPr lang="en-GB" sz="2400" dirty="0" smtClean="0">
                <a:solidFill>
                  <a:srgbClr val="002060"/>
                </a:solidFill>
              </a:rPr>
              <a:t>(</a:t>
            </a:r>
            <a:r>
              <a:rPr lang="en-GB" sz="2400" dirty="0" err="1" smtClean="0">
                <a:solidFill>
                  <a:srgbClr val="002060"/>
                </a:solidFill>
              </a:rPr>
              <a:t>ShuffledDeck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Card)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0872" y="476672"/>
            <a:ext cx="8229600" cy="5040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GB" sz="2400" dirty="0" smtClean="0"/>
              <a:t>module </a:t>
            </a:r>
            <a:r>
              <a:rPr lang="en-GB" sz="2400" b="1" dirty="0" err="1" smtClean="0"/>
              <a:t>CardGame</a:t>
            </a:r>
            <a:r>
              <a:rPr lang="en-GB" sz="2400" dirty="0" smtClean="0"/>
              <a:t> =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Suit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Club | Diamond | Spade | Heart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Rank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Two | Three | Four | Five | Six | Seven | Eight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| Nine | Ten | Jack | Queen | King | Ace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Card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Suit * Rank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Card list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Deck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Card list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400" dirty="0" smtClean="0"/>
              <a:t>  type </a:t>
            </a:r>
            <a:r>
              <a:rPr lang="en-GB" sz="2400" b="1" dirty="0" err="1" smtClean="0"/>
              <a:t>ShuffledDeck</a:t>
            </a:r>
            <a:r>
              <a:rPr lang="en-GB" sz="2400" dirty="0" smtClean="0"/>
              <a:t> = </a:t>
            </a:r>
            <a:r>
              <a:rPr lang="en-GB" sz="2400" dirty="0" err="1" smtClean="0"/>
              <a:t>ShuffledDeck</a:t>
            </a:r>
            <a:r>
              <a:rPr lang="en-GB" sz="2400" dirty="0" smtClean="0"/>
              <a:t> of Deck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Player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Name:string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Hand:Hand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Game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Deck:Deck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Players: Player list}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 rot="21780000" flipH="1">
            <a:off x="6873345" y="4355132"/>
            <a:ext cx="2411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X -&gt; Y means a function</a:t>
            </a:r>
            <a:b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- input of type X</a:t>
            </a:r>
            <a:b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- output of type Y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0" name="Freeform 49"/>
          <p:cNvSpPr/>
          <p:nvPr/>
        </p:nvSpPr>
        <p:spPr>
          <a:xfrm flipV="1">
            <a:off x="3881594" y="5229199"/>
            <a:ext cx="3024336" cy="336037"/>
          </a:xfrm>
          <a:custGeom>
            <a:avLst/>
            <a:gdLst>
              <a:gd name="connsiteX0" fmla="*/ 1773865 w 1773865"/>
              <a:gd name="connsiteY0" fmla="*/ 818707 h 818707"/>
              <a:gd name="connsiteX1" fmla="*/ 285307 w 1773865"/>
              <a:gd name="connsiteY1" fmla="*/ 265814 h 818707"/>
              <a:gd name="connsiteX2" fmla="*/ 62024 w 1773865"/>
              <a:gd name="connsiteY2" fmla="*/ 0 h 818707"/>
              <a:gd name="connsiteX0" fmla="*/ 1843148 w 1843148"/>
              <a:gd name="connsiteY0" fmla="*/ 818707 h 818707"/>
              <a:gd name="connsiteX1" fmla="*/ 285307 w 1843148"/>
              <a:gd name="connsiteY1" fmla="*/ 361254 h 818707"/>
              <a:gd name="connsiteX2" fmla="*/ 131307 w 1843148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381818 w 1381818"/>
              <a:gd name="connsiteY0" fmla="*/ 481672 h 561950"/>
              <a:gd name="connsiteX1" fmla="*/ 229689 w 1381818"/>
              <a:gd name="connsiteY1" fmla="*/ 481671 h 561950"/>
              <a:gd name="connsiteX2" fmla="*/ 3681 w 1381818"/>
              <a:gd name="connsiteY2" fmla="*/ 0 h 561950"/>
              <a:gd name="connsiteX0" fmla="*/ 1381818 w 1381818"/>
              <a:gd name="connsiteY0" fmla="*/ 481672 h 561950"/>
              <a:gd name="connsiteX1" fmla="*/ 229689 w 1381818"/>
              <a:gd name="connsiteY1" fmla="*/ 481671 h 561950"/>
              <a:gd name="connsiteX2" fmla="*/ 3681 w 1381818"/>
              <a:gd name="connsiteY2" fmla="*/ 0 h 561950"/>
              <a:gd name="connsiteX0" fmla="*/ 1381818 w 1381818"/>
              <a:gd name="connsiteY0" fmla="*/ 481672 h 561950"/>
              <a:gd name="connsiteX1" fmla="*/ 229689 w 1381818"/>
              <a:gd name="connsiteY1" fmla="*/ 481671 h 561950"/>
              <a:gd name="connsiteX2" fmla="*/ 3681 w 1381818"/>
              <a:gd name="connsiteY2" fmla="*/ 0 h 5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818" h="561950">
                <a:moveTo>
                  <a:pt x="1381818" y="481672"/>
                </a:moveTo>
                <a:cubicBezTo>
                  <a:pt x="714162" y="235870"/>
                  <a:pt x="459378" y="561950"/>
                  <a:pt x="229689" y="481671"/>
                </a:cubicBezTo>
                <a:cubicBezTo>
                  <a:pt x="0" y="401392"/>
                  <a:pt x="74423" y="433955"/>
                  <a:pt x="3681" y="0"/>
                </a:cubicBezTo>
              </a:path>
            </a:pathLst>
          </a:cu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4" grpId="0"/>
      <p:bldP spid="50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590872" y="5445224"/>
            <a:ext cx="8229600" cy="86409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ToShuffle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GB" sz="2400" dirty="0" smtClean="0">
                <a:solidFill>
                  <a:srgbClr val="002060"/>
                </a:solidFill>
              </a:rPr>
              <a:t>Deck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–› Shuffled</a:t>
            </a:r>
            <a:r>
              <a:rPr lang="en-GB" sz="2400" dirty="0" smtClean="0">
                <a:solidFill>
                  <a:srgbClr val="002060"/>
                </a:solidFill>
              </a:rPr>
              <a:t>Deck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ToDeal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GB" sz="2400" dirty="0" err="1" smtClean="0">
                <a:solidFill>
                  <a:srgbClr val="002060"/>
                </a:solidFill>
              </a:rPr>
              <a:t>ShuffledDeck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–› </a:t>
            </a:r>
            <a:r>
              <a:rPr lang="en-GB" sz="2400" dirty="0" smtClean="0">
                <a:solidFill>
                  <a:srgbClr val="002060"/>
                </a:solidFill>
              </a:rPr>
              <a:t>(</a:t>
            </a:r>
            <a:r>
              <a:rPr lang="en-GB" sz="2400" dirty="0" err="1" smtClean="0">
                <a:solidFill>
                  <a:srgbClr val="002060"/>
                </a:solidFill>
              </a:rPr>
              <a:t>ShuffledDeck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Card)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0872" y="476672"/>
            <a:ext cx="8229600" cy="5040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GB" sz="2400" dirty="0" smtClean="0"/>
              <a:t>module </a:t>
            </a:r>
            <a:r>
              <a:rPr lang="en-GB" sz="2400" b="1" dirty="0" err="1" smtClean="0"/>
              <a:t>CardGame</a:t>
            </a:r>
            <a:r>
              <a:rPr lang="en-GB" sz="2400" dirty="0" smtClean="0"/>
              <a:t> =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Suit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Club | Diamond | Spade | Heart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Rank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Two | Three | Four | Five | Six | Seven | Eight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| Nine | Ten | Jack | Queen | King | Ace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Card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Suit * Rank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Card list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Deck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Card list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400" dirty="0" smtClean="0"/>
              <a:t>  type </a:t>
            </a:r>
            <a:r>
              <a:rPr lang="en-GB" sz="2400" b="1" dirty="0" err="1" smtClean="0"/>
              <a:t>ShuffledDeck</a:t>
            </a:r>
            <a:r>
              <a:rPr lang="en-GB" sz="2400" dirty="0" smtClean="0"/>
              <a:t> = </a:t>
            </a:r>
            <a:r>
              <a:rPr lang="en-GB" sz="2400" dirty="0" err="1" smtClean="0"/>
              <a:t>ShuffledDeck</a:t>
            </a:r>
            <a:r>
              <a:rPr lang="en-GB" sz="2400" dirty="0" smtClean="0"/>
              <a:t> of Deck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Player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Name:string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Hand:Hand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Game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Deck:Deck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Players: Player list}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 flipH="1">
            <a:off x="6696744" y="4581128"/>
            <a:ext cx="2411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Question : can you deal with an </a:t>
            </a:r>
            <a:r>
              <a:rPr lang="en-GB" sz="2400" dirty="0" err="1" smtClean="0">
                <a:solidFill>
                  <a:srgbClr val="C00000"/>
                </a:solidFill>
                <a:latin typeface="Conformity" pitchFamily="2" charset="0"/>
              </a:rPr>
              <a:t>unshuffled</a:t>
            </a: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 deck?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590872" y="5445224"/>
            <a:ext cx="8229600" cy="86409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ToShuffle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GB" sz="2400" dirty="0" smtClean="0">
                <a:solidFill>
                  <a:srgbClr val="002060"/>
                </a:solidFill>
              </a:rPr>
              <a:t>Deck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–› Shuffled</a:t>
            </a:r>
            <a:r>
              <a:rPr lang="en-GB" sz="2400" dirty="0" smtClean="0">
                <a:solidFill>
                  <a:srgbClr val="002060"/>
                </a:solidFill>
              </a:rPr>
              <a:t>Deck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ToDeal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GB" sz="2400" dirty="0" err="1" smtClean="0">
                <a:solidFill>
                  <a:srgbClr val="002060"/>
                </a:solidFill>
              </a:rPr>
              <a:t>ShuffledDeck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–› </a:t>
            </a:r>
            <a:r>
              <a:rPr lang="en-GB" sz="2400" dirty="0" smtClean="0">
                <a:solidFill>
                  <a:srgbClr val="002060"/>
                </a:solidFill>
              </a:rPr>
              <a:t>(</a:t>
            </a:r>
            <a:r>
              <a:rPr lang="en-GB" sz="2400" dirty="0" err="1" smtClean="0">
                <a:solidFill>
                  <a:srgbClr val="002060"/>
                </a:solidFill>
              </a:rPr>
              <a:t>ShuffledDeck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Card)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90872" y="476672"/>
            <a:ext cx="8229600" cy="5040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GB" sz="2400" dirty="0" smtClean="0"/>
              <a:t>module </a:t>
            </a:r>
            <a:r>
              <a:rPr lang="en-GB" sz="2400" b="1" dirty="0" err="1" smtClean="0"/>
              <a:t>CardGame</a:t>
            </a:r>
            <a:r>
              <a:rPr lang="en-GB" sz="2400" dirty="0" smtClean="0"/>
              <a:t> =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Suit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Club | Diamond | Spade | Heart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Rank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Two | Three | Four | Five | Six | Seven | Eight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| Nine | Ten | Jack | Queen | King | Ace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Card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Suit * Rank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Card list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Deck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Card list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400" dirty="0" smtClean="0"/>
              <a:t>  type </a:t>
            </a:r>
            <a:r>
              <a:rPr lang="en-GB" sz="2400" b="1" dirty="0" err="1" smtClean="0"/>
              <a:t>ShuffledDeck</a:t>
            </a:r>
            <a:r>
              <a:rPr lang="en-GB" sz="2400" dirty="0" smtClean="0"/>
              <a:t> = </a:t>
            </a:r>
            <a:r>
              <a:rPr lang="en-GB" sz="2400" dirty="0" err="1" smtClean="0"/>
              <a:t>ShuffledDeck</a:t>
            </a:r>
            <a:r>
              <a:rPr lang="en-GB" sz="2400" dirty="0" smtClean="0"/>
              <a:t> of Deck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Player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Name:string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Hand:Hand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Game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Deck:Deck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Players: Player list}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4309952" y="4738731"/>
            <a:ext cx="4489811" cy="954107"/>
            <a:chOff x="8232193" y="464477"/>
            <a:chExt cx="4489811" cy="954107"/>
          </a:xfrm>
        </p:grpSpPr>
        <p:sp>
          <p:nvSpPr>
            <p:cNvPr id="8" name="TextBox 7"/>
            <p:cNvSpPr txBox="1"/>
            <p:nvPr/>
          </p:nvSpPr>
          <p:spPr>
            <a:xfrm rot="21420000">
              <a:off x="10753120" y="464477"/>
              <a:ext cx="19688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Types can be verbs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8232193" y="954946"/>
              <a:ext cx="2857245" cy="28803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28"/>
          <p:cNvGrpSpPr/>
          <p:nvPr/>
        </p:nvGrpSpPr>
        <p:grpSpPr>
          <a:xfrm>
            <a:off x="3975248" y="2420888"/>
            <a:ext cx="4128722" cy="523220"/>
            <a:chOff x="7969497" y="626151"/>
            <a:chExt cx="4128722" cy="523220"/>
          </a:xfrm>
        </p:grpSpPr>
        <p:sp>
          <p:nvSpPr>
            <p:cNvPr id="15" name="TextBox 14"/>
            <p:cNvSpPr txBox="1"/>
            <p:nvPr/>
          </p:nvSpPr>
          <p:spPr>
            <a:xfrm rot="21420000">
              <a:off x="8507390" y="626151"/>
              <a:ext cx="3590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Types can be nouns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7969497" y="738923"/>
              <a:ext cx="1080120" cy="14401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590872" y="5445224"/>
            <a:ext cx="8229600" cy="86409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ToShuffle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GB" sz="2400" dirty="0" smtClean="0">
                <a:solidFill>
                  <a:srgbClr val="002060"/>
                </a:solidFill>
              </a:rPr>
              <a:t>Deck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–› Shuffled</a:t>
            </a:r>
            <a:r>
              <a:rPr lang="en-GB" sz="2400" dirty="0" smtClean="0">
                <a:solidFill>
                  <a:srgbClr val="002060"/>
                </a:solidFill>
              </a:rPr>
              <a:t>Deck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ToDeal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GB" sz="2400" dirty="0" err="1" smtClean="0">
                <a:solidFill>
                  <a:srgbClr val="002060"/>
                </a:solidFill>
              </a:rPr>
              <a:t>ShuffledDeck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–› </a:t>
            </a:r>
            <a:r>
              <a:rPr lang="en-GB" sz="2400" dirty="0" smtClean="0">
                <a:solidFill>
                  <a:srgbClr val="002060"/>
                </a:solidFill>
              </a:rPr>
              <a:t>(</a:t>
            </a:r>
            <a:r>
              <a:rPr lang="en-GB" sz="2400" dirty="0" err="1" smtClean="0">
                <a:solidFill>
                  <a:srgbClr val="002060"/>
                </a:solidFill>
              </a:rPr>
              <a:t>ShuffledDeck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Card)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90872" y="476672"/>
            <a:ext cx="8229600" cy="5040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GB" sz="2400" dirty="0" smtClean="0"/>
              <a:t>module </a:t>
            </a:r>
            <a:r>
              <a:rPr lang="en-GB" sz="2400" b="1" dirty="0" err="1" smtClean="0"/>
              <a:t>CardGame</a:t>
            </a:r>
            <a:r>
              <a:rPr lang="en-GB" sz="2400" dirty="0" smtClean="0"/>
              <a:t> =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Suit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Club | Diamond | Spade | Heart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Rank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Two | Three | Four | Five | Six | Seven | Eight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| Nine | Ten | Jack | Queen | King | Ace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Card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Suit * Rank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Card list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Deck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Card list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400" dirty="0" smtClean="0"/>
              <a:t>  type </a:t>
            </a:r>
            <a:r>
              <a:rPr lang="en-GB" sz="2400" b="1" dirty="0" err="1" smtClean="0"/>
              <a:t>ShuffledDeck</a:t>
            </a:r>
            <a:r>
              <a:rPr lang="en-GB" sz="2400" dirty="0" smtClean="0"/>
              <a:t> = </a:t>
            </a:r>
            <a:r>
              <a:rPr lang="en-GB" sz="2400" dirty="0" err="1" smtClean="0"/>
              <a:t>ShuffledDeck</a:t>
            </a:r>
            <a:r>
              <a:rPr lang="en-GB" sz="2400" dirty="0" smtClean="0"/>
              <a:t> of Deck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Player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Name:string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Hand:Hand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Game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Deck:Deck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Players: Player list}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12"/>
          <p:cNvGrpSpPr/>
          <p:nvPr/>
        </p:nvGrpSpPr>
        <p:grpSpPr>
          <a:xfrm>
            <a:off x="86816" y="620688"/>
            <a:ext cx="728792" cy="5616624"/>
            <a:chOff x="26784" y="908720"/>
            <a:chExt cx="728792" cy="5616624"/>
          </a:xfrm>
        </p:grpSpPr>
        <p:sp>
          <p:nvSpPr>
            <p:cNvPr id="11" name="Left Brace 10"/>
            <p:cNvSpPr/>
            <p:nvPr/>
          </p:nvSpPr>
          <p:spPr>
            <a:xfrm>
              <a:off x="323528" y="908720"/>
              <a:ext cx="432048" cy="5616624"/>
            </a:xfrm>
            <a:prstGeom prst="leftBrace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 rot="16200000" flipH="1">
              <a:off x="-1625044" y="3136612"/>
              <a:ext cx="38884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solidFill>
                    <a:srgbClr val="C00000"/>
                  </a:solidFill>
                  <a:latin typeface="Conformity" pitchFamily="2" charset="0"/>
                </a:rPr>
                <a:t>Ubiquitous language</a:t>
              </a:r>
              <a:endParaRPr lang="en-GB" sz="32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83767" y="229444"/>
            <a:ext cx="2715961" cy="523220"/>
            <a:chOff x="2483767" y="229444"/>
            <a:chExt cx="2715961" cy="523220"/>
          </a:xfrm>
        </p:grpSpPr>
        <p:sp>
          <p:nvSpPr>
            <p:cNvPr id="13" name="TextBox 12"/>
            <p:cNvSpPr txBox="1"/>
            <p:nvPr/>
          </p:nvSpPr>
          <p:spPr>
            <a:xfrm rot="21480000" flipH="1">
              <a:off x="2852223" y="229444"/>
              <a:ext cx="23475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Bounded context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2483767" y="377280"/>
              <a:ext cx="432048" cy="14401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590872" y="5445224"/>
            <a:ext cx="8229600" cy="86409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ToShuffle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GB" sz="2400" dirty="0" smtClean="0">
                <a:solidFill>
                  <a:srgbClr val="002060"/>
                </a:solidFill>
              </a:rPr>
              <a:t>Deck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–› Shuffled</a:t>
            </a:r>
            <a:r>
              <a:rPr lang="en-GB" sz="2400" dirty="0" smtClean="0">
                <a:solidFill>
                  <a:srgbClr val="002060"/>
                </a:solidFill>
              </a:rPr>
              <a:t>Deck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ToDeal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GB" sz="2400" dirty="0" err="1" smtClean="0">
                <a:solidFill>
                  <a:srgbClr val="002060"/>
                </a:solidFill>
              </a:rPr>
              <a:t>ShuffledDeck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–› </a:t>
            </a:r>
            <a:r>
              <a:rPr lang="en-GB" sz="2400" dirty="0" smtClean="0">
                <a:solidFill>
                  <a:srgbClr val="002060"/>
                </a:solidFill>
              </a:rPr>
              <a:t>(</a:t>
            </a:r>
            <a:r>
              <a:rPr lang="en-GB" sz="2400" dirty="0" err="1" smtClean="0">
                <a:solidFill>
                  <a:srgbClr val="002060"/>
                </a:solidFill>
              </a:rPr>
              <a:t>ShuffledDeck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Card)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90872" y="476672"/>
            <a:ext cx="8229600" cy="5040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GB" sz="2400" dirty="0" smtClean="0"/>
              <a:t>module </a:t>
            </a:r>
            <a:r>
              <a:rPr lang="en-GB" sz="2400" b="1" dirty="0" err="1" smtClean="0"/>
              <a:t>CardGame</a:t>
            </a:r>
            <a:r>
              <a:rPr lang="en-GB" sz="2400" dirty="0" smtClean="0"/>
              <a:t> =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Suit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Club | Diamond | Spade | Heart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Rank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Two | Three | Four | Five | Six | Seven | Eight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| Nine | Ten | Jack | Queen | King | Ace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Card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Suit * Rank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Card list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Deck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Card list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400" dirty="0" smtClean="0"/>
              <a:t>  type </a:t>
            </a:r>
            <a:r>
              <a:rPr lang="en-GB" sz="2400" b="1" dirty="0" err="1" smtClean="0"/>
              <a:t>ShuffledDeck</a:t>
            </a:r>
            <a:r>
              <a:rPr lang="en-GB" sz="2400" dirty="0" smtClean="0"/>
              <a:t> = </a:t>
            </a:r>
            <a:r>
              <a:rPr lang="en-GB" sz="2400" dirty="0" err="1" smtClean="0"/>
              <a:t>ShuffledDeck</a:t>
            </a:r>
            <a:r>
              <a:rPr lang="en-GB" sz="2400" dirty="0" smtClean="0"/>
              <a:t> of Deck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Player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Name:string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Hand:Hand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Game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Deck:Deck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Players: Player list}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 rot="21540000">
            <a:off x="6596892" y="3451208"/>
            <a:ext cx="2553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Do you think a non programmer could understand this?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21660000" flipH="1">
            <a:off x="4908776" y="2393778"/>
            <a:ext cx="4022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Do you think this is a reasonable amount of code to write for this domain?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590872" y="5445224"/>
            <a:ext cx="8229600" cy="86409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ToShuffle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GB" sz="2400" dirty="0" smtClean="0">
                <a:solidFill>
                  <a:srgbClr val="002060"/>
                </a:solidFill>
              </a:rPr>
              <a:t>Deck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–› Shuffled</a:t>
            </a:r>
            <a:r>
              <a:rPr lang="en-GB" sz="2400" dirty="0" smtClean="0">
                <a:solidFill>
                  <a:srgbClr val="002060"/>
                </a:solidFill>
              </a:rPr>
              <a:t>Deck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ToDeal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GB" sz="2400" dirty="0" err="1" smtClean="0">
                <a:solidFill>
                  <a:srgbClr val="002060"/>
                </a:solidFill>
              </a:rPr>
              <a:t>ShuffledDeck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–› </a:t>
            </a:r>
            <a:r>
              <a:rPr lang="en-GB" sz="2400" dirty="0" smtClean="0">
                <a:solidFill>
                  <a:srgbClr val="002060"/>
                </a:solidFill>
              </a:rPr>
              <a:t>(</a:t>
            </a:r>
            <a:r>
              <a:rPr lang="en-GB" sz="2400" dirty="0" err="1" smtClean="0">
                <a:solidFill>
                  <a:srgbClr val="002060"/>
                </a:solidFill>
              </a:rPr>
              <a:t>ShuffledDeck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Card)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90872" y="476672"/>
            <a:ext cx="8229600" cy="5040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GB" sz="2400" dirty="0" smtClean="0"/>
              <a:t>module </a:t>
            </a:r>
            <a:r>
              <a:rPr lang="en-GB" sz="2400" b="1" dirty="0" err="1" smtClean="0"/>
              <a:t>CardGame</a:t>
            </a:r>
            <a:r>
              <a:rPr lang="en-GB" sz="2400" dirty="0" smtClean="0"/>
              <a:t> =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Suit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Club | Diamond | Spade | Heart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Rank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Two | Three | Four | Five | Six | Seven | Eight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| Nine | Ten | Jack | Queen | King | Ace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Card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Suit * Rank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Card list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Deck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Card list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400" dirty="0" smtClean="0"/>
              <a:t>  type </a:t>
            </a:r>
            <a:r>
              <a:rPr lang="en-GB" sz="2400" b="1" dirty="0" err="1" smtClean="0"/>
              <a:t>ShuffledDeck</a:t>
            </a:r>
            <a:r>
              <a:rPr lang="en-GB" sz="2400" dirty="0" smtClean="0"/>
              <a:t> = </a:t>
            </a:r>
            <a:r>
              <a:rPr lang="en-GB" sz="2400" dirty="0" err="1" smtClean="0"/>
              <a:t>ShuffledDeck</a:t>
            </a:r>
            <a:r>
              <a:rPr lang="en-GB" sz="2400" dirty="0" smtClean="0"/>
              <a:t> of Deck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Player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Name:string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Hand:Hand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type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Game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Deck:Deck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Players: Player list}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 rot="21540000">
            <a:off x="5436071" y="2660877"/>
            <a:ext cx="395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"The design is the code, </a:t>
            </a:r>
            <a:b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and the code is the design."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1540000">
            <a:off x="6587768" y="3381397"/>
            <a:ext cx="2802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This is not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pseudocode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 – this is executable code!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Types encourage </a:t>
            </a:r>
            <a:br>
              <a:rPr lang="en-GB" dirty="0" smtClean="0"/>
            </a:br>
            <a:r>
              <a:rPr lang="en-GB" u="sng" dirty="0" smtClean="0"/>
              <a:t>accurate</a:t>
            </a:r>
            <a:r>
              <a:rPr lang="en-GB" dirty="0" smtClean="0"/>
              <a:t> domain modelling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5739315" y="4109461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What is the domain logic?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2248080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55576" y="4320952"/>
            <a:ext cx="3384376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domain</a:t>
            </a:r>
            <a:r>
              <a:rPr lang="en-GB" baseline="0" dirty="0" smtClean="0">
                <a:solidFill>
                  <a:schemeClr val="bg1"/>
                </a:solidFill>
              </a:rPr>
              <a:t> logic?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420000">
            <a:off x="1339454" y="4826303"/>
            <a:ext cx="387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Must be reset if email is changed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316936"/>
            <a:ext cx="8579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smtClean="0">
                <a:latin typeface="+mj-lt"/>
                <a:cs typeface="Consolas" pitchFamily="49" charset="0"/>
              </a:rPr>
              <a:t>Contact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2400" dirty="0" smtClean="0">
                <a:latin typeface="+mj-lt"/>
                <a:cs typeface="Consolas" pitchFamily="49" charset="0"/>
              </a:rPr>
              <a:t>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24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}</a:t>
            </a:r>
            <a:endParaRPr lang="en-GB" sz="2400" dirty="0">
              <a:latin typeface="+mj-lt"/>
              <a:cs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836712"/>
            <a:ext cx="8496944" cy="100811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rule:</a:t>
            </a:r>
            <a:b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2800" i="1" dirty="0" smtClean="0">
                <a:solidFill>
                  <a:schemeClr val="accent5">
                    <a:lumMod val="50000"/>
                  </a:schemeClr>
                </a:solidFill>
              </a:rPr>
              <a:t>First and last name must not be more than 50 chars”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2048267" y="3068960"/>
            <a:ext cx="939557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 rot="180000" flipH="1">
            <a:off x="1840058" y="2792102"/>
            <a:ext cx="387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Must not be more than 50 chars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79712" y="3861048"/>
            <a:ext cx="939557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316936"/>
            <a:ext cx="8579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smtClean="0">
                <a:latin typeface="+mj-lt"/>
                <a:cs typeface="Consolas" pitchFamily="49" charset="0"/>
              </a:rPr>
              <a:t>Contact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</a:t>
            </a:r>
            <a:r>
              <a:rPr lang="en-GB" sz="24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</a:t>
            </a:r>
            <a:r>
              <a:rPr lang="en-GB" sz="24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String1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</a:t>
            </a:r>
            <a:r>
              <a:rPr lang="en-GB" sz="24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String50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2400" dirty="0" smtClean="0">
                <a:latin typeface="+mj-lt"/>
                <a:cs typeface="Consolas" pitchFamily="49" charset="0"/>
              </a:rPr>
              <a:t>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24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}</a:t>
            </a:r>
            <a:endParaRPr lang="en-GB" sz="2400" dirty="0">
              <a:latin typeface="+mj-lt"/>
              <a:cs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836712"/>
            <a:ext cx="8496944" cy="100811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rule:</a:t>
            </a:r>
            <a:b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2800" i="1" dirty="0" smtClean="0">
                <a:solidFill>
                  <a:schemeClr val="accent5">
                    <a:lumMod val="50000"/>
                  </a:schemeClr>
                </a:solidFill>
              </a:rPr>
              <a:t>First and last name must not be more than 50 chars”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36"/>
          <p:cNvGrpSpPr/>
          <p:nvPr/>
        </p:nvGrpSpPr>
        <p:grpSpPr>
          <a:xfrm>
            <a:off x="3275854" y="3356992"/>
            <a:ext cx="3384374" cy="1063372"/>
            <a:chOff x="7135679" y="-1497522"/>
            <a:chExt cx="1639887" cy="1063372"/>
          </a:xfrm>
        </p:grpSpPr>
        <p:sp>
          <p:nvSpPr>
            <p:cNvPr id="6" name="TextBox 5"/>
            <p:cNvSpPr txBox="1"/>
            <p:nvPr/>
          </p:nvSpPr>
          <p:spPr>
            <a:xfrm>
              <a:off x="7449700" y="-1142036"/>
              <a:ext cx="13258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Define a type that has the required constraint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7135679" y="-1497522"/>
              <a:ext cx="348912" cy="49950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7135679" y="-921458"/>
              <a:ext cx="348913" cy="7200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316936"/>
            <a:ext cx="8579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smtClean="0">
                <a:latin typeface="+mj-lt"/>
                <a:cs typeface="Consolas" pitchFamily="49" charset="0"/>
              </a:rPr>
              <a:t>Contact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2400" dirty="0" smtClean="0">
                <a:latin typeface="+mj-lt"/>
                <a:cs typeface="Consolas" pitchFamily="49" charset="0"/>
              </a:rPr>
              <a:t>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24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}</a:t>
            </a:r>
            <a:endParaRPr lang="en-GB" sz="2400" dirty="0">
              <a:latin typeface="+mj-lt"/>
              <a:cs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836712"/>
            <a:ext cx="8496944" cy="100811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rule:</a:t>
            </a:r>
            <a:b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2800" i="1" dirty="0" smtClean="0">
                <a:solidFill>
                  <a:schemeClr val="accent5">
                    <a:lumMod val="50000"/>
                  </a:schemeClr>
                </a:solidFill>
              </a:rPr>
              <a:t>Email field must be a valid email address”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2411760" y="4581128"/>
            <a:ext cx="939557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 flipH="1">
            <a:off x="3427686" y="4581128"/>
            <a:ext cx="387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Must contain an "@" sign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316936"/>
            <a:ext cx="8579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smtClean="0">
                <a:latin typeface="+mj-lt"/>
                <a:cs typeface="Consolas" pitchFamily="49" charset="0"/>
              </a:rPr>
              <a:t>Contact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  </a:t>
            </a:r>
            <a:r>
              <a:rPr lang="en-GB" sz="2400" dirty="0" err="1" smtClean="0">
                <a:cs typeface="Consolas" pitchFamily="49" charset="0"/>
              </a:rPr>
              <a:t>FirstName</a:t>
            </a:r>
            <a:r>
              <a:rPr lang="en-GB" sz="2400" dirty="0" smtClean="0"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cs typeface="Consolas" pitchFamily="49" charset="0"/>
              </a:rPr>
              <a:t>  </a:t>
            </a:r>
            <a:r>
              <a:rPr lang="en-GB" sz="2400" dirty="0" err="1" smtClean="0">
                <a:cs typeface="Consolas" pitchFamily="49" charset="0"/>
              </a:rPr>
              <a:t>MiddleInitial</a:t>
            </a:r>
            <a:r>
              <a:rPr lang="en-GB" sz="2400" dirty="0" smtClean="0">
                <a:cs typeface="Consolas" pitchFamily="49" charset="0"/>
              </a:rPr>
              <a:t>: String1</a:t>
            </a:r>
          </a:p>
          <a:p>
            <a:r>
              <a:rPr lang="en-GB" sz="2400" dirty="0" smtClean="0">
                <a:cs typeface="Consolas" pitchFamily="49" charset="0"/>
              </a:rPr>
              <a:t>  </a:t>
            </a:r>
            <a:r>
              <a:rPr lang="en-GB" sz="2400" dirty="0" err="1" smtClean="0">
                <a:cs typeface="Consolas" pitchFamily="49" charset="0"/>
              </a:rPr>
              <a:t>LastName</a:t>
            </a:r>
            <a:r>
              <a:rPr lang="en-GB" sz="2400" dirty="0" smtClean="0">
                <a:cs typeface="Consolas" pitchFamily="49" charset="0"/>
              </a:rPr>
              <a:t>: String50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2400" dirty="0" smtClean="0">
                <a:latin typeface="+mj-lt"/>
                <a:cs typeface="Consolas" pitchFamily="49" charset="0"/>
              </a:rPr>
              <a:t>: </a:t>
            </a:r>
            <a:r>
              <a:rPr lang="en-GB" sz="2400" dirty="0" err="1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EmailAddress</a:t>
            </a:r>
            <a:endParaRPr lang="en-GB" sz="2400" dirty="0" smtClean="0">
              <a:solidFill>
                <a:srgbClr val="C00000"/>
              </a:solidFill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2400" dirty="0" smtClean="0">
                <a:latin typeface="+mj-lt"/>
                <a:cs typeface="Consolas" pitchFamily="49" charset="0"/>
              </a:rPr>
              <a:t>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24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}</a:t>
            </a:r>
            <a:endParaRPr lang="en-GB" sz="2400" dirty="0">
              <a:latin typeface="+mj-lt"/>
              <a:cs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836712"/>
            <a:ext cx="8496944" cy="100811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en-GB" sz="2800" dirty="0" smtClean="0">
                <a:solidFill>
                  <a:schemeClr val="accent5">
                    <a:lumMod val="50000"/>
                  </a:schemeClr>
                </a:solidFill>
              </a:rPr>
              <a:t>Business rule:</a:t>
            </a:r>
            <a:br>
              <a:rPr lang="en-GB" sz="28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2800" dirty="0" smtClean="0">
                <a:solidFill>
                  <a:schemeClr val="accent5">
                    <a:lumMod val="50000"/>
                  </a:schemeClr>
                </a:solidFill>
              </a:rPr>
              <a:t>“</a:t>
            </a:r>
            <a:r>
              <a:rPr lang="en-GB" sz="2800" i="1" dirty="0" smtClean="0">
                <a:solidFill>
                  <a:schemeClr val="accent5">
                    <a:lumMod val="50000"/>
                  </a:schemeClr>
                </a:solidFill>
              </a:rPr>
              <a:t>Email field must be a valid email address”</a:t>
            </a:r>
            <a:endParaRPr lang="en-GB" sz="28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3" name="Group 36"/>
          <p:cNvGrpSpPr/>
          <p:nvPr/>
        </p:nvGrpSpPr>
        <p:grpSpPr>
          <a:xfrm>
            <a:off x="4211960" y="4437112"/>
            <a:ext cx="3384374" cy="707886"/>
            <a:chOff x="7135679" y="-1142036"/>
            <a:chExt cx="1639887" cy="707886"/>
          </a:xfrm>
        </p:grpSpPr>
        <p:sp>
          <p:nvSpPr>
            <p:cNvPr id="6" name="TextBox 5"/>
            <p:cNvSpPr txBox="1"/>
            <p:nvPr/>
          </p:nvSpPr>
          <p:spPr>
            <a:xfrm>
              <a:off x="7449700" y="-1142036"/>
              <a:ext cx="13258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Define a type that has the required constraint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7135679" y="-921458"/>
              <a:ext cx="348913" cy="7200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316936"/>
            <a:ext cx="8579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smtClean="0">
                <a:latin typeface="+mj-lt"/>
                <a:cs typeface="Consolas" pitchFamily="49" charset="0"/>
              </a:rPr>
              <a:t>Contact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2400" dirty="0" smtClean="0">
                <a:latin typeface="+mj-lt"/>
                <a:cs typeface="Consolas" pitchFamily="49" charset="0"/>
              </a:rPr>
              <a:t>: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2400" dirty="0" smtClean="0">
                <a:latin typeface="+mj-lt"/>
                <a:cs typeface="Consolas" pitchFamily="49" charset="0"/>
              </a:rPr>
              <a:t>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24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}</a:t>
            </a:r>
            <a:endParaRPr lang="en-GB" sz="2400" dirty="0">
              <a:latin typeface="+mj-lt"/>
              <a:cs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836712"/>
            <a:ext cx="8496944" cy="100811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rule:</a:t>
            </a:r>
            <a:b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2800" i="1" dirty="0" smtClean="0">
                <a:solidFill>
                  <a:schemeClr val="accent5">
                    <a:lumMod val="50000"/>
                  </a:schemeClr>
                </a:solidFill>
              </a:rPr>
              <a:t>Middle initial is optional”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2195736" y="3429000"/>
            <a:ext cx="1075759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 flipH="1">
            <a:off x="3347864" y="3429000"/>
            <a:ext cx="387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Required?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316936"/>
            <a:ext cx="8579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smtClean="0">
                <a:latin typeface="+mj-lt"/>
                <a:cs typeface="Consolas" pitchFamily="49" charset="0"/>
              </a:rPr>
              <a:t>Contact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  </a:t>
            </a:r>
            <a:r>
              <a:rPr lang="en-GB" sz="2400" dirty="0" err="1" smtClean="0">
                <a:cs typeface="Consolas" pitchFamily="49" charset="0"/>
              </a:rPr>
              <a:t>FirstName</a:t>
            </a:r>
            <a:r>
              <a:rPr lang="en-GB" sz="2400" dirty="0" smtClean="0"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cs typeface="Consolas" pitchFamily="49" charset="0"/>
              </a:rPr>
              <a:t>  </a:t>
            </a:r>
            <a:r>
              <a:rPr lang="en-GB" sz="2400" dirty="0" err="1" smtClean="0">
                <a:cs typeface="Consolas" pitchFamily="49" charset="0"/>
              </a:rPr>
              <a:t>MiddleInitial</a:t>
            </a:r>
            <a:r>
              <a:rPr lang="en-GB" sz="2400" dirty="0" smtClean="0">
                <a:cs typeface="Consolas" pitchFamily="49" charset="0"/>
              </a:rPr>
              <a:t>: </a:t>
            </a:r>
            <a:r>
              <a:rPr lang="en-GB" sz="2400" dirty="0" smtClean="0">
                <a:solidFill>
                  <a:srgbClr val="C00000"/>
                </a:solidFill>
                <a:cs typeface="Consolas" pitchFamily="49" charset="0"/>
              </a:rPr>
              <a:t>String1</a:t>
            </a:r>
            <a:r>
              <a:rPr lang="en-GB" sz="2400" dirty="0" smtClean="0">
                <a:cs typeface="Consolas" pitchFamily="49" charset="0"/>
              </a:rPr>
              <a:t> </a:t>
            </a:r>
            <a:r>
              <a:rPr lang="en-GB" sz="2400" dirty="0" smtClean="0">
                <a:solidFill>
                  <a:srgbClr val="C00000"/>
                </a:solidFill>
                <a:cs typeface="Consolas" pitchFamily="49" charset="0"/>
              </a:rPr>
              <a:t>option</a:t>
            </a:r>
          </a:p>
          <a:p>
            <a:r>
              <a:rPr lang="en-GB" sz="2400" dirty="0" smtClean="0">
                <a:cs typeface="Consolas" pitchFamily="49" charset="0"/>
              </a:rPr>
              <a:t>  </a:t>
            </a:r>
            <a:r>
              <a:rPr lang="en-GB" sz="2400" dirty="0" err="1" smtClean="0">
                <a:cs typeface="Consolas" pitchFamily="49" charset="0"/>
              </a:rPr>
              <a:t>LastName</a:t>
            </a:r>
            <a:r>
              <a:rPr lang="en-GB" sz="2400" dirty="0" smtClean="0">
                <a:cs typeface="Consolas" pitchFamily="49" charset="0"/>
              </a:rPr>
              <a:t>: String50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2400" dirty="0" smtClean="0">
                <a:latin typeface="+mj-lt"/>
                <a:cs typeface="Consolas" pitchFamily="49" charset="0"/>
              </a:rPr>
              <a:t>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EmailAddress</a:t>
            </a:r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2400" dirty="0" smtClean="0">
                <a:latin typeface="+mj-lt"/>
                <a:cs typeface="Consolas" pitchFamily="49" charset="0"/>
              </a:rPr>
              <a:t>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24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}</a:t>
            </a:r>
            <a:endParaRPr lang="en-GB" sz="2400" dirty="0">
              <a:latin typeface="+mj-lt"/>
              <a:cs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836712"/>
            <a:ext cx="8496944" cy="100811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en-GB" sz="2800" dirty="0" smtClean="0">
                <a:solidFill>
                  <a:schemeClr val="accent5">
                    <a:lumMod val="50000"/>
                  </a:schemeClr>
                </a:solidFill>
              </a:rPr>
              <a:t>Business rule:</a:t>
            </a:r>
            <a:br>
              <a:rPr lang="en-GB" sz="28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2800" dirty="0" smtClean="0">
                <a:solidFill>
                  <a:schemeClr val="accent5">
                    <a:lumMod val="50000"/>
                  </a:schemeClr>
                </a:solidFill>
              </a:rPr>
              <a:t>“</a:t>
            </a:r>
            <a:r>
              <a:rPr lang="en-GB" sz="2800" i="1" dirty="0" smtClean="0">
                <a:solidFill>
                  <a:schemeClr val="accent5">
                    <a:lumMod val="50000"/>
                  </a:schemeClr>
                </a:solidFill>
              </a:rPr>
              <a:t>Middle initial is optional”</a:t>
            </a:r>
            <a:endParaRPr lang="en-GB" sz="28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3" name="Group 36"/>
          <p:cNvGrpSpPr/>
          <p:nvPr/>
        </p:nvGrpSpPr>
        <p:grpSpPr>
          <a:xfrm>
            <a:off x="4211960" y="3356992"/>
            <a:ext cx="3384374" cy="707886"/>
            <a:chOff x="7135679" y="-1142036"/>
            <a:chExt cx="1639887" cy="707886"/>
          </a:xfrm>
        </p:grpSpPr>
        <p:sp>
          <p:nvSpPr>
            <p:cNvPr id="6" name="TextBox 5"/>
            <p:cNvSpPr txBox="1"/>
            <p:nvPr/>
          </p:nvSpPr>
          <p:spPr>
            <a:xfrm>
              <a:off x="7449700" y="-1142036"/>
              <a:ext cx="13258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Optional can be applied to any type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7135679" y="-921458"/>
              <a:ext cx="348913" cy="7200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316936"/>
            <a:ext cx="8579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smtClean="0">
                <a:latin typeface="+mj-lt"/>
                <a:cs typeface="Consolas" pitchFamily="49" charset="0"/>
              </a:rPr>
              <a:t>Contact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2400" dirty="0" smtClean="0">
                <a:latin typeface="+mj-lt"/>
                <a:cs typeface="Consolas" pitchFamily="49" charset="0"/>
              </a:rPr>
              <a:t>: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2400" dirty="0" smtClean="0">
                <a:latin typeface="+mj-lt"/>
                <a:cs typeface="Consolas" pitchFamily="49" charset="0"/>
              </a:rPr>
              <a:t>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24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}</a:t>
            </a:r>
            <a:endParaRPr lang="en-GB" sz="2400" dirty="0">
              <a:latin typeface="+mj-lt"/>
              <a:cs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836712"/>
            <a:ext cx="8496944" cy="100811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rule:</a:t>
            </a:r>
            <a:b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2800" i="1" dirty="0" smtClean="0">
                <a:solidFill>
                  <a:schemeClr val="accent5">
                    <a:lumMod val="50000"/>
                  </a:schemeClr>
                </a:solidFill>
              </a:rPr>
              <a:t>Verified emails are different from unverified emails”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39552" y="4869160"/>
            <a:ext cx="2880320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 flipH="1">
            <a:off x="3491880" y="4941168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What is the business logic?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316936"/>
            <a:ext cx="4258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= ...</a:t>
            </a:r>
          </a:p>
          <a:p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solidFill>
                  <a:srgbClr val="C00000"/>
                </a:solidFill>
                <a:cs typeface="Consolas" pitchFamily="49" charset="0"/>
              </a:rPr>
              <a:t>EmailContactInfo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| </a:t>
            </a:r>
            <a:r>
              <a:rPr lang="en-GB" sz="2400" dirty="0" smtClean="0">
                <a:solidFill>
                  <a:srgbClr val="C00000"/>
                </a:solidFill>
                <a:cs typeface="Consolas" pitchFamily="49" charset="0"/>
              </a:rPr>
              <a:t>Unverified</a:t>
            </a:r>
            <a:r>
              <a:rPr lang="en-GB" sz="2400" dirty="0" smtClean="0">
                <a:cs typeface="Consolas" pitchFamily="49" charset="0"/>
              </a:rPr>
              <a:t>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  | </a:t>
            </a:r>
            <a:r>
              <a:rPr lang="en-GB" sz="2400" dirty="0" smtClean="0">
                <a:solidFill>
                  <a:srgbClr val="C00000"/>
                </a:solidFill>
                <a:cs typeface="Consolas" pitchFamily="49" charset="0"/>
              </a:rPr>
              <a:t>Verified</a:t>
            </a:r>
            <a:r>
              <a:rPr lang="en-GB" sz="2400" dirty="0" smtClean="0">
                <a:cs typeface="Consolas" pitchFamily="49" charset="0"/>
              </a:rPr>
              <a:t> of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cs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836712"/>
            <a:ext cx="8496944" cy="100811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rule:</a:t>
            </a:r>
            <a:b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2800" i="1" dirty="0" smtClean="0">
                <a:solidFill>
                  <a:schemeClr val="accent5">
                    <a:lumMod val="50000"/>
                  </a:schemeClr>
                </a:solidFill>
              </a:rPr>
              <a:t>Verified emails are different from unverified emails”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36"/>
          <p:cNvGrpSpPr/>
          <p:nvPr/>
        </p:nvGrpSpPr>
        <p:grpSpPr>
          <a:xfrm>
            <a:off x="4139952" y="4149080"/>
            <a:ext cx="3384374" cy="400110"/>
            <a:chOff x="7135679" y="-1142036"/>
            <a:chExt cx="1639887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7449700" y="-1142036"/>
              <a:ext cx="13258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Represent with </a:t>
              </a:r>
              <a:r>
                <a:rPr lang="en-GB" sz="2000" dirty="0" err="1" smtClean="0">
                  <a:solidFill>
                    <a:srgbClr val="C00000"/>
                  </a:solidFill>
                  <a:latin typeface="Conformity" pitchFamily="2" charset="0"/>
                </a:rPr>
                <a:t>ORtype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7135679" y="-921458"/>
              <a:ext cx="348913" cy="7200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316936"/>
            <a:ext cx="8579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= ...</a:t>
            </a:r>
          </a:p>
          <a:p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solidFill>
                  <a:srgbClr val="C00000"/>
                </a:solidFill>
                <a:cs typeface="Consolas" pitchFamily="49" charset="0"/>
              </a:rPr>
              <a:t>EmailContactInfo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| Unverified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  | Verified of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cs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836712"/>
            <a:ext cx="8496944" cy="100811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rule:</a:t>
            </a:r>
            <a:b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2800" i="1" dirty="0" smtClean="0">
                <a:solidFill>
                  <a:schemeClr val="accent5">
                    <a:lumMod val="50000"/>
                  </a:schemeClr>
                </a:solidFill>
              </a:rPr>
              <a:t>Verified emails are different from unverified emails”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6016" y="2316936"/>
            <a:ext cx="43308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smtClean="0">
                <a:latin typeface="+mj-lt"/>
                <a:cs typeface="Consolas" pitchFamily="49" charset="0"/>
              </a:rPr>
              <a:t>Contact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  </a:t>
            </a:r>
            <a:r>
              <a:rPr lang="en-GB" sz="2400" dirty="0" err="1" smtClean="0">
                <a:cs typeface="Consolas" pitchFamily="49" charset="0"/>
              </a:rPr>
              <a:t>FirstName</a:t>
            </a:r>
            <a:r>
              <a:rPr lang="en-GB" sz="2400" dirty="0" smtClean="0"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cs typeface="Consolas" pitchFamily="49" charset="0"/>
              </a:rPr>
              <a:t>  </a:t>
            </a:r>
            <a:r>
              <a:rPr lang="en-GB" sz="2400" dirty="0" err="1" smtClean="0">
                <a:cs typeface="Consolas" pitchFamily="49" charset="0"/>
              </a:rPr>
              <a:t>MiddleInitial</a:t>
            </a:r>
            <a:r>
              <a:rPr lang="en-GB" sz="2400" dirty="0" smtClean="0"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cs typeface="Consolas" pitchFamily="49" charset="0"/>
              </a:rPr>
              <a:t>  </a:t>
            </a:r>
            <a:r>
              <a:rPr lang="en-GB" sz="2400" dirty="0" err="1" smtClean="0">
                <a:cs typeface="Consolas" pitchFamily="49" charset="0"/>
              </a:rPr>
              <a:t>LastName</a:t>
            </a:r>
            <a:r>
              <a:rPr lang="en-GB" sz="2400" dirty="0" smtClean="0">
                <a:cs typeface="Consolas" pitchFamily="49" charset="0"/>
              </a:rPr>
              <a:t>: String50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2400" dirty="0" smtClean="0">
                <a:latin typeface="+mj-lt"/>
                <a:cs typeface="Consolas" pitchFamily="49" charset="0"/>
              </a:rPr>
              <a:t>: </a:t>
            </a:r>
            <a:r>
              <a:rPr lang="en-GB" sz="2400" dirty="0" err="1" smtClean="0">
                <a:solidFill>
                  <a:srgbClr val="C00000"/>
                </a:solidFill>
                <a:cs typeface="Consolas" pitchFamily="49" charset="0"/>
              </a:rPr>
              <a:t>EmailContactInfo</a:t>
            </a:r>
            <a:endParaRPr lang="en-GB" sz="2400" dirty="0" smtClean="0">
              <a:solidFill>
                <a:srgbClr val="C00000"/>
              </a:solidFill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}</a:t>
            </a:r>
            <a:endParaRPr lang="en-GB" sz="2400" dirty="0">
              <a:latin typeface="+mj-lt"/>
              <a:cs typeface="Consolas" pitchFamily="49" charset="0"/>
            </a:endParaRPr>
          </a:p>
        </p:txBody>
      </p:sp>
      <p:grpSp>
        <p:nvGrpSpPr>
          <p:cNvPr id="3" name="Group 36"/>
          <p:cNvGrpSpPr/>
          <p:nvPr/>
        </p:nvGrpSpPr>
        <p:grpSpPr>
          <a:xfrm>
            <a:off x="5220074" y="5013176"/>
            <a:ext cx="2808310" cy="760150"/>
            <a:chOff x="7275244" y="-1790108"/>
            <a:chExt cx="1360757" cy="760150"/>
          </a:xfrm>
        </p:grpSpPr>
        <p:sp>
          <p:nvSpPr>
            <p:cNvPr id="8" name="TextBox 7"/>
            <p:cNvSpPr txBox="1"/>
            <p:nvPr/>
          </p:nvSpPr>
          <p:spPr>
            <a:xfrm>
              <a:off x="7310135" y="-1430068"/>
              <a:ext cx="13258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And </a:t>
              </a:r>
              <a:r>
                <a:rPr lang="en-GB" sz="2000" dirty="0" err="1" smtClean="0">
                  <a:solidFill>
                    <a:srgbClr val="C00000"/>
                  </a:solidFill>
                  <a:latin typeface="Conformity" pitchFamily="2" charset="0"/>
                </a:rPr>
                <a:t>boolean</a:t>
              </a:r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 has gone!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7275244" y="-1790108"/>
              <a:ext cx="314021" cy="36004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36"/>
          <p:cNvGrpSpPr/>
          <p:nvPr/>
        </p:nvGrpSpPr>
        <p:grpSpPr>
          <a:xfrm>
            <a:off x="1331640" y="5301208"/>
            <a:ext cx="2808310" cy="760150"/>
            <a:chOff x="7275244" y="-1790108"/>
            <a:chExt cx="1360757" cy="760150"/>
          </a:xfrm>
        </p:grpSpPr>
        <p:sp>
          <p:nvSpPr>
            <p:cNvPr id="11" name="TextBox 10"/>
            <p:cNvSpPr txBox="1"/>
            <p:nvPr/>
          </p:nvSpPr>
          <p:spPr>
            <a:xfrm>
              <a:off x="7310135" y="-1430068"/>
              <a:ext cx="13258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Better modelling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7275244" y="-1790108"/>
              <a:ext cx="314021" cy="36004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Types can encode </a:t>
            </a:r>
            <a:br>
              <a:rPr lang="en-GB" dirty="0" smtClean="0"/>
            </a:br>
            <a:r>
              <a:rPr lang="en-GB" dirty="0" smtClean="0"/>
              <a:t>business rules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21540000">
            <a:off x="4576281" y="4531716"/>
            <a:ext cx="3742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"compile time unit tests"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6381</Words>
  <Application>Microsoft Office PowerPoint</Application>
  <PresentationFormat>On-screen Show (4:3)</PresentationFormat>
  <Paragraphs>1785</Paragraphs>
  <Slides>183</Slides>
  <Notes>179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183</vt:i4>
      </vt:variant>
    </vt:vector>
  </HeadingPairs>
  <TitlesOfParts>
    <vt:vector size="185" baseType="lpstr">
      <vt:lpstr>Office Theme</vt:lpstr>
      <vt:lpstr>Custom Design</vt:lpstr>
      <vt:lpstr>Domain Modelling with the F# type system</vt:lpstr>
      <vt:lpstr>Prologue: how many things are wrong?</vt:lpstr>
      <vt:lpstr>Slide 3</vt:lpstr>
      <vt:lpstr>Slide 4</vt:lpstr>
      <vt:lpstr>Slide 5</vt:lpstr>
      <vt:lpstr>Prologue: which values are optional?</vt:lpstr>
      <vt:lpstr>Prologue: what are the constraints?</vt:lpstr>
      <vt:lpstr>Prologue: what groups are atomic?</vt:lpstr>
      <vt:lpstr>Prologue: domain logic?</vt:lpstr>
      <vt:lpstr>Prologue: F# can help</vt:lpstr>
      <vt:lpstr>What is DDD?</vt:lpstr>
      <vt:lpstr>Slide 12</vt:lpstr>
      <vt:lpstr>Understanding  functional programming</vt:lpstr>
      <vt:lpstr>Functional programming is... </vt:lpstr>
      <vt:lpstr>Functional programming is...</vt:lpstr>
      <vt:lpstr>Functional programming is good for...</vt:lpstr>
      <vt:lpstr>Must haves for BLOBA development...</vt:lpstr>
      <vt:lpstr>F# for Domain Driven Design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Functional programming  in 3 easy steps</vt:lpstr>
      <vt:lpstr>What are  mathematical functions?</vt:lpstr>
      <vt:lpstr>Slide 31</vt:lpstr>
      <vt:lpstr>Slide 32</vt:lpstr>
      <vt:lpstr>Slide 33</vt:lpstr>
      <vt:lpstr>What are functions in F#?</vt:lpstr>
      <vt:lpstr>Slide 35</vt:lpstr>
      <vt:lpstr>Slide 36</vt:lpstr>
      <vt:lpstr>What is composition?</vt:lpstr>
      <vt:lpstr>Slide 38</vt:lpstr>
      <vt:lpstr>Slide 39</vt:lpstr>
      <vt:lpstr>Slide 40</vt:lpstr>
      <vt:lpstr>An application is glued together from smaller functions</vt:lpstr>
      <vt:lpstr>Slide 42</vt:lpstr>
      <vt:lpstr>Slide 43</vt:lpstr>
      <vt:lpstr>Slide 44</vt:lpstr>
      <vt:lpstr>Slide 45</vt:lpstr>
      <vt:lpstr>What are types?</vt:lpstr>
      <vt:lpstr>Slide 47</vt:lpstr>
      <vt:lpstr>Slide 48</vt:lpstr>
      <vt:lpstr>Slide 49</vt:lpstr>
      <vt:lpstr>Slide 50</vt:lpstr>
      <vt:lpstr>Slide 51</vt:lpstr>
      <vt:lpstr>Slide 52</vt:lpstr>
      <vt:lpstr>Types can be composed</vt:lpstr>
      <vt:lpstr>Slide 54</vt:lpstr>
      <vt:lpstr>Slide 55</vt:lpstr>
      <vt:lpstr>Slide 56</vt:lpstr>
      <vt:lpstr>Slide 57</vt:lpstr>
      <vt:lpstr>Real world example  of type composition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"Values" not "variables"</vt:lpstr>
      <vt:lpstr>Slide 67</vt:lpstr>
      <vt:lpstr>Slide 68</vt:lpstr>
      <vt:lpstr>Values (F#)</vt:lpstr>
      <vt:lpstr>Slide 70</vt:lpstr>
      <vt:lpstr>Values vs. Objects</vt:lpstr>
      <vt:lpstr>Benefits of immutable values  for domain modelling</vt:lpstr>
      <vt:lpstr>Value object definition in C#</vt:lpstr>
      <vt:lpstr>Value object definition in C#</vt:lpstr>
      <vt:lpstr>Value object definition in C# (extra code for equality)</vt:lpstr>
      <vt:lpstr>Value object definition in F#</vt:lpstr>
      <vt:lpstr>Value object definition in F# (extra code for equality)</vt:lpstr>
      <vt:lpstr>F# values and DDD</vt:lpstr>
      <vt:lpstr>Advantages of immutability </vt:lpstr>
      <vt:lpstr>WHY USE  TYPES FOR DOMAIN MODELLING?</vt:lpstr>
      <vt:lpstr>Types are executable  documentation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Types encourage  accurate domain modelling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Types can encode  business rules</vt:lpstr>
      <vt:lpstr>Slide 100</vt:lpstr>
      <vt:lpstr>Slide 101</vt:lpstr>
      <vt:lpstr>Slide 102</vt:lpstr>
      <vt:lpstr>Slide 103</vt:lpstr>
      <vt:lpstr>What we’ve seen so far...</vt:lpstr>
      <vt:lpstr>Slide 105</vt:lpstr>
      <vt:lpstr>End of part 1</vt:lpstr>
      <vt:lpstr>What do you want to do next?</vt:lpstr>
      <vt:lpstr>Part 1I</vt:lpstr>
      <vt:lpstr>Understanding the F# type system</vt:lpstr>
      <vt:lpstr>Composable types</vt:lpstr>
      <vt:lpstr>Creating new types</vt:lpstr>
      <vt:lpstr>Creating new types</vt:lpstr>
      <vt:lpstr>Representing pairs</vt:lpstr>
      <vt:lpstr>Representing pairs</vt:lpstr>
      <vt:lpstr>Representing pairs</vt:lpstr>
      <vt:lpstr>Representing pairs</vt:lpstr>
      <vt:lpstr>Using tuples for data</vt:lpstr>
      <vt:lpstr>Using tuples for data</vt:lpstr>
      <vt:lpstr>Representing a choice</vt:lpstr>
      <vt:lpstr>Representing a choice</vt:lpstr>
      <vt:lpstr>Representing a choice</vt:lpstr>
      <vt:lpstr>Using choices for data</vt:lpstr>
      <vt:lpstr>Working with a choice type</vt:lpstr>
      <vt:lpstr>Using choices vs. inheritance</vt:lpstr>
      <vt:lpstr>Summary: What are types for in FP?</vt:lpstr>
      <vt:lpstr>Slide 126</vt:lpstr>
      <vt:lpstr>Designing with types</vt:lpstr>
      <vt:lpstr>Optional values</vt:lpstr>
      <vt:lpstr>Required vs. Optional</vt:lpstr>
      <vt:lpstr>Null is not the same as “optional”</vt:lpstr>
      <vt:lpstr>Slide 131</vt:lpstr>
      <vt:lpstr>Null is not the same as “optional”</vt:lpstr>
      <vt:lpstr>Slide 133</vt:lpstr>
      <vt:lpstr>Null is not allowed </vt:lpstr>
      <vt:lpstr>A better way for optional values</vt:lpstr>
      <vt:lpstr>Defining optional types</vt:lpstr>
      <vt:lpstr>The built-in “Option” type</vt:lpstr>
      <vt:lpstr>Single choice types</vt:lpstr>
      <vt:lpstr>Single choice types</vt:lpstr>
      <vt:lpstr>Wrapping primitive types</vt:lpstr>
      <vt:lpstr>Creating the EmailAddress type</vt:lpstr>
      <vt:lpstr>Constrained strings</vt:lpstr>
      <vt:lpstr>Constrained numbers</vt:lpstr>
      <vt:lpstr>Constrained numbers</vt:lpstr>
      <vt:lpstr>The challenge, revisited</vt:lpstr>
      <vt:lpstr>The challenge, revisited</vt:lpstr>
      <vt:lpstr>The challenge, revisited</vt:lpstr>
      <vt:lpstr>The challenge, revisited</vt:lpstr>
      <vt:lpstr>The challenge, revisited</vt:lpstr>
      <vt:lpstr>Encoding domain logic</vt:lpstr>
      <vt:lpstr>Encoding domain logic</vt:lpstr>
      <vt:lpstr>The challenge, completed</vt:lpstr>
      <vt:lpstr>The challenge, completed</vt:lpstr>
      <vt:lpstr>The challenge, completed</vt:lpstr>
      <vt:lpstr>The challenge, completed</vt:lpstr>
      <vt:lpstr>The challenge, completed</vt:lpstr>
      <vt:lpstr>The challenge, completed</vt:lpstr>
      <vt:lpstr>The challenge, completed</vt:lpstr>
      <vt:lpstr>The challenge, completed</vt:lpstr>
      <vt:lpstr> Making illegal states unrepresentable</vt:lpstr>
      <vt:lpstr>Making illegal states unrepresentable</vt:lpstr>
      <vt:lpstr>Making illegal states unrepresentable</vt:lpstr>
      <vt:lpstr>Making illegal states unrepresentable</vt:lpstr>
      <vt:lpstr>Making illegal states unrepresentable</vt:lpstr>
      <vt:lpstr>Making illegal states unrepresentable</vt:lpstr>
      <vt:lpstr>Making illegal states unrepresentable</vt:lpstr>
      <vt:lpstr>Slide 167</vt:lpstr>
      <vt:lpstr>Making illegal states unrepresentable</vt:lpstr>
      <vt:lpstr>States and Transitions</vt:lpstr>
      <vt:lpstr>States and transitions</vt:lpstr>
      <vt:lpstr>States and transitions</vt:lpstr>
      <vt:lpstr>States and transitions</vt:lpstr>
      <vt:lpstr>States and transitions</vt:lpstr>
      <vt:lpstr>States and transitions</vt:lpstr>
      <vt:lpstr>States and transitions</vt:lpstr>
      <vt:lpstr>Shopping cart example</vt:lpstr>
      <vt:lpstr>Shopping cart example</vt:lpstr>
      <vt:lpstr>Shopping cart example</vt:lpstr>
      <vt:lpstr>Shopping cart example</vt:lpstr>
      <vt:lpstr>Why design with state transitions?</vt:lpstr>
      <vt:lpstr>Summary: What types are good for</vt:lpstr>
      <vt:lpstr>Review</vt:lpstr>
      <vt:lpstr>Slide 183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2014-11-05T23:09:25Z</dcterms:created>
  <dcterms:modified xsi:type="dcterms:W3CDTF">2017-09-29T13:48:48Z</dcterms:modified>
</cp:coreProperties>
</file>