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8" r:id="rId3"/>
    <p:sldId id="262" r:id="rId4"/>
    <p:sldId id="263" r:id="rId5"/>
    <p:sldId id="264" r:id="rId6"/>
    <p:sldId id="267" r:id="rId7"/>
    <p:sldId id="269" r:id="rId8"/>
    <p:sldId id="265" r:id="rId9"/>
    <p:sldId id="266" r:id="rId10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scaleToFitPaper="1" frameSlides="1"/>
  <p:clrMru>
    <a:srgbClr val="E1001A"/>
    <a:srgbClr val="4C4C4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69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-37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dirty="0" smtClean="0"/>
              <a:t>Séance (semaine) </a:t>
            </a:r>
            <a:r>
              <a:rPr lang="fr-FR" dirty="0"/>
              <a:t>– Unité (vidéo)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dirty="0" smtClean="0"/>
              <a:t>Nom du cours – Enseignant - Année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F1EAC-B98F-1343-A48C-39D918BE8CF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7136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DCD8E-1A57-4C46-931A-04A12B7DFB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1768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Titre : Arial 32 –Gras -  Couleur R</a:t>
            </a:r>
            <a:r>
              <a:rPr lang="fr-FR" baseline="0" dirty="0" smtClean="0"/>
              <a:t> : 225 V : 0 B : 26</a:t>
            </a:r>
          </a:p>
          <a:p>
            <a:r>
              <a:rPr lang="fr-FR" baseline="0" dirty="0" smtClean="0"/>
              <a:t>Sous-titre : Arial 28 – Couleur R: 76 V/ 76 B: 76</a:t>
            </a:r>
          </a:p>
          <a:p>
            <a:r>
              <a:rPr lang="fr-FR" baseline="0" dirty="0" smtClean="0"/>
              <a:t>Nom de l’enseignant : Arial 18 - Blanc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7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cours + semain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881702"/>
            <a:ext cx="7772400" cy="105896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Cliquez et modifiez le titre sur deux lignes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24494" y="1940664"/>
            <a:ext cx="7533706" cy="10446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fr-FR" sz="2800" kern="1200" dirty="0">
                <a:solidFill>
                  <a:srgbClr val="4C4C4C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4111" y="4559912"/>
            <a:ext cx="1424482" cy="51310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16585" y="4595916"/>
            <a:ext cx="1181671" cy="480982"/>
          </a:xfrm>
          <a:prstGeom prst="rect">
            <a:avLst/>
          </a:prstGeom>
        </p:spPr>
      </p:pic>
      <p:sp>
        <p:nvSpPr>
          <p:cNvPr id="7" name="Arrondir un rectangle avec un coin du même côté 6"/>
          <p:cNvSpPr/>
          <p:nvPr userDrawn="1"/>
        </p:nvSpPr>
        <p:spPr>
          <a:xfrm>
            <a:off x="240871" y="4595916"/>
            <a:ext cx="2206893" cy="547584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8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à droite + video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636847" y="1067144"/>
            <a:ext cx="4049953" cy="353585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>
                <a:solidFill>
                  <a:srgbClr val="4C4C4C"/>
                </a:solidFill>
              </a:defRPr>
            </a:lvl1pPr>
            <a:lvl2pPr marL="357188" indent="-174625" defTabSz="447675">
              <a:buClr>
                <a:srgbClr val="E1001A"/>
              </a:buClr>
              <a:buSzPct val="70000"/>
              <a:buFont typeface="Wingdings" charset="2"/>
              <a:buChar char="§"/>
              <a:defRPr sz="1600">
                <a:solidFill>
                  <a:srgbClr val="4C4C4C"/>
                </a:solidFill>
              </a:defRPr>
            </a:lvl2pPr>
            <a:lvl3pPr marL="541338" indent="-179388">
              <a:buClr>
                <a:schemeClr val="bg2"/>
              </a:buClr>
              <a:buSzPct val="70000"/>
              <a:buFont typeface="Wingdings" charset="2"/>
              <a:buChar char="ü"/>
              <a:defRPr sz="1600">
                <a:solidFill>
                  <a:srgbClr val="4C4C4C"/>
                </a:solidFill>
              </a:defRPr>
            </a:lvl3pPr>
            <a:lvl4pPr marL="541338" indent="-179388" defTabSz="539750">
              <a:buClr>
                <a:schemeClr val="bg2"/>
              </a:buClr>
              <a:buSzPct val="70000"/>
              <a:buFont typeface="Wingdings" charset="2"/>
              <a:buChar char="ü"/>
              <a:defRPr sz="1600">
                <a:solidFill>
                  <a:srgbClr val="4C4C4C"/>
                </a:solidFill>
              </a:defRPr>
            </a:lvl4pPr>
            <a:lvl5pPr marL="541338" indent="-179388">
              <a:buClr>
                <a:srgbClr val="E1001A"/>
              </a:buClr>
              <a:buSzPct val="70000"/>
              <a:buFont typeface="Wingdings" charset="2"/>
              <a:buChar char="ü"/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457198" y="1453569"/>
            <a:ext cx="3960000" cy="2260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367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à gauche + video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57200" y="1067144"/>
            <a:ext cx="4049953" cy="3764031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>
                <a:solidFill>
                  <a:srgbClr val="4C4C4C"/>
                </a:solidFill>
              </a:defRPr>
            </a:lvl1pPr>
            <a:lvl2pPr marL="357188" indent="-174625" defTabSz="447675">
              <a:buClr>
                <a:srgbClr val="E1001A"/>
              </a:buClr>
              <a:buSzPct val="70000"/>
              <a:buFont typeface="Wingdings" charset="2"/>
              <a:buChar char="§"/>
              <a:defRPr sz="1600">
                <a:solidFill>
                  <a:srgbClr val="4C4C4C"/>
                </a:solidFill>
              </a:defRPr>
            </a:lvl2pPr>
            <a:lvl3pPr marL="541338" indent="-179388">
              <a:buClr>
                <a:schemeClr val="bg2"/>
              </a:buClr>
              <a:buSzPct val="70000"/>
              <a:buFont typeface="Wingdings" charset="2"/>
              <a:buChar char="ü"/>
              <a:defRPr sz="1600">
                <a:solidFill>
                  <a:srgbClr val="4C4C4C"/>
                </a:solidFill>
              </a:defRPr>
            </a:lvl3pPr>
            <a:lvl4pPr marL="541338" indent="-179388" defTabSz="539750">
              <a:buClr>
                <a:schemeClr val="bg2"/>
              </a:buClr>
              <a:buSzPct val="70000"/>
              <a:buFont typeface="Wingdings" charset="2"/>
              <a:buChar char="ü"/>
              <a:defRPr sz="1600">
                <a:solidFill>
                  <a:srgbClr val="4C4C4C"/>
                </a:solidFill>
              </a:defRPr>
            </a:lvl4pPr>
            <a:lvl5pPr marL="541338" indent="-179388">
              <a:buClr>
                <a:srgbClr val="E1001A"/>
              </a:buClr>
              <a:buSzPct val="70000"/>
              <a:buFont typeface="Wingdings" charset="2"/>
              <a:buChar char="ü"/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4724780" y="1519641"/>
            <a:ext cx="3960000" cy="2260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048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ours + semaine + vide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67614" y="208042"/>
            <a:ext cx="7772400" cy="1058962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fr-FR" dirty="0" smtClean="0"/>
              <a:t>Cliquez et modifiez le titre sur deux lignes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3962" y="1267004"/>
            <a:ext cx="7616051" cy="10446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fr-FR" sz="2800" kern="1200" dirty="0">
                <a:solidFill>
                  <a:srgbClr val="4C4C4C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7" name="Arrondir un rectangle avec un coin du même côté 6"/>
          <p:cNvSpPr/>
          <p:nvPr userDrawn="1"/>
        </p:nvSpPr>
        <p:spPr>
          <a:xfrm>
            <a:off x="240871" y="4595916"/>
            <a:ext cx="2206893" cy="547584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5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3178606" y="2292612"/>
            <a:ext cx="4989054" cy="285088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810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sema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008128" y="915988"/>
            <a:ext cx="4668654" cy="3860800"/>
          </a:xfrm>
          <a:prstGeom prst="rect">
            <a:avLst/>
          </a:prstGeom>
        </p:spPr>
        <p:txBody>
          <a:bodyPr vert="horz"/>
          <a:lstStyle>
            <a:lvl1pPr marL="342900" indent="-342900">
              <a:spcBef>
                <a:spcPts val="600"/>
              </a:spcBef>
              <a:buFont typeface="+mj-lt"/>
              <a:buAutoNum type="arabicPeriod"/>
              <a:defRPr sz="2200">
                <a:solidFill>
                  <a:srgbClr val="4C4C4C"/>
                </a:solidFill>
              </a:defRPr>
            </a:lvl1pPr>
            <a:lvl2pPr marL="525463" indent="-342900" defTabSz="447675">
              <a:buClr>
                <a:srgbClr val="E1001A"/>
              </a:buClr>
              <a:buSzPct val="70000"/>
              <a:buFont typeface="+mj-lt"/>
              <a:buAutoNum type="arabicPeriod"/>
              <a:defRPr sz="1600">
                <a:solidFill>
                  <a:srgbClr val="4C4C4C"/>
                </a:solidFill>
              </a:defRPr>
            </a:lvl2pPr>
            <a:lvl3pPr marL="704850" indent="-342900">
              <a:buClr>
                <a:schemeClr val="bg2"/>
              </a:buClr>
              <a:buSzPct val="70000"/>
              <a:buFont typeface="+mj-lt"/>
              <a:buAutoNum type="arabicPeriod"/>
              <a:defRPr sz="1600">
                <a:solidFill>
                  <a:srgbClr val="4C4C4C"/>
                </a:solidFill>
              </a:defRPr>
            </a:lvl3pPr>
            <a:lvl4pPr marL="704850" indent="-342900" defTabSz="539750">
              <a:buClr>
                <a:schemeClr val="bg2"/>
              </a:buClr>
              <a:buSzPct val="70000"/>
              <a:buFont typeface="+mj-lt"/>
              <a:buAutoNum type="arabicPeriod"/>
              <a:defRPr sz="1600">
                <a:solidFill>
                  <a:srgbClr val="4C4C4C"/>
                </a:solidFill>
              </a:defRPr>
            </a:lvl4pPr>
            <a:lvl5pPr marL="704850" indent="-342900">
              <a:buClr>
                <a:srgbClr val="E1001A"/>
              </a:buClr>
              <a:buSzPct val="70000"/>
              <a:buFont typeface="+mj-lt"/>
              <a:buAutoNum type="arabicPeriod"/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0"/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683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57200" y="1067144"/>
            <a:ext cx="8229600" cy="304475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>
                <a:solidFill>
                  <a:srgbClr val="4C4C4C"/>
                </a:solidFill>
              </a:defRPr>
            </a:lvl1pPr>
            <a:lvl2pPr marL="357188" indent="-174625" defTabSz="447675">
              <a:buClr>
                <a:srgbClr val="E1001A"/>
              </a:buClr>
              <a:buSzPct val="70000"/>
              <a:buFont typeface="Wingdings" charset="2"/>
              <a:buChar char="§"/>
              <a:defRPr sz="1600">
                <a:solidFill>
                  <a:srgbClr val="4C4C4C"/>
                </a:solidFill>
              </a:defRPr>
            </a:lvl2pPr>
            <a:lvl3pPr marL="541338" indent="-179388">
              <a:buClr>
                <a:schemeClr val="bg2"/>
              </a:buClr>
              <a:buSzPct val="70000"/>
              <a:buFont typeface="Wingdings" charset="2"/>
              <a:buChar char="ü"/>
              <a:defRPr sz="1600">
                <a:solidFill>
                  <a:srgbClr val="4C4C4C"/>
                </a:solidFill>
              </a:defRPr>
            </a:lvl3pPr>
            <a:lvl4pPr marL="541338" indent="-179388" defTabSz="539750">
              <a:buClr>
                <a:schemeClr val="bg2"/>
              </a:buClr>
              <a:buSzPct val="70000"/>
              <a:buFont typeface="Wingdings" charset="2"/>
              <a:buChar char="ü"/>
              <a:defRPr sz="1600">
                <a:solidFill>
                  <a:srgbClr val="4C4C4C"/>
                </a:solidFill>
              </a:defRPr>
            </a:lvl4pPr>
            <a:lvl5pPr marL="541338" indent="-179388">
              <a:buClr>
                <a:srgbClr val="E1001A"/>
              </a:buClr>
              <a:buSzPct val="70000"/>
              <a:buFont typeface="Wingdings" charset="2"/>
              <a:buChar char="ü"/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5994000" y="3343500"/>
            <a:ext cx="3150000" cy="180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02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+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57200" y="1067144"/>
            <a:ext cx="4049953" cy="304475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>
                <a:solidFill>
                  <a:srgbClr val="4C4C4C"/>
                </a:solidFill>
              </a:defRPr>
            </a:lvl1pPr>
            <a:lvl2pPr marL="357188" indent="-174625" defTabSz="447675">
              <a:buClr>
                <a:srgbClr val="E1001A"/>
              </a:buClr>
              <a:buSzPct val="70000"/>
              <a:buFont typeface="Wingdings" charset="2"/>
              <a:buChar char="§"/>
              <a:defRPr sz="1600">
                <a:solidFill>
                  <a:srgbClr val="4C4C4C"/>
                </a:solidFill>
              </a:defRPr>
            </a:lvl2pPr>
            <a:lvl3pPr marL="541338" indent="-179388">
              <a:buClr>
                <a:schemeClr val="bg2"/>
              </a:buClr>
              <a:buSzPct val="70000"/>
              <a:buFont typeface="Wingdings" charset="2"/>
              <a:buChar char="ü"/>
              <a:defRPr sz="1600">
                <a:solidFill>
                  <a:srgbClr val="4C4C4C"/>
                </a:solidFill>
              </a:defRPr>
            </a:lvl3pPr>
            <a:lvl4pPr marL="541338" indent="-179388" defTabSz="539750">
              <a:buClr>
                <a:schemeClr val="bg2"/>
              </a:buClr>
              <a:buSzPct val="70000"/>
              <a:buFont typeface="Wingdings" charset="2"/>
              <a:buChar char="ü"/>
              <a:defRPr sz="1600">
                <a:solidFill>
                  <a:srgbClr val="4C4C4C"/>
                </a:solidFill>
              </a:defRPr>
            </a:lvl4pPr>
            <a:lvl5pPr marL="541338" indent="-179388">
              <a:buClr>
                <a:srgbClr val="E1001A"/>
              </a:buClr>
              <a:buSzPct val="70000"/>
              <a:buFont typeface="Wingdings" charset="2"/>
              <a:buChar char="ü"/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4659553" y="1067144"/>
            <a:ext cx="4049953" cy="304475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>
                <a:solidFill>
                  <a:srgbClr val="4C4C4C"/>
                </a:solidFill>
              </a:defRPr>
            </a:lvl1pPr>
            <a:lvl2pPr marL="357188" indent="-174625" defTabSz="447675">
              <a:buClr>
                <a:srgbClr val="E1001A"/>
              </a:buClr>
              <a:buSzPct val="70000"/>
              <a:buFont typeface="Wingdings" charset="2"/>
              <a:buChar char="§"/>
              <a:defRPr sz="1600">
                <a:solidFill>
                  <a:srgbClr val="4C4C4C"/>
                </a:solidFill>
              </a:defRPr>
            </a:lvl2pPr>
            <a:lvl3pPr marL="541338" indent="-179388">
              <a:buClr>
                <a:schemeClr val="bg2"/>
              </a:buClr>
              <a:buSzPct val="70000"/>
              <a:buFont typeface="Wingdings" charset="2"/>
              <a:buChar char="ü"/>
              <a:defRPr sz="1600">
                <a:solidFill>
                  <a:srgbClr val="4C4C4C"/>
                </a:solidFill>
              </a:defRPr>
            </a:lvl3pPr>
            <a:lvl4pPr marL="541338" indent="-179388" defTabSz="539750">
              <a:buClr>
                <a:schemeClr val="bg2"/>
              </a:buClr>
              <a:buSzPct val="70000"/>
              <a:buFont typeface="Wingdings" charset="2"/>
              <a:buChar char="ü"/>
              <a:defRPr sz="1600">
                <a:solidFill>
                  <a:srgbClr val="4C4C4C"/>
                </a:solidFill>
              </a:defRPr>
            </a:lvl4pPr>
            <a:lvl5pPr marL="541338" indent="-179388">
              <a:buClr>
                <a:srgbClr val="E1001A"/>
              </a:buClr>
              <a:buSzPct val="70000"/>
              <a:buFont typeface="Wingdings" charset="2"/>
              <a:buChar char="ü"/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pour une image  3"/>
          <p:cNvSpPr>
            <a:spLocks noGrp="1"/>
          </p:cNvSpPr>
          <p:nvPr>
            <p:ph type="pic" sz="quarter" idx="12" hasCustomPrompt="1"/>
          </p:nvPr>
        </p:nvSpPr>
        <p:spPr>
          <a:xfrm>
            <a:off x="5994000" y="3343500"/>
            <a:ext cx="3150000" cy="180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565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us ss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13712"/>
            <a:ext cx="4040188" cy="717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4C4C4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913712"/>
            <a:ext cx="4041775" cy="717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4C4C4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47435" y="1700390"/>
            <a:ext cx="4049953" cy="304475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>
                <a:solidFill>
                  <a:srgbClr val="4C4C4C"/>
                </a:solidFill>
              </a:defRPr>
            </a:lvl1pPr>
            <a:lvl2pPr marL="357188" indent="-174625" defTabSz="447675">
              <a:buClr>
                <a:srgbClr val="E1001A"/>
              </a:buClr>
              <a:buSzPct val="70000"/>
              <a:buFont typeface="Wingdings" charset="2"/>
              <a:buChar char="§"/>
              <a:defRPr sz="1600">
                <a:solidFill>
                  <a:srgbClr val="4C4C4C"/>
                </a:solidFill>
              </a:defRPr>
            </a:lvl2pPr>
            <a:lvl3pPr marL="541338" indent="-179388">
              <a:buClr>
                <a:schemeClr val="bg2"/>
              </a:buClr>
              <a:buSzPct val="70000"/>
              <a:buFont typeface="Wingdings" charset="2"/>
              <a:buChar char="ü"/>
              <a:defRPr sz="1600">
                <a:solidFill>
                  <a:srgbClr val="4C4C4C"/>
                </a:solidFill>
              </a:defRPr>
            </a:lvl3pPr>
            <a:lvl4pPr marL="541338" indent="-179388" defTabSz="539750">
              <a:buClr>
                <a:schemeClr val="bg2"/>
              </a:buClr>
              <a:buSzPct val="70000"/>
              <a:buFont typeface="Wingdings" charset="2"/>
              <a:buChar char="ü"/>
              <a:defRPr sz="1600">
                <a:solidFill>
                  <a:srgbClr val="4C4C4C"/>
                </a:solidFill>
              </a:defRPr>
            </a:lvl4pPr>
            <a:lvl5pPr marL="541338" indent="-179388">
              <a:buClr>
                <a:srgbClr val="E1001A"/>
              </a:buClr>
              <a:buSzPct val="70000"/>
              <a:buFont typeface="Wingdings" charset="2"/>
              <a:buChar char="ü"/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4645027" y="1695003"/>
            <a:ext cx="4049953" cy="304475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>
                <a:solidFill>
                  <a:srgbClr val="4C4C4C"/>
                </a:solidFill>
              </a:defRPr>
            </a:lvl1pPr>
            <a:lvl2pPr marL="357188" indent="-174625" defTabSz="447675">
              <a:buClr>
                <a:srgbClr val="E1001A"/>
              </a:buClr>
              <a:buSzPct val="70000"/>
              <a:buFont typeface="Wingdings" charset="2"/>
              <a:buChar char="§"/>
              <a:defRPr sz="1600">
                <a:solidFill>
                  <a:srgbClr val="4C4C4C"/>
                </a:solidFill>
              </a:defRPr>
            </a:lvl2pPr>
            <a:lvl3pPr marL="541338" indent="-179388">
              <a:buClr>
                <a:schemeClr val="bg2"/>
              </a:buClr>
              <a:buSzPct val="70000"/>
              <a:buFont typeface="Wingdings" charset="2"/>
              <a:buChar char="ü"/>
              <a:defRPr sz="1600">
                <a:solidFill>
                  <a:srgbClr val="4C4C4C"/>
                </a:solidFill>
              </a:defRPr>
            </a:lvl3pPr>
            <a:lvl4pPr marL="541338" indent="-179388" defTabSz="539750">
              <a:buClr>
                <a:schemeClr val="bg2"/>
              </a:buClr>
              <a:buSzPct val="70000"/>
              <a:buFont typeface="Wingdings" charset="2"/>
              <a:buChar char="ü"/>
              <a:defRPr sz="1600">
                <a:solidFill>
                  <a:srgbClr val="4C4C4C"/>
                </a:solidFill>
              </a:defRPr>
            </a:lvl4pPr>
            <a:lvl5pPr marL="541338" indent="-179388">
              <a:buClr>
                <a:srgbClr val="E1001A"/>
              </a:buClr>
              <a:buSzPct val="70000"/>
              <a:buFont typeface="Wingdings" charset="2"/>
              <a:buChar char="ü"/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291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video plein ec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932292" y="830840"/>
            <a:ext cx="7560000" cy="432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91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contenu plein écran ss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61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ontenu plein éc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18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36073"/>
            <a:ext cx="8229600" cy="594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Arrondir un rectangle avec un coin du même côté 2"/>
          <p:cNvSpPr/>
          <p:nvPr userDrawn="1"/>
        </p:nvSpPr>
        <p:spPr>
          <a:xfrm>
            <a:off x="283991" y="4881036"/>
            <a:ext cx="630529" cy="259663"/>
          </a:xfrm>
          <a:prstGeom prst="round2SameRect">
            <a:avLst/>
          </a:prstGeom>
          <a:solidFill>
            <a:srgbClr val="DEDEDE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3E528-2AB2-6F4B-B997-1A22EE2585CE}" type="slidenum">
              <a:rPr kumimoji="0" lang="fr-FR" sz="1100" b="0" i="0" u="none" strike="noStrike" kern="0" cap="none" spc="0" normalizeH="0" baseline="0" noProof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‹#›</a:t>
            </a:fld>
            <a:endParaRPr kumimoji="0" lang="fr-FR" sz="1100" b="0" i="0" u="none" strike="noStrike" kern="0" cap="none" spc="0" normalizeH="0" baseline="0" noProof="0" dirty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809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2" r:id="rId3"/>
    <p:sldLayoutId id="2147483650" r:id="rId4"/>
    <p:sldLayoutId id="2147483652" r:id="rId5"/>
    <p:sldLayoutId id="2147483653" r:id="rId6"/>
    <p:sldLayoutId id="2147483660" r:id="rId7"/>
    <p:sldLayoutId id="2147483661" r:id="rId8"/>
    <p:sldLayoutId id="2147483656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lang="fr-FR" sz="3200" b="1" kern="1200" dirty="0">
          <a:solidFill>
            <a:srgbClr val="E1001A"/>
          </a:solidFill>
          <a:latin typeface="Arial"/>
          <a:ea typeface="+mj-ea"/>
          <a:cs typeface="Arial"/>
        </a:defRPr>
      </a:lvl1pPr>
    </p:titleStyle>
    <p:bodyStyle>
      <a:lvl1pPr marL="180975" indent="-180975" algn="l" defTabSz="457200" rtl="0" eaLnBrk="1" latinLnBrk="0" hangingPunct="1">
        <a:spcBef>
          <a:spcPct val="20000"/>
        </a:spcBef>
        <a:buClr>
          <a:srgbClr val="D3001C"/>
        </a:buClr>
        <a:buFont typeface="Arial"/>
        <a:buChar char="•"/>
        <a:defRPr lang="fr-FR" sz="1800" kern="0" dirty="0" smtClean="0">
          <a:solidFill>
            <a:srgbClr val="606060"/>
          </a:solidFill>
          <a:latin typeface="Arial"/>
          <a:ea typeface="ＭＳ Ｐゴシック" pitchFamily="23" charset="-128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fr-FR" sz="2800" kern="0" dirty="0" smtClean="0">
          <a:solidFill>
            <a:srgbClr val="606060"/>
          </a:solidFill>
          <a:latin typeface="+mn-lt"/>
          <a:ea typeface="ＭＳ Ｐゴシック" pitchFamily="23" charset="-128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46088" indent="-228600" algn="l" defTabSz="457200" rtl="0" eaLnBrk="1" latinLnBrk="0" hangingPunct="1">
        <a:spcBef>
          <a:spcPct val="20000"/>
        </a:spcBef>
        <a:buClr>
          <a:srgbClr val="D3001C"/>
        </a:buClr>
        <a:buFont typeface="Arial"/>
        <a:buChar char="»"/>
        <a:tabLst/>
        <a:defRPr lang="fr-FR" sz="1600" kern="0" baseline="0" dirty="0" smtClean="0">
          <a:solidFill>
            <a:srgbClr val="606060"/>
          </a:solidFill>
          <a:latin typeface="Arial"/>
          <a:ea typeface="ＭＳ Ｐゴシック" pitchFamily="23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BqrKsaN8hg" TargetMode="External"/><Relationship Id="rId4" Type="http://schemas.openxmlformats.org/officeDocument/2006/relationships/hyperlink" Target="https://www.france-universite-numerique-mooc.fr/courses/MinesTelecom/04002/Trimestre_1_2014/about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france-universite-numerique-mooc.fr/courses/CNAM/01005/Trimestre_2_2014/abou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ance-universite-numerique-mooc.fr/courses/inria/41003/session01/about" TargetMode="External"/><Relationship Id="rId4" Type="http://schemas.openxmlformats.org/officeDocument/2006/relationships/hyperlink" Target="https://www.france-universite-numerique-mooc.fr/courses/inria/41006/session01/about" TargetMode="External"/><Relationship Id="rId5" Type="http://schemas.openxmlformats.org/officeDocument/2006/relationships/hyperlink" Target="https://www.france-universite-numerique-mooc.fr/courses/inria/41001S02/session02/about" TargetMode="External"/><Relationship Id="rId6" Type="http://schemas.openxmlformats.org/officeDocument/2006/relationships/hyperlink" Target="https://www.france-universite-numerique-mooc.fr/courses/inria/41004/session01/about" TargetMode="External"/><Relationship Id="rId7" Type="http://schemas.openxmlformats.org/officeDocument/2006/relationships/hyperlink" Target="https://www.france-universite-numerique-mooc.fr/courses/inria/41005/session01/about" TargetMode="External"/><Relationship Id="rId8" Type="http://schemas.openxmlformats.org/officeDocument/2006/relationships/hyperlink" Target="https://www.france-universite-numerique-mooc.fr/courses/inria/41009/session01/about" TargetMode="External"/><Relationship Id="rId9" Type="http://schemas.openxmlformats.org/officeDocument/2006/relationships/hyperlink" Target="https://www.france-universite-numerique-mooc.fr/courses/inria/41008/session01/about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france-universite-numerique-mooc.fr/courses/inria/41002/Trimestre_1_2015/abou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/>
          <p:cNvSpPr txBox="1">
            <a:spLocks/>
          </p:cNvSpPr>
          <p:nvPr/>
        </p:nvSpPr>
        <p:spPr bwMode="gray">
          <a:xfrm>
            <a:off x="240870" y="811349"/>
            <a:ext cx="8363577" cy="148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endParaRPr lang="fr-FR" sz="3200" dirty="0">
              <a:solidFill>
                <a:srgbClr val="E1001A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3375" y="720129"/>
            <a:ext cx="7954825" cy="1220535"/>
          </a:xfrm>
        </p:spPr>
        <p:txBody>
          <a:bodyPr>
            <a:normAutofit/>
          </a:bodyPr>
          <a:lstStyle/>
          <a:p>
            <a:r>
              <a:rPr lang="fr-FR" dirty="0" smtClean="0"/>
              <a:t>Teaser de présentation du MOOC</a:t>
            </a:r>
            <a:endParaRPr lang="fr-FR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Guidelines et pistes de </a:t>
            </a:r>
            <a:r>
              <a:rPr lang="fr-FR" dirty="0" smtClean="0"/>
              <a:t>réflexion pour la conception</a:t>
            </a:r>
            <a:endParaRPr lang="fr-FR" dirty="0">
              <a:solidFill>
                <a:srgbClr val="4C4C4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915" y="4755240"/>
            <a:ext cx="212770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1400" dirty="0" smtClean="0">
                <a:solidFill>
                  <a:srgbClr val="FFFFFF"/>
                </a:solidFill>
              </a:rPr>
              <a:t>Christelle Mariais</a:t>
            </a:r>
            <a:endParaRPr lang="fr-FR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7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27" y="411004"/>
            <a:ext cx="6154152" cy="389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1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Objectif du teaser</a:t>
            </a:r>
            <a:endParaRPr lang="fr-FR" sz="28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Promouvoir le </a:t>
            </a:r>
            <a:r>
              <a:rPr lang="fr-FR" dirty="0" err="1" smtClean="0"/>
              <a:t>Mooc</a:t>
            </a:r>
            <a:endParaRPr lang="fr-FR" dirty="0"/>
          </a:p>
          <a:p>
            <a:r>
              <a:rPr lang="fr-FR" dirty="0" smtClean="0"/>
              <a:t>Informer sur son lancement </a:t>
            </a:r>
          </a:p>
          <a:p>
            <a:r>
              <a:rPr lang="fr-FR" dirty="0" smtClean="0"/>
              <a:t>Donner envie de s’y inscrire pour rallier le maximum d’apprenants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b="1" dirty="0"/>
              <a:t>Durée </a:t>
            </a:r>
            <a:r>
              <a:rPr lang="fr-FR" dirty="0"/>
              <a:t>: </a:t>
            </a:r>
            <a:r>
              <a:rPr lang="fr-FR" dirty="0" smtClean="0"/>
              <a:t>1min30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305" y="2421485"/>
            <a:ext cx="2402524" cy="240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1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Contenus et structuration </a:t>
            </a:r>
            <a:endParaRPr lang="fr-FR" sz="28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7200" y="1067144"/>
            <a:ext cx="8229600" cy="3557877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fr-FR" b="1" dirty="0" smtClean="0">
                <a:solidFill>
                  <a:srgbClr val="000000"/>
                </a:solidFill>
              </a:rPr>
              <a:t>Thématique</a:t>
            </a:r>
            <a:r>
              <a:rPr lang="fr-FR" dirty="0" smtClean="0"/>
              <a:t> abordée et </a:t>
            </a:r>
            <a:r>
              <a:rPr lang="fr-FR" b="1" dirty="0" smtClean="0">
                <a:solidFill>
                  <a:srgbClr val="000000"/>
                </a:solidFill>
              </a:rPr>
              <a:t>enjeux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/>
              <a:t>en lien avec les problématiques actuelles </a:t>
            </a:r>
            <a:r>
              <a:rPr lang="fr-FR" dirty="0" smtClean="0"/>
              <a:t>(sociétales, professionnelles, </a:t>
            </a:r>
            <a:r>
              <a:rPr lang="fr-FR" dirty="0"/>
              <a:t>etc</a:t>
            </a:r>
            <a:r>
              <a:rPr lang="fr-FR" dirty="0" smtClean="0"/>
              <a:t>.)</a:t>
            </a:r>
            <a:endParaRPr lang="fr-FR" dirty="0"/>
          </a:p>
          <a:p>
            <a:pPr lvl="0">
              <a:spcAft>
                <a:spcPts val="600"/>
              </a:spcAft>
            </a:pPr>
            <a:r>
              <a:rPr lang="fr-FR" dirty="0" smtClean="0"/>
              <a:t>Présentation du ou des </a:t>
            </a:r>
            <a:r>
              <a:rPr lang="fr-FR" b="1" dirty="0" smtClean="0">
                <a:solidFill>
                  <a:srgbClr val="000000"/>
                </a:solidFill>
              </a:rPr>
              <a:t>enseignants</a:t>
            </a:r>
            <a:r>
              <a:rPr lang="fr-FR" dirty="0" smtClean="0"/>
              <a:t> et des </a:t>
            </a:r>
            <a:r>
              <a:rPr lang="fr-FR" b="1" dirty="0" smtClean="0">
                <a:solidFill>
                  <a:srgbClr val="000000"/>
                </a:solidFill>
              </a:rPr>
              <a:t>partenaires</a:t>
            </a:r>
            <a:r>
              <a:rPr lang="fr-FR" dirty="0" smtClean="0"/>
              <a:t> éventuels (laboratoire, université, industriels…) </a:t>
            </a:r>
            <a:r>
              <a:rPr lang="fr-FR" sz="1400" i="1" dirty="0" smtClean="0"/>
              <a:t>== ici ou à la fin de la vidéo ==</a:t>
            </a:r>
            <a:endParaRPr lang="fr-FR" sz="1400" dirty="0" smtClean="0"/>
          </a:p>
          <a:p>
            <a:pPr lvl="0"/>
            <a:r>
              <a:rPr lang="fr-FR" b="1" dirty="0" smtClean="0">
                <a:solidFill>
                  <a:srgbClr val="000000"/>
                </a:solidFill>
              </a:rPr>
              <a:t>Public </a:t>
            </a:r>
            <a:r>
              <a:rPr lang="fr-FR" b="1" dirty="0">
                <a:solidFill>
                  <a:srgbClr val="000000"/>
                </a:solidFill>
              </a:rPr>
              <a:t>cible </a:t>
            </a:r>
            <a:r>
              <a:rPr lang="fr-FR" dirty="0"/>
              <a:t>et </a:t>
            </a:r>
            <a:r>
              <a:rPr lang="fr-FR" b="1" dirty="0" smtClean="0">
                <a:solidFill>
                  <a:srgbClr val="000000"/>
                </a:solidFill>
              </a:rPr>
              <a:t>objectifs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smtClean="0"/>
              <a:t>pédagogiques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FR" dirty="0" smtClean="0"/>
              <a:t>S’adresser directement au public cible : </a:t>
            </a:r>
            <a:r>
              <a:rPr lang="fr-FR" sz="1400" i="1" dirty="0" smtClean="0"/>
              <a:t>“ Vous êtes… et vous souhaitez… “</a:t>
            </a:r>
            <a:endParaRPr lang="fr-FR" sz="1400" i="1" dirty="0"/>
          </a:p>
          <a:p>
            <a:pPr lvl="0">
              <a:spcAft>
                <a:spcPts val="600"/>
              </a:spcAft>
            </a:pPr>
            <a:r>
              <a:rPr lang="fr-FR" dirty="0" smtClean="0"/>
              <a:t>Conclusion : rappel de l’</a:t>
            </a:r>
            <a:r>
              <a:rPr lang="fr-FR" b="1" dirty="0" smtClean="0">
                <a:solidFill>
                  <a:srgbClr val="000000"/>
                </a:solidFill>
              </a:rPr>
              <a:t>enjeu </a:t>
            </a:r>
            <a:r>
              <a:rPr lang="fr-FR" b="1" dirty="0">
                <a:solidFill>
                  <a:srgbClr val="000000"/>
                </a:solidFill>
              </a:rPr>
              <a:t>principal </a:t>
            </a:r>
            <a:r>
              <a:rPr lang="fr-FR" dirty="0"/>
              <a:t>du cours</a:t>
            </a:r>
          </a:p>
          <a:p>
            <a:pPr>
              <a:spcAft>
                <a:spcPts val="600"/>
              </a:spcAft>
            </a:pPr>
            <a:r>
              <a:rPr lang="fr-FR" dirty="0"/>
              <a:t>Eventuellement </a:t>
            </a:r>
            <a:r>
              <a:rPr lang="fr-FR" dirty="0" smtClean="0"/>
              <a:t>: des photos ou vidéos illustrant le thème traité…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378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Ce qu’on ne veut </a:t>
            </a:r>
            <a:r>
              <a:rPr lang="fr-FR" sz="2800" dirty="0" smtClean="0"/>
              <a:t>pas…</a:t>
            </a:r>
            <a:endParaRPr lang="fr-FR" sz="28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fr-FR" dirty="0" smtClean="0"/>
              <a:t>Une </a:t>
            </a:r>
            <a:r>
              <a:rPr lang="fr-FR" dirty="0"/>
              <a:t>vidéo sans </a:t>
            </a:r>
            <a:r>
              <a:rPr lang="fr-FR" dirty="0" smtClean="0"/>
              <a:t>énergie, trop scolaire…</a:t>
            </a:r>
            <a:endParaRPr lang="fr-FR" dirty="0"/>
          </a:p>
          <a:p>
            <a:pPr lvl="0"/>
            <a:r>
              <a:rPr lang="fr-FR" dirty="0" smtClean="0"/>
              <a:t>Une </a:t>
            </a:r>
            <a:r>
              <a:rPr lang="fr-FR" dirty="0"/>
              <a:t>présentation détaillée du contenu du cours </a:t>
            </a:r>
            <a:endParaRPr lang="fr-FR" dirty="0" smtClean="0"/>
          </a:p>
          <a:p>
            <a:pPr lvl="0"/>
            <a:r>
              <a:rPr lang="fr-FR" dirty="0" smtClean="0"/>
              <a:t>ou </a:t>
            </a:r>
            <a:r>
              <a:rPr lang="fr-FR" dirty="0"/>
              <a:t>à l’inverse aucune indication sur les objectifs pédagogiques et les thèmes </a:t>
            </a:r>
            <a:r>
              <a:rPr lang="fr-FR" dirty="0" smtClean="0"/>
              <a:t>abordés</a:t>
            </a:r>
          </a:p>
          <a:p>
            <a:pPr lvl="0"/>
            <a:r>
              <a:rPr lang="fr-FR" dirty="0" smtClean="0"/>
              <a:t>…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8000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Ce qu’on ne veut </a:t>
            </a:r>
            <a:r>
              <a:rPr lang="fr-FR" sz="2800" dirty="0" smtClean="0"/>
              <a:t>pas…</a:t>
            </a:r>
            <a:endParaRPr lang="fr-FR" sz="28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Aft>
                <a:spcPts val="600"/>
              </a:spcAft>
            </a:pPr>
            <a:r>
              <a:rPr lang="fr-FR" u="sng" dirty="0">
                <a:hlinkClick r:id="rId2"/>
              </a:rPr>
              <a:t>https://www.france-universite-numerique-mooc.fr/courses/CNAM/01005/Trimestre_2_2014/about</a:t>
            </a:r>
            <a:r>
              <a:rPr lang="fr-FR" dirty="0"/>
              <a:t> : trop similaire à un cours magistral, l’enseignante parle trop lentement, cela manque de punch</a:t>
            </a:r>
          </a:p>
          <a:p>
            <a:pPr lvl="0">
              <a:spcAft>
                <a:spcPts val="600"/>
              </a:spcAft>
            </a:pPr>
            <a:r>
              <a:rPr lang="fr-FR" u="sng" dirty="0">
                <a:hlinkClick r:id="rId3"/>
              </a:rPr>
              <a:t>https://www.youtube.com/watch?v=ABqrKsaN8hg</a:t>
            </a:r>
            <a:r>
              <a:rPr lang="fr-FR" dirty="0"/>
              <a:t> : design pas assez sexy, présentation de </a:t>
            </a:r>
            <a:r>
              <a:rPr lang="fr-FR" dirty="0" err="1"/>
              <a:t>slides</a:t>
            </a:r>
            <a:r>
              <a:rPr lang="fr-FR" dirty="0"/>
              <a:t> sans intérêt car parfois non lisibles, manque de dynamisme, présentation trop détaillée du cours.</a:t>
            </a:r>
          </a:p>
          <a:p>
            <a:pPr lvl="0">
              <a:spcAft>
                <a:spcPts val="600"/>
              </a:spcAft>
            </a:pPr>
            <a:r>
              <a:rPr lang="fr-FR" u="sng" dirty="0">
                <a:hlinkClick r:id="rId4"/>
              </a:rPr>
              <a:t>https://www.france-universite-numerique-mooc.fr/courses/MinesTelecom/04002/Trimestre_1_2014/about</a:t>
            </a:r>
            <a:r>
              <a:rPr lang="fr-FR" dirty="0"/>
              <a:t> : vivant, mais on n’en sait pas assez sur les objectifs du cours, ce à quoi il va nous servir et ce qu’on va y apprendre….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170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Des exemples de teasers de </a:t>
            </a:r>
            <a:r>
              <a:rPr lang="fr-FR" sz="2800" dirty="0" err="1" smtClean="0"/>
              <a:t>Moocs</a:t>
            </a:r>
            <a:r>
              <a:rPr lang="fr-FR" sz="2800" dirty="0" smtClean="0"/>
              <a:t> Inria</a:t>
            </a:r>
            <a:endParaRPr lang="fr-FR" sz="28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7200" y="789547"/>
            <a:ext cx="8583492" cy="3786933"/>
          </a:xfrm>
        </p:spPr>
        <p:txBody>
          <a:bodyPr/>
          <a:lstStyle/>
          <a:p>
            <a:r>
              <a:rPr lang="fr-FR" sz="1400" i="1" dirty="0" smtClean="0"/>
              <a:t>Web sémantique et Web </a:t>
            </a:r>
            <a:r>
              <a:rPr lang="fr-FR" sz="1400" i="1" dirty="0"/>
              <a:t>de données</a:t>
            </a:r>
            <a:r>
              <a:rPr lang="fr-FR" sz="1400" dirty="0"/>
              <a:t> </a:t>
            </a:r>
            <a:r>
              <a:rPr lang="fr-FR" sz="1400" dirty="0" smtClean="0">
                <a:hlinkClick r:id="rId2"/>
              </a:rPr>
              <a:t>https</a:t>
            </a:r>
            <a:r>
              <a:rPr lang="fr-FR" sz="1400" dirty="0">
                <a:hlinkClick r:id="rId2"/>
              </a:rPr>
              <a:t>://www.france-universite-numerique-mooc.fr/courses/inria/41002/Trimestre_1_2015/</a:t>
            </a:r>
            <a:r>
              <a:rPr lang="fr-FR" sz="1400" dirty="0" smtClean="0">
                <a:hlinkClick r:id="rId2"/>
              </a:rPr>
              <a:t>about</a:t>
            </a:r>
            <a:r>
              <a:rPr lang="fr-FR" sz="1400" dirty="0" smtClean="0"/>
              <a:t> </a:t>
            </a:r>
          </a:p>
          <a:p>
            <a:r>
              <a:rPr lang="fr-FR" sz="1400" i="1" dirty="0" smtClean="0"/>
              <a:t>Bioinformatique : algorithmes </a:t>
            </a:r>
            <a:r>
              <a:rPr lang="fr-FR" sz="1400" i="1" dirty="0"/>
              <a:t>et génomes </a:t>
            </a:r>
            <a:r>
              <a:rPr lang="fr-FR" sz="1400" dirty="0" smtClean="0">
                <a:hlinkClick r:id="rId3"/>
              </a:rPr>
              <a:t>https</a:t>
            </a:r>
            <a:r>
              <a:rPr lang="fr-FR" sz="1400" dirty="0">
                <a:hlinkClick r:id="rId3"/>
              </a:rPr>
              <a:t>://www.france-universite-numerique-mooc.fr/courses/inria/41003/session01/</a:t>
            </a:r>
            <a:r>
              <a:rPr lang="fr-FR" sz="1400" dirty="0" smtClean="0">
                <a:hlinkClick r:id="rId3"/>
              </a:rPr>
              <a:t>about</a:t>
            </a:r>
            <a:r>
              <a:rPr lang="fr-FR" sz="1400" dirty="0" smtClean="0"/>
              <a:t> </a:t>
            </a:r>
          </a:p>
          <a:p>
            <a:r>
              <a:rPr lang="fr-FR" sz="1400" i="1" dirty="0" smtClean="0"/>
              <a:t>Code-</a:t>
            </a:r>
            <a:r>
              <a:rPr lang="fr-FR" sz="1400" i="1" dirty="0" err="1"/>
              <a:t>B</a:t>
            </a:r>
            <a:r>
              <a:rPr lang="fr-FR" sz="1400" i="1" dirty="0" err="1" smtClean="0"/>
              <a:t>ased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Cryptography</a:t>
            </a:r>
            <a:r>
              <a:rPr lang="fr-FR" sz="1400" i="1" dirty="0" smtClean="0"/>
              <a:t> </a:t>
            </a:r>
            <a:r>
              <a:rPr lang="fr-FR" sz="1400" dirty="0" smtClean="0">
                <a:hlinkClick r:id="rId4"/>
              </a:rPr>
              <a:t>https</a:t>
            </a:r>
            <a:r>
              <a:rPr lang="fr-FR" sz="1400" dirty="0">
                <a:hlinkClick r:id="rId4"/>
              </a:rPr>
              <a:t>://www.france-universite-numerique-mooc.fr/courses/inria/41006/session01/</a:t>
            </a:r>
            <a:r>
              <a:rPr lang="fr-FR" sz="1400" dirty="0" smtClean="0">
                <a:hlinkClick r:id="rId4"/>
              </a:rPr>
              <a:t>about</a:t>
            </a:r>
            <a:r>
              <a:rPr lang="fr-FR" sz="1400" dirty="0" smtClean="0"/>
              <a:t> </a:t>
            </a:r>
          </a:p>
          <a:p>
            <a:r>
              <a:rPr lang="fr-FR" sz="1400" i="1" dirty="0"/>
              <a:t>Python : des fondamentaux à l’utilisation du langage </a:t>
            </a:r>
            <a:r>
              <a:rPr lang="fr-FR" sz="1400" dirty="0">
                <a:hlinkClick r:id="rId5"/>
              </a:rPr>
              <a:t>https://www.france-universite-numerique-mooc.fr/courses/inria/41001S02/session02/about</a:t>
            </a:r>
            <a:endParaRPr lang="fr-FR" sz="1400" dirty="0"/>
          </a:p>
          <a:p>
            <a:r>
              <a:rPr lang="fr-FR" sz="1400" i="1" dirty="0" smtClean="0"/>
              <a:t>Binaural </a:t>
            </a:r>
            <a:r>
              <a:rPr lang="fr-FR" sz="1400" i="1" dirty="0" err="1" smtClean="0"/>
              <a:t>Hearing</a:t>
            </a:r>
            <a:r>
              <a:rPr lang="fr-FR" sz="1400" i="1" dirty="0"/>
              <a:t> </a:t>
            </a:r>
            <a:r>
              <a:rPr lang="fr-FR" sz="1400" dirty="0">
                <a:hlinkClick r:id="rId6"/>
              </a:rPr>
              <a:t>https://www.france-universite-numerique-mooc.fr/courses/inria/41004/session01/</a:t>
            </a:r>
            <a:r>
              <a:rPr lang="fr-FR" sz="1400" dirty="0" smtClean="0">
                <a:hlinkClick r:id="rId6"/>
              </a:rPr>
              <a:t>about</a:t>
            </a:r>
            <a:r>
              <a:rPr lang="fr-FR" sz="1400" dirty="0" smtClean="0"/>
              <a:t> </a:t>
            </a:r>
          </a:p>
          <a:p>
            <a:r>
              <a:rPr lang="fr-FR" sz="1400" i="1" dirty="0" smtClean="0"/>
              <a:t>Mobile Robots and </a:t>
            </a:r>
            <a:r>
              <a:rPr lang="fr-FR" sz="1400" i="1" dirty="0" err="1" smtClean="0"/>
              <a:t>Autonomous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Vehicles</a:t>
            </a:r>
            <a:r>
              <a:rPr lang="fr-FR" sz="1400" i="1" dirty="0"/>
              <a:t> </a:t>
            </a:r>
            <a:r>
              <a:rPr lang="fr-FR" sz="1400" dirty="0">
                <a:hlinkClick r:id="rId7"/>
              </a:rPr>
              <a:t>https://www.france-universite-numerique-mooc.fr/courses/inria/41005/session01/</a:t>
            </a:r>
            <a:r>
              <a:rPr lang="fr-FR" sz="1400" dirty="0" smtClean="0">
                <a:hlinkClick r:id="rId7"/>
              </a:rPr>
              <a:t>about</a:t>
            </a:r>
            <a:r>
              <a:rPr lang="fr-FR" sz="1400" dirty="0" smtClean="0"/>
              <a:t> </a:t>
            </a:r>
            <a:endParaRPr lang="fr-FR" sz="1400" dirty="0" smtClean="0"/>
          </a:p>
          <a:p>
            <a:r>
              <a:rPr lang="fr-FR" sz="1400" i="1" dirty="0" smtClean="0"/>
              <a:t>Villes </a:t>
            </a:r>
            <a:r>
              <a:rPr lang="fr-FR" sz="1400" i="1" dirty="0"/>
              <a:t>intelligentes </a:t>
            </a:r>
            <a:r>
              <a:rPr lang="fr-FR" sz="1400" dirty="0">
                <a:hlinkClick r:id="rId8"/>
              </a:rPr>
              <a:t>https://www.france-universite-numerique-mooc.fr/courses/inria/41009/session01/</a:t>
            </a:r>
            <a:r>
              <a:rPr lang="fr-FR" sz="1400" dirty="0" smtClean="0">
                <a:hlinkClick r:id="rId8"/>
              </a:rPr>
              <a:t>about</a:t>
            </a:r>
            <a:r>
              <a:rPr lang="fr-FR" sz="1400" dirty="0" smtClean="0"/>
              <a:t> </a:t>
            </a:r>
          </a:p>
          <a:p>
            <a:r>
              <a:rPr lang="fr-FR" sz="1400" i="1" dirty="0" smtClean="0"/>
              <a:t>Bases de </a:t>
            </a:r>
            <a:r>
              <a:rPr lang="fr-FR" sz="1400" i="1" dirty="0"/>
              <a:t>données relationnelles </a:t>
            </a:r>
            <a:r>
              <a:rPr lang="fr-FR" sz="1400" dirty="0">
                <a:hlinkClick r:id="rId9"/>
              </a:rPr>
              <a:t>https://www.france-universite-numerique-mooc.fr/courses/inria/41008/session01/</a:t>
            </a:r>
            <a:r>
              <a:rPr lang="fr-FR" sz="1400" dirty="0" smtClean="0">
                <a:hlinkClick r:id="rId9"/>
              </a:rPr>
              <a:t>about</a:t>
            </a:r>
            <a:r>
              <a:rPr lang="fr-FR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864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Les questions auxquelles répondre</a:t>
            </a:r>
            <a:endParaRPr lang="fr-FR" sz="28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7200" y="979052"/>
            <a:ext cx="8229600" cy="3044759"/>
          </a:xfrm>
        </p:spPr>
        <p:txBody>
          <a:bodyPr/>
          <a:lstStyle/>
          <a:p>
            <a:r>
              <a:rPr lang="fr-FR" dirty="0" smtClean="0"/>
              <a:t>Quel titre pour ce </a:t>
            </a:r>
            <a:r>
              <a:rPr lang="fr-FR" dirty="0" err="1" smtClean="0"/>
              <a:t>Mooc</a:t>
            </a:r>
            <a:r>
              <a:rPr lang="fr-FR" dirty="0" smtClean="0"/>
              <a:t> ?</a:t>
            </a:r>
            <a:endParaRPr lang="fr-FR" dirty="0"/>
          </a:p>
          <a:p>
            <a:r>
              <a:rPr lang="fr-FR" dirty="0" smtClean="0"/>
              <a:t>Quels messages-clés ? </a:t>
            </a:r>
            <a:endParaRPr lang="fr-FR" dirty="0"/>
          </a:p>
          <a:p>
            <a:pPr lvl="1"/>
            <a:r>
              <a:rPr lang="fr-FR" dirty="0" smtClean="0"/>
              <a:t>Enjeux / lien avec des problématiques de société </a:t>
            </a:r>
            <a:r>
              <a:rPr lang="fr-FR" dirty="0"/>
              <a:t> </a:t>
            </a:r>
            <a:r>
              <a:rPr lang="fr-FR" dirty="0" smtClean="0"/>
              <a:t>ou des besoins du monde professionnel ?</a:t>
            </a:r>
          </a:p>
          <a:p>
            <a:pPr lvl="1"/>
            <a:r>
              <a:rPr lang="fr-FR" dirty="0" smtClean="0"/>
              <a:t>Quels objectifs pédagogiques ? Quelles thématiques abordées ?</a:t>
            </a:r>
          </a:p>
          <a:p>
            <a:pPr lvl="1"/>
            <a:r>
              <a:rPr lang="fr-FR" dirty="0" smtClean="0"/>
              <a:t>Quels bénéfices pour ceux qui vont suivre ce cours ? peut-être différents selon le public-cible : </a:t>
            </a:r>
          </a:p>
          <a:p>
            <a:pPr lvl="2"/>
            <a:r>
              <a:rPr lang="fr-FR" dirty="0" smtClean="0"/>
              <a:t>pour les étudiants ?</a:t>
            </a:r>
          </a:p>
          <a:p>
            <a:pPr lvl="2"/>
            <a:r>
              <a:rPr lang="fr-FR" dirty="0"/>
              <a:t>p</a:t>
            </a:r>
            <a:r>
              <a:rPr lang="fr-FR" dirty="0" smtClean="0"/>
              <a:t>our les ingénieurs en poste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521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Les questions auxquelles </a:t>
            </a:r>
            <a:r>
              <a:rPr lang="fr-FR" sz="2800" dirty="0" smtClean="0"/>
              <a:t>répondre</a:t>
            </a:r>
            <a:endParaRPr lang="fr-FR" sz="28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7200" y="979052"/>
            <a:ext cx="8229600" cy="3044759"/>
          </a:xfrm>
        </p:spPr>
        <p:txBody>
          <a:bodyPr/>
          <a:lstStyle/>
          <a:p>
            <a:r>
              <a:rPr lang="fr-FR" dirty="0" smtClean="0"/>
              <a:t>Quel(s) lieu(x) pour le tournage ?</a:t>
            </a:r>
          </a:p>
          <a:p>
            <a:pPr lvl="1"/>
            <a:r>
              <a:rPr lang="fr-FR" dirty="0" smtClean="0"/>
              <a:t>Extérieur ?</a:t>
            </a:r>
          </a:p>
          <a:p>
            <a:pPr lvl="1"/>
            <a:r>
              <a:rPr lang="fr-FR" dirty="0" smtClean="0"/>
              <a:t>Labo ?</a:t>
            </a:r>
          </a:p>
          <a:p>
            <a:pPr lvl="1"/>
            <a:r>
              <a:rPr lang="fr-FR" dirty="0" smtClean="0"/>
              <a:t>Bureau ?...</a:t>
            </a:r>
          </a:p>
          <a:p>
            <a:r>
              <a:rPr lang="fr-FR" dirty="0" smtClean="0"/>
              <a:t>Quelles photos ? Vidéos ? Ou autres visuels pour illustrer le thème traité et les contenus abordés ?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186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Templates-Moocs">
  <a:themeElements>
    <a:clrScheme name="Personnalisée 2">
      <a:dk1>
        <a:srgbClr val="000000"/>
      </a:dk1>
      <a:lt1>
        <a:srgbClr val="FFFFFF"/>
      </a:lt1>
      <a:dk2>
        <a:srgbClr val="4C4C4C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140414-Masque-ppt-V2.potx</Template>
  <TotalTime>901</TotalTime>
  <Words>591</Words>
  <Application>Microsoft Macintosh PowerPoint</Application>
  <PresentationFormat>Présentation à l'écran (16:9)</PresentationFormat>
  <Paragraphs>55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1Templates-Moocs</vt:lpstr>
      <vt:lpstr>Teaser de présentation du MOOC</vt:lpstr>
      <vt:lpstr>Présentation PowerPoint</vt:lpstr>
      <vt:lpstr>Objectif du teaser</vt:lpstr>
      <vt:lpstr>Contenus et structuration </vt:lpstr>
      <vt:lpstr>Ce qu’on ne veut pas…</vt:lpstr>
      <vt:lpstr>Ce qu’on ne veut pas…</vt:lpstr>
      <vt:lpstr>Des exemples de teasers de Moocs Inria</vt:lpstr>
      <vt:lpstr>Les questions auxquelles répondre</vt:lpstr>
      <vt:lpstr>Les questions auxquelles répondre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Christelle Mariais</dc:creator>
  <cp:lastModifiedBy>Christelle Mariais</cp:lastModifiedBy>
  <cp:revision>61</cp:revision>
  <cp:lastPrinted>2014-04-23T09:35:43Z</cp:lastPrinted>
  <dcterms:created xsi:type="dcterms:W3CDTF">2014-04-14T08:58:58Z</dcterms:created>
  <dcterms:modified xsi:type="dcterms:W3CDTF">2015-11-19T08:53:50Z</dcterms:modified>
</cp:coreProperties>
</file>