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Inter Tight Medium"/>
      <p:regular r:id="rId20"/>
      <p:bold r:id="rId21"/>
      <p:italic r:id="rId22"/>
      <p:boldItalic r:id="rId23"/>
    </p:embeddedFont>
    <p:embeddedFont>
      <p:font typeface="Inter Tight"/>
      <p:regular r:id="rId24"/>
      <p:bold r:id="rId25"/>
      <p:italic r:id="rId26"/>
      <p:boldItalic r:id="rId27"/>
    </p:embeddedFont>
    <p:embeddedFont>
      <p:font typeface="Inter Tight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Medium-regular.fntdata"/><Relationship Id="rId22" Type="http://schemas.openxmlformats.org/officeDocument/2006/relationships/font" Target="fonts/InterTightMedium-italic.fntdata"/><Relationship Id="rId21" Type="http://schemas.openxmlformats.org/officeDocument/2006/relationships/font" Target="fonts/InterTightMedium-bold.fntdata"/><Relationship Id="rId24" Type="http://schemas.openxmlformats.org/officeDocument/2006/relationships/font" Target="fonts/InterTight-regular.fntdata"/><Relationship Id="rId23" Type="http://schemas.openxmlformats.org/officeDocument/2006/relationships/font" Target="fonts/InterTight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Tight-italic.fntdata"/><Relationship Id="rId25" Type="http://schemas.openxmlformats.org/officeDocument/2006/relationships/font" Target="fonts/InterTight-bold.fntdata"/><Relationship Id="rId28" Type="http://schemas.openxmlformats.org/officeDocument/2006/relationships/font" Target="fonts/InterTightSemiBold-regular.fntdata"/><Relationship Id="rId27" Type="http://schemas.openxmlformats.org/officeDocument/2006/relationships/font" Target="fonts/InterT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Tight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TightSemiBold-boldItalic.fntdata"/><Relationship Id="rId30" Type="http://schemas.openxmlformats.org/officeDocument/2006/relationships/font" Target="fonts/InterTight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b74877a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b74877a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b74877ab0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b74877ab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5b74877ab0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5b74877ab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b74877ab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5b74877ab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b74877ab0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5b74877ab0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5b74877ab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5b74877ab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b74877a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b74877a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b74877a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b74877a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b74877ab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b74877ab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b74877ab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b74877ab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b74877ab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b74877ab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b74877ab0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b74877ab0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b74877a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b74877a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b74877ab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b74877ab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Number Theory and Cryptography</a:t>
            </a:r>
            <a:endParaRPr/>
          </a:p>
        </p:txBody>
      </p:sp>
      <p:sp>
        <p:nvSpPr>
          <p:cNvPr id="320" name="Google Shape;320;p40"/>
          <p:cNvSpPr txBox="1"/>
          <p:nvPr>
            <p:ph idx="1" type="subTitle"/>
          </p:nvPr>
        </p:nvSpPr>
        <p:spPr>
          <a:xfrm>
            <a:off x="1826325" y="3252475"/>
            <a:ext cx="5494800" cy="954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Ronny Mokaya,</a:t>
            </a:r>
            <a:endParaRPr/>
          </a:p>
          <a:p>
            <a:pPr indent="0" lvl="0" marL="0" rtl="0" algn="l">
              <a:spcBef>
                <a:spcPts val="0"/>
              </a:spcBef>
              <a:spcAft>
                <a:spcPts val="0"/>
              </a:spcAft>
              <a:buNone/>
            </a:pPr>
            <a:r>
              <a:rPr lang="en"/>
              <a:t>SCT211-0200/2021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9"/>
          <p:cNvSpPr txBox="1"/>
          <p:nvPr>
            <p:ph type="title"/>
          </p:nvPr>
        </p:nvSpPr>
        <p:spPr>
          <a:xfrm>
            <a:off x="969300" y="301200"/>
            <a:ext cx="7205400" cy="7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 Cryptography</a:t>
            </a:r>
            <a:endParaRPr/>
          </a:p>
        </p:txBody>
      </p:sp>
      <p:sp>
        <p:nvSpPr>
          <p:cNvPr id="390" name="Google Shape;390;p49"/>
          <p:cNvSpPr txBox="1"/>
          <p:nvPr>
            <p:ph idx="1" type="body"/>
          </p:nvPr>
        </p:nvSpPr>
        <p:spPr>
          <a:xfrm>
            <a:off x="4965200" y="1286675"/>
            <a:ext cx="3662100" cy="295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a:t> </a:t>
            </a:r>
            <a:r>
              <a:rPr b="1" lang="en" u="sng"/>
              <a:t>Classical Cryptography</a:t>
            </a:r>
            <a:endParaRPr b="1" u="sng"/>
          </a:p>
          <a:p>
            <a:pPr indent="-336550" lvl="0" marL="457200" rtl="0" algn="l">
              <a:spcBef>
                <a:spcPts val="1200"/>
              </a:spcBef>
              <a:spcAft>
                <a:spcPts val="0"/>
              </a:spcAft>
              <a:buSzPts val="1700"/>
              <a:buChar char="●"/>
            </a:pPr>
            <a:r>
              <a:rPr lang="en"/>
              <a:t>Caesar Cipher: Shifts letters by fixed positions; example of a substitution cipher.</a:t>
            </a:r>
            <a:endParaRPr/>
          </a:p>
          <a:p>
            <a:pPr indent="-336550" lvl="0" marL="457200" rtl="0" algn="l">
              <a:spcBef>
                <a:spcPts val="0"/>
              </a:spcBef>
              <a:spcAft>
                <a:spcPts val="0"/>
              </a:spcAft>
              <a:buSzPts val="1700"/>
              <a:buChar char="●"/>
            </a:pPr>
            <a:r>
              <a:rPr lang="en"/>
              <a:t>Shift Cipher: General form of Caesar cipher; key is shift amount.</a:t>
            </a:r>
            <a:endParaRPr/>
          </a:p>
          <a:p>
            <a:pPr indent="-336550" lvl="0" marL="457200" rtl="0" algn="l">
              <a:spcBef>
                <a:spcPts val="0"/>
              </a:spcBef>
              <a:spcAft>
                <a:spcPts val="0"/>
              </a:spcAft>
              <a:buSzPts val="1700"/>
              <a:buChar char="●"/>
            </a:pPr>
            <a:r>
              <a:rPr lang="en"/>
              <a:t>Vulnerability: Susceptible to frequency analysis and brute force.</a:t>
            </a:r>
            <a:endParaRPr/>
          </a:p>
        </p:txBody>
      </p:sp>
      <p:pic>
        <p:nvPicPr>
          <p:cNvPr descr="car protection key icon vector outline illustration (Provided by Getty Images)" id="391" name="Google Shape;391;p49"/>
          <p:cNvPicPr preferRelativeResize="0"/>
          <p:nvPr/>
        </p:nvPicPr>
        <p:blipFill>
          <a:blip r:embed="rId3">
            <a:alphaModFix/>
          </a:blip>
          <a:stretch>
            <a:fillRect/>
          </a:stretch>
        </p:blipFill>
        <p:spPr>
          <a:xfrm>
            <a:off x="438150" y="1052875"/>
            <a:ext cx="3830103" cy="38301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50"/>
          <p:cNvSpPr txBox="1"/>
          <p:nvPr>
            <p:ph type="title"/>
          </p:nvPr>
        </p:nvSpPr>
        <p:spPr>
          <a:xfrm>
            <a:off x="969300" y="301200"/>
            <a:ext cx="7205400" cy="7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 Cryptography</a:t>
            </a:r>
            <a:endParaRPr/>
          </a:p>
        </p:txBody>
      </p:sp>
      <p:sp>
        <p:nvSpPr>
          <p:cNvPr id="398" name="Google Shape;398;p50"/>
          <p:cNvSpPr txBox="1"/>
          <p:nvPr>
            <p:ph idx="1" type="body"/>
          </p:nvPr>
        </p:nvSpPr>
        <p:spPr>
          <a:xfrm>
            <a:off x="4972925" y="1410225"/>
            <a:ext cx="3662100" cy="2693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u="sng"/>
              <a:t>Public Key Cryptography (RSA)</a:t>
            </a:r>
            <a:endParaRPr b="1" u="sng"/>
          </a:p>
          <a:p>
            <a:pPr indent="-336550" lvl="0" marL="457200" rtl="0" algn="l">
              <a:spcBef>
                <a:spcPts val="1200"/>
              </a:spcBef>
              <a:spcAft>
                <a:spcPts val="0"/>
              </a:spcAft>
              <a:buSzPts val="1700"/>
              <a:buChar char="●"/>
            </a:pPr>
            <a:r>
              <a:rPr lang="en"/>
              <a:t>Based on modular exponentiation and large prime factorization.</a:t>
            </a:r>
            <a:endParaRPr/>
          </a:p>
          <a:p>
            <a:pPr indent="-336550" lvl="0" marL="457200" rtl="0" algn="l">
              <a:spcBef>
                <a:spcPts val="0"/>
              </a:spcBef>
              <a:spcAft>
                <a:spcPts val="0"/>
              </a:spcAft>
              <a:buSzPts val="1700"/>
              <a:buChar char="●"/>
            </a:pPr>
            <a:r>
              <a:rPr lang="en"/>
              <a:t>Encryption key is public; decryption requires private key (prime factors).</a:t>
            </a:r>
            <a:endParaRPr/>
          </a:p>
          <a:p>
            <a:pPr indent="-336550" lvl="0" marL="457200" rtl="0" algn="l">
              <a:spcBef>
                <a:spcPts val="0"/>
              </a:spcBef>
              <a:spcAft>
                <a:spcPts val="0"/>
              </a:spcAft>
              <a:buSzPts val="1700"/>
              <a:buChar char="●"/>
            </a:pPr>
            <a:r>
              <a:rPr lang="en"/>
              <a:t>Secure under assumption that factoring large numbers is hard.</a:t>
            </a:r>
            <a:endParaRPr/>
          </a:p>
        </p:txBody>
      </p:sp>
      <p:pic>
        <p:nvPicPr>
          <p:cNvPr descr="File:Public-key-crypto-1.svg - Wikipedia" id="399" name="Google Shape;399;p50"/>
          <p:cNvPicPr preferRelativeResize="0"/>
          <p:nvPr/>
        </p:nvPicPr>
        <p:blipFill>
          <a:blip r:embed="rId3">
            <a:alphaModFix/>
          </a:blip>
          <a:stretch>
            <a:fillRect/>
          </a:stretch>
        </p:blipFill>
        <p:spPr>
          <a:xfrm>
            <a:off x="152400" y="1161000"/>
            <a:ext cx="3830103" cy="38301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1"/>
          <p:cNvSpPr txBox="1"/>
          <p:nvPr>
            <p:ph type="title"/>
          </p:nvPr>
        </p:nvSpPr>
        <p:spPr>
          <a:xfrm>
            <a:off x="969300" y="301200"/>
            <a:ext cx="7205400" cy="7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 Cryptography</a:t>
            </a:r>
            <a:endParaRPr/>
          </a:p>
        </p:txBody>
      </p:sp>
      <p:sp>
        <p:nvSpPr>
          <p:cNvPr id="406" name="Google Shape;406;p51"/>
          <p:cNvSpPr txBox="1"/>
          <p:nvPr>
            <p:ph idx="1" type="body"/>
          </p:nvPr>
        </p:nvSpPr>
        <p:spPr>
          <a:xfrm>
            <a:off x="4942025" y="1224875"/>
            <a:ext cx="3662100" cy="217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u="sng"/>
              <a:t>Cryptographic Protocols</a:t>
            </a:r>
            <a:endParaRPr b="1" u="sng"/>
          </a:p>
          <a:p>
            <a:pPr indent="-336550" lvl="0" marL="457200" rtl="0" algn="l">
              <a:spcBef>
                <a:spcPts val="1200"/>
              </a:spcBef>
              <a:spcAft>
                <a:spcPts val="0"/>
              </a:spcAft>
              <a:buSzPts val="1700"/>
              <a:buChar char="●"/>
            </a:pPr>
            <a:r>
              <a:rPr lang="en"/>
              <a:t>Key Exchange (Diffie-Hellman): Allows two parties to securely share a secret.</a:t>
            </a:r>
            <a:endParaRPr/>
          </a:p>
          <a:p>
            <a:pPr indent="-336550" lvl="0" marL="457200" rtl="0" algn="l">
              <a:spcBef>
                <a:spcPts val="0"/>
              </a:spcBef>
              <a:spcAft>
                <a:spcPts val="0"/>
              </a:spcAft>
              <a:buSzPts val="1700"/>
              <a:buChar char="●"/>
            </a:pPr>
            <a:r>
              <a:rPr lang="en"/>
              <a:t>Digital Signatures: Ensures authenticity of sender and integrity of message.</a:t>
            </a:r>
            <a:endParaRPr/>
          </a:p>
        </p:txBody>
      </p:sp>
      <p:pic>
        <p:nvPicPr>
          <p:cNvPr descr="Electronic contract or digital signature concept. Modern flat cartoon style. Vector illustration (Provided by Getty Images)" id="407" name="Google Shape;407;p51"/>
          <p:cNvPicPr preferRelativeResize="0"/>
          <p:nvPr/>
        </p:nvPicPr>
        <p:blipFill>
          <a:blip r:embed="rId3">
            <a:alphaModFix/>
          </a:blip>
          <a:stretch>
            <a:fillRect/>
          </a:stretch>
        </p:blipFill>
        <p:spPr>
          <a:xfrm>
            <a:off x="152400" y="1161000"/>
            <a:ext cx="4637225" cy="36432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2"/>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52"/>
          <p:cNvSpPr txBox="1"/>
          <p:nvPr>
            <p:ph type="title"/>
          </p:nvPr>
        </p:nvSpPr>
        <p:spPr>
          <a:xfrm>
            <a:off x="969300" y="301200"/>
            <a:ext cx="7205400" cy="7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 Cryptography</a:t>
            </a:r>
            <a:endParaRPr/>
          </a:p>
        </p:txBody>
      </p:sp>
      <p:sp>
        <p:nvSpPr>
          <p:cNvPr id="414" name="Google Shape;414;p52"/>
          <p:cNvSpPr txBox="1"/>
          <p:nvPr>
            <p:ph idx="1" type="body"/>
          </p:nvPr>
        </p:nvSpPr>
        <p:spPr>
          <a:xfrm>
            <a:off x="4965200" y="1302125"/>
            <a:ext cx="36621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u="sng"/>
              <a:t>Homomorphic Encryption</a:t>
            </a:r>
            <a:endParaRPr b="1" u="sng"/>
          </a:p>
          <a:p>
            <a:pPr indent="-336550" lvl="0" marL="457200" rtl="0" algn="l">
              <a:spcBef>
                <a:spcPts val="1200"/>
              </a:spcBef>
              <a:spcAft>
                <a:spcPts val="0"/>
              </a:spcAft>
              <a:buSzPts val="1700"/>
              <a:buChar char="●"/>
            </a:pPr>
            <a:r>
              <a:rPr lang="en"/>
              <a:t>Allows computations on encrypted data without decryption.</a:t>
            </a:r>
            <a:endParaRPr/>
          </a:p>
          <a:p>
            <a:pPr indent="-336550" lvl="0" marL="457200" rtl="0" algn="l">
              <a:spcBef>
                <a:spcPts val="0"/>
              </a:spcBef>
              <a:spcAft>
                <a:spcPts val="0"/>
              </a:spcAft>
              <a:buSzPts val="1700"/>
              <a:buChar char="●"/>
            </a:pPr>
            <a:r>
              <a:rPr lang="en"/>
              <a:t>Important in secure cloud computing.</a:t>
            </a:r>
            <a:endParaRPr/>
          </a:p>
        </p:txBody>
      </p:sp>
      <p:pic>
        <p:nvPicPr>
          <p:cNvPr descr="Contracts for online business. Electronic signatures are also known as e-signature, e-signing, digital document management, paperless office, and signing business contracts. (Provided by Getty Images)" id="415" name="Google Shape;415;p52"/>
          <p:cNvPicPr preferRelativeResize="0"/>
          <p:nvPr/>
        </p:nvPicPr>
        <p:blipFill>
          <a:blip r:embed="rId3">
            <a:alphaModFix/>
          </a:blip>
          <a:stretch>
            <a:fillRect/>
          </a:stretch>
        </p:blipFill>
        <p:spPr>
          <a:xfrm>
            <a:off x="152400" y="1161000"/>
            <a:ext cx="4660403" cy="31061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3"/>
          <p:cNvSpPr txBox="1"/>
          <p:nvPr>
            <p:ph type="title"/>
          </p:nvPr>
        </p:nvSpPr>
        <p:spPr>
          <a:xfrm>
            <a:off x="2479675" y="2285400"/>
            <a:ext cx="41847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1"/>
          <p:cNvSpPr txBox="1"/>
          <p:nvPr>
            <p:ph type="title"/>
          </p:nvPr>
        </p:nvSpPr>
        <p:spPr>
          <a:xfrm>
            <a:off x="969300" y="301200"/>
            <a:ext cx="7205400" cy="7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 Divisibility and Modular Arithmetic</a:t>
            </a:r>
            <a:endParaRPr/>
          </a:p>
        </p:txBody>
      </p:sp>
      <p:sp>
        <p:nvSpPr>
          <p:cNvPr id="327" name="Google Shape;327;p41"/>
          <p:cNvSpPr txBox="1"/>
          <p:nvPr>
            <p:ph idx="1" type="body"/>
          </p:nvPr>
        </p:nvSpPr>
        <p:spPr>
          <a:xfrm>
            <a:off x="393175" y="1008600"/>
            <a:ext cx="3662100" cy="4067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b="1" lang="en" sz="1500" u="sng"/>
              <a:t>Divisibility</a:t>
            </a:r>
            <a:endParaRPr b="1" sz="1500" u="sng"/>
          </a:p>
          <a:p>
            <a:pPr indent="-323850" lvl="0" marL="457200" rtl="0" algn="l">
              <a:spcBef>
                <a:spcPts val="1200"/>
              </a:spcBef>
              <a:spcAft>
                <a:spcPts val="0"/>
              </a:spcAft>
              <a:buSzPts val="1500"/>
              <a:buChar char="●"/>
            </a:pPr>
            <a:r>
              <a:rPr lang="en" sz="1500"/>
              <a:t>Definition: Integer a divides b (denoted a | b) if there exists an integer c such that b = ac.</a:t>
            </a:r>
            <a:endParaRPr sz="1500"/>
          </a:p>
          <a:p>
            <a:pPr indent="-323850" lvl="0" marL="457200" rtl="0" algn="l">
              <a:spcBef>
                <a:spcPts val="0"/>
              </a:spcBef>
              <a:spcAft>
                <a:spcPts val="0"/>
              </a:spcAft>
              <a:buSzPts val="1500"/>
              <a:buChar char="●"/>
            </a:pPr>
            <a:r>
              <a:rPr lang="en" sz="1500"/>
              <a:t>Basic Properties:</a:t>
            </a:r>
            <a:endParaRPr sz="1500"/>
          </a:p>
          <a:p>
            <a:pPr indent="-323850" lvl="1" marL="914400" rtl="0" algn="l">
              <a:spcBef>
                <a:spcPts val="0"/>
              </a:spcBef>
              <a:spcAft>
                <a:spcPts val="0"/>
              </a:spcAft>
              <a:buSzPts val="1500"/>
              <a:buChar char="○"/>
            </a:pPr>
            <a:r>
              <a:rPr lang="en" sz="1500"/>
              <a:t>If a | b and a | c, then a | (b + c).</a:t>
            </a:r>
            <a:endParaRPr sz="1500"/>
          </a:p>
          <a:p>
            <a:pPr indent="-323850" lvl="1" marL="914400" rtl="0" algn="l">
              <a:spcBef>
                <a:spcPts val="0"/>
              </a:spcBef>
              <a:spcAft>
                <a:spcPts val="0"/>
              </a:spcAft>
              <a:buSzPts val="1500"/>
              <a:buChar char="○"/>
            </a:pPr>
            <a:r>
              <a:rPr lang="en" sz="1500"/>
              <a:t>If a | b, then a | bc.</a:t>
            </a:r>
            <a:endParaRPr sz="1500"/>
          </a:p>
          <a:p>
            <a:pPr indent="-323850" lvl="1" marL="914400" rtl="0" algn="l">
              <a:spcBef>
                <a:spcPts val="0"/>
              </a:spcBef>
              <a:spcAft>
                <a:spcPts val="0"/>
              </a:spcAft>
              <a:buSzPts val="1500"/>
              <a:buChar char="○"/>
            </a:pPr>
            <a:r>
              <a:rPr lang="en" sz="1500"/>
              <a:t>If a | b and b | c, then a | c.</a:t>
            </a:r>
            <a:endParaRPr sz="1500"/>
          </a:p>
          <a:p>
            <a:pPr indent="0" lvl="0" marL="0" rtl="0" algn="l">
              <a:lnSpc>
                <a:spcPct val="115000"/>
              </a:lnSpc>
              <a:spcBef>
                <a:spcPts val="1200"/>
              </a:spcBef>
              <a:spcAft>
                <a:spcPts val="0"/>
              </a:spcAft>
              <a:buNone/>
            </a:pPr>
            <a:r>
              <a:rPr lang="en" sz="1500"/>
              <a:t>Eg: 3 | 12 because 12 = 3 × 4.</a:t>
            </a:r>
            <a:endParaRPr sz="1500"/>
          </a:p>
          <a:p>
            <a:pPr indent="0" lvl="0" marL="0" rtl="0" algn="l">
              <a:spcBef>
                <a:spcPts val="1200"/>
              </a:spcBef>
              <a:spcAft>
                <a:spcPts val="0"/>
              </a:spcAft>
              <a:buNone/>
            </a:pPr>
            <a:r>
              <a:rPr lang="en" sz="1500"/>
              <a:t>THE DIVISION ALGORITHM Let a be an integer and d a positive integer. Then there are unique integers q and r, with 0 ≤ r &lt; d, such that a = dq + r.</a:t>
            </a:r>
            <a:endParaRPr sz="1500"/>
          </a:p>
          <a:p>
            <a:pPr indent="0" lvl="0" marL="0" rtl="0" algn="l">
              <a:spcBef>
                <a:spcPts val="1200"/>
              </a:spcBef>
              <a:spcAft>
                <a:spcPts val="1200"/>
              </a:spcAft>
              <a:buNone/>
            </a:pPr>
            <a:r>
              <a:t/>
            </a:r>
            <a:endParaRPr sz="1500"/>
          </a:p>
        </p:txBody>
      </p:sp>
      <p:sp>
        <p:nvSpPr>
          <p:cNvPr id="328" name="Google Shape;328;p41"/>
          <p:cNvSpPr txBox="1"/>
          <p:nvPr>
            <p:ph idx="1" type="body"/>
          </p:nvPr>
        </p:nvSpPr>
        <p:spPr>
          <a:xfrm>
            <a:off x="4926575" y="1116725"/>
            <a:ext cx="3662100" cy="3648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t>Modular Arithmetic</a:t>
            </a:r>
            <a:endParaRPr b="1" sz="1500" u="sng"/>
          </a:p>
          <a:p>
            <a:pPr indent="0" lvl="0" marL="0" rtl="0" algn="l">
              <a:spcBef>
                <a:spcPts val="1200"/>
              </a:spcBef>
              <a:spcAft>
                <a:spcPts val="0"/>
              </a:spcAft>
              <a:buNone/>
            </a:pPr>
            <a:r>
              <a:rPr lang="en" sz="1500"/>
              <a:t>Definition: Arithmetic system for integers where numbers "wrap around" after reaching a modulus m.</a:t>
            </a:r>
            <a:endParaRPr sz="1500"/>
          </a:p>
          <a:p>
            <a:pPr indent="0" lvl="0" marL="0" rtl="0" algn="l">
              <a:spcBef>
                <a:spcPts val="1200"/>
              </a:spcBef>
              <a:spcAft>
                <a:spcPts val="0"/>
              </a:spcAft>
              <a:buNone/>
            </a:pPr>
            <a:r>
              <a:rPr lang="en" sz="1500"/>
              <a:t>It operates on remainders modulo a fixed integer m.</a:t>
            </a:r>
            <a:endParaRPr sz="1500"/>
          </a:p>
          <a:p>
            <a:pPr indent="0" lvl="0" marL="0" rtl="0" algn="l">
              <a:spcBef>
                <a:spcPts val="1200"/>
              </a:spcBef>
              <a:spcAft>
                <a:spcPts val="0"/>
              </a:spcAft>
              <a:buNone/>
            </a:pPr>
            <a:r>
              <a:rPr lang="en" sz="1500"/>
              <a:t>Application:</a:t>
            </a:r>
            <a:endParaRPr sz="1500"/>
          </a:p>
          <a:p>
            <a:pPr indent="-323850" lvl="0" marL="457200" rtl="0" algn="l">
              <a:spcBef>
                <a:spcPts val="1200"/>
              </a:spcBef>
              <a:spcAft>
                <a:spcPts val="0"/>
              </a:spcAft>
              <a:buSzPts val="1500"/>
              <a:buChar char="-"/>
            </a:pPr>
            <a:r>
              <a:rPr lang="en" sz="1500"/>
              <a:t>Used in hashing, memory addressing, and cryptography.</a:t>
            </a:r>
            <a:endParaRPr sz="1500"/>
          </a:p>
          <a:p>
            <a:pPr indent="0" lvl="0" marL="0" rtl="0" algn="l">
              <a:spcBef>
                <a:spcPts val="1200"/>
              </a:spcBef>
              <a:spcAft>
                <a:spcPts val="0"/>
              </a:spcAft>
              <a:buNone/>
            </a:pPr>
            <a:r>
              <a:rPr lang="en" sz="1500"/>
              <a:t>Notation: a ≡ b (mod m) if m | (a - b).</a:t>
            </a:r>
            <a:endParaRPr sz="1500"/>
          </a:p>
          <a:p>
            <a:pPr indent="0" lvl="0" marL="0" rtl="0" algn="l">
              <a:lnSpc>
                <a:spcPct val="115000"/>
              </a:lnSpc>
              <a:spcBef>
                <a:spcPts val="1200"/>
              </a:spcBef>
              <a:spcAft>
                <a:spcPts val="1200"/>
              </a:spcAft>
              <a:buNone/>
            </a:pPr>
            <a:r>
              <a:rPr lang="en" sz="1500"/>
              <a:t>17 ≡ 5 (mod 12) because 17 - 5 = 12.</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2. Integer Representations and Algorithms</a:t>
            </a:r>
            <a:endParaRPr/>
          </a:p>
        </p:txBody>
      </p:sp>
      <p:sp>
        <p:nvSpPr>
          <p:cNvPr id="334" name="Google Shape;334;p42"/>
          <p:cNvSpPr txBox="1"/>
          <p:nvPr>
            <p:ph idx="1" type="body"/>
          </p:nvPr>
        </p:nvSpPr>
        <p:spPr>
          <a:xfrm>
            <a:off x="333925" y="1163150"/>
            <a:ext cx="8475600" cy="3417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b="1" lang="en" u="sng"/>
              <a:t>Representing Integers</a:t>
            </a:r>
            <a:endParaRPr b="1" u="sng"/>
          </a:p>
          <a:p>
            <a:pPr indent="-336550" lvl="0" marL="457200" rtl="0" algn="l">
              <a:spcBef>
                <a:spcPts val="1200"/>
              </a:spcBef>
              <a:spcAft>
                <a:spcPts val="0"/>
              </a:spcAft>
              <a:buSzPts val="1700"/>
              <a:buChar char="●"/>
            </a:pPr>
            <a:r>
              <a:rPr lang="en"/>
              <a:t>Integers can be expressed in base-b (e.g., binary, octal, hexadecimal).</a:t>
            </a:r>
            <a:endParaRPr/>
          </a:p>
          <a:p>
            <a:pPr indent="-336550" lvl="0" marL="457200" rtl="0" algn="l">
              <a:spcBef>
                <a:spcPts val="0"/>
              </a:spcBef>
              <a:spcAft>
                <a:spcPts val="0"/>
              </a:spcAft>
              <a:buSzPts val="1700"/>
              <a:buChar char="●"/>
            </a:pPr>
            <a:r>
              <a:rPr lang="en"/>
              <a:t>Conversion Algorithm: Divide integer by base and record remainders.</a:t>
            </a:r>
            <a:br>
              <a:rPr lang="en"/>
            </a:br>
            <a:endParaRPr/>
          </a:p>
          <a:p>
            <a:pPr indent="0" lvl="0" marL="0" rtl="0" algn="l">
              <a:spcBef>
                <a:spcPts val="1200"/>
              </a:spcBef>
              <a:spcAft>
                <a:spcPts val="0"/>
              </a:spcAft>
              <a:buClr>
                <a:schemeClr val="accent1"/>
              </a:buClr>
              <a:buSzPts val="1100"/>
              <a:buFont typeface="Arial"/>
              <a:buNone/>
            </a:pPr>
            <a:r>
              <a:rPr b="1" lang="en" u="sng"/>
              <a:t> Arithmetic Algorithms</a:t>
            </a:r>
            <a:endParaRPr b="1" u="sng"/>
          </a:p>
          <a:p>
            <a:pPr indent="-336550" lvl="0" marL="457200" rtl="0" algn="l">
              <a:spcBef>
                <a:spcPts val="1200"/>
              </a:spcBef>
              <a:spcAft>
                <a:spcPts val="0"/>
              </a:spcAft>
              <a:buSzPts val="1700"/>
              <a:buChar char="●"/>
            </a:pPr>
            <a:r>
              <a:rPr lang="en"/>
              <a:t>Addition, subtraction, and multiplication using base-b representation.</a:t>
            </a:r>
            <a:endParaRPr/>
          </a:p>
          <a:p>
            <a:pPr indent="-336550" lvl="0" marL="457200" rtl="0" algn="l">
              <a:spcBef>
                <a:spcPts val="0"/>
              </a:spcBef>
              <a:spcAft>
                <a:spcPts val="0"/>
              </a:spcAft>
              <a:buSzPts val="1700"/>
              <a:buChar char="●"/>
            </a:pPr>
            <a:r>
              <a:rPr lang="en"/>
              <a:t>Modular Exponentiation:</a:t>
            </a:r>
            <a:endParaRPr/>
          </a:p>
          <a:p>
            <a:pPr indent="-336550" lvl="1" marL="914400" rtl="0" algn="l">
              <a:spcBef>
                <a:spcPts val="0"/>
              </a:spcBef>
              <a:spcAft>
                <a:spcPts val="0"/>
              </a:spcAft>
              <a:buSzPts val="1700"/>
              <a:buChar char="○"/>
            </a:pPr>
            <a:r>
              <a:rPr lang="en"/>
              <a:t>Fast exponentiation using binary method.</a:t>
            </a:r>
            <a:endParaRPr/>
          </a:p>
          <a:p>
            <a:pPr indent="-336550" lvl="1" marL="914400" rtl="0" algn="l">
              <a:spcBef>
                <a:spcPts val="0"/>
              </a:spcBef>
              <a:spcAft>
                <a:spcPts val="0"/>
              </a:spcAft>
              <a:buSzPts val="1700"/>
              <a:buChar char="○"/>
            </a:pPr>
            <a:r>
              <a:rPr lang="en"/>
              <a:t>Reduces time and space complexity.</a:t>
            </a:r>
            <a:endParaRPr/>
          </a:p>
          <a:p>
            <a:pPr indent="0" lvl="0" marL="0" rtl="0" algn="l">
              <a:spcBef>
                <a:spcPts val="1200"/>
              </a:spcBef>
              <a:spcAft>
                <a:spcPts val="1200"/>
              </a:spcAft>
              <a:buNone/>
            </a:pPr>
            <a:r>
              <a:t/>
            </a:r>
            <a:endParaRPr/>
          </a:p>
        </p:txBody>
      </p:sp>
      <p:sp>
        <p:nvSpPr>
          <p:cNvPr id="335" name="Google Shape;335;p4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3. Primes and Greatest Common Divisors</a:t>
            </a:r>
            <a:endParaRPr/>
          </a:p>
        </p:txBody>
      </p:sp>
      <p:sp>
        <p:nvSpPr>
          <p:cNvPr id="341" name="Google Shape;341;p43"/>
          <p:cNvSpPr txBox="1"/>
          <p:nvPr>
            <p:ph idx="1" type="body"/>
          </p:nvPr>
        </p:nvSpPr>
        <p:spPr>
          <a:xfrm>
            <a:off x="333925" y="1163150"/>
            <a:ext cx="8475600" cy="4063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Prime Numbers</a:t>
            </a:r>
            <a:endParaRPr b="1" sz="1600" u="sng"/>
          </a:p>
          <a:p>
            <a:pPr indent="-330200" lvl="0" marL="457200" rtl="0" algn="l">
              <a:spcBef>
                <a:spcPts val="1200"/>
              </a:spcBef>
              <a:spcAft>
                <a:spcPts val="0"/>
              </a:spcAft>
              <a:buSzPts val="1600"/>
              <a:buChar char="●"/>
            </a:pPr>
            <a:r>
              <a:rPr lang="en" sz="1600"/>
              <a:t>A number is prime if it has exactly two positive divisors: 1 and itself.</a:t>
            </a:r>
            <a:endParaRPr sz="1600"/>
          </a:p>
          <a:p>
            <a:pPr indent="-330200" lvl="0" marL="457200" rtl="0" algn="l">
              <a:spcBef>
                <a:spcPts val="0"/>
              </a:spcBef>
              <a:spcAft>
                <a:spcPts val="0"/>
              </a:spcAft>
              <a:buSzPts val="1600"/>
              <a:buChar char="●"/>
            </a:pPr>
            <a:r>
              <a:rPr lang="en" sz="1600"/>
              <a:t>Fundamental Theorem of Arithmetic: Every integer &gt;1 has a unique prime factorization. (they can be uniquely expressed as a product of primes)</a:t>
            </a:r>
            <a:endParaRPr sz="1600"/>
          </a:p>
          <a:p>
            <a:pPr indent="0" lvl="0" marL="0" rtl="0" algn="l">
              <a:spcBef>
                <a:spcPts val="1200"/>
              </a:spcBef>
              <a:spcAft>
                <a:spcPts val="0"/>
              </a:spcAft>
              <a:buNone/>
            </a:pPr>
            <a:r>
              <a:rPr b="1" lang="en" sz="1600" u="sng"/>
              <a:t>GCD and Euclidean Algorithm</a:t>
            </a:r>
            <a:endParaRPr b="1" sz="1600" u="sng"/>
          </a:p>
          <a:p>
            <a:pPr indent="-330200" lvl="0" marL="457200" rtl="0" algn="l">
              <a:spcBef>
                <a:spcPts val="1200"/>
              </a:spcBef>
              <a:spcAft>
                <a:spcPts val="0"/>
              </a:spcAft>
              <a:buSzPts val="1600"/>
              <a:buChar char="●"/>
            </a:pPr>
            <a:r>
              <a:rPr lang="en" sz="1600"/>
              <a:t>GCD of a and b is the largest integer dividing both.</a:t>
            </a:r>
            <a:endParaRPr sz="1600"/>
          </a:p>
          <a:p>
            <a:pPr indent="-330200" lvl="0" marL="457200" rtl="0" algn="l">
              <a:spcBef>
                <a:spcPts val="0"/>
              </a:spcBef>
              <a:spcAft>
                <a:spcPts val="0"/>
              </a:spcAft>
              <a:buSzPts val="1600"/>
              <a:buChar char="●"/>
            </a:pPr>
            <a:r>
              <a:rPr lang="en" sz="1600"/>
              <a:t>Euclidean Algorithm: Efficient method for finding GCD. It uses repeated division and stops when remainder is 0. </a:t>
            </a:r>
            <a:endParaRPr sz="1600"/>
          </a:p>
          <a:p>
            <a:pPr indent="0" lvl="0" marL="0" rtl="0" algn="l">
              <a:spcBef>
                <a:spcPts val="1200"/>
              </a:spcBef>
              <a:spcAft>
                <a:spcPts val="0"/>
              </a:spcAft>
              <a:buNone/>
            </a:pPr>
            <a:r>
              <a:rPr b="1" lang="en" sz="1600" u="sng"/>
              <a:t>Extended Euclidean Algorithm</a:t>
            </a:r>
            <a:endParaRPr b="1" sz="1600" u="sng"/>
          </a:p>
          <a:p>
            <a:pPr indent="-330200" lvl="0" marL="457200" rtl="0" algn="l">
              <a:spcBef>
                <a:spcPts val="1200"/>
              </a:spcBef>
              <a:spcAft>
                <a:spcPts val="0"/>
              </a:spcAft>
              <a:buSzPts val="1600"/>
              <a:buChar char="●"/>
            </a:pPr>
            <a:r>
              <a:rPr lang="en" sz="1600"/>
              <a:t>Finds integers x, y such that ax + by = gcd(a, b).</a:t>
            </a:r>
            <a:endParaRPr sz="1600"/>
          </a:p>
          <a:p>
            <a:pPr indent="-330200" lvl="0" marL="457200" rtl="0" algn="l">
              <a:spcBef>
                <a:spcPts val="0"/>
              </a:spcBef>
              <a:spcAft>
                <a:spcPts val="0"/>
              </a:spcAft>
              <a:buSzPts val="1600"/>
              <a:buChar char="●"/>
            </a:pPr>
            <a:r>
              <a:rPr lang="en" sz="1600"/>
              <a:t>Useful in finding modular inverses used in cryptography.</a:t>
            </a:r>
            <a:endParaRPr sz="1600"/>
          </a:p>
          <a:p>
            <a:pPr indent="0" lvl="0" marL="0" rtl="0" algn="l">
              <a:spcBef>
                <a:spcPts val="1200"/>
              </a:spcBef>
              <a:spcAft>
                <a:spcPts val="1200"/>
              </a:spcAft>
              <a:buNone/>
            </a:pPr>
            <a:r>
              <a:t/>
            </a:r>
            <a:endParaRPr sz="1600"/>
          </a:p>
        </p:txBody>
      </p:sp>
      <p:sp>
        <p:nvSpPr>
          <p:cNvPr id="342" name="Google Shape;342;p4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44"/>
          <p:cNvSpPr txBox="1"/>
          <p:nvPr>
            <p:ph type="title"/>
          </p:nvPr>
        </p:nvSpPr>
        <p:spPr>
          <a:xfrm>
            <a:off x="2479675" y="1637413"/>
            <a:ext cx="41847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Solving Congruences</a:t>
            </a:r>
            <a:endParaRPr/>
          </a:p>
        </p:txBody>
      </p:sp>
      <p:sp>
        <p:nvSpPr>
          <p:cNvPr id="349" name="Google Shape;349;p44"/>
          <p:cNvSpPr txBox="1"/>
          <p:nvPr>
            <p:ph idx="1" type="body"/>
          </p:nvPr>
        </p:nvSpPr>
        <p:spPr>
          <a:xfrm>
            <a:off x="1112100" y="2253025"/>
            <a:ext cx="6479700" cy="2062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Solving linear congruences, which have the form ax ≡ b (mod m), is an essential task in the study of number theory and its applications, just as solving linear equations plays an important role in calculus and linear algebra. </a:t>
            </a:r>
            <a:endParaRPr/>
          </a:p>
          <a:p>
            <a:pPr indent="0" lvl="0" marL="0" rtl="0" algn="ctr">
              <a:spcBef>
                <a:spcPts val="1200"/>
              </a:spcBef>
              <a:spcAft>
                <a:spcPts val="0"/>
              </a:spcAft>
              <a:buClr>
                <a:schemeClr val="accent1"/>
              </a:buClr>
              <a:buSzPts val="1100"/>
              <a:buFont typeface="Arial"/>
              <a:buNone/>
            </a:pPr>
            <a:r>
              <a:rPr lang="en"/>
              <a:t>To solve linear congruences, we employ inverses modulo m.</a:t>
            </a:r>
            <a:endParaRPr/>
          </a:p>
          <a:p>
            <a:pPr indent="0" lvl="0" marL="0" rtl="0" algn="ctr">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4. Solving Congruences</a:t>
            </a:r>
            <a:endParaRPr/>
          </a:p>
        </p:txBody>
      </p:sp>
      <p:sp>
        <p:nvSpPr>
          <p:cNvPr id="355" name="Google Shape;355;p45"/>
          <p:cNvSpPr txBox="1"/>
          <p:nvPr>
            <p:ph idx="1" type="body"/>
          </p:nvPr>
        </p:nvSpPr>
        <p:spPr>
          <a:xfrm>
            <a:off x="333925" y="1163150"/>
            <a:ext cx="8475600" cy="277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b="1" lang="en" sz="1600" u="sng"/>
              <a:t>Linear Congruence</a:t>
            </a:r>
            <a:endParaRPr b="1" sz="1600" u="sng"/>
          </a:p>
          <a:p>
            <a:pPr indent="-330200" lvl="0" marL="457200" rtl="0" algn="l">
              <a:spcBef>
                <a:spcPts val="1200"/>
              </a:spcBef>
              <a:spcAft>
                <a:spcPts val="0"/>
              </a:spcAft>
              <a:buSzPts val="1600"/>
              <a:buChar char="●"/>
            </a:pPr>
            <a:r>
              <a:rPr lang="en" sz="1600"/>
              <a:t>This is an equation of the form ax ≡ b (mod m).</a:t>
            </a:r>
            <a:endParaRPr sz="1600"/>
          </a:p>
          <a:p>
            <a:pPr indent="-330200" lvl="0" marL="457200" rtl="0" algn="l">
              <a:spcBef>
                <a:spcPts val="0"/>
              </a:spcBef>
              <a:spcAft>
                <a:spcPts val="0"/>
              </a:spcAft>
              <a:buSzPts val="1600"/>
              <a:buChar char="●"/>
            </a:pPr>
            <a:r>
              <a:rPr lang="en" sz="1600"/>
              <a:t>Has a solution if and only if gcd(a, m) divides b.</a:t>
            </a:r>
            <a:endParaRPr sz="1600"/>
          </a:p>
          <a:p>
            <a:pPr indent="-330200" lvl="0" marL="457200" rtl="0" algn="l">
              <a:spcBef>
                <a:spcPts val="0"/>
              </a:spcBef>
              <a:spcAft>
                <a:spcPts val="0"/>
              </a:spcAft>
              <a:buSzPts val="1600"/>
              <a:buChar char="●"/>
            </a:pPr>
            <a:r>
              <a:rPr lang="en" sz="1600"/>
              <a:t>When a solution exists, there are solutions modulo m.</a:t>
            </a:r>
            <a:endParaRPr sz="1600"/>
          </a:p>
          <a:p>
            <a:pPr indent="0" lvl="0" marL="0" rtl="0" algn="l">
              <a:spcBef>
                <a:spcPts val="1200"/>
              </a:spcBef>
              <a:spcAft>
                <a:spcPts val="0"/>
              </a:spcAft>
              <a:buClr>
                <a:schemeClr val="accent1"/>
              </a:buClr>
              <a:buSzPts val="1100"/>
              <a:buFont typeface="Arial"/>
              <a:buNone/>
            </a:pPr>
            <a:r>
              <a:rPr b="1" lang="en" sz="1600" u="sng"/>
              <a:t>Modular Inverses</a:t>
            </a:r>
            <a:endParaRPr b="1" sz="1600" u="sng"/>
          </a:p>
          <a:p>
            <a:pPr indent="-330200" lvl="0" marL="457200" rtl="0" algn="l">
              <a:spcBef>
                <a:spcPts val="1200"/>
              </a:spcBef>
              <a:spcAft>
                <a:spcPts val="0"/>
              </a:spcAft>
              <a:buSzPts val="1600"/>
              <a:buChar char="-"/>
            </a:pPr>
            <a:r>
              <a:rPr lang="en" sz="1600"/>
              <a:t>The inverse of a mod m exists and is unique if and only if </a:t>
            </a:r>
            <a:r>
              <a:rPr lang="en" sz="1600"/>
              <a:t>gcd(a, m) = 1</a:t>
            </a:r>
            <a:r>
              <a:rPr lang="en" sz="1600"/>
              <a:t>. </a:t>
            </a:r>
            <a:endParaRPr sz="1100">
              <a:solidFill>
                <a:schemeClr val="accent1"/>
              </a:solidFill>
              <a:latin typeface="Arial"/>
              <a:ea typeface="Arial"/>
              <a:cs typeface="Arial"/>
              <a:sym typeface="Arial"/>
            </a:endParaRPr>
          </a:p>
          <a:p>
            <a:pPr indent="-330200" lvl="0" marL="457200" rtl="0" algn="l">
              <a:spcBef>
                <a:spcPts val="0"/>
              </a:spcBef>
              <a:spcAft>
                <a:spcPts val="0"/>
              </a:spcAft>
              <a:buSzPts val="1600"/>
              <a:buChar char="-"/>
            </a:pPr>
            <a:r>
              <a:rPr lang="en" sz="1600"/>
              <a:t>It is found using the extended Euclidean algorithm.</a:t>
            </a:r>
            <a:endParaRPr sz="1600"/>
          </a:p>
          <a:p>
            <a:pPr indent="0" lvl="0" marL="0" rtl="0" algn="l">
              <a:spcBef>
                <a:spcPts val="1200"/>
              </a:spcBef>
              <a:spcAft>
                <a:spcPts val="1200"/>
              </a:spcAft>
              <a:buNone/>
            </a:pPr>
            <a:r>
              <a:t/>
            </a:r>
            <a:endParaRPr sz="1600"/>
          </a:p>
        </p:txBody>
      </p:sp>
      <p:sp>
        <p:nvSpPr>
          <p:cNvPr id="356" name="Google Shape;356;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4. Solving Congruences</a:t>
            </a:r>
            <a:endParaRPr/>
          </a:p>
        </p:txBody>
      </p:sp>
      <p:sp>
        <p:nvSpPr>
          <p:cNvPr id="362" name="Google Shape;362;p46"/>
          <p:cNvSpPr txBox="1"/>
          <p:nvPr>
            <p:ph idx="1" type="body"/>
          </p:nvPr>
        </p:nvSpPr>
        <p:spPr>
          <a:xfrm>
            <a:off x="333925" y="1163150"/>
            <a:ext cx="8475600" cy="2315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Chinese Remainder Theorem (CRT)</a:t>
            </a:r>
            <a:endParaRPr b="1" sz="1600" u="sng"/>
          </a:p>
          <a:p>
            <a:pPr indent="0" lvl="0" marL="0" rtl="0" algn="l">
              <a:spcBef>
                <a:spcPts val="1200"/>
              </a:spcBef>
              <a:spcAft>
                <a:spcPts val="0"/>
              </a:spcAft>
              <a:buNone/>
            </a:pPr>
            <a:r>
              <a:rPr lang="en" sz="1600"/>
              <a:t>This solves systems of simultaneous congruences with pairwise coprime moduli.</a:t>
            </a:r>
            <a:endParaRPr sz="1600"/>
          </a:p>
          <a:p>
            <a:pPr indent="0" lvl="0" marL="0" rtl="0" algn="l">
              <a:lnSpc>
                <a:spcPct val="115000"/>
              </a:lnSpc>
              <a:spcBef>
                <a:spcPts val="1200"/>
              </a:spcBef>
              <a:spcAft>
                <a:spcPts val="0"/>
              </a:spcAft>
              <a:buNone/>
            </a:pPr>
            <a:r>
              <a:rPr lang="en" sz="1600"/>
              <a:t>It also g</a:t>
            </a:r>
            <a:r>
              <a:rPr lang="en" sz="1600"/>
              <a:t>uarantees a unique solution modulo</a:t>
            </a:r>
            <a:endParaRPr sz="1600"/>
          </a:p>
          <a:p>
            <a:pPr indent="0" lvl="0" marL="0" rtl="0" algn="l">
              <a:spcBef>
                <a:spcPts val="1200"/>
              </a:spcBef>
              <a:spcAft>
                <a:spcPts val="0"/>
              </a:spcAft>
              <a:buNone/>
            </a:pPr>
            <a:r>
              <a:rPr b="1" lang="en" sz="1600" u="sng"/>
              <a:t>Fermat’s Little Theorem</a:t>
            </a:r>
            <a:endParaRPr b="1" sz="1600" u="sng"/>
          </a:p>
          <a:p>
            <a:pPr indent="-330200" lvl="0" marL="457200" rtl="0" algn="l">
              <a:spcBef>
                <a:spcPts val="1200"/>
              </a:spcBef>
              <a:spcAft>
                <a:spcPts val="0"/>
              </a:spcAft>
              <a:buSzPts val="1600"/>
              <a:buChar char="●"/>
            </a:pPr>
            <a:r>
              <a:rPr lang="en" sz="1600"/>
              <a:t>If p is prime and p ∤ a, then a^(p−1) ≡ 1 (mod p).</a:t>
            </a:r>
            <a:endParaRPr sz="1600"/>
          </a:p>
          <a:p>
            <a:pPr indent="-330200" lvl="0" marL="457200" rtl="0" algn="l">
              <a:spcBef>
                <a:spcPts val="0"/>
              </a:spcBef>
              <a:spcAft>
                <a:spcPts val="0"/>
              </a:spcAft>
              <a:buSzPts val="1600"/>
              <a:buChar char="●"/>
            </a:pPr>
            <a:r>
              <a:rPr lang="en" sz="1600"/>
              <a:t>Foundation for primality tests and cryptographic algorithms.</a:t>
            </a:r>
            <a:endParaRPr sz="1600"/>
          </a:p>
        </p:txBody>
      </p:sp>
      <p:sp>
        <p:nvSpPr>
          <p:cNvPr id="363" name="Google Shape;363;p4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7"/>
          <p:cNvSpPr txBox="1"/>
          <p:nvPr>
            <p:ph type="title"/>
          </p:nvPr>
        </p:nvSpPr>
        <p:spPr>
          <a:xfrm>
            <a:off x="333925" y="5871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5. Application of Congruence</a:t>
            </a:r>
            <a:endParaRPr/>
          </a:p>
        </p:txBody>
      </p:sp>
      <p:sp>
        <p:nvSpPr>
          <p:cNvPr id="371" name="Google Shape;371;p47"/>
          <p:cNvSpPr txBox="1"/>
          <p:nvPr>
            <p:ph idx="6" type="subTitle"/>
          </p:nvPr>
        </p:nvSpPr>
        <p:spPr>
          <a:xfrm>
            <a:off x="3219013" y="1669472"/>
            <a:ext cx="2705400" cy="58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Clr>
                <a:schemeClr val="accent1"/>
              </a:buClr>
              <a:buSzPts val="1100"/>
              <a:buFont typeface="Arial"/>
              <a:buNone/>
            </a:pPr>
            <a:r>
              <a:rPr b="1" lang="en" sz="1300">
                <a:latin typeface="Inter Tight"/>
                <a:ea typeface="Inter Tight"/>
                <a:cs typeface="Inter Tight"/>
                <a:sym typeface="Inter Tight"/>
              </a:rPr>
              <a:t>2: </a:t>
            </a:r>
            <a:r>
              <a:rPr b="1" lang="en" sz="1300">
                <a:latin typeface="Inter Tight"/>
                <a:ea typeface="Inter Tight"/>
                <a:cs typeface="Inter Tight"/>
                <a:sym typeface="Inter Tight"/>
              </a:rPr>
              <a:t>Hashing and Memory Addressing</a:t>
            </a:r>
            <a:endParaRPr b="1" sz="1300">
              <a:latin typeface="Inter Tight"/>
              <a:ea typeface="Inter Tight"/>
              <a:cs typeface="Inter Tight"/>
              <a:sym typeface="Inter Tight"/>
            </a:endParaRPr>
          </a:p>
        </p:txBody>
      </p:sp>
      <p:sp>
        <p:nvSpPr>
          <p:cNvPr id="372" name="Google Shape;372;p47"/>
          <p:cNvSpPr txBox="1"/>
          <p:nvPr>
            <p:ph idx="1" type="subTitle"/>
          </p:nvPr>
        </p:nvSpPr>
        <p:spPr>
          <a:xfrm>
            <a:off x="380775" y="1669472"/>
            <a:ext cx="2705400" cy="585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300">
                <a:latin typeface="Inter Tight"/>
                <a:ea typeface="Inter Tight"/>
                <a:cs typeface="Inter Tight"/>
                <a:sym typeface="Inter Tight"/>
              </a:rPr>
              <a:t>1: Pseudorandom Number Generation</a:t>
            </a:r>
            <a:endParaRPr b="1" sz="1300">
              <a:latin typeface="Inter Tight"/>
              <a:ea typeface="Inter Tight"/>
              <a:cs typeface="Inter Tight"/>
              <a:sym typeface="Inter Tight"/>
            </a:endParaRPr>
          </a:p>
        </p:txBody>
      </p:sp>
      <p:sp>
        <p:nvSpPr>
          <p:cNvPr id="373" name="Google Shape;373;p47"/>
          <p:cNvSpPr txBox="1"/>
          <p:nvPr>
            <p:ph idx="5" type="body"/>
          </p:nvPr>
        </p:nvSpPr>
        <p:spPr>
          <a:xfrm>
            <a:off x="380788" y="2254475"/>
            <a:ext cx="2705400" cy="1077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Uses modular arithmetic to simulate randomness using Linear Congruential Generators (LCGs)</a:t>
            </a:r>
            <a:endParaRPr sz="1200"/>
          </a:p>
          <a:p>
            <a:pPr indent="0" lvl="0" marL="0" rtl="0" algn="l">
              <a:spcBef>
                <a:spcPts val="1200"/>
              </a:spcBef>
              <a:spcAft>
                <a:spcPts val="1200"/>
              </a:spcAft>
              <a:buNone/>
            </a:pPr>
            <a:r>
              <a:t/>
            </a:r>
            <a:endParaRPr sz="1200"/>
          </a:p>
        </p:txBody>
      </p:sp>
      <p:sp>
        <p:nvSpPr>
          <p:cNvPr id="374" name="Google Shape;374;p47"/>
          <p:cNvSpPr txBox="1"/>
          <p:nvPr>
            <p:ph idx="7" type="body"/>
          </p:nvPr>
        </p:nvSpPr>
        <p:spPr>
          <a:xfrm>
            <a:off x="3219025" y="2254475"/>
            <a:ext cx="2705400" cy="1160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Use modulus operation to map data to fixed-size values.</a:t>
            </a:r>
            <a:endParaRPr sz="1200"/>
          </a:p>
          <a:p>
            <a:pPr indent="0" lvl="0" marL="0" rtl="0" algn="l">
              <a:lnSpc>
                <a:spcPct val="115000"/>
              </a:lnSpc>
              <a:spcBef>
                <a:spcPts val="1200"/>
              </a:spcBef>
              <a:spcAft>
                <a:spcPts val="1200"/>
              </a:spcAft>
              <a:buNone/>
            </a:pPr>
            <a:r>
              <a:rPr lang="en" sz="1200"/>
              <a:t>Prevents data collisions and speeds up lookups.</a:t>
            </a:r>
            <a:endParaRPr sz="1200"/>
          </a:p>
        </p:txBody>
      </p:sp>
      <p:sp>
        <p:nvSpPr>
          <p:cNvPr id="375" name="Google Shape;375;p47"/>
          <p:cNvSpPr txBox="1"/>
          <p:nvPr>
            <p:ph idx="8" type="subTitle"/>
          </p:nvPr>
        </p:nvSpPr>
        <p:spPr>
          <a:xfrm>
            <a:off x="6057250" y="1669472"/>
            <a:ext cx="27054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Clr>
                <a:schemeClr val="accent1"/>
              </a:buClr>
              <a:buSzPts val="1100"/>
              <a:buFont typeface="Arial"/>
              <a:buNone/>
            </a:pPr>
            <a:r>
              <a:rPr b="1" lang="en" sz="1300">
                <a:latin typeface="Inter Tight"/>
                <a:ea typeface="Inter Tight"/>
                <a:cs typeface="Inter Tight"/>
                <a:sym typeface="Inter Tight"/>
              </a:rPr>
              <a:t>3: </a:t>
            </a:r>
            <a:r>
              <a:rPr b="1" lang="en" sz="1300">
                <a:latin typeface="Inter Tight"/>
                <a:ea typeface="Inter Tight"/>
                <a:cs typeface="Inter Tight"/>
                <a:sym typeface="Inter Tight"/>
              </a:rPr>
              <a:t>Check Digits</a:t>
            </a:r>
            <a:endParaRPr b="1" sz="1300">
              <a:latin typeface="Inter Tight"/>
              <a:ea typeface="Inter Tight"/>
              <a:cs typeface="Inter Tight"/>
              <a:sym typeface="Inter Tight"/>
            </a:endParaRPr>
          </a:p>
        </p:txBody>
      </p:sp>
      <p:sp>
        <p:nvSpPr>
          <p:cNvPr id="376" name="Google Shape;376;p47"/>
          <p:cNvSpPr txBox="1"/>
          <p:nvPr>
            <p:ph idx="9" type="body"/>
          </p:nvPr>
        </p:nvSpPr>
        <p:spPr>
          <a:xfrm>
            <a:off x="6057263" y="2254475"/>
            <a:ext cx="2705400" cy="17394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Used to detect errors in data entry (e.g., credit cards, ISBNs).</a:t>
            </a:r>
            <a:endParaRPr sz="1200"/>
          </a:p>
          <a:p>
            <a:pPr indent="0" lvl="0" marL="0" rtl="0" algn="l">
              <a:lnSpc>
                <a:spcPct val="115000"/>
              </a:lnSpc>
              <a:spcBef>
                <a:spcPts val="1200"/>
              </a:spcBef>
              <a:spcAft>
                <a:spcPts val="0"/>
              </a:spcAft>
              <a:buNone/>
            </a:pPr>
            <a:r>
              <a:rPr lang="en" sz="1200"/>
              <a:t>Check digit is computed using modular arithmetic.</a:t>
            </a:r>
            <a:endParaRPr sz="1200"/>
          </a:p>
          <a:p>
            <a:pPr indent="0" lvl="0" marL="0" rtl="0" algn="l">
              <a:lnSpc>
                <a:spcPct val="115000"/>
              </a:lnSpc>
              <a:spcBef>
                <a:spcPts val="1200"/>
              </a:spcBef>
              <a:spcAft>
                <a:spcPts val="1200"/>
              </a:spcAft>
              <a:buNone/>
            </a:pPr>
            <a:r>
              <a:rPr lang="en" sz="1200"/>
              <a:t>Example: ISBN-10 uses modulus 11 to validate number integrity.</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8"/>
          <p:cNvSpPr txBox="1"/>
          <p:nvPr>
            <p:ph idx="1" type="body"/>
          </p:nvPr>
        </p:nvSpPr>
        <p:spPr>
          <a:xfrm>
            <a:off x="1251150" y="2175525"/>
            <a:ext cx="6641700" cy="232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accent1"/>
              </a:buClr>
              <a:buSzPts val="1100"/>
              <a:buFont typeface="Arial"/>
              <a:buNone/>
            </a:pPr>
            <a:r>
              <a:rPr lang="en"/>
              <a:t>Number theory plays a key role in cryptography, the subject of transforming information so that it cannot be easily recovered without special knowledge. Number theory is the basis of many classical ciphers, ﬁrst used thousands of years ago.</a:t>
            </a:r>
            <a:endParaRPr/>
          </a:p>
          <a:p>
            <a:pPr indent="0" lvl="0" marL="0" rtl="0" algn="ctr">
              <a:spcBef>
                <a:spcPts val="1200"/>
              </a:spcBef>
              <a:spcAft>
                <a:spcPts val="0"/>
              </a:spcAft>
              <a:buClr>
                <a:schemeClr val="accent1"/>
              </a:buClr>
              <a:buSzPts val="1100"/>
              <a:buFont typeface="Arial"/>
              <a:buNone/>
            </a:pPr>
            <a:r>
              <a:rPr lang="en"/>
              <a:t>These ciphers encrypt messages by changing each letter to a diﬀerent letter, or each block of letters to a diﬀerent block of letters</a:t>
            </a:r>
            <a:endParaRPr/>
          </a:p>
          <a:p>
            <a:pPr indent="0" lvl="0" marL="0" rtl="0" algn="ctr">
              <a:spcBef>
                <a:spcPts val="1200"/>
              </a:spcBef>
              <a:spcAft>
                <a:spcPts val="1200"/>
              </a:spcAft>
              <a:buNone/>
            </a:pPr>
            <a:r>
              <a:t/>
            </a:r>
            <a:endParaRPr/>
          </a:p>
        </p:txBody>
      </p:sp>
      <p:sp>
        <p:nvSpPr>
          <p:cNvPr id="383" name="Google Shape;383;p48"/>
          <p:cNvSpPr txBox="1"/>
          <p:nvPr>
            <p:ph type="title"/>
          </p:nvPr>
        </p:nvSpPr>
        <p:spPr>
          <a:xfrm>
            <a:off x="2479650" y="702663"/>
            <a:ext cx="4184700" cy="6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Cryptography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