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anva Sans" panose="020B0604020202020204" charset="0"/>
      <p:regular r:id="rId10"/>
    </p:embeddedFont>
    <p:embeddedFont>
      <p:font typeface="Canva Sans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30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2651525" cy="2226822"/>
          </a:xfrm>
          <a:custGeom>
            <a:avLst/>
            <a:gdLst/>
            <a:ahLst/>
            <a:cxnLst/>
            <a:rect l="l" t="t" r="r" b="b"/>
            <a:pathLst>
              <a:path w="2651525" h="2226822">
                <a:moveTo>
                  <a:pt x="0" y="0"/>
                </a:moveTo>
                <a:lnTo>
                  <a:pt x="2651525" y="0"/>
                </a:lnTo>
                <a:lnTo>
                  <a:pt x="2651525" y="2226822"/>
                </a:lnTo>
                <a:lnTo>
                  <a:pt x="0" y="2226822"/>
                </a:lnTo>
                <a:lnTo>
                  <a:pt x="0" y="0"/>
                </a:lnTo>
                <a:close/>
              </a:path>
            </a:pathLst>
          </a:custGeom>
          <a:blipFill>
            <a:blip r:embed="rId2"/>
            <a:stretch>
              <a:fillRect/>
            </a:stretch>
          </a:blipFill>
        </p:spPr>
      </p:sp>
      <p:sp>
        <p:nvSpPr>
          <p:cNvPr id="3" name="TextBox 3"/>
          <p:cNvSpPr txBox="1"/>
          <p:nvPr/>
        </p:nvSpPr>
        <p:spPr>
          <a:xfrm>
            <a:off x="0" y="267315"/>
            <a:ext cx="18288000" cy="3195319"/>
          </a:xfrm>
          <a:prstGeom prst="rect">
            <a:avLst/>
          </a:prstGeom>
        </p:spPr>
        <p:txBody>
          <a:bodyPr lIns="0" tIns="0" rIns="0" bIns="0" rtlCol="0" anchor="t">
            <a:spAutoFit/>
          </a:bodyPr>
          <a:lstStyle/>
          <a:p>
            <a:pPr algn="ctr">
              <a:lnSpc>
                <a:spcPts val="12880"/>
              </a:lnSpc>
            </a:pPr>
            <a:r>
              <a:rPr lang="en-US" sz="9200" b="1">
                <a:solidFill>
                  <a:srgbClr val="000000"/>
                </a:solidFill>
                <a:latin typeface="Canva Sans Bold"/>
                <a:ea typeface="Canva Sans Bold"/>
                <a:cs typeface="Canva Sans Bold"/>
                <a:sym typeface="Canva Sans Bold"/>
              </a:rPr>
              <a:t>Speaker Age &amp; Gender Estimation from Voice</a:t>
            </a:r>
          </a:p>
        </p:txBody>
      </p:sp>
      <p:sp>
        <p:nvSpPr>
          <p:cNvPr id="4" name="TextBox 4"/>
          <p:cNvSpPr txBox="1"/>
          <p:nvPr/>
        </p:nvSpPr>
        <p:spPr>
          <a:xfrm>
            <a:off x="0" y="3880346"/>
            <a:ext cx="18288000" cy="1811020"/>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 CONVERSATIONAL AI: SPEECH PROCESSING AND SYNTHESIS (UCS749)</a:t>
            </a:r>
          </a:p>
        </p:txBody>
      </p:sp>
      <p:sp>
        <p:nvSpPr>
          <p:cNvPr id="5" name="TextBox 5"/>
          <p:cNvSpPr txBox="1"/>
          <p:nvPr/>
        </p:nvSpPr>
        <p:spPr>
          <a:xfrm>
            <a:off x="2027903" y="6139041"/>
            <a:ext cx="7116097" cy="35807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 Submitted by </a:t>
            </a:r>
          </a:p>
          <a:p>
            <a:pPr algn="ctr">
              <a:lnSpc>
                <a:spcPts val="4759"/>
              </a:lnSpc>
            </a:pPr>
            <a:r>
              <a:rPr lang="en-US" sz="3399">
                <a:solidFill>
                  <a:srgbClr val="000000"/>
                </a:solidFill>
                <a:latin typeface="Canva Sans"/>
                <a:ea typeface="Canva Sans"/>
                <a:cs typeface="Canva Sans"/>
                <a:sym typeface="Canva Sans"/>
              </a:rPr>
              <a:t>Prathamjyot Singh (102203611) </a:t>
            </a:r>
          </a:p>
          <a:p>
            <a:pPr algn="ctr">
              <a:lnSpc>
                <a:spcPts val="4759"/>
              </a:lnSpc>
            </a:pPr>
            <a:r>
              <a:rPr lang="en-US" sz="3399">
                <a:solidFill>
                  <a:srgbClr val="000000"/>
                </a:solidFill>
                <a:latin typeface="Canva Sans"/>
                <a:ea typeface="Canva Sans"/>
                <a:cs typeface="Canva Sans"/>
                <a:sym typeface="Canva Sans"/>
              </a:rPr>
              <a:t>Moksh Sharma (102203624) Deevanshi (102203612) </a:t>
            </a:r>
          </a:p>
          <a:p>
            <a:pPr algn="ctr">
              <a:lnSpc>
                <a:spcPts val="4759"/>
              </a:lnSpc>
            </a:pPr>
            <a:r>
              <a:rPr lang="en-US" sz="3399">
                <a:solidFill>
                  <a:srgbClr val="000000"/>
                </a:solidFill>
                <a:latin typeface="Canva Sans"/>
                <a:ea typeface="Canva Sans"/>
                <a:cs typeface="Canva Sans"/>
                <a:sym typeface="Canva Sans"/>
              </a:rPr>
              <a:t>Priyanshu Sharma (102203578) Om Prakash Suri (102213030)</a:t>
            </a:r>
          </a:p>
        </p:txBody>
      </p:sp>
      <p:sp>
        <p:nvSpPr>
          <p:cNvPr id="6" name="TextBox 6"/>
          <p:cNvSpPr txBox="1"/>
          <p:nvPr/>
        </p:nvSpPr>
        <p:spPr>
          <a:xfrm>
            <a:off x="9774494" y="6139041"/>
            <a:ext cx="7484806" cy="3580765"/>
          </a:xfrm>
          <a:prstGeom prst="rect">
            <a:avLst/>
          </a:prstGeom>
        </p:spPr>
        <p:txBody>
          <a:bodyPr lIns="0" tIns="0" rIns="0" bIns="0" rtlCol="0" anchor="t">
            <a:spAutoFit/>
          </a:bodyPr>
          <a:lstStyle/>
          <a:p>
            <a:pPr algn="ctr">
              <a:lnSpc>
                <a:spcPts val="4759"/>
              </a:lnSpc>
            </a:pPr>
            <a:r>
              <a:rPr lang="en-US" sz="3399">
                <a:solidFill>
                  <a:srgbClr val="000000"/>
                </a:solidFill>
                <a:latin typeface="Canva Sans"/>
                <a:ea typeface="Canva Sans"/>
                <a:cs typeface="Canva Sans"/>
                <a:sym typeface="Canva Sans"/>
              </a:rPr>
              <a:t> Course Instructor: Dr. Simran Setia </a:t>
            </a:r>
          </a:p>
          <a:p>
            <a:pPr algn="ctr">
              <a:lnSpc>
                <a:spcPts val="4759"/>
              </a:lnSpc>
            </a:pPr>
            <a:r>
              <a:rPr lang="en-US" sz="3399">
                <a:solidFill>
                  <a:srgbClr val="000000"/>
                </a:solidFill>
                <a:latin typeface="Canva Sans"/>
                <a:ea typeface="Canva Sans"/>
                <a:cs typeface="Canva Sans"/>
                <a:sym typeface="Canva Sans"/>
              </a:rPr>
              <a:t>Department of Computer Science &amp; Engineering Thapar Institute of Engineering and Technology 147004 </a:t>
            </a:r>
          </a:p>
          <a:p>
            <a:pPr algn="ctr">
              <a:lnSpc>
                <a:spcPts val="4759"/>
              </a:lnSpc>
            </a:pPr>
            <a:r>
              <a:rPr lang="en-US" sz="3399">
                <a:solidFill>
                  <a:srgbClr val="000000"/>
                </a:solidFill>
                <a:latin typeface="Canva Sans"/>
                <a:ea typeface="Canva Sans"/>
                <a:cs typeface="Canva Sans"/>
                <a:sym typeface="Canva Sans"/>
              </a:rPr>
              <a:t>May 2025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29284" y="1781218"/>
            <a:ext cx="8090061" cy="8090061"/>
          </a:xfrm>
          <a:custGeom>
            <a:avLst/>
            <a:gdLst/>
            <a:ahLst/>
            <a:cxnLst/>
            <a:rect l="l" t="t" r="r" b="b"/>
            <a:pathLst>
              <a:path w="8090061" h="8090061">
                <a:moveTo>
                  <a:pt x="0" y="0"/>
                </a:moveTo>
                <a:lnTo>
                  <a:pt x="8090060" y="0"/>
                </a:lnTo>
                <a:lnTo>
                  <a:pt x="8090060" y="8090061"/>
                </a:lnTo>
                <a:lnTo>
                  <a:pt x="0" y="80900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778447" y="159703"/>
            <a:ext cx="7861353" cy="1566544"/>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Introduction</a:t>
            </a:r>
          </a:p>
        </p:txBody>
      </p:sp>
      <p:sp>
        <p:nvSpPr>
          <p:cNvPr id="4" name="Freeform 4"/>
          <p:cNvSpPr/>
          <p:nvPr/>
        </p:nvSpPr>
        <p:spPr>
          <a:xfrm>
            <a:off x="9653366" y="1781218"/>
            <a:ext cx="8090061" cy="8090061"/>
          </a:xfrm>
          <a:custGeom>
            <a:avLst/>
            <a:gdLst/>
            <a:ahLst/>
            <a:cxnLst/>
            <a:rect l="l" t="t" r="r" b="b"/>
            <a:pathLst>
              <a:path w="8090061" h="8090061">
                <a:moveTo>
                  <a:pt x="0" y="0"/>
                </a:moveTo>
                <a:lnTo>
                  <a:pt x="8090061" y="0"/>
                </a:lnTo>
                <a:lnTo>
                  <a:pt x="8090061" y="8090061"/>
                </a:lnTo>
                <a:lnTo>
                  <a:pt x="0" y="80900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028700" y="2332329"/>
            <a:ext cx="7305865" cy="829971"/>
          </a:xfrm>
          <a:prstGeom prst="rect">
            <a:avLst/>
          </a:prstGeom>
        </p:spPr>
        <p:txBody>
          <a:bodyPr wrap="square" lIns="0" tIns="0" rIns="0" bIns="0" rtlCol="0" anchor="t">
            <a:spAutoFit/>
          </a:bodyPr>
          <a:lstStyle/>
          <a:p>
            <a:pPr algn="ctr">
              <a:lnSpc>
                <a:spcPts val="6842"/>
              </a:lnSpc>
            </a:pPr>
            <a:r>
              <a:rPr lang="en-US" sz="4887" b="1" dirty="0">
                <a:solidFill>
                  <a:srgbClr val="000000"/>
                </a:solidFill>
                <a:latin typeface="Canva Sans Bold"/>
                <a:ea typeface="Canva Sans Bold"/>
                <a:cs typeface="Canva Sans Bold"/>
                <a:sym typeface="Canva Sans Bold"/>
              </a:rPr>
              <a:t>Problem Statement:</a:t>
            </a:r>
          </a:p>
        </p:txBody>
      </p:sp>
      <p:sp>
        <p:nvSpPr>
          <p:cNvPr id="6" name="TextBox 6"/>
          <p:cNvSpPr txBox="1"/>
          <p:nvPr/>
        </p:nvSpPr>
        <p:spPr>
          <a:xfrm>
            <a:off x="10045803" y="2323573"/>
            <a:ext cx="6260997" cy="824591"/>
          </a:xfrm>
          <a:prstGeom prst="rect">
            <a:avLst/>
          </a:prstGeom>
        </p:spPr>
        <p:txBody>
          <a:bodyPr wrap="square" lIns="0" tIns="0" rIns="0" bIns="0" rtlCol="0" anchor="t">
            <a:spAutoFit/>
          </a:bodyPr>
          <a:lstStyle/>
          <a:p>
            <a:pPr marL="0" lvl="0" indent="0" algn="ctr">
              <a:lnSpc>
                <a:spcPts val="6842"/>
              </a:lnSpc>
              <a:spcBef>
                <a:spcPct val="0"/>
              </a:spcBef>
            </a:pPr>
            <a:r>
              <a:rPr lang="en-US" sz="4887" b="1" u="none" strike="noStrike" dirty="0">
                <a:solidFill>
                  <a:srgbClr val="000000"/>
                </a:solidFill>
                <a:latin typeface="Canva Sans Bold"/>
                <a:ea typeface="Canva Sans Bold"/>
                <a:cs typeface="Canva Sans Bold"/>
                <a:sym typeface="Canva Sans Bold"/>
              </a:rPr>
              <a:t>Project Objective:</a:t>
            </a:r>
          </a:p>
        </p:txBody>
      </p:sp>
      <p:sp>
        <p:nvSpPr>
          <p:cNvPr id="7" name="TextBox 7"/>
          <p:cNvSpPr txBox="1"/>
          <p:nvPr/>
        </p:nvSpPr>
        <p:spPr>
          <a:xfrm>
            <a:off x="1214063" y="3829530"/>
            <a:ext cx="7120502" cy="5428770"/>
          </a:xfrm>
          <a:prstGeom prst="rect">
            <a:avLst/>
          </a:prstGeom>
        </p:spPr>
        <p:txBody>
          <a:bodyPr lIns="0" tIns="0" rIns="0" bIns="0" rtlCol="0" anchor="t">
            <a:spAutoFit/>
          </a:bodyPr>
          <a:lstStyle/>
          <a:p>
            <a:pPr algn="ctr">
              <a:lnSpc>
                <a:spcPts val="6181"/>
              </a:lnSpc>
            </a:pPr>
            <a:r>
              <a:rPr lang="en-US" sz="4415">
                <a:solidFill>
                  <a:srgbClr val="000000"/>
                </a:solidFill>
                <a:latin typeface="Canva Sans"/>
                <a:ea typeface="Canva Sans"/>
                <a:cs typeface="Canva Sans"/>
                <a:sym typeface="Canva Sans"/>
              </a:rPr>
              <a:t>There is a need for systems that can automatically infer demographic information from voice signals for use in virtual assistants, customer service, etc.</a:t>
            </a:r>
          </a:p>
        </p:txBody>
      </p:sp>
      <p:sp>
        <p:nvSpPr>
          <p:cNvPr id="8" name="TextBox 8"/>
          <p:cNvSpPr txBox="1"/>
          <p:nvPr/>
        </p:nvSpPr>
        <p:spPr>
          <a:xfrm>
            <a:off x="10045803" y="3481420"/>
            <a:ext cx="7213497" cy="6134515"/>
          </a:xfrm>
          <a:prstGeom prst="rect">
            <a:avLst/>
          </a:prstGeom>
        </p:spPr>
        <p:txBody>
          <a:bodyPr lIns="0" tIns="0" rIns="0" bIns="0" rtlCol="0" anchor="t">
            <a:spAutoFit/>
          </a:bodyPr>
          <a:lstStyle/>
          <a:p>
            <a:pPr algn="ctr">
              <a:lnSpc>
                <a:spcPts val="5426"/>
              </a:lnSpc>
            </a:pPr>
            <a:r>
              <a:rPr lang="en-US" sz="3875">
                <a:solidFill>
                  <a:srgbClr val="000000"/>
                </a:solidFill>
                <a:latin typeface="Canva Sans"/>
                <a:ea typeface="Canva Sans"/>
                <a:cs typeface="Canva Sans"/>
                <a:sym typeface="Canva Sans"/>
              </a:rPr>
              <a:t>This project integrates speech signal processing and machine learning to classify gender and estimate age groups using features like MFCCs, pitch, and formants.gnals for use in virtual assistants, customer service,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0130176" cy="4125382"/>
          </a:xfrm>
          <a:custGeom>
            <a:avLst/>
            <a:gdLst/>
            <a:ahLst/>
            <a:cxnLst/>
            <a:rect l="l" t="t" r="r" b="b"/>
            <a:pathLst>
              <a:path w="10130176" h="4125382">
                <a:moveTo>
                  <a:pt x="0" y="0"/>
                </a:moveTo>
                <a:lnTo>
                  <a:pt x="10130176" y="0"/>
                </a:lnTo>
                <a:lnTo>
                  <a:pt x="10130176" y="4125382"/>
                </a:lnTo>
                <a:lnTo>
                  <a:pt x="0" y="4125382"/>
                </a:lnTo>
                <a:lnTo>
                  <a:pt x="0" y="0"/>
                </a:lnTo>
                <a:close/>
              </a:path>
            </a:pathLst>
          </a:custGeom>
          <a:blipFill>
            <a:blip r:embed="rId2"/>
            <a:stretch>
              <a:fillRect t="-1888" b="-1888"/>
            </a:stretch>
          </a:blipFill>
        </p:spPr>
      </p:sp>
      <p:sp>
        <p:nvSpPr>
          <p:cNvPr id="3" name="Freeform 3"/>
          <p:cNvSpPr/>
          <p:nvPr/>
        </p:nvSpPr>
        <p:spPr>
          <a:xfrm>
            <a:off x="0" y="4125382"/>
            <a:ext cx="10130176" cy="3671477"/>
          </a:xfrm>
          <a:custGeom>
            <a:avLst/>
            <a:gdLst/>
            <a:ahLst/>
            <a:cxnLst/>
            <a:rect l="l" t="t" r="r" b="b"/>
            <a:pathLst>
              <a:path w="10130176" h="3671477">
                <a:moveTo>
                  <a:pt x="0" y="0"/>
                </a:moveTo>
                <a:lnTo>
                  <a:pt x="10130176" y="0"/>
                </a:lnTo>
                <a:lnTo>
                  <a:pt x="10130176" y="3671477"/>
                </a:lnTo>
                <a:lnTo>
                  <a:pt x="0" y="3671477"/>
                </a:lnTo>
                <a:lnTo>
                  <a:pt x="0" y="0"/>
                </a:lnTo>
                <a:close/>
              </a:path>
            </a:pathLst>
          </a:custGeom>
          <a:blipFill>
            <a:blip r:embed="rId3"/>
            <a:stretch>
              <a:fillRect t="-1888" b="-1888"/>
            </a:stretch>
          </a:blipFill>
        </p:spPr>
      </p:sp>
      <p:sp>
        <p:nvSpPr>
          <p:cNvPr id="4" name="Freeform 4"/>
          <p:cNvSpPr/>
          <p:nvPr/>
        </p:nvSpPr>
        <p:spPr>
          <a:xfrm>
            <a:off x="0" y="7858861"/>
            <a:ext cx="10130176" cy="2702387"/>
          </a:xfrm>
          <a:custGeom>
            <a:avLst/>
            <a:gdLst/>
            <a:ahLst/>
            <a:cxnLst/>
            <a:rect l="l" t="t" r="r" b="b"/>
            <a:pathLst>
              <a:path w="10130176" h="2702387">
                <a:moveTo>
                  <a:pt x="0" y="0"/>
                </a:moveTo>
                <a:lnTo>
                  <a:pt x="10130176" y="0"/>
                </a:lnTo>
                <a:lnTo>
                  <a:pt x="10130176" y="2702387"/>
                </a:lnTo>
                <a:lnTo>
                  <a:pt x="0" y="2702387"/>
                </a:lnTo>
                <a:lnTo>
                  <a:pt x="0" y="0"/>
                </a:lnTo>
                <a:close/>
              </a:path>
            </a:pathLst>
          </a:custGeom>
          <a:blipFill>
            <a:blip r:embed="rId4"/>
            <a:stretch>
              <a:fillRect/>
            </a:stretch>
          </a:blipFill>
        </p:spPr>
      </p:sp>
      <p:sp>
        <p:nvSpPr>
          <p:cNvPr id="5" name="Freeform 5"/>
          <p:cNvSpPr/>
          <p:nvPr/>
        </p:nvSpPr>
        <p:spPr>
          <a:xfrm>
            <a:off x="12216292" y="4442489"/>
            <a:ext cx="3926740" cy="4767565"/>
          </a:xfrm>
          <a:custGeom>
            <a:avLst/>
            <a:gdLst/>
            <a:ahLst/>
            <a:cxnLst/>
            <a:rect l="l" t="t" r="r" b="b"/>
            <a:pathLst>
              <a:path w="3926740" h="4767565">
                <a:moveTo>
                  <a:pt x="0" y="0"/>
                </a:moveTo>
                <a:lnTo>
                  <a:pt x="3926740" y="0"/>
                </a:lnTo>
                <a:lnTo>
                  <a:pt x="3926740" y="4767565"/>
                </a:lnTo>
                <a:lnTo>
                  <a:pt x="0" y="47675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12039956" y="409877"/>
            <a:ext cx="4647844" cy="3134178"/>
          </a:xfrm>
          <a:prstGeom prst="rect">
            <a:avLst/>
          </a:prstGeom>
        </p:spPr>
        <p:txBody>
          <a:bodyPr wrap="square" lIns="0" tIns="0" rIns="0" bIns="0" rtlCol="0" anchor="t">
            <a:spAutoFit/>
          </a:bodyPr>
          <a:lstStyle/>
          <a:p>
            <a:pPr algn="ctr">
              <a:lnSpc>
                <a:spcPts val="12570"/>
              </a:lnSpc>
            </a:pPr>
            <a:r>
              <a:rPr lang="en-US" sz="8979" b="1" dirty="0">
                <a:solidFill>
                  <a:srgbClr val="000000"/>
                </a:solidFill>
                <a:latin typeface="Canva Sans Bold"/>
                <a:ea typeface="Canva Sans Bold"/>
                <a:cs typeface="Canva Sans Bold"/>
                <a:sym typeface="Canva Sans Bold"/>
              </a:rPr>
              <a:t>Related</a:t>
            </a:r>
          </a:p>
          <a:p>
            <a:pPr algn="ctr">
              <a:lnSpc>
                <a:spcPts val="12570"/>
              </a:lnSpc>
            </a:pPr>
            <a:r>
              <a:rPr lang="en-US" sz="8979" b="1" dirty="0">
                <a:solidFill>
                  <a:srgbClr val="000000"/>
                </a:solidFill>
                <a:latin typeface="Canva Sans Bold"/>
                <a:ea typeface="Canva Sans Bold"/>
                <a:cs typeface="Canva Sans Bold"/>
                <a:sym typeface="Canva Sans Bold"/>
              </a:rPr>
              <a:t>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93871" y="330931"/>
            <a:ext cx="4183621" cy="1247240"/>
            <a:chOff x="0" y="0"/>
            <a:chExt cx="1618888" cy="482630"/>
          </a:xfrm>
        </p:grpSpPr>
        <p:sp>
          <p:nvSpPr>
            <p:cNvPr id="3" name="Freeform 3"/>
            <p:cNvSpPr/>
            <p:nvPr/>
          </p:nvSpPr>
          <p:spPr>
            <a:xfrm>
              <a:off x="0" y="0"/>
              <a:ext cx="1618888" cy="482630"/>
            </a:xfrm>
            <a:custGeom>
              <a:avLst/>
              <a:gdLst/>
              <a:ahLst/>
              <a:cxnLst/>
              <a:rect l="l" t="t" r="r" b="b"/>
              <a:pathLst>
                <a:path w="1618888" h="482630">
                  <a:moveTo>
                    <a:pt x="0" y="0"/>
                  </a:moveTo>
                  <a:lnTo>
                    <a:pt x="1618888" y="0"/>
                  </a:lnTo>
                  <a:lnTo>
                    <a:pt x="1618888" y="482630"/>
                  </a:lnTo>
                  <a:lnTo>
                    <a:pt x="0" y="482630"/>
                  </a:lnTo>
                  <a:close/>
                </a:path>
              </a:pathLst>
            </a:custGeom>
            <a:solidFill>
              <a:srgbClr val="919191"/>
            </a:solidFill>
          </p:spPr>
        </p:sp>
        <p:sp>
          <p:nvSpPr>
            <p:cNvPr id="4" name="TextBox 4"/>
            <p:cNvSpPr txBox="1"/>
            <p:nvPr/>
          </p:nvSpPr>
          <p:spPr>
            <a:xfrm>
              <a:off x="0" y="-47625"/>
              <a:ext cx="1618888" cy="530255"/>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944738" y="618401"/>
            <a:ext cx="4358795" cy="605626"/>
          </a:xfrm>
          <a:prstGeom prst="rect">
            <a:avLst/>
          </a:prstGeom>
        </p:spPr>
        <p:txBody>
          <a:bodyPr lIns="0" tIns="0" rIns="0" bIns="0" rtlCol="0" anchor="t">
            <a:spAutoFit/>
          </a:bodyPr>
          <a:lstStyle/>
          <a:p>
            <a:pPr algn="ctr">
              <a:lnSpc>
                <a:spcPts val="4954"/>
              </a:lnSpc>
            </a:pPr>
            <a:r>
              <a:rPr lang="en-US" sz="3539" b="1">
                <a:solidFill>
                  <a:srgbClr val="000000"/>
                </a:solidFill>
                <a:latin typeface="Canva Sans Bold"/>
                <a:ea typeface="Canva Sans Bold"/>
                <a:cs typeface="Canva Sans Bold"/>
                <a:sym typeface="Canva Sans Bold"/>
              </a:rPr>
              <a:t>       Import Libraries     </a:t>
            </a:r>
          </a:p>
        </p:txBody>
      </p:sp>
      <p:grpSp>
        <p:nvGrpSpPr>
          <p:cNvPr id="6" name="Group 6"/>
          <p:cNvGrpSpPr/>
          <p:nvPr/>
        </p:nvGrpSpPr>
        <p:grpSpPr>
          <a:xfrm>
            <a:off x="1293871" y="2808249"/>
            <a:ext cx="4183621" cy="1397813"/>
            <a:chOff x="0" y="0"/>
            <a:chExt cx="1618888" cy="540896"/>
          </a:xfrm>
        </p:grpSpPr>
        <p:sp>
          <p:nvSpPr>
            <p:cNvPr id="7" name="Freeform 7"/>
            <p:cNvSpPr/>
            <p:nvPr/>
          </p:nvSpPr>
          <p:spPr>
            <a:xfrm>
              <a:off x="0" y="0"/>
              <a:ext cx="1618888" cy="540896"/>
            </a:xfrm>
            <a:custGeom>
              <a:avLst/>
              <a:gdLst/>
              <a:ahLst/>
              <a:cxnLst/>
              <a:rect l="l" t="t" r="r" b="b"/>
              <a:pathLst>
                <a:path w="1618888" h="540896">
                  <a:moveTo>
                    <a:pt x="0" y="0"/>
                  </a:moveTo>
                  <a:lnTo>
                    <a:pt x="1618888" y="0"/>
                  </a:lnTo>
                  <a:lnTo>
                    <a:pt x="1618888" y="540896"/>
                  </a:lnTo>
                  <a:lnTo>
                    <a:pt x="0" y="540896"/>
                  </a:lnTo>
                  <a:close/>
                </a:path>
              </a:pathLst>
            </a:custGeom>
            <a:solidFill>
              <a:srgbClr val="919191"/>
            </a:solidFill>
          </p:spPr>
        </p:sp>
        <p:sp>
          <p:nvSpPr>
            <p:cNvPr id="8" name="TextBox 8"/>
            <p:cNvSpPr txBox="1"/>
            <p:nvPr/>
          </p:nvSpPr>
          <p:spPr>
            <a:xfrm>
              <a:off x="0" y="-47625"/>
              <a:ext cx="1618888" cy="588521"/>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887588" y="2856581"/>
            <a:ext cx="2996188" cy="1234475"/>
          </a:xfrm>
          <a:prstGeom prst="rect">
            <a:avLst/>
          </a:prstGeom>
        </p:spPr>
        <p:txBody>
          <a:bodyPr lIns="0" tIns="0" rIns="0" bIns="0" rtlCol="0" anchor="t">
            <a:spAutoFit/>
          </a:bodyPr>
          <a:lstStyle/>
          <a:p>
            <a:pPr marL="0" lvl="0" indent="0" algn="ctr">
              <a:lnSpc>
                <a:spcPts val="4954"/>
              </a:lnSpc>
              <a:spcBef>
                <a:spcPct val="0"/>
              </a:spcBef>
            </a:pPr>
            <a:r>
              <a:rPr lang="en-US" sz="3539" b="1" u="none" strike="noStrike">
                <a:solidFill>
                  <a:srgbClr val="000000"/>
                </a:solidFill>
                <a:latin typeface="Canva Sans Bold"/>
                <a:ea typeface="Canva Sans Bold"/>
                <a:cs typeface="Canva Sans Bold"/>
                <a:sym typeface="Canva Sans Bold"/>
              </a:rPr>
              <a:t>Load &amp; Clean </a:t>
            </a:r>
          </a:p>
          <a:p>
            <a:pPr marL="0" lvl="0" indent="0" algn="ctr">
              <a:lnSpc>
                <a:spcPts val="4954"/>
              </a:lnSpc>
              <a:spcBef>
                <a:spcPct val="0"/>
              </a:spcBef>
            </a:pPr>
            <a:r>
              <a:rPr lang="en-US" sz="3539" b="1" u="none" strike="noStrike">
                <a:solidFill>
                  <a:srgbClr val="000000"/>
                </a:solidFill>
                <a:latin typeface="Canva Sans Bold"/>
                <a:ea typeface="Canva Sans Bold"/>
                <a:cs typeface="Canva Sans Bold"/>
                <a:sym typeface="Canva Sans Bold"/>
              </a:rPr>
              <a:t>Dataset</a:t>
            </a:r>
          </a:p>
        </p:txBody>
      </p:sp>
      <p:grpSp>
        <p:nvGrpSpPr>
          <p:cNvPr id="10" name="Group 10"/>
          <p:cNvGrpSpPr/>
          <p:nvPr/>
        </p:nvGrpSpPr>
        <p:grpSpPr>
          <a:xfrm>
            <a:off x="1293871" y="5549087"/>
            <a:ext cx="4183621" cy="1397813"/>
            <a:chOff x="0" y="0"/>
            <a:chExt cx="1618888" cy="540896"/>
          </a:xfrm>
        </p:grpSpPr>
        <p:sp>
          <p:nvSpPr>
            <p:cNvPr id="11" name="Freeform 11"/>
            <p:cNvSpPr/>
            <p:nvPr/>
          </p:nvSpPr>
          <p:spPr>
            <a:xfrm>
              <a:off x="0" y="0"/>
              <a:ext cx="1618888" cy="540896"/>
            </a:xfrm>
            <a:custGeom>
              <a:avLst/>
              <a:gdLst/>
              <a:ahLst/>
              <a:cxnLst/>
              <a:rect l="l" t="t" r="r" b="b"/>
              <a:pathLst>
                <a:path w="1618888" h="540896">
                  <a:moveTo>
                    <a:pt x="0" y="0"/>
                  </a:moveTo>
                  <a:lnTo>
                    <a:pt x="1618888" y="0"/>
                  </a:lnTo>
                  <a:lnTo>
                    <a:pt x="1618888" y="540896"/>
                  </a:lnTo>
                  <a:lnTo>
                    <a:pt x="0" y="540896"/>
                  </a:lnTo>
                  <a:close/>
                </a:path>
              </a:pathLst>
            </a:custGeom>
            <a:solidFill>
              <a:srgbClr val="919191"/>
            </a:solidFill>
          </p:spPr>
        </p:sp>
        <p:sp>
          <p:nvSpPr>
            <p:cNvPr id="12" name="TextBox 12"/>
            <p:cNvSpPr txBox="1"/>
            <p:nvPr/>
          </p:nvSpPr>
          <p:spPr>
            <a:xfrm>
              <a:off x="0" y="-47625"/>
              <a:ext cx="1618888" cy="588521"/>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515328" y="5597419"/>
            <a:ext cx="3740707" cy="1234475"/>
          </a:xfrm>
          <a:prstGeom prst="rect">
            <a:avLst/>
          </a:prstGeom>
        </p:spPr>
        <p:txBody>
          <a:bodyPr lIns="0" tIns="0" rIns="0" bIns="0" rtlCol="0" anchor="t">
            <a:spAutoFit/>
          </a:bodyPr>
          <a:lstStyle/>
          <a:p>
            <a:pPr algn="ctr">
              <a:lnSpc>
                <a:spcPts val="4954"/>
              </a:lnSpc>
            </a:pPr>
            <a:r>
              <a:rPr lang="en-US" sz="3539" b="1">
                <a:solidFill>
                  <a:srgbClr val="000000"/>
                </a:solidFill>
                <a:latin typeface="Canva Sans Bold"/>
                <a:ea typeface="Canva Sans Bold"/>
                <a:cs typeface="Canva Sans Bold"/>
                <a:sym typeface="Canva Sans Bold"/>
              </a:rPr>
              <a:t>Map Age/Gender</a:t>
            </a:r>
          </a:p>
          <a:p>
            <a:pPr algn="ctr">
              <a:lnSpc>
                <a:spcPts val="4954"/>
              </a:lnSpc>
            </a:pPr>
            <a:r>
              <a:rPr lang="en-US" sz="3539" b="1">
                <a:solidFill>
                  <a:srgbClr val="000000"/>
                </a:solidFill>
                <a:latin typeface="Canva Sans Bold"/>
                <a:ea typeface="Canva Sans Bold"/>
                <a:cs typeface="Canva Sans Bold"/>
                <a:sym typeface="Canva Sans Bold"/>
              </a:rPr>
              <a:t> to Numeric</a:t>
            </a:r>
          </a:p>
        </p:txBody>
      </p:sp>
      <p:grpSp>
        <p:nvGrpSpPr>
          <p:cNvPr id="14" name="Group 14"/>
          <p:cNvGrpSpPr/>
          <p:nvPr/>
        </p:nvGrpSpPr>
        <p:grpSpPr>
          <a:xfrm>
            <a:off x="944738" y="7837064"/>
            <a:ext cx="5739710" cy="1368730"/>
            <a:chOff x="0" y="0"/>
            <a:chExt cx="2431110" cy="579739"/>
          </a:xfrm>
        </p:grpSpPr>
        <p:sp>
          <p:nvSpPr>
            <p:cNvPr id="15" name="Freeform 15"/>
            <p:cNvSpPr/>
            <p:nvPr/>
          </p:nvSpPr>
          <p:spPr>
            <a:xfrm>
              <a:off x="0" y="0"/>
              <a:ext cx="2431111" cy="579739"/>
            </a:xfrm>
            <a:custGeom>
              <a:avLst/>
              <a:gdLst/>
              <a:ahLst/>
              <a:cxnLst/>
              <a:rect l="l" t="t" r="r" b="b"/>
              <a:pathLst>
                <a:path w="2431111" h="579739">
                  <a:moveTo>
                    <a:pt x="0" y="0"/>
                  </a:moveTo>
                  <a:lnTo>
                    <a:pt x="2431111" y="0"/>
                  </a:lnTo>
                  <a:lnTo>
                    <a:pt x="2431111" y="579739"/>
                  </a:lnTo>
                  <a:lnTo>
                    <a:pt x="0" y="579739"/>
                  </a:lnTo>
                  <a:close/>
                </a:path>
              </a:pathLst>
            </a:custGeom>
            <a:solidFill>
              <a:srgbClr val="919191"/>
            </a:solidFill>
          </p:spPr>
        </p:sp>
        <p:sp>
          <p:nvSpPr>
            <p:cNvPr id="16" name="TextBox 16"/>
            <p:cNvSpPr txBox="1"/>
            <p:nvPr/>
          </p:nvSpPr>
          <p:spPr>
            <a:xfrm>
              <a:off x="0" y="-47625"/>
              <a:ext cx="2431110" cy="627364"/>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76821" y="7880669"/>
            <a:ext cx="5475544" cy="1128350"/>
          </a:xfrm>
          <a:prstGeom prst="rect">
            <a:avLst/>
          </a:prstGeom>
        </p:spPr>
        <p:txBody>
          <a:bodyPr lIns="0" tIns="0" rIns="0" bIns="0" rtlCol="0" anchor="t">
            <a:spAutoFit/>
          </a:bodyPr>
          <a:lstStyle/>
          <a:p>
            <a:pPr marL="0" lvl="0" indent="0" algn="ctr">
              <a:lnSpc>
                <a:spcPts val="4526"/>
              </a:lnSpc>
              <a:spcBef>
                <a:spcPct val="0"/>
              </a:spcBef>
            </a:pPr>
            <a:r>
              <a:rPr lang="en-US" sz="3233" b="1" u="none" strike="noStrike">
                <a:solidFill>
                  <a:srgbClr val="000000"/>
                </a:solidFill>
                <a:latin typeface="Canva Sans Bold"/>
                <a:ea typeface="Canva Sans Bold"/>
                <a:cs typeface="Canva Sans Bold"/>
                <a:sym typeface="Canva Sans Bold"/>
              </a:rPr>
              <a:t>Extract Audio Features via  </a:t>
            </a:r>
          </a:p>
          <a:p>
            <a:pPr marL="0" lvl="0" indent="0" algn="ctr">
              <a:lnSpc>
                <a:spcPts val="4526"/>
              </a:lnSpc>
              <a:spcBef>
                <a:spcPct val="0"/>
              </a:spcBef>
            </a:pPr>
            <a:r>
              <a:rPr lang="en-US" sz="3233" b="1" u="none" strike="noStrike">
                <a:solidFill>
                  <a:srgbClr val="000000"/>
                </a:solidFill>
                <a:latin typeface="Canva Sans Bold"/>
                <a:ea typeface="Canva Sans Bold"/>
                <a:cs typeface="Canva Sans Bold"/>
                <a:sym typeface="Canva Sans Bold"/>
              </a:rPr>
              <a:t>      Librosa (MFCC, etc.) </a:t>
            </a:r>
          </a:p>
        </p:txBody>
      </p:sp>
      <p:grpSp>
        <p:nvGrpSpPr>
          <p:cNvPr id="18" name="Group 18"/>
          <p:cNvGrpSpPr/>
          <p:nvPr/>
        </p:nvGrpSpPr>
        <p:grpSpPr>
          <a:xfrm>
            <a:off x="12046388" y="8639373"/>
            <a:ext cx="5953050" cy="1419605"/>
            <a:chOff x="0" y="0"/>
            <a:chExt cx="2431110" cy="579739"/>
          </a:xfrm>
        </p:grpSpPr>
        <p:sp>
          <p:nvSpPr>
            <p:cNvPr id="19" name="Freeform 19"/>
            <p:cNvSpPr/>
            <p:nvPr/>
          </p:nvSpPr>
          <p:spPr>
            <a:xfrm>
              <a:off x="0" y="0"/>
              <a:ext cx="2431111" cy="579739"/>
            </a:xfrm>
            <a:custGeom>
              <a:avLst/>
              <a:gdLst/>
              <a:ahLst/>
              <a:cxnLst/>
              <a:rect l="l" t="t" r="r" b="b"/>
              <a:pathLst>
                <a:path w="2431111" h="579739">
                  <a:moveTo>
                    <a:pt x="0" y="0"/>
                  </a:moveTo>
                  <a:lnTo>
                    <a:pt x="2431111" y="0"/>
                  </a:lnTo>
                  <a:lnTo>
                    <a:pt x="2431111" y="579739"/>
                  </a:lnTo>
                  <a:lnTo>
                    <a:pt x="0" y="579739"/>
                  </a:lnTo>
                  <a:close/>
                </a:path>
              </a:pathLst>
            </a:custGeom>
            <a:solidFill>
              <a:srgbClr val="919191"/>
            </a:solidFill>
          </p:spPr>
        </p:sp>
        <p:sp>
          <p:nvSpPr>
            <p:cNvPr id="20" name="TextBox 20"/>
            <p:cNvSpPr txBox="1"/>
            <p:nvPr/>
          </p:nvSpPr>
          <p:spPr>
            <a:xfrm>
              <a:off x="0" y="-47625"/>
              <a:ext cx="2431110" cy="627364"/>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12183381" y="8696602"/>
            <a:ext cx="5679064" cy="1066787"/>
          </a:xfrm>
          <a:prstGeom prst="rect">
            <a:avLst/>
          </a:prstGeom>
        </p:spPr>
        <p:txBody>
          <a:bodyPr lIns="0" tIns="0" rIns="0" bIns="0" rtlCol="0" anchor="t">
            <a:spAutoFit/>
          </a:bodyPr>
          <a:lstStyle/>
          <a:p>
            <a:pPr marL="0" lvl="0" indent="0" algn="ctr">
              <a:lnSpc>
                <a:spcPts val="4289"/>
              </a:lnSpc>
              <a:spcBef>
                <a:spcPct val="0"/>
              </a:spcBef>
            </a:pPr>
            <a:r>
              <a:rPr lang="en-US" sz="3063" b="1" u="none" strike="noStrike">
                <a:solidFill>
                  <a:srgbClr val="000000"/>
                </a:solidFill>
                <a:latin typeface="Canva Sans Bold"/>
                <a:ea typeface="Canva Sans Bold"/>
                <a:cs typeface="Canva Sans Bold"/>
                <a:sym typeface="Canva Sans Bold"/>
              </a:rPr>
              <a:t>Create Feature DataFrame    + Label (age/gender)</a:t>
            </a:r>
          </a:p>
        </p:txBody>
      </p:sp>
      <p:grpSp>
        <p:nvGrpSpPr>
          <p:cNvPr id="22" name="Group 22"/>
          <p:cNvGrpSpPr/>
          <p:nvPr/>
        </p:nvGrpSpPr>
        <p:grpSpPr>
          <a:xfrm>
            <a:off x="12931103" y="5958755"/>
            <a:ext cx="4183621" cy="1397813"/>
            <a:chOff x="0" y="0"/>
            <a:chExt cx="1618888" cy="540896"/>
          </a:xfrm>
        </p:grpSpPr>
        <p:sp>
          <p:nvSpPr>
            <p:cNvPr id="23" name="Freeform 23"/>
            <p:cNvSpPr/>
            <p:nvPr/>
          </p:nvSpPr>
          <p:spPr>
            <a:xfrm>
              <a:off x="0" y="0"/>
              <a:ext cx="1618888" cy="540896"/>
            </a:xfrm>
            <a:custGeom>
              <a:avLst/>
              <a:gdLst/>
              <a:ahLst/>
              <a:cxnLst/>
              <a:rect l="l" t="t" r="r" b="b"/>
              <a:pathLst>
                <a:path w="1618888" h="540896">
                  <a:moveTo>
                    <a:pt x="0" y="0"/>
                  </a:moveTo>
                  <a:lnTo>
                    <a:pt x="1618888" y="0"/>
                  </a:lnTo>
                  <a:lnTo>
                    <a:pt x="1618888" y="540896"/>
                  </a:lnTo>
                  <a:lnTo>
                    <a:pt x="0" y="540896"/>
                  </a:lnTo>
                  <a:close/>
                </a:path>
              </a:pathLst>
            </a:custGeom>
            <a:solidFill>
              <a:srgbClr val="919191"/>
            </a:solidFill>
          </p:spPr>
        </p:sp>
        <p:sp>
          <p:nvSpPr>
            <p:cNvPr id="24" name="TextBox 24"/>
            <p:cNvSpPr txBox="1"/>
            <p:nvPr/>
          </p:nvSpPr>
          <p:spPr>
            <a:xfrm>
              <a:off x="0" y="-47625"/>
              <a:ext cx="1618888" cy="588521"/>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13152559" y="6321510"/>
            <a:ext cx="3740707" cy="605626"/>
          </a:xfrm>
          <a:prstGeom prst="rect">
            <a:avLst/>
          </a:prstGeom>
        </p:spPr>
        <p:txBody>
          <a:bodyPr lIns="0" tIns="0" rIns="0" bIns="0" rtlCol="0" anchor="t">
            <a:spAutoFit/>
          </a:bodyPr>
          <a:lstStyle/>
          <a:p>
            <a:pPr algn="ctr">
              <a:lnSpc>
                <a:spcPts val="4954"/>
              </a:lnSpc>
            </a:pPr>
            <a:r>
              <a:rPr lang="en-US" sz="3539" b="1">
                <a:solidFill>
                  <a:srgbClr val="000000"/>
                </a:solidFill>
                <a:latin typeface="Canva Sans Bold"/>
                <a:ea typeface="Canva Sans Bold"/>
                <a:cs typeface="Canva Sans Bold"/>
                <a:sym typeface="Canva Sans Bold"/>
              </a:rPr>
              <a:t>Feature Scaling </a:t>
            </a:r>
          </a:p>
        </p:txBody>
      </p:sp>
      <p:grpSp>
        <p:nvGrpSpPr>
          <p:cNvPr id="26" name="Group 26"/>
          <p:cNvGrpSpPr/>
          <p:nvPr/>
        </p:nvGrpSpPr>
        <p:grpSpPr>
          <a:xfrm>
            <a:off x="12931103" y="3217917"/>
            <a:ext cx="4183621" cy="1397813"/>
            <a:chOff x="0" y="0"/>
            <a:chExt cx="1618888" cy="540896"/>
          </a:xfrm>
        </p:grpSpPr>
        <p:sp>
          <p:nvSpPr>
            <p:cNvPr id="27" name="Freeform 27"/>
            <p:cNvSpPr/>
            <p:nvPr/>
          </p:nvSpPr>
          <p:spPr>
            <a:xfrm>
              <a:off x="0" y="0"/>
              <a:ext cx="1618888" cy="540896"/>
            </a:xfrm>
            <a:custGeom>
              <a:avLst/>
              <a:gdLst/>
              <a:ahLst/>
              <a:cxnLst/>
              <a:rect l="l" t="t" r="r" b="b"/>
              <a:pathLst>
                <a:path w="1618888" h="540896">
                  <a:moveTo>
                    <a:pt x="0" y="0"/>
                  </a:moveTo>
                  <a:lnTo>
                    <a:pt x="1618888" y="0"/>
                  </a:lnTo>
                  <a:lnTo>
                    <a:pt x="1618888" y="540896"/>
                  </a:lnTo>
                  <a:lnTo>
                    <a:pt x="0" y="540896"/>
                  </a:lnTo>
                  <a:close/>
                </a:path>
              </a:pathLst>
            </a:custGeom>
            <a:solidFill>
              <a:srgbClr val="919191"/>
            </a:solidFill>
          </p:spPr>
        </p:sp>
        <p:sp>
          <p:nvSpPr>
            <p:cNvPr id="28" name="TextBox 28"/>
            <p:cNvSpPr txBox="1"/>
            <p:nvPr/>
          </p:nvSpPr>
          <p:spPr>
            <a:xfrm>
              <a:off x="0" y="-47625"/>
              <a:ext cx="1618888" cy="588521"/>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13152559" y="3580673"/>
            <a:ext cx="3740707" cy="605626"/>
          </a:xfrm>
          <a:prstGeom prst="rect">
            <a:avLst/>
          </a:prstGeom>
        </p:spPr>
        <p:txBody>
          <a:bodyPr lIns="0" tIns="0" rIns="0" bIns="0" rtlCol="0" anchor="t">
            <a:spAutoFit/>
          </a:bodyPr>
          <a:lstStyle/>
          <a:p>
            <a:pPr algn="ctr">
              <a:lnSpc>
                <a:spcPts val="4954"/>
              </a:lnSpc>
            </a:pPr>
            <a:r>
              <a:rPr lang="en-US" sz="3539" b="1">
                <a:solidFill>
                  <a:srgbClr val="000000"/>
                </a:solidFill>
                <a:latin typeface="Canva Sans Bold"/>
                <a:ea typeface="Canva Sans Bold"/>
                <a:cs typeface="Canva Sans Bold"/>
                <a:sym typeface="Canva Sans Bold"/>
              </a:rPr>
              <a:t>Encode Labels</a:t>
            </a:r>
          </a:p>
        </p:txBody>
      </p:sp>
      <p:grpSp>
        <p:nvGrpSpPr>
          <p:cNvPr id="30" name="Group 30"/>
          <p:cNvGrpSpPr/>
          <p:nvPr/>
        </p:nvGrpSpPr>
        <p:grpSpPr>
          <a:xfrm>
            <a:off x="12931103" y="741951"/>
            <a:ext cx="4183621" cy="1247240"/>
            <a:chOff x="0" y="0"/>
            <a:chExt cx="1618888" cy="482630"/>
          </a:xfrm>
        </p:grpSpPr>
        <p:sp>
          <p:nvSpPr>
            <p:cNvPr id="31" name="Freeform 31"/>
            <p:cNvSpPr/>
            <p:nvPr/>
          </p:nvSpPr>
          <p:spPr>
            <a:xfrm>
              <a:off x="0" y="0"/>
              <a:ext cx="1618888" cy="482630"/>
            </a:xfrm>
            <a:custGeom>
              <a:avLst/>
              <a:gdLst/>
              <a:ahLst/>
              <a:cxnLst/>
              <a:rect l="l" t="t" r="r" b="b"/>
              <a:pathLst>
                <a:path w="1618888" h="482630">
                  <a:moveTo>
                    <a:pt x="0" y="0"/>
                  </a:moveTo>
                  <a:lnTo>
                    <a:pt x="1618888" y="0"/>
                  </a:lnTo>
                  <a:lnTo>
                    <a:pt x="1618888" y="482630"/>
                  </a:lnTo>
                  <a:lnTo>
                    <a:pt x="0" y="482630"/>
                  </a:lnTo>
                  <a:close/>
                </a:path>
              </a:pathLst>
            </a:custGeom>
            <a:solidFill>
              <a:srgbClr val="919191"/>
            </a:solidFill>
          </p:spPr>
        </p:sp>
        <p:sp>
          <p:nvSpPr>
            <p:cNvPr id="32" name="TextBox 32"/>
            <p:cNvSpPr txBox="1"/>
            <p:nvPr/>
          </p:nvSpPr>
          <p:spPr>
            <a:xfrm>
              <a:off x="0" y="-47625"/>
              <a:ext cx="1618888" cy="530255"/>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12931103" y="1029421"/>
            <a:ext cx="4358795" cy="605626"/>
          </a:xfrm>
          <a:prstGeom prst="rect">
            <a:avLst/>
          </a:prstGeom>
        </p:spPr>
        <p:txBody>
          <a:bodyPr lIns="0" tIns="0" rIns="0" bIns="0" rtlCol="0" anchor="t">
            <a:spAutoFit/>
          </a:bodyPr>
          <a:lstStyle/>
          <a:p>
            <a:pPr algn="ctr">
              <a:lnSpc>
                <a:spcPts val="4954"/>
              </a:lnSpc>
            </a:pPr>
            <a:r>
              <a:rPr lang="en-US" sz="3539" b="1">
                <a:solidFill>
                  <a:srgbClr val="000000"/>
                </a:solidFill>
                <a:latin typeface="Canva Sans Bold"/>
                <a:ea typeface="Canva Sans Bold"/>
                <a:cs typeface="Canva Sans Bold"/>
                <a:sym typeface="Canva Sans Bold"/>
              </a:rPr>
              <a:t>Feature Selection </a:t>
            </a:r>
          </a:p>
        </p:txBody>
      </p:sp>
      <p:grpSp>
        <p:nvGrpSpPr>
          <p:cNvPr id="34" name="Group 34"/>
          <p:cNvGrpSpPr/>
          <p:nvPr/>
        </p:nvGrpSpPr>
        <p:grpSpPr>
          <a:xfrm>
            <a:off x="7242641" y="192921"/>
            <a:ext cx="4183621" cy="1247240"/>
            <a:chOff x="0" y="0"/>
            <a:chExt cx="1618888" cy="482630"/>
          </a:xfrm>
        </p:grpSpPr>
        <p:sp>
          <p:nvSpPr>
            <p:cNvPr id="35" name="Freeform 35"/>
            <p:cNvSpPr/>
            <p:nvPr/>
          </p:nvSpPr>
          <p:spPr>
            <a:xfrm>
              <a:off x="0" y="0"/>
              <a:ext cx="1618888" cy="482630"/>
            </a:xfrm>
            <a:custGeom>
              <a:avLst/>
              <a:gdLst/>
              <a:ahLst/>
              <a:cxnLst/>
              <a:rect l="l" t="t" r="r" b="b"/>
              <a:pathLst>
                <a:path w="1618888" h="482630">
                  <a:moveTo>
                    <a:pt x="0" y="0"/>
                  </a:moveTo>
                  <a:lnTo>
                    <a:pt x="1618888" y="0"/>
                  </a:lnTo>
                  <a:lnTo>
                    <a:pt x="1618888" y="482630"/>
                  </a:lnTo>
                  <a:lnTo>
                    <a:pt x="0" y="482630"/>
                  </a:lnTo>
                  <a:close/>
                </a:path>
              </a:pathLst>
            </a:custGeom>
            <a:solidFill>
              <a:srgbClr val="919191"/>
            </a:solidFill>
          </p:spPr>
        </p:sp>
        <p:sp>
          <p:nvSpPr>
            <p:cNvPr id="36" name="TextBox 36"/>
            <p:cNvSpPr txBox="1"/>
            <p:nvPr/>
          </p:nvSpPr>
          <p:spPr>
            <a:xfrm>
              <a:off x="0" y="-47625"/>
              <a:ext cx="1618888" cy="530255"/>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7229330" y="124893"/>
            <a:ext cx="4358795" cy="1234475"/>
          </a:xfrm>
          <a:prstGeom prst="rect">
            <a:avLst/>
          </a:prstGeom>
        </p:spPr>
        <p:txBody>
          <a:bodyPr lIns="0" tIns="0" rIns="0" bIns="0" rtlCol="0" anchor="t">
            <a:spAutoFit/>
          </a:bodyPr>
          <a:lstStyle/>
          <a:p>
            <a:pPr algn="ctr">
              <a:lnSpc>
                <a:spcPts val="4954"/>
              </a:lnSpc>
            </a:pPr>
            <a:r>
              <a:rPr lang="en-US" sz="3539" b="1">
                <a:solidFill>
                  <a:srgbClr val="000000"/>
                </a:solidFill>
                <a:latin typeface="Canva Sans Bold"/>
                <a:ea typeface="Canva Sans Bold"/>
                <a:cs typeface="Canva Sans Bold"/>
                <a:sym typeface="Canva Sans Bold"/>
              </a:rPr>
              <a:t>Train/Test Split (80/20)   </a:t>
            </a:r>
          </a:p>
        </p:txBody>
      </p:sp>
      <p:grpSp>
        <p:nvGrpSpPr>
          <p:cNvPr id="38" name="Group 38"/>
          <p:cNvGrpSpPr/>
          <p:nvPr/>
        </p:nvGrpSpPr>
        <p:grpSpPr>
          <a:xfrm>
            <a:off x="7340816" y="1861846"/>
            <a:ext cx="4183621" cy="2165936"/>
            <a:chOff x="0" y="0"/>
            <a:chExt cx="1741308" cy="901507"/>
          </a:xfrm>
        </p:grpSpPr>
        <p:sp>
          <p:nvSpPr>
            <p:cNvPr id="39" name="Freeform 39"/>
            <p:cNvSpPr/>
            <p:nvPr/>
          </p:nvSpPr>
          <p:spPr>
            <a:xfrm>
              <a:off x="0" y="0"/>
              <a:ext cx="1741308" cy="901507"/>
            </a:xfrm>
            <a:custGeom>
              <a:avLst/>
              <a:gdLst/>
              <a:ahLst/>
              <a:cxnLst/>
              <a:rect l="l" t="t" r="r" b="b"/>
              <a:pathLst>
                <a:path w="1741308" h="901507">
                  <a:moveTo>
                    <a:pt x="0" y="0"/>
                  </a:moveTo>
                  <a:lnTo>
                    <a:pt x="1741308" y="0"/>
                  </a:lnTo>
                  <a:lnTo>
                    <a:pt x="1741308" y="901507"/>
                  </a:lnTo>
                  <a:lnTo>
                    <a:pt x="0" y="901507"/>
                  </a:lnTo>
                  <a:close/>
                </a:path>
              </a:pathLst>
            </a:custGeom>
            <a:solidFill>
              <a:srgbClr val="919191"/>
            </a:solidFill>
          </p:spPr>
        </p:sp>
        <p:sp>
          <p:nvSpPr>
            <p:cNvPr id="40" name="TextBox 40"/>
            <p:cNvSpPr txBox="1"/>
            <p:nvPr/>
          </p:nvSpPr>
          <p:spPr>
            <a:xfrm>
              <a:off x="0" y="-47625"/>
              <a:ext cx="1741308" cy="949132"/>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7459854" y="1795171"/>
            <a:ext cx="4064583" cy="2271528"/>
          </a:xfrm>
          <a:prstGeom prst="rect">
            <a:avLst/>
          </a:prstGeom>
        </p:spPr>
        <p:txBody>
          <a:bodyPr lIns="0" tIns="0" rIns="0" bIns="0" rtlCol="0" anchor="t">
            <a:spAutoFit/>
          </a:bodyPr>
          <a:lstStyle/>
          <a:p>
            <a:pPr algn="ctr">
              <a:lnSpc>
                <a:spcPts val="4504"/>
              </a:lnSpc>
            </a:pPr>
            <a:r>
              <a:rPr lang="en-US" sz="3217" b="1">
                <a:solidFill>
                  <a:srgbClr val="000000"/>
                </a:solidFill>
                <a:latin typeface="Canva Sans Bold"/>
                <a:ea typeface="Canva Sans Bold"/>
                <a:cs typeface="Canva Sans Bold"/>
                <a:sym typeface="Canva Sans Bold"/>
              </a:rPr>
              <a:t>Build Neural Network Model  (Dense layers + Dropout + BN)</a:t>
            </a:r>
          </a:p>
        </p:txBody>
      </p:sp>
      <p:grpSp>
        <p:nvGrpSpPr>
          <p:cNvPr id="42" name="Group 42"/>
          <p:cNvGrpSpPr/>
          <p:nvPr/>
        </p:nvGrpSpPr>
        <p:grpSpPr>
          <a:xfrm>
            <a:off x="7373907" y="4594470"/>
            <a:ext cx="4183621" cy="1397813"/>
            <a:chOff x="0" y="0"/>
            <a:chExt cx="1618888" cy="540896"/>
          </a:xfrm>
        </p:grpSpPr>
        <p:sp>
          <p:nvSpPr>
            <p:cNvPr id="43" name="Freeform 43"/>
            <p:cNvSpPr/>
            <p:nvPr/>
          </p:nvSpPr>
          <p:spPr>
            <a:xfrm>
              <a:off x="0" y="0"/>
              <a:ext cx="1618888" cy="540896"/>
            </a:xfrm>
            <a:custGeom>
              <a:avLst/>
              <a:gdLst/>
              <a:ahLst/>
              <a:cxnLst/>
              <a:rect l="l" t="t" r="r" b="b"/>
              <a:pathLst>
                <a:path w="1618888" h="540896">
                  <a:moveTo>
                    <a:pt x="0" y="0"/>
                  </a:moveTo>
                  <a:lnTo>
                    <a:pt x="1618888" y="0"/>
                  </a:lnTo>
                  <a:lnTo>
                    <a:pt x="1618888" y="540896"/>
                  </a:lnTo>
                  <a:lnTo>
                    <a:pt x="0" y="540896"/>
                  </a:lnTo>
                  <a:close/>
                </a:path>
              </a:pathLst>
            </a:custGeom>
            <a:solidFill>
              <a:srgbClr val="919191"/>
            </a:solidFill>
          </p:spPr>
        </p:sp>
        <p:sp>
          <p:nvSpPr>
            <p:cNvPr id="44" name="TextBox 44"/>
            <p:cNvSpPr txBox="1"/>
            <p:nvPr/>
          </p:nvSpPr>
          <p:spPr>
            <a:xfrm>
              <a:off x="0" y="-47625"/>
              <a:ext cx="1618888" cy="588521"/>
            </a:xfrm>
            <a:prstGeom prst="rect">
              <a:avLst/>
            </a:prstGeom>
          </p:spPr>
          <p:txBody>
            <a:bodyPr lIns="50800" tIns="50800" rIns="50800" bIns="50800" rtlCol="0" anchor="ctr"/>
            <a:lstStyle/>
            <a:p>
              <a:pPr algn="ctr">
                <a:lnSpc>
                  <a:spcPts val="2659"/>
                </a:lnSpc>
              </a:pPr>
              <a:endParaRPr/>
            </a:p>
          </p:txBody>
        </p:sp>
      </p:grpSp>
      <p:sp>
        <p:nvSpPr>
          <p:cNvPr id="45" name="TextBox 45"/>
          <p:cNvSpPr txBox="1"/>
          <p:nvPr/>
        </p:nvSpPr>
        <p:spPr>
          <a:xfrm>
            <a:off x="7198734" y="4642802"/>
            <a:ext cx="4358795" cy="1239314"/>
          </a:xfrm>
          <a:prstGeom prst="rect">
            <a:avLst/>
          </a:prstGeom>
        </p:spPr>
        <p:txBody>
          <a:bodyPr wrap="square" lIns="0" tIns="0" rIns="0" bIns="0" rtlCol="0" anchor="t">
            <a:spAutoFit/>
          </a:bodyPr>
          <a:lstStyle/>
          <a:p>
            <a:pPr marL="0" lvl="0" indent="0" algn="ctr">
              <a:lnSpc>
                <a:spcPts val="4954"/>
              </a:lnSpc>
              <a:spcBef>
                <a:spcPct val="0"/>
              </a:spcBef>
            </a:pPr>
            <a:r>
              <a:rPr lang="en-US" sz="3539" b="1" dirty="0">
                <a:solidFill>
                  <a:srgbClr val="000000"/>
                </a:solidFill>
                <a:latin typeface="Canva Sans Bold"/>
                <a:ea typeface="Canva Sans Bold"/>
                <a:cs typeface="Canva Sans Bold"/>
                <a:sym typeface="Canva Sans Bold"/>
              </a:rPr>
              <a:t>Tr</a:t>
            </a:r>
            <a:r>
              <a:rPr lang="en-US" sz="3539" b="1" u="none" strike="noStrike" dirty="0">
                <a:solidFill>
                  <a:srgbClr val="000000"/>
                </a:solidFill>
                <a:latin typeface="Canva Sans Bold"/>
                <a:ea typeface="Canva Sans Bold"/>
                <a:cs typeface="Canva Sans Bold"/>
                <a:sym typeface="Canva Sans Bold"/>
              </a:rPr>
              <a:t>ain Model</a:t>
            </a:r>
          </a:p>
          <a:p>
            <a:pPr marL="0" lvl="0" indent="0" algn="ctr">
              <a:lnSpc>
                <a:spcPts val="4954"/>
              </a:lnSpc>
              <a:spcBef>
                <a:spcPct val="0"/>
              </a:spcBef>
            </a:pPr>
            <a:r>
              <a:rPr lang="en-US" sz="3539" b="1" u="none" strike="noStrike" dirty="0">
                <a:solidFill>
                  <a:srgbClr val="000000"/>
                </a:solidFill>
                <a:latin typeface="Canva Sans Bold"/>
                <a:ea typeface="Canva Sans Bold"/>
                <a:cs typeface="Canva Sans Bold"/>
                <a:sym typeface="Canva Sans Bold"/>
              </a:rPr>
              <a:t> Predict on Test Set </a:t>
            </a:r>
          </a:p>
        </p:txBody>
      </p:sp>
      <p:grpSp>
        <p:nvGrpSpPr>
          <p:cNvPr id="46" name="Group 46"/>
          <p:cNvGrpSpPr/>
          <p:nvPr/>
        </p:nvGrpSpPr>
        <p:grpSpPr>
          <a:xfrm>
            <a:off x="7373907" y="6554258"/>
            <a:ext cx="4183621" cy="1397813"/>
            <a:chOff x="0" y="0"/>
            <a:chExt cx="1618888" cy="540896"/>
          </a:xfrm>
        </p:grpSpPr>
        <p:sp>
          <p:nvSpPr>
            <p:cNvPr id="47" name="Freeform 47"/>
            <p:cNvSpPr/>
            <p:nvPr/>
          </p:nvSpPr>
          <p:spPr>
            <a:xfrm>
              <a:off x="0" y="0"/>
              <a:ext cx="1618888" cy="540896"/>
            </a:xfrm>
            <a:custGeom>
              <a:avLst/>
              <a:gdLst/>
              <a:ahLst/>
              <a:cxnLst/>
              <a:rect l="l" t="t" r="r" b="b"/>
              <a:pathLst>
                <a:path w="1618888" h="540896">
                  <a:moveTo>
                    <a:pt x="0" y="0"/>
                  </a:moveTo>
                  <a:lnTo>
                    <a:pt x="1618888" y="0"/>
                  </a:lnTo>
                  <a:lnTo>
                    <a:pt x="1618888" y="540896"/>
                  </a:lnTo>
                  <a:lnTo>
                    <a:pt x="0" y="540896"/>
                  </a:lnTo>
                  <a:close/>
                </a:path>
              </a:pathLst>
            </a:custGeom>
            <a:solidFill>
              <a:srgbClr val="919191"/>
            </a:solidFill>
          </p:spPr>
        </p:sp>
        <p:sp>
          <p:nvSpPr>
            <p:cNvPr id="48" name="TextBox 48"/>
            <p:cNvSpPr txBox="1"/>
            <p:nvPr/>
          </p:nvSpPr>
          <p:spPr>
            <a:xfrm>
              <a:off x="0" y="-47625"/>
              <a:ext cx="1618888" cy="588521"/>
            </a:xfrm>
            <a:prstGeom prst="rect">
              <a:avLst/>
            </a:prstGeom>
          </p:spPr>
          <p:txBody>
            <a:bodyPr lIns="50800" tIns="50800" rIns="50800" bIns="50800" rtlCol="0" anchor="ctr"/>
            <a:lstStyle/>
            <a:p>
              <a:pPr algn="ctr">
                <a:lnSpc>
                  <a:spcPts val="2659"/>
                </a:lnSpc>
              </a:pPr>
              <a:endParaRPr/>
            </a:p>
          </p:txBody>
        </p:sp>
      </p:grpSp>
      <p:sp>
        <p:nvSpPr>
          <p:cNvPr id="49" name="TextBox 49"/>
          <p:cNvSpPr txBox="1"/>
          <p:nvPr/>
        </p:nvSpPr>
        <p:spPr>
          <a:xfrm>
            <a:off x="7239046" y="6602589"/>
            <a:ext cx="4441589" cy="1234475"/>
          </a:xfrm>
          <a:prstGeom prst="rect">
            <a:avLst/>
          </a:prstGeom>
        </p:spPr>
        <p:txBody>
          <a:bodyPr wrap="square" lIns="0" tIns="0" rIns="0" bIns="0" rtlCol="0" anchor="t">
            <a:spAutoFit/>
          </a:bodyPr>
          <a:lstStyle/>
          <a:p>
            <a:pPr marL="0" lvl="0" indent="0" algn="ctr">
              <a:lnSpc>
                <a:spcPts val="4954"/>
              </a:lnSpc>
              <a:spcBef>
                <a:spcPct val="0"/>
              </a:spcBef>
            </a:pPr>
            <a:r>
              <a:rPr lang="en-US" sz="3539" b="1" dirty="0">
                <a:solidFill>
                  <a:srgbClr val="000000"/>
                </a:solidFill>
                <a:latin typeface="Canva Sans Bold"/>
                <a:ea typeface="Canva Sans Bold"/>
                <a:cs typeface="Canva Sans Bold"/>
                <a:sym typeface="Canva Sans Bold"/>
              </a:rPr>
              <a:t>Tr</a:t>
            </a:r>
            <a:r>
              <a:rPr lang="en-US" sz="3539" b="1" u="none" strike="noStrike" dirty="0">
                <a:solidFill>
                  <a:srgbClr val="000000"/>
                </a:solidFill>
                <a:latin typeface="Canva Sans Bold"/>
                <a:ea typeface="Canva Sans Bold"/>
                <a:cs typeface="Canva Sans Bold"/>
                <a:sym typeface="Canva Sans Bold"/>
              </a:rPr>
              <a:t>ain Model</a:t>
            </a:r>
          </a:p>
          <a:p>
            <a:pPr marL="0" lvl="0" indent="0" algn="ctr">
              <a:lnSpc>
                <a:spcPts val="4954"/>
              </a:lnSpc>
              <a:spcBef>
                <a:spcPct val="0"/>
              </a:spcBef>
            </a:pPr>
            <a:r>
              <a:rPr lang="en-US" sz="3539" b="1" u="none" strike="noStrike" dirty="0">
                <a:solidFill>
                  <a:srgbClr val="000000"/>
                </a:solidFill>
                <a:latin typeface="Canva Sans Bold"/>
                <a:ea typeface="Canva Sans Bold"/>
                <a:cs typeface="Canva Sans Bold"/>
                <a:sym typeface="Canva Sans Bold"/>
              </a:rPr>
              <a:t> Predict on Test Set </a:t>
            </a:r>
          </a:p>
        </p:txBody>
      </p:sp>
      <p:grpSp>
        <p:nvGrpSpPr>
          <p:cNvPr id="50" name="Group 50"/>
          <p:cNvGrpSpPr/>
          <p:nvPr/>
        </p:nvGrpSpPr>
        <p:grpSpPr>
          <a:xfrm>
            <a:off x="7429340" y="8260842"/>
            <a:ext cx="4183621" cy="1397813"/>
            <a:chOff x="0" y="0"/>
            <a:chExt cx="1618888" cy="540896"/>
          </a:xfrm>
        </p:grpSpPr>
        <p:sp>
          <p:nvSpPr>
            <p:cNvPr id="51" name="Freeform 51"/>
            <p:cNvSpPr/>
            <p:nvPr/>
          </p:nvSpPr>
          <p:spPr>
            <a:xfrm>
              <a:off x="0" y="0"/>
              <a:ext cx="1618888" cy="540896"/>
            </a:xfrm>
            <a:custGeom>
              <a:avLst/>
              <a:gdLst/>
              <a:ahLst/>
              <a:cxnLst/>
              <a:rect l="l" t="t" r="r" b="b"/>
              <a:pathLst>
                <a:path w="1618888" h="540896">
                  <a:moveTo>
                    <a:pt x="0" y="0"/>
                  </a:moveTo>
                  <a:lnTo>
                    <a:pt x="1618888" y="0"/>
                  </a:lnTo>
                  <a:lnTo>
                    <a:pt x="1618888" y="540896"/>
                  </a:lnTo>
                  <a:lnTo>
                    <a:pt x="0" y="540896"/>
                  </a:lnTo>
                  <a:close/>
                </a:path>
              </a:pathLst>
            </a:custGeom>
            <a:solidFill>
              <a:srgbClr val="919191"/>
            </a:solidFill>
          </p:spPr>
        </p:sp>
        <p:sp>
          <p:nvSpPr>
            <p:cNvPr id="52" name="TextBox 52"/>
            <p:cNvSpPr txBox="1"/>
            <p:nvPr/>
          </p:nvSpPr>
          <p:spPr>
            <a:xfrm>
              <a:off x="0" y="-47625"/>
              <a:ext cx="1618888" cy="588521"/>
            </a:xfrm>
            <a:prstGeom prst="rect">
              <a:avLst/>
            </a:prstGeom>
          </p:spPr>
          <p:txBody>
            <a:bodyPr lIns="50800" tIns="50800" rIns="50800" bIns="50800" rtlCol="0" anchor="ctr"/>
            <a:lstStyle/>
            <a:p>
              <a:pPr algn="ctr">
                <a:lnSpc>
                  <a:spcPts val="2659"/>
                </a:lnSpc>
              </a:pPr>
              <a:endParaRPr/>
            </a:p>
          </p:txBody>
        </p:sp>
      </p:grpSp>
      <p:sp>
        <p:nvSpPr>
          <p:cNvPr id="53" name="TextBox 53"/>
          <p:cNvSpPr txBox="1"/>
          <p:nvPr/>
        </p:nvSpPr>
        <p:spPr>
          <a:xfrm>
            <a:off x="7396250" y="8309174"/>
            <a:ext cx="4249801" cy="1234475"/>
          </a:xfrm>
          <a:prstGeom prst="rect">
            <a:avLst/>
          </a:prstGeom>
        </p:spPr>
        <p:txBody>
          <a:bodyPr lIns="0" tIns="0" rIns="0" bIns="0" rtlCol="0" anchor="t">
            <a:spAutoFit/>
          </a:bodyPr>
          <a:lstStyle/>
          <a:p>
            <a:pPr marL="0" lvl="0" indent="0" algn="ctr">
              <a:lnSpc>
                <a:spcPts val="4954"/>
              </a:lnSpc>
              <a:spcBef>
                <a:spcPct val="0"/>
              </a:spcBef>
            </a:pPr>
            <a:r>
              <a:rPr lang="en-US" sz="3539" b="1">
                <a:solidFill>
                  <a:srgbClr val="000000"/>
                </a:solidFill>
                <a:latin typeface="Canva Sans Bold"/>
                <a:ea typeface="Canva Sans Bold"/>
                <a:cs typeface="Canva Sans Bold"/>
                <a:sym typeface="Canva Sans Bold"/>
              </a:rPr>
              <a:t>Visu</a:t>
            </a:r>
            <a:r>
              <a:rPr lang="en-US" sz="3539" b="1" u="none" strike="noStrike">
                <a:solidFill>
                  <a:srgbClr val="000000"/>
                </a:solidFill>
                <a:latin typeface="Canva Sans Bold"/>
                <a:ea typeface="Canva Sans Bold"/>
                <a:cs typeface="Canva Sans Bold"/>
                <a:sym typeface="Canva Sans Bold"/>
              </a:rPr>
              <a:t>alize Accuracy/Loss</a:t>
            </a:r>
          </a:p>
        </p:txBody>
      </p:sp>
      <p:sp>
        <p:nvSpPr>
          <p:cNvPr id="54" name="AutoShape 54"/>
          <p:cNvSpPr/>
          <p:nvPr/>
        </p:nvSpPr>
        <p:spPr>
          <a:xfrm>
            <a:off x="465415" y="954551"/>
            <a:ext cx="0" cy="8989420"/>
          </a:xfrm>
          <a:prstGeom prst="line">
            <a:avLst/>
          </a:prstGeom>
          <a:ln w="38100" cap="flat">
            <a:solidFill>
              <a:srgbClr val="000000"/>
            </a:solidFill>
            <a:prstDash val="solid"/>
            <a:headEnd type="none" w="sm" len="sm"/>
            <a:tailEnd type="arrow" w="med" len="sm"/>
          </a:ln>
        </p:spPr>
      </p:sp>
      <p:sp>
        <p:nvSpPr>
          <p:cNvPr id="55" name="AutoShape 55"/>
          <p:cNvSpPr/>
          <p:nvPr/>
        </p:nvSpPr>
        <p:spPr>
          <a:xfrm flipH="1" flipV="1">
            <a:off x="17862445" y="591892"/>
            <a:ext cx="0" cy="7645495"/>
          </a:xfrm>
          <a:prstGeom prst="line">
            <a:avLst/>
          </a:prstGeom>
          <a:ln w="38100" cap="flat">
            <a:solidFill>
              <a:srgbClr val="000000"/>
            </a:solidFill>
            <a:prstDash val="solid"/>
            <a:headEnd type="none" w="sm" len="sm"/>
            <a:tailEnd type="arrow" w="med" len="sm"/>
          </a:ln>
        </p:spPr>
      </p:sp>
      <p:sp>
        <p:nvSpPr>
          <p:cNvPr id="56" name="AutoShape 56"/>
          <p:cNvSpPr/>
          <p:nvPr/>
        </p:nvSpPr>
        <p:spPr>
          <a:xfrm>
            <a:off x="12183381" y="591892"/>
            <a:ext cx="5679064" cy="0"/>
          </a:xfrm>
          <a:prstGeom prst="line">
            <a:avLst/>
          </a:prstGeom>
          <a:ln w="38100" cap="flat">
            <a:solidFill>
              <a:srgbClr val="000000"/>
            </a:solidFill>
            <a:prstDash val="solid"/>
            <a:headEnd type="arrow" w="med" len="sm"/>
            <a:tailEnd type="arrow" w="med" len="sm"/>
          </a:ln>
        </p:spPr>
      </p:sp>
      <p:sp>
        <p:nvSpPr>
          <p:cNvPr id="57" name="AutoShape 57"/>
          <p:cNvSpPr/>
          <p:nvPr/>
        </p:nvSpPr>
        <p:spPr>
          <a:xfrm flipH="1">
            <a:off x="12183381" y="591199"/>
            <a:ext cx="77479" cy="6765369"/>
          </a:xfrm>
          <a:prstGeom prst="line">
            <a:avLst/>
          </a:prstGeom>
          <a:ln w="38100" cap="flat">
            <a:solidFill>
              <a:srgbClr val="000000"/>
            </a:solidFill>
            <a:prstDash val="solid"/>
            <a:headEnd type="none" w="sm" len="sm"/>
            <a:tailEnd type="arrow" w="med" len="sm"/>
          </a:ln>
        </p:spPr>
      </p:sp>
      <p:sp>
        <p:nvSpPr>
          <p:cNvPr id="58" name="AutoShape 58"/>
          <p:cNvSpPr/>
          <p:nvPr/>
        </p:nvSpPr>
        <p:spPr>
          <a:xfrm flipV="1">
            <a:off x="465415" y="9943971"/>
            <a:ext cx="11321283" cy="19050"/>
          </a:xfrm>
          <a:prstGeom prst="line">
            <a:avLst/>
          </a:prstGeom>
          <a:ln w="38100" cap="flat">
            <a:solidFill>
              <a:srgbClr val="000000"/>
            </a:solidFill>
            <a:prstDash val="solid"/>
            <a:headEnd type="arrow" w="med" len="sm"/>
            <a:tailEnd type="arrow" w="med"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4307" y="434113"/>
            <a:ext cx="4475132" cy="8824187"/>
          </a:xfrm>
          <a:custGeom>
            <a:avLst/>
            <a:gdLst/>
            <a:ahLst/>
            <a:cxnLst/>
            <a:rect l="l" t="t" r="r" b="b"/>
            <a:pathLst>
              <a:path w="4475132" h="8824187">
                <a:moveTo>
                  <a:pt x="0" y="0"/>
                </a:moveTo>
                <a:lnTo>
                  <a:pt x="4475132" y="0"/>
                </a:lnTo>
                <a:lnTo>
                  <a:pt x="4475132" y="8824187"/>
                </a:lnTo>
                <a:lnTo>
                  <a:pt x="0" y="8824187"/>
                </a:lnTo>
                <a:lnTo>
                  <a:pt x="0" y="0"/>
                </a:lnTo>
                <a:close/>
              </a:path>
            </a:pathLst>
          </a:custGeom>
          <a:blipFill>
            <a:blip r:embed="rId2"/>
            <a:stretch>
              <a:fillRect l="-1194" r="-1194"/>
            </a:stretch>
          </a:blipFill>
        </p:spPr>
      </p:sp>
      <p:sp>
        <p:nvSpPr>
          <p:cNvPr id="3" name="Freeform 3"/>
          <p:cNvSpPr/>
          <p:nvPr/>
        </p:nvSpPr>
        <p:spPr>
          <a:xfrm>
            <a:off x="4789439" y="0"/>
            <a:ext cx="6133691" cy="6548294"/>
          </a:xfrm>
          <a:custGeom>
            <a:avLst/>
            <a:gdLst/>
            <a:ahLst/>
            <a:cxnLst/>
            <a:rect l="l" t="t" r="r" b="b"/>
            <a:pathLst>
              <a:path w="6133691" h="6548294">
                <a:moveTo>
                  <a:pt x="0" y="0"/>
                </a:moveTo>
                <a:lnTo>
                  <a:pt x="6133691" y="0"/>
                </a:lnTo>
                <a:lnTo>
                  <a:pt x="6133691" y="6548294"/>
                </a:lnTo>
                <a:lnTo>
                  <a:pt x="0" y="6548294"/>
                </a:lnTo>
                <a:lnTo>
                  <a:pt x="0" y="0"/>
                </a:lnTo>
                <a:close/>
              </a:path>
            </a:pathLst>
          </a:custGeom>
          <a:blipFill>
            <a:blip r:embed="rId3"/>
            <a:stretch>
              <a:fillRect/>
            </a:stretch>
          </a:blipFill>
        </p:spPr>
      </p:sp>
      <p:sp>
        <p:nvSpPr>
          <p:cNvPr id="4" name="Freeform 4"/>
          <p:cNvSpPr/>
          <p:nvPr/>
        </p:nvSpPr>
        <p:spPr>
          <a:xfrm>
            <a:off x="11671640" y="0"/>
            <a:ext cx="6062307" cy="6350417"/>
          </a:xfrm>
          <a:custGeom>
            <a:avLst/>
            <a:gdLst/>
            <a:ahLst/>
            <a:cxnLst/>
            <a:rect l="l" t="t" r="r" b="b"/>
            <a:pathLst>
              <a:path w="6062307" h="6350417">
                <a:moveTo>
                  <a:pt x="0" y="0"/>
                </a:moveTo>
                <a:lnTo>
                  <a:pt x="6062307" y="0"/>
                </a:lnTo>
                <a:lnTo>
                  <a:pt x="6062307" y="6350417"/>
                </a:lnTo>
                <a:lnTo>
                  <a:pt x="0" y="6350417"/>
                </a:lnTo>
                <a:lnTo>
                  <a:pt x="0" y="0"/>
                </a:lnTo>
                <a:close/>
              </a:path>
            </a:pathLst>
          </a:custGeom>
          <a:blipFill>
            <a:blip r:embed="rId4"/>
            <a:stretch>
              <a:fillRect/>
            </a:stretch>
          </a:blipFill>
        </p:spPr>
      </p:sp>
      <p:sp>
        <p:nvSpPr>
          <p:cNvPr id="5" name="Freeform 5"/>
          <p:cNvSpPr/>
          <p:nvPr/>
        </p:nvSpPr>
        <p:spPr>
          <a:xfrm>
            <a:off x="6131131" y="6548294"/>
            <a:ext cx="11081019" cy="3406051"/>
          </a:xfrm>
          <a:custGeom>
            <a:avLst/>
            <a:gdLst/>
            <a:ahLst/>
            <a:cxnLst/>
            <a:rect l="l" t="t" r="r" b="b"/>
            <a:pathLst>
              <a:path w="11081019" h="3406051">
                <a:moveTo>
                  <a:pt x="0" y="0"/>
                </a:moveTo>
                <a:lnTo>
                  <a:pt x="11081019" y="0"/>
                </a:lnTo>
                <a:lnTo>
                  <a:pt x="11081019" y="3406051"/>
                </a:lnTo>
                <a:lnTo>
                  <a:pt x="0" y="3406051"/>
                </a:lnTo>
                <a:lnTo>
                  <a:pt x="0" y="0"/>
                </a:lnTo>
                <a:close/>
              </a:path>
            </a:pathLst>
          </a:custGeom>
          <a:blipFill>
            <a:blip r:embed="rId5"/>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295564" y="5143500"/>
            <a:ext cx="11301259" cy="4675896"/>
          </a:xfrm>
          <a:custGeom>
            <a:avLst/>
            <a:gdLst/>
            <a:ahLst/>
            <a:cxnLst/>
            <a:rect l="l" t="t" r="r" b="b"/>
            <a:pathLst>
              <a:path w="11301259" h="4675896">
                <a:moveTo>
                  <a:pt x="0" y="0"/>
                </a:moveTo>
                <a:lnTo>
                  <a:pt x="11301259" y="0"/>
                </a:lnTo>
                <a:lnTo>
                  <a:pt x="11301259" y="4675896"/>
                </a:lnTo>
                <a:lnTo>
                  <a:pt x="0" y="4675896"/>
                </a:lnTo>
                <a:lnTo>
                  <a:pt x="0" y="0"/>
                </a:lnTo>
                <a:close/>
              </a:path>
            </a:pathLst>
          </a:custGeom>
          <a:blipFill>
            <a:blip r:embed="rId2"/>
            <a:stretch>
              <a:fillRect/>
            </a:stretch>
          </a:blipFill>
        </p:spPr>
      </p:sp>
      <p:sp>
        <p:nvSpPr>
          <p:cNvPr id="3" name="Freeform 3"/>
          <p:cNvSpPr/>
          <p:nvPr/>
        </p:nvSpPr>
        <p:spPr>
          <a:xfrm>
            <a:off x="248725" y="453478"/>
            <a:ext cx="11301259" cy="4690022"/>
          </a:xfrm>
          <a:custGeom>
            <a:avLst/>
            <a:gdLst/>
            <a:ahLst/>
            <a:cxnLst/>
            <a:rect l="l" t="t" r="r" b="b"/>
            <a:pathLst>
              <a:path w="11301259" h="4690022">
                <a:moveTo>
                  <a:pt x="0" y="0"/>
                </a:moveTo>
                <a:lnTo>
                  <a:pt x="11301259" y="0"/>
                </a:lnTo>
                <a:lnTo>
                  <a:pt x="11301259" y="4690022"/>
                </a:lnTo>
                <a:lnTo>
                  <a:pt x="0" y="4690022"/>
                </a:lnTo>
                <a:lnTo>
                  <a:pt x="0" y="0"/>
                </a:lnTo>
                <a:close/>
              </a:path>
            </a:pathLst>
          </a:custGeom>
          <a:blipFill>
            <a:blip r:embed="rId3"/>
            <a:stretch>
              <a:fillRect/>
            </a:stretch>
          </a:blipFill>
        </p:spPr>
      </p:sp>
      <p:sp>
        <p:nvSpPr>
          <p:cNvPr id="4" name="Freeform 4"/>
          <p:cNvSpPr/>
          <p:nvPr/>
        </p:nvSpPr>
        <p:spPr>
          <a:xfrm>
            <a:off x="11723470" y="1208542"/>
            <a:ext cx="6046839" cy="3575815"/>
          </a:xfrm>
          <a:custGeom>
            <a:avLst/>
            <a:gdLst/>
            <a:ahLst/>
            <a:cxnLst/>
            <a:rect l="l" t="t" r="r" b="b"/>
            <a:pathLst>
              <a:path w="6046839" h="3575815">
                <a:moveTo>
                  <a:pt x="0" y="0"/>
                </a:moveTo>
                <a:lnTo>
                  <a:pt x="6046838" y="0"/>
                </a:lnTo>
                <a:lnTo>
                  <a:pt x="6046838" y="3575816"/>
                </a:lnTo>
                <a:lnTo>
                  <a:pt x="0" y="3575816"/>
                </a:lnTo>
                <a:lnTo>
                  <a:pt x="0" y="0"/>
                </a:lnTo>
                <a:close/>
              </a:path>
            </a:pathLst>
          </a:custGeom>
          <a:blipFill>
            <a:blip r:embed="rId4"/>
            <a:stretch>
              <a:fillRect/>
            </a:stretch>
          </a:blipFill>
        </p:spPr>
      </p:sp>
      <p:sp>
        <p:nvSpPr>
          <p:cNvPr id="5" name="Freeform 5"/>
          <p:cNvSpPr/>
          <p:nvPr/>
        </p:nvSpPr>
        <p:spPr>
          <a:xfrm>
            <a:off x="248725" y="5558636"/>
            <a:ext cx="5801476" cy="3284528"/>
          </a:xfrm>
          <a:custGeom>
            <a:avLst/>
            <a:gdLst/>
            <a:ahLst/>
            <a:cxnLst/>
            <a:rect l="l" t="t" r="r" b="b"/>
            <a:pathLst>
              <a:path w="5801476" h="3284528">
                <a:moveTo>
                  <a:pt x="0" y="0"/>
                </a:moveTo>
                <a:lnTo>
                  <a:pt x="5801476" y="0"/>
                </a:lnTo>
                <a:lnTo>
                  <a:pt x="5801476" y="3284528"/>
                </a:lnTo>
                <a:lnTo>
                  <a:pt x="0" y="3284528"/>
                </a:lnTo>
                <a:lnTo>
                  <a:pt x="0" y="0"/>
                </a:lnTo>
                <a:close/>
              </a:path>
            </a:pathLst>
          </a:custGeom>
          <a:blipFill>
            <a:blip r:embed="rId5"/>
            <a:stretch>
              <a:fillRect/>
            </a:stretch>
          </a:blipFill>
        </p:spPr>
      </p:sp>
      <p:sp>
        <p:nvSpPr>
          <p:cNvPr id="6" name="TextBox 6"/>
          <p:cNvSpPr txBox="1"/>
          <p:nvPr/>
        </p:nvSpPr>
        <p:spPr>
          <a:xfrm>
            <a:off x="14141655" y="-37695"/>
            <a:ext cx="1707945" cy="887095"/>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Canva Sans Bold"/>
                <a:ea typeface="Canva Sans Bold"/>
                <a:cs typeface="Canva Sans Bold"/>
                <a:sym typeface="Canva Sans Bold"/>
              </a:rPr>
              <a:t>Age</a:t>
            </a:r>
          </a:p>
        </p:txBody>
      </p:sp>
      <p:sp>
        <p:nvSpPr>
          <p:cNvPr id="7" name="TextBox 7"/>
          <p:cNvSpPr txBox="1"/>
          <p:nvPr/>
        </p:nvSpPr>
        <p:spPr>
          <a:xfrm>
            <a:off x="1622455" y="8932301"/>
            <a:ext cx="3054017"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Gender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7775" y="537527"/>
            <a:ext cx="4105573" cy="887095"/>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References : </a:t>
            </a:r>
          </a:p>
        </p:txBody>
      </p:sp>
      <p:sp>
        <p:nvSpPr>
          <p:cNvPr id="3" name="TextBox 3"/>
          <p:cNvSpPr txBox="1"/>
          <p:nvPr/>
        </p:nvSpPr>
        <p:spPr>
          <a:xfrm>
            <a:off x="517775" y="1742929"/>
            <a:ext cx="17489593" cy="8235207"/>
          </a:xfrm>
          <a:prstGeom prst="rect">
            <a:avLst/>
          </a:prstGeom>
        </p:spPr>
        <p:txBody>
          <a:bodyPr lIns="0" tIns="0" rIns="0" bIns="0" rtlCol="0" anchor="t">
            <a:spAutoFit/>
          </a:bodyPr>
          <a:lstStyle/>
          <a:p>
            <a:pPr algn="l">
              <a:lnSpc>
                <a:spcPts val="3890"/>
              </a:lnSpc>
            </a:pPr>
            <a:r>
              <a:rPr lang="en-US" sz="2779" b="1">
                <a:solidFill>
                  <a:srgbClr val="000000"/>
                </a:solidFill>
                <a:latin typeface="Canva Sans Bold"/>
                <a:ea typeface="Canva Sans Bold"/>
                <a:cs typeface="Canva Sans Bold"/>
                <a:sym typeface="Canva Sans Bold"/>
              </a:rPr>
              <a:t>1</a:t>
            </a:r>
            <a:r>
              <a:rPr lang="en-US" sz="2779">
                <a:solidFill>
                  <a:srgbClr val="000000"/>
                </a:solidFill>
                <a:latin typeface="Canva Sans"/>
                <a:ea typeface="Canva Sans"/>
                <a:cs typeface="Canva Sans"/>
                <a:sym typeface="Canva Sans"/>
              </a:rPr>
              <a:t>. V. S. Kone, A. Anagal, S. Anegundi, P. Jadhav, U. Kulkarni, and M. S. M, “Voice based Gender and Age Recognition System,” 2023 International Conference on Advancement in Computation &amp; Computer Technologies (InCACCT), Gharuan, India, pp. 74–80, 2023, doi: 10.1109/InCACCT57535.2023.10141801.    </a:t>
            </a:r>
            <a:r>
              <a:rPr lang="en-US" sz="2779" b="1">
                <a:solidFill>
                  <a:srgbClr val="000000"/>
                </a:solidFill>
                <a:latin typeface="Canva Sans Bold"/>
                <a:ea typeface="Canva Sans Bold"/>
                <a:cs typeface="Canva Sans Bold"/>
                <a:sym typeface="Canva Sans Bold"/>
              </a:rPr>
              <a:t>2</a:t>
            </a:r>
            <a:r>
              <a:rPr lang="en-US" sz="2779">
                <a:solidFill>
                  <a:srgbClr val="000000"/>
                </a:solidFill>
                <a:latin typeface="Canva Sans"/>
                <a:ea typeface="Canva Sans"/>
                <a:cs typeface="Canva Sans"/>
                <a:sym typeface="Canva Sans"/>
              </a:rPr>
              <a:t>. M. A. Uddin, M. S. Hossain, R. K. Pathan, and M. Biswas, “Gender Recognition from Human Voice using Multi-Layer Architecture,” in 2020 International Confer ence on INnovations in Intelligent SysTems and Applications (INISTA), Novi Sad, Serbia, 2020, doi: 10.1109/INISTA49547.2020.9194654. </a:t>
            </a:r>
          </a:p>
          <a:p>
            <a:pPr algn="l">
              <a:lnSpc>
                <a:spcPts val="3890"/>
              </a:lnSpc>
            </a:pPr>
            <a:r>
              <a:rPr lang="en-US" sz="2779" b="1">
                <a:solidFill>
                  <a:srgbClr val="000000"/>
                </a:solidFill>
                <a:latin typeface="Canva Sans Bold"/>
                <a:ea typeface="Canva Sans Bold"/>
                <a:cs typeface="Canva Sans Bold"/>
                <a:sym typeface="Canva Sans Bold"/>
              </a:rPr>
              <a:t>3</a:t>
            </a:r>
            <a:r>
              <a:rPr lang="en-US" sz="2779">
                <a:solidFill>
                  <a:srgbClr val="000000"/>
                </a:solidFill>
                <a:latin typeface="Canva Sans"/>
                <a:ea typeface="Canva Sans"/>
                <a:cs typeface="Canva Sans"/>
                <a:sym typeface="Canva Sans"/>
              </a:rPr>
              <a:t>. L. Jasuja, A. Rasool, and G. Hajela, “Voice Gender Recognizer: Recognition of Gender from Voice using Deep Neural Networks,” 2020 International Conference on Smart Electronics and Communication (ICOSEC), Trichy, India, pp. 319–324, 2020, doi: 10.1109/ICOSEC49089.2020.9215254. </a:t>
            </a:r>
          </a:p>
          <a:p>
            <a:pPr algn="l">
              <a:lnSpc>
                <a:spcPts val="3890"/>
              </a:lnSpc>
            </a:pPr>
            <a:r>
              <a:rPr lang="en-US" sz="2779" b="1">
                <a:solidFill>
                  <a:srgbClr val="000000"/>
                </a:solidFill>
                <a:latin typeface="Canva Sans Bold"/>
                <a:ea typeface="Canva Sans Bold"/>
                <a:cs typeface="Canva Sans Bold"/>
                <a:sym typeface="Canva Sans Bold"/>
              </a:rPr>
              <a:t>4</a:t>
            </a:r>
            <a:r>
              <a:rPr lang="en-US" sz="2779">
                <a:solidFill>
                  <a:srgbClr val="000000"/>
                </a:solidFill>
                <a:latin typeface="Canva Sans"/>
                <a:ea typeface="Canva Sans"/>
                <a:cs typeface="Canva Sans"/>
                <a:sym typeface="Canva Sans"/>
              </a:rPr>
              <a:t>. H. A. S´anchez-Hevia, R. Gil-Pita, M. Utrilla-Manso, et al., “Age group classi f ication and gender recognition from speech with temporal convolutional neural networks,” Multimedia Tools and Applications, vol. 81, pp. 3535–3552, 2022, doi: 10.1007/s11042-021-11614-4. </a:t>
            </a:r>
          </a:p>
          <a:p>
            <a:pPr algn="l">
              <a:lnSpc>
                <a:spcPts val="3890"/>
              </a:lnSpc>
            </a:pPr>
            <a:r>
              <a:rPr lang="en-US" sz="2779" b="1">
                <a:solidFill>
                  <a:srgbClr val="000000"/>
                </a:solidFill>
                <a:latin typeface="Canva Sans Bold"/>
                <a:ea typeface="Canva Sans Bold"/>
                <a:cs typeface="Canva Sans Bold"/>
                <a:sym typeface="Canva Sans Bold"/>
              </a:rPr>
              <a:t>5</a:t>
            </a:r>
            <a:r>
              <a:rPr lang="en-US" sz="2779">
                <a:solidFill>
                  <a:srgbClr val="000000"/>
                </a:solidFill>
                <a:latin typeface="Canva Sans"/>
                <a:ea typeface="Canva Sans"/>
                <a:cs typeface="Canva Sans"/>
                <a:sym typeface="Canva Sans"/>
              </a:rPr>
              <a:t>. E. Y¨ucesoy, “Speaker age and gender recognition using 1D and 2D convolutional neural networks,” Neural Computing and Applications, vol. 36, pp. 3065–3075, 2024, doi: 10.1007/s00521-023-09153-0. </a:t>
            </a:r>
          </a:p>
          <a:p>
            <a:pPr algn="l">
              <a:lnSpc>
                <a:spcPts val="3890"/>
              </a:lnSpc>
            </a:pPr>
            <a:r>
              <a:rPr lang="en-US" sz="2779" b="1">
                <a:solidFill>
                  <a:srgbClr val="000000"/>
                </a:solidFill>
                <a:latin typeface="Canva Sans Bold"/>
                <a:ea typeface="Canva Sans Bold"/>
                <a:cs typeface="Canva Sans Bold"/>
                <a:sym typeface="Canva Sans Bold"/>
              </a:rPr>
              <a:t>6</a:t>
            </a:r>
            <a:r>
              <a:rPr lang="en-US" sz="2779">
                <a:solidFill>
                  <a:srgbClr val="000000"/>
                </a:solidFill>
                <a:latin typeface="Canva Sans"/>
                <a:ea typeface="Canva Sans"/>
                <a:cs typeface="Canva Sans"/>
                <a:sym typeface="Canva Sans"/>
              </a:rPr>
              <a:t>. A. Tursunov, Mustaqeem, J. Y. Choeh, and S. Kwon, “Age and Gender Recognition Using a Convolutional Neural Network with a Specially Designed Multi-Attention Module through Speech Spectrograms,” Sensors, vol. 21, no. 17, p. 5892, 2021, doi: 10.3390/s21175892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623762" y="3380429"/>
            <a:ext cx="11040476" cy="3111407"/>
          </a:xfrm>
          <a:custGeom>
            <a:avLst/>
            <a:gdLst/>
            <a:ahLst/>
            <a:cxnLst/>
            <a:rect l="l" t="t" r="r" b="b"/>
            <a:pathLst>
              <a:path w="11040476" h="3111407">
                <a:moveTo>
                  <a:pt x="0" y="0"/>
                </a:moveTo>
                <a:lnTo>
                  <a:pt x="11040476" y="0"/>
                </a:lnTo>
                <a:lnTo>
                  <a:pt x="11040476" y="3111407"/>
                </a:lnTo>
                <a:lnTo>
                  <a:pt x="0" y="31114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575</Words>
  <Application>Microsoft Office PowerPoint</Application>
  <PresentationFormat>Custom</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Canva Sans Bold</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Subheading</dc:title>
  <cp:lastModifiedBy>Moksh Sharma</cp:lastModifiedBy>
  <cp:revision>2</cp:revision>
  <dcterms:created xsi:type="dcterms:W3CDTF">2006-08-16T00:00:00Z</dcterms:created>
  <dcterms:modified xsi:type="dcterms:W3CDTF">2025-05-14T04:59:52Z</dcterms:modified>
  <dc:identifier>DAGnVzInacE</dc:identifier>
</cp:coreProperties>
</file>