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670"/>
  </p:normalViewPr>
  <p:slideViewPr>
    <p:cSldViewPr snapToGrid="0">
      <p:cViewPr varScale="1">
        <p:scale>
          <a:sx n="91" d="100"/>
          <a:sy n="91" d="100"/>
        </p:scale>
        <p:origin x="19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44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9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5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9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7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6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2/5/25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9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FF3597-294D-4BCC-9A3B-F73618BFB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75F1C-B1E8-034F-C9C0-D924990B2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361" y="720435"/>
            <a:ext cx="6397165" cy="1507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Introduction to Event-Driven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3FCEA-E5E3-1C6C-97BF-526FD57329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361" y="2427316"/>
            <a:ext cx="6397165" cy="35135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 err="1"/>
              <a:t>Definition:</a:t>
            </a:r>
            <a:r>
              <a:rPr lang="en-US" dirty="0" err="1"/>
              <a:t>Event-Driven</a:t>
            </a:r>
            <a:r>
              <a:rPr lang="en-US" dirty="0"/>
              <a:t> Architecture (EDA) is a design paradigm where system components communicate by emitting and listening to events.</a:t>
            </a:r>
          </a:p>
          <a:p>
            <a:pPr>
              <a:lnSpc>
                <a:spcPct val="110000"/>
              </a:lnSpc>
            </a:pPr>
            <a:r>
              <a:rPr lang="en-US" dirty="0"/>
              <a:t>An event represents a significant change or action within the system (e.g., user actions, system-generated changes, external signals).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Why It </a:t>
            </a:r>
            <a:r>
              <a:rPr lang="en-US" b="1" dirty="0" err="1"/>
              <a:t>Matters:</a:t>
            </a:r>
            <a:r>
              <a:rPr lang="en-US" dirty="0" err="1"/>
              <a:t>Enables</a:t>
            </a:r>
            <a:r>
              <a:rPr lang="en-US" dirty="0"/>
              <a:t> scalable, reactive, and flexible systems.</a:t>
            </a:r>
          </a:p>
          <a:p>
            <a:pPr>
              <a:lnSpc>
                <a:spcPct val="110000"/>
              </a:lnSpc>
            </a:pPr>
            <a:r>
              <a:rPr lang="en-US" dirty="0"/>
              <a:t>Widely used in real-time applications like financial trading, IoT, and gaming.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95A814-33CD-4A6C-8F2B-378289DBB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640" y="-148"/>
            <a:ext cx="3495360" cy="34014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79214A-A9B1-4E84-BF32-CA24669E0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695889" y="-5385"/>
            <a:ext cx="3496111" cy="3401447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D5C2D-6A39-1D11-3FBB-D30B7B33D0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7" r="-3" b="-3"/>
          <a:stretch/>
        </p:blipFill>
        <p:spPr>
          <a:xfrm>
            <a:off x="8696640" y="3396062"/>
            <a:ext cx="3496111" cy="34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96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F706-CE75-DEA5-DF70-52F8C2ED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1C8E-F83A-A917-304A-EFC23664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Event Design: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Ensure events are lightweight, containing just the necessary information.</a:t>
            </a:r>
          </a:p>
          <a:p>
            <a:pPr marL="0" indent="0">
              <a:buNone/>
            </a:pPr>
            <a:r>
              <a:rPr lang="en-US" b="1" dirty="0"/>
              <a:t>Event Contract: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Define clear contracts for the events (e.g., formats, semantics) to avoid integration issues.</a:t>
            </a:r>
          </a:p>
          <a:p>
            <a:pPr marL="0" indent="0">
              <a:buNone/>
            </a:pPr>
            <a:r>
              <a:rPr lang="en-US" b="1" dirty="0"/>
              <a:t>Idempotency: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Consumers should be able to process events multiple times without adverse effects.</a:t>
            </a:r>
          </a:p>
          <a:p>
            <a:pPr marL="0" indent="0">
              <a:buNone/>
            </a:pPr>
            <a:r>
              <a:rPr lang="en-US" b="1" dirty="0"/>
              <a:t>Event Versioning: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Plan for backward compatibility in event consumers and producers.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6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A232-0628-993D-B74A-5EC4BE6D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Event-Driven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8CB1-BF84-69FB-9B8F-3500422F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Event-Driven Microservices: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Growing popularity of using EDA to manage microservices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&amp; Machine Learning: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event processing combined with AI for decision-making (e.g., predictive analytics).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Edge Computing: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Increasing use of EDA for real-time event processing closer to the data source (e.g., IoT devices).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B608-5444-C072-4D1A-0F914BC5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0E0C-2A16-E06C-105B-3ED033623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Event: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notification or message that something significant has occurred (e.g., a user making a purchase, a sensor reporting data).</a:t>
            </a:r>
          </a:p>
          <a:p>
            <a:pPr marL="0" indent="0">
              <a:buNone/>
            </a:pPr>
            <a:r>
              <a:rPr lang="en-US" b="1" dirty="0"/>
              <a:t>Event Producer: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component or service that generates the event. For example, an application that triggers an event when an order is placed.</a:t>
            </a:r>
          </a:p>
          <a:p>
            <a:pPr marL="0" indent="0">
              <a:buNone/>
            </a:pPr>
            <a:r>
              <a:rPr lang="en-US" b="1" dirty="0"/>
              <a:t>Event Consumer: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component that listens for and processes events. For example, a shipping service that reacts when an order is placed.</a:t>
            </a:r>
          </a:p>
          <a:p>
            <a:pPr marL="0" indent="0">
              <a:buNone/>
            </a:pPr>
            <a:r>
              <a:rPr lang="en-US" b="1" dirty="0"/>
              <a:t>Event Channel: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medium that delivers events from producers to consumers (e.g., message queues like Kafka, AWS SNS).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7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5D0E5-148F-D709-AABA-6D1D9707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Event-Driven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956F-A330-83D5-F3EA-A5BC857A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Loose Coupling: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Components are decoupled, reducing dependencies.</a:t>
            </a:r>
          </a:p>
          <a:p>
            <a:pPr marL="0" indent="0">
              <a:buNone/>
            </a:pPr>
            <a:r>
              <a:rPr lang="en-US" dirty="0"/>
              <a:t>Changes in one component don't affect others as long as the event contract is respected.</a:t>
            </a:r>
          </a:p>
          <a:p>
            <a:pPr marL="0" indent="0">
              <a:buNone/>
            </a:pPr>
            <a:r>
              <a:rPr lang="en-US" b="1" dirty="0"/>
              <a:t>Scalability: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Systems can scale efficiently by processing events asynchronously.</a:t>
            </a:r>
          </a:p>
          <a:p>
            <a:pPr marL="0" indent="0">
              <a:buNone/>
            </a:pPr>
            <a:r>
              <a:rPr lang="en-US" dirty="0"/>
              <a:t>Ideal for high-traffic or high-volume environments.</a:t>
            </a:r>
          </a:p>
          <a:p>
            <a:pPr marL="0" indent="0">
              <a:buNone/>
            </a:pPr>
            <a:r>
              <a:rPr lang="en-US" b="1" dirty="0"/>
              <a:t>Real-Time Processing: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Enables the immediate reaction to real-world events.</a:t>
            </a:r>
          </a:p>
          <a:p>
            <a:pPr marL="0" indent="0">
              <a:buNone/>
            </a:pPr>
            <a:r>
              <a:rPr lang="en-US" dirty="0"/>
              <a:t>Crucial for real-time systems like fraud detection or monitoring applications.</a:t>
            </a:r>
          </a:p>
          <a:p>
            <a:pPr marL="0" indent="0">
              <a:buNone/>
            </a:pPr>
            <a:r>
              <a:rPr lang="en-US" b="1" dirty="0"/>
              <a:t>Resilience: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Event-driven systems are often more fault-tolerant since consumers can process events when they are ready.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E3E3-BE58-2C1C-16B6-A5272ABB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Flow</a:t>
            </a:r>
            <a:br>
              <a:rPr lang="en-US" b="1" dirty="0"/>
            </a:br>
            <a:endParaRPr lang="en-US" dirty="0"/>
          </a:p>
        </p:txBody>
      </p:sp>
      <p:pic>
        <p:nvPicPr>
          <p:cNvPr id="1026" name="Picture 2" descr="A Guide to Event-Driven Architectures (EDA) | FIRMINIQ">
            <a:extLst>
              <a:ext uri="{FF2B5EF4-FFF2-40B4-BE49-F238E27FC236}">
                <a16:creationId xmlns:a16="http://schemas.microsoft.com/office/drawing/2014/main" id="{2309AAEE-AD6D-6BCF-E833-00D0F87B17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92" y="1938356"/>
            <a:ext cx="6245576" cy="35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5B9C6D-76E3-CEF4-ED42-75BDF569E27E}"/>
              </a:ext>
            </a:extLst>
          </p:cNvPr>
          <p:cNvSpPr txBox="1"/>
          <p:nvPr/>
        </p:nvSpPr>
        <p:spPr>
          <a:xfrm>
            <a:off x="1406769" y="2227810"/>
            <a:ext cx="34043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Producer:</a:t>
            </a:r>
            <a:r>
              <a:rPr lang="en-US" dirty="0"/>
              <a:t> User places an order.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 Channel:</a:t>
            </a:r>
            <a:r>
              <a:rPr lang="en-US" dirty="0"/>
              <a:t> Event bus or queue (e.g., Kafka, RabbitMQ).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Consumer:</a:t>
            </a:r>
            <a:r>
              <a:rPr lang="en-US" dirty="0"/>
              <a:t> Inventory management system processes the order.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9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A480-B197-E10D-4861-1C0DFB6B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Event-Driven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A54B-A8E0-34C8-0B3D-BAF86261D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Simple Event-Processing (SEP):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Event triggers an action in a consumer (simple one-to-one relationship).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Complex Event Processing (CEP):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Multiple events are processed together to infer higher-level outcomes (e.g., detecting fraud by analyzing patterns across multiple transactions).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Event Sourcing: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system stores every change in the state as an event (append-only). Consumers can reconstruct state by replaying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8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3126-8262-D4DC-214E-5F25EC62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Event-Driven Systems vs Traditional Architectures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9D1F-21B3-0DB9-DB00-D02AFCEA5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3" y="2427316"/>
            <a:ext cx="6856816" cy="35135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Traditional (Monolithic) Architecture: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Synchronous, tightly coupled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Harder to scale, modify, or add new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Event-Driven Architecture: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Asynchronous, loosely coupled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Easier to scale, adapt, and extend with minimal disruption.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2" name="Picture 4" descr="Event-Driven Architecture vs. Microservices Architecture - GeeksforGeeks">
            <a:extLst>
              <a:ext uri="{FF2B5EF4-FFF2-40B4-BE49-F238E27FC236}">
                <a16:creationId xmlns:a16="http://schemas.microsoft.com/office/drawing/2014/main" id="{86520C3D-7262-F89F-0147-5F5D160C1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24" y="2184393"/>
            <a:ext cx="4744985" cy="223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0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CDD-0CC3-D34A-F9EB-E334FEFA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1391-008A-1644-A508-95674F46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E-commerce: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 order event triggers actions like payment processing, inventory management, and shipping updates.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IoT (Internet of Things):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Sensors trigger events (e.g., temperature change), and systems react accordingly (e.g., adjust HVAC, notify maintenance).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Financial Systems: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Real-time fraud detection through the continuous monitoring of financial transactions.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Gaming: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Event-driven systems can manage real-time player actions, in-game events, and server scaling.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6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AF13-C9D0-F7AB-9A3C-FCC04842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FD11F-CAC1-1B5A-C422-BBCF5F4A2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Message Brokers: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Kafka, RabbitMQ, Amazon SQS, NATS.</a:t>
            </a:r>
          </a:p>
          <a:p>
            <a:pPr marL="0" indent="0">
              <a:buNone/>
            </a:pPr>
            <a:r>
              <a:rPr lang="en-US" b="1" dirty="0"/>
              <a:t>Event Streaming Platforms: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Apache Kafka, AWS Kinesis.</a:t>
            </a:r>
          </a:p>
          <a:p>
            <a:pPr marL="0" indent="0">
              <a:buNone/>
            </a:pPr>
            <a:r>
              <a:rPr lang="en-US" b="1" dirty="0"/>
              <a:t>Serverless Computing: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AWS Lambda, Azure Functions (for event-driven serverless apps).</a:t>
            </a:r>
          </a:p>
          <a:p>
            <a:pPr marL="0" indent="0">
              <a:buNone/>
            </a:pPr>
            <a:r>
              <a:rPr lang="en-US" b="1" dirty="0"/>
              <a:t>Event Processing Frameworks: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Apache Flink, Apache Storm.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9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988E-A679-0133-6EE8-D1E96D4A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Event-Driven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C8A1-62A0-C361-9AF3-99780148A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Event Ordering: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events are processed in the correct sequence when necessary.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Event Duplication: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Handling potential duplicate events due to retries or network issues.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Debugging &amp; Monitoring: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Monitoring and troubleshooting distributed event systems can be complex.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Consistency: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Maintaining consistency between services in highly distributed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8978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213B37"/>
      </a:dk2>
      <a:lt2>
        <a:srgbClr val="E8E4E2"/>
      </a:lt2>
      <a:accent1>
        <a:srgbClr val="47A3C9"/>
      </a:accent1>
      <a:accent2>
        <a:srgbClr val="34B2A2"/>
      </a:accent2>
      <a:accent3>
        <a:srgbClr val="40B676"/>
      </a:accent3>
      <a:accent4>
        <a:srgbClr val="35B73A"/>
      </a:accent4>
      <a:accent5>
        <a:srgbClr val="6BB33F"/>
      </a:accent5>
      <a:accent6>
        <a:srgbClr val="93AC32"/>
      </a:accent6>
      <a:hlink>
        <a:srgbClr val="459130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14208</TotalTime>
  <Words>757</Words>
  <Application>Microsoft Macintosh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BlocksVTI</vt:lpstr>
      <vt:lpstr>Introduction to Event-Driven Architecture</vt:lpstr>
      <vt:lpstr>Key Concepts in EDA</vt:lpstr>
      <vt:lpstr>Benefits of Event-Driven Architecture</vt:lpstr>
      <vt:lpstr>Architecture Flow </vt:lpstr>
      <vt:lpstr>Types of Event-Driven Architecture</vt:lpstr>
      <vt:lpstr>Event-Driven Systems vs Traditional Architectures </vt:lpstr>
      <vt:lpstr>Real-World Use Cases</vt:lpstr>
      <vt:lpstr>Tools and Technologies</vt:lpstr>
      <vt:lpstr>Challenges in Event-Driven Architecture</vt:lpstr>
      <vt:lpstr>Best Practices</vt:lpstr>
      <vt:lpstr>Future of Event-Driven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hanith atluri</dc:creator>
  <cp:lastModifiedBy>hanith atluri</cp:lastModifiedBy>
  <cp:revision>1</cp:revision>
  <dcterms:created xsi:type="dcterms:W3CDTF">2025-02-06T04:37:02Z</dcterms:created>
  <dcterms:modified xsi:type="dcterms:W3CDTF">2025-02-16T01:25:19Z</dcterms:modified>
</cp:coreProperties>
</file>