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81" r:id="rId3"/>
    <p:sldId id="269" r:id="rId4"/>
    <p:sldId id="282" r:id="rId5"/>
    <p:sldId id="273" r:id="rId6"/>
    <p:sldId id="280" r:id="rId7"/>
    <p:sldId id="274" r:id="rId8"/>
    <p:sldId id="479" r:id="rId9"/>
    <p:sldId id="258" r:id="rId10"/>
    <p:sldId id="260" r:id="rId11"/>
    <p:sldId id="261" r:id="rId12"/>
    <p:sldId id="270" r:id="rId13"/>
    <p:sldId id="279"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A5A5A"/>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E9A75A9-C1A3-B1CD-E59E-B97CF786C71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47C7D6B-D6F8-1F19-A455-4EFAF098F4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408538A5-9568-6CDE-CD84-C6DEBBF1FF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0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9746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iel8/6287639/10380310/10721454.pdf" TargetMode="External"/><Relationship Id="rId3" Type="http://schemas.openxmlformats.org/officeDocument/2006/relationships/hyperlink" Target="https://ieeexplore.ieee.org/stamp/stamp.jsp?arnumber=10477957" TargetMode="External"/><Relationship Id="rId7" Type="http://schemas.openxmlformats.org/officeDocument/2006/relationships/hyperlink" Target="https://ieeexplore.ieee.org/iel7/6287639/10380310/10477957.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ieeexplore.ieee.org/document/10426016" TargetMode="External"/><Relationship Id="rId5" Type="http://schemas.openxmlformats.org/officeDocument/2006/relationships/hyperlink" Target="https://ieeexplore.ieee.org/document/10564423" TargetMode="External"/><Relationship Id="rId4" Type="http://schemas.openxmlformats.org/officeDocument/2006/relationships/hyperlink" Target="https://ieeexplore.ieee.org/document/10560126" TargetMode="External"/><Relationship Id="rId9" Type="http://schemas.openxmlformats.org/officeDocument/2006/relationships/hyperlink" Target="REVIEW(0)-Group-78(new).ppt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REVIEW(0)-Group-78(new).ppt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600" dirty="0">
                <a:solidFill>
                  <a:schemeClr val="tx1"/>
                </a:solidFill>
                <a:latin typeface="Cambria" panose="02040503050406030204" pitchFamily="18" charset="0"/>
                <a:ea typeface="Cambria" panose="02040503050406030204" pitchFamily="18" charset="0"/>
              </a:rPr>
              <a:t>Topic : </a:t>
            </a:r>
            <a:r>
              <a:rPr lang="en-US" sz="2600" dirty="0">
                <a:solidFill>
                  <a:schemeClr val="tx1"/>
                </a:solidFill>
                <a:latin typeface="Cambria" panose="02040503050406030204" pitchFamily="18" charset="0"/>
                <a:ea typeface="Cambria" panose="02040503050406030204" pitchFamily="18" charset="0"/>
              </a:rPr>
              <a:t>AI-Enhanced Career Guidance System for Personalized Career Pathways</a:t>
            </a:r>
            <a:endParaRPr sz="2600" dirty="0">
              <a:solidFill>
                <a:schemeClr val="tx1"/>
              </a:solidFill>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IN" sz="1700" b="1" dirty="0">
                <a:solidFill>
                  <a:schemeClr val="bg2">
                    <a:lumMod val="75000"/>
                  </a:schemeClr>
                </a:solidFill>
                <a:latin typeface="Cambria" panose="02040503050406030204" pitchFamily="18" charset="0"/>
                <a:ea typeface="Cambria" panose="02040503050406030204" pitchFamily="18" charset="0"/>
              </a:rPr>
              <a:t>D</a:t>
            </a:r>
            <a:r>
              <a:rPr lang="en-US" sz="1700" b="1" dirty="0">
                <a:solidFill>
                  <a:schemeClr val="bg2">
                    <a:lumMod val="75000"/>
                  </a:schemeClr>
                </a:solidFill>
                <a:latin typeface="Cambria" panose="02040503050406030204" pitchFamily="18" charset="0"/>
                <a:ea typeface="Cambria" panose="02040503050406030204" pitchFamily="18" charset="0"/>
              </a:rPr>
              <a:t>r.</a:t>
            </a:r>
            <a:r>
              <a:rPr lang="en-IN" sz="1700" b="1" dirty="0">
                <a:solidFill>
                  <a:schemeClr val="bg2">
                    <a:lumMod val="75000"/>
                  </a:schemeClr>
                </a:solidFill>
                <a:latin typeface="Cambria" panose="02040503050406030204" pitchFamily="18" charset="0"/>
                <a:ea typeface="Cambria" panose="02040503050406030204" pitchFamily="18" charset="0"/>
              </a:rPr>
              <a:t> </a:t>
            </a:r>
            <a:r>
              <a:rPr lang="en-IN" sz="1700" b="1" dirty="0" err="1">
                <a:solidFill>
                  <a:schemeClr val="bg2">
                    <a:lumMod val="75000"/>
                  </a:schemeClr>
                </a:solidFill>
                <a:latin typeface="Cambria" panose="02040503050406030204" pitchFamily="18" charset="0"/>
                <a:ea typeface="Cambria" panose="02040503050406030204" pitchFamily="18" charset="0"/>
              </a:rPr>
              <a:t>Vairavel</a:t>
            </a:r>
            <a:r>
              <a:rPr lang="en-IN" sz="1700" b="1" dirty="0">
                <a:solidFill>
                  <a:schemeClr val="bg2">
                    <a:lumMod val="75000"/>
                  </a:schemeClr>
                </a:solidFill>
                <a:latin typeface="Cambria" panose="02040503050406030204" pitchFamily="18" charset="0"/>
                <a:ea typeface="Cambria" panose="02040503050406030204" pitchFamily="18" charset="0"/>
              </a:rPr>
              <a:t> Chenniyappan</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301659" y="4715176"/>
            <a:ext cx="12192000" cy="1050707"/>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IN"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IN"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IN" sz="19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IN" sz="1900" b="1" dirty="0" err="1">
                <a:solidFill>
                  <a:schemeClr val="accent1"/>
                </a:solidFill>
                <a:latin typeface="Cambria" panose="02040503050406030204" pitchFamily="18" charset="0"/>
                <a:ea typeface="Cambria" panose="02040503050406030204" pitchFamily="18" charset="0"/>
                <a:cs typeface="Verdana"/>
                <a:sym typeface="Verdana"/>
              </a:rPr>
              <a:t>HoD</a:t>
            </a:r>
            <a:r>
              <a:rPr lang="en-IN" sz="1900" b="1" dirty="0">
                <a:solidFill>
                  <a:schemeClr val="accent1"/>
                </a:solidFill>
                <a:latin typeface="Cambria" panose="02040503050406030204" pitchFamily="18" charset="0"/>
                <a:ea typeface="Cambria" panose="02040503050406030204" pitchFamily="18" charset="0"/>
                <a:cs typeface="Verdana"/>
                <a:sym typeface="Verdana"/>
              </a:rPr>
              <a:t>: </a:t>
            </a:r>
            <a:r>
              <a:rPr lang="en-US" sz="19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19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IN"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1900" b="1" dirty="0">
                <a:solidFill>
                  <a:schemeClr val="tx1"/>
                </a:solidFill>
                <a:latin typeface="Cambria" panose="02040503050406030204" pitchFamily="18" charset="0"/>
                <a:ea typeface="Cambria" panose="02040503050406030204" pitchFamily="18" charset="0"/>
                <a:cs typeface="Verdana"/>
                <a:sym typeface="Verdana"/>
              </a:rPr>
              <a:t>. K.</a:t>
            </a:r>
            <a:endParaRPr lang="en-US" sz="19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IN" sz="19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IN" sz="19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a:t>
            </a:r>
            <a:r>
              <a:rPr lang="en-IN"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a:t>
            </a:r>
            <a:r>
              <a:rPr lang="en-IN" sz="19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a:t>
            </a:r>
            <a:r>
              <a:rPr lang="en-IN"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 Abdul Khadar A / Mr. Md </a:t>
            </a:r>
            <a:r>
              <a:rPr lang="en-IN" sz="19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IN"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graphicFrame>
        <p:nvGraphicFramePr>
          <p:cNvPr id="3" name="Google Shape;89;p13">
            <a:extLst>
              <a:ext uri="{FF2B5EF4-FFF2-40B4-BE49-F238E27FC236}">
                <a16:creationId xmlns:a16="http://schemas.microsoft.com/office/drawing/2014/main" id="{59B296E8-5A74-1A66-D1D1-63A962CB58A8}"/>
              </a:ext>
            </a:extLst>
          </p:cNvPr>
          <p:cNvGraphicFramePr/>
          <p:nvPr>
            <p:extLst>
              <p:ext uri="{D42A27DB-BD31-4B8C-83A1-F6EECF244321}">
                <p14:modId xmlns:p14="http://schemas.microsoft.com/office/powerpoint/2010/main" val="3412609367"/>
              </p:ext>
            </p:extLst>
          </p:nvPr>
        </p:nvGraphicFramePr>
        <p:xfrm>
          <a:off x="553347" y="2721840"/>
          <a:ext cx="5418675" cy="182885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l"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l" rtl="0">
                        <a:spcBef>
                          <a:spcPts val="0"/>
                        </a:spcBef>
                        <a:spcAft>
                          <a:spcPts val="0"/>
                        </a:spcAft>
                        <a:buFont typeface="+mj-lt"/>
                        <a:buNone/>
                      </a:pPr>
                      <a:r>
                        <a:rPr lang="en-US" sz="1800" u="none" strike="noStrike" cap="none" dirty="0"/>
                        <a:t>20211CSE0464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Dhanya MU</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l" rtl="0">
                        <a:spcBef>
                          <a:spcPts val="0"/>
                        </a:spcBef>
                        <a:spcAft>
                          <a:spcPts val="0"/>
                        </a:spcAft>
                        <a:buNone/>
                      </a:pPr>
                      <a:r>
                        <a:rPr lang="en-US" sz="1800" u="none" strike="noStrike" cap="none" dirty="0"/>
                        <a:t>20211CSE0232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Sneha</a:t>
                      </a:r>
                      <a:r>
                        <a:rPr lang="en-US" sz="1800" u="none" strike="noStrike" cap="none" baseline="0" dirty="0"/>
                        <a:t>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l" rtl="0">
                        <a:spcBef>
                          <a:spcPts val="0"/>
                        </a:spcBef>
                        <a:spcAft>
                          <a:spcPts val="0"/>
                        </a:spcAft>
                        <a:buNone/>
                      </a:pPr>
                      <a:r>
                        <a:rPr lang="en-US" sz="1800" u="none" strike="noStrike" cap="none" dirty="0"/>
                        <a:t>20211CSE0210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Vennapusa Moksha Sravani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l" rtl="0">
                        <a:spcBef>
                          <a:spcPts val="0"/>
                        </a:spcBef>
                        <a:spcAft>
                          <a:spcPts val="0"/>
                        </a:spcAft>
                        <a:buNone/>
                      </a:pPr>
                      <a:r>
                        <a:rPr lang="en-US" sz="1800" u="none" strike="noStrike" cap="none" dirty="0"/>
                        <a:t>20211CSE0409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Pragathi</a:t>
                      </a:r>
                      <a:r>
                        <a:rPr lang="en-US" sz="1800" u="none" strike="noStrike" cap="none" baseline="0" dirty="0"/>
                        <a:t> MS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 name="Google Shape;88;p13">
            <a:extLst>
              <a:ext uri="{FF2B5EF4-FFF2-40B4-BE49-F238E27FC236}">
                <a16:creationId xmlns:a16="http://schemas.microsoft.com/office/drawing/2014/main" id="{6C4F795A-330B-9D39-C718-608C4A27F54D}"/>
              </a:ext>
            </a:extLst>
          </p:cNvPr>
          <p:cNvSpPr txBox="1">
            <a:spLocks/>
          </p:cNvSpPr>
          <p:nvPr/>
        </p:nvSpPr>
        <p:spPr>
          <a:xfrm>
            <a:off x="553347" y="2166537"/>
            <a:ext cx="3970500" cy="552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ctr" rtl="0">
              <a:lnSpc>
                <a:spcPct val="100000"/>
              </a:lnSpc>
              <a:spcBef>
                <a:spcPts val="400"/>
              </a:spcBef>
              <a:spcAft>
                <a:spcPts val="0"/>
              </a:spcAft>
              <a:buClr>
                <a:srgbClr val="17365D"/>
              </a:buClr>
              <a:buSzPts val="2000"/>
              <a:buFont typeface="Arial"/>
              <a:buNone/>
              <a:defRPr sz="2000" b="1" i="0" u="none" strike="noStrike" cap="none">
                <a:solidFill>
                  <a:srgbClr val="17365D"/>
                </a:solidFill>
                <a:latin typeface="Verdana"/>
                <a:ea typeface="Verdana"/>
                <a:cs typeface="Verdana"/>
                <a:sym typeface="Verdana"/>
              </a:defRPr>
            </a:lvl1pPr>
            <a:lvl2pPr marL="914400" marR="0" lvl="1"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Verdana"/>
                <a:ea typeface="Verdana"/>
                <a:cs typeface="Verdana"/>
                <a:sym typeface="Verdana"/>
              </a:defRPr>
            </a:lvl2pPr>
            <a:lvl3pPr marL="1371600" marR="0" lvl="2" indent="-34290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Verdana"/>
                <a:ea typeface="Verdana"/>
                <a:cs typeface="Verdana"/>
                <a:sym typeface="Verdana"/>
              </a:defRPr>
            </a:lvl3pPr>
            <a:lvl4pPr marL="1828800" marR="0" lvl="3" indent="-330200" algn="ctr"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Verdana"/>
                <a:ea typeface="Verdana"/>
                <a:cs typeface="Verdana"/>
                <a:sym typeface="Verdana"/>
              </a:defRPr>
            </a:lvl4pPr>
            <a:lvl5pPr marL="2286000" marR="0" lvl="4" indent="-330200" algn="ctr"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Verdana"/>
                <a:ea typeface="Verdana"/>
                <a:cs typeface="Verdana"/>
                <a:sym typeface="Verdana"/>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9pPr>
          </a:lstStyle>
          <a:p>
            <a:pPr marL="0" indent="0" algn="l">
              <a:spcBef>
                <a:spcPts val="0"/>
              </a:spcBef>
            </a:pPr>
            <a:r>
              <a:rPr lang="en-GB">
                <a:latin typeface="Cambria" panose="02040503050406030204" pitchFamily="18" charset="0"/>
                <a:ea typeface="Cambria" panose="02040503050406030204" pitchFamily="18" charset="0"/>
              </a:rPr>
              <a:t>Batch Number: 78</a:t>
            </a:r>
          </a:p>
          <a:p>
            <a:pPr marL="0" indent="0" algn="l">
              <a:spcBef>
                <a:spcPts val="0"/>
              </a:spcBef>
            </a:pPr>
            <a:endParaRPr lang="en-GB">
              <a:latin typeface="Cambria" panose="02040503050406030204" pitchFamily="18" charset="0"/>
              <a:ea typeface="Cambria" panose="02040503050406030204" pitchFamily="18" charset="0"/>
            </a:endParaRPr>
          </a:p>
          <a:p>
            <a:pPr marL="0" indent="0" algn="l"/>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38193"/>
            <a:ext cx="10668000" cy="487362"/>
          </a:xfrm>
        </p:spPr>
        <p:txBody>
          <a:bodyPr/>
          <a:lstStyle/>
          <a:p>
            <a:r>
              <a:rPr lang="en-GB" dirty="0">
                <a:latin typeface="Cambria" panose="02040503050406030204" pitchFamily="18" charset="0"/>
                <a:ea typeface="Cambria" panose="02040503050406030204" pitchFamily="18" charset="0"/>
              </a:rPr>
              <a:t>Objectives</a:t>
            </a:r>
          </a:p>
        </p:txBody>
      </p:sp>
      <p:sp>
        <p:nvSpPr>
          <p:cNvPr id="3" name="Rectangle 1"/>
          <p:cNvSpPr>
            <a:spLocks noGrp="1" noChangeArrowheads="1"/>
          </p:cNvSpPr>
          <p:nvPr>
            <p:ph idx="1"/>
          </p:nvPr>
        </p:nvSpPr>
        <p:spPr bwMode="auto">
          <a:xfrm>
            <a:off x="774569" y="1560540"/>
            <a:ext cx="10744462" cy="373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b="1" dirty="0">
                <a:solidFill>
                  <a:schemeClr val="tx1"/>
                </a:solidFill>
                <a:latin typeface="ui-sans-serif"/>
              </a:rPr>
              <a:t>Create personalized career recommendations</a:t>
            </a:r>
            <a:r>
              <a:rPr lang="en-IN" dirty="0">
                <a:solidFill>
                  <a:schemeClr val="tx1"/>
                </a:solidFill>
                <a:latin typeface="ui-sans-serif"/>
              </a:rPr>
              <a:t> based on user profiles and job trends.</a:t>
            </a:r>
          </a:p>
          <a:p>
            <a:r>
              <a:rPr lang="en-IN" b="1" dirty="0">
                <a:solidFill>
                  <a:schemeClr val="tx1"/>
                </a:solidFill>
                <a:latin typeface="ui-sans-serif"/>
              </a:rPr>
              <a:t>Use machine learning</a:t>
            </a:r>
            <a:r>
              <a:rPr lang="en-IN" dirty="0">
                <a:solidFill>
                  <a:schemeClr val="tx1"/>
                </a:solidFill>
                <a:latin typeface="ui-sans-serif"/>
              </a:rPr>
              <a:t> to suggest the best career paths based on skills and interests.</a:t>
            </a:r>
          </a:p>
          <a:p>
            <a:r>
              <a:rPr lang="en-IN" b="1" dirty="0">
                <a:solidFill>
                  <a:schemeClr val="tx1"/>
                </a:solidFill>
                <a:latin typeface="ui-sans-serif"/>
              </a:rPr>
              <a:t>Use NLP</a:t>
            </a:r>
            <a:r>
              <a:rPr lang="en-IN" dirty="0">
                <a:solidFill>
                  <a:schemeClr val="tx1"/>
                </a:solidFill>
                <a:latin typeface="ui-sans-serif"/>
              </a:rPr>
              <a:t> to match resumes with job descriptions for better suggestions.</a:t>
            </a:r>
          </a:p>
          <a:p>
            <a:r>
              <a:rPr lang="en-IN" b="1" dirty="0">
                <a:solidFill>
                  <a:schemeClr val="tx1"/>
                </a:solidFill>
                <a:latin typeface="ui-sans-serif"/>
              </a:rPr>
              <a:t>Provide real-time guidance</a:t>
            </a:r>
            <a:r>
              <a:rPr lang="en-IN" dirty="0">
                <a:solidFill>
                  <a:schemeClr val="tx1"/>
                </a:solidFill>
                <a:latin typeface="ui-sans-serif"/>
              </a:rPr>
              <a:t> through AI chatbots that suggest career steps.</a:t>
            </a:r>
          </a:p>
          <a:p>
            <a:r>
              <a:rPr lang="en-IN" b="1" dirty="0">
                <a:solidFill>
                  <a:schemeClr val="tx1"/>
                </a:solidFill>
                <a:latin typeface="ui-sans-serif"/>
              </a:rPr>
              <a:t>Update recommendations</a:t>
            </a:r>
            <a:r>
              <a:rPr lang="en-IN" dirty="0">
                <a:solidFill>
                  <a:schemeClr val="tx1"/>
                </a:solidFill>
                <a:latin typeface="ui-sans-serif"/>
              </a:rPr>
              <a:t> with the latest job market trends.</a:t>
            </a:r>
          </a:p>
          <a:p>
            <a:r>
              <a:rPr lang="en-IN" b="1" dirty="0">
                <a:solidFill>
                  <a:schemeClr val="tx1"/>
                </a:solidFill>
                <a:latin typeface="ui-sans-serif"/>
              </a:rPr>
              <a:t>Make the system fair and transparent</a:t>
            </a:r>
            <a:r>
              <a:rPr lang="en-IN" dirty="0">
                <a:solidFill>
                  <a:schemeClr val="tx1"/>
                </a:solidFill>
                <a:latin typeface="ui-sans-serif"/>
              </a:rPr>
              <a:t>, avoiding biases in career suggestions.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p:cNvSpPr>
            <a:spLocks noGrp="1" noChangeArrowheads="1"/>
          </p:cNvSpPr>
          <p:nvPr>
            <p:ph idx="1"/>
          </p:nvPr>
        </p:nvSpPr>
        <p:spPr bwMode="auto">
          <a:xfrm>
            <a:off x="678502" y="1159148"/>
            <a:ext cx="10834996"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IN" b="1" dirty="0">
                <a:solidFill>
                  <a:schemeClr val="tx1"/>
                </a:solidFill>
                <a:latin typeface="ui-sans-serif"/>
              </a:rPr>
              <a:t>Step 1</a:t>
            </a:r>
            <a:r>
              <a:rPr lang="en-IN" dirty="0">
                <a:solidFill>
                  <a:schemeClr val="tx1"/>
                </a:solidFill>
                <a:latin typeface="ui-sans-serif"/>
              </a:rPr>
              <a:t>: </a:t>
            </a:r>
            <a:r>
              <a:rPr lang="en-IN" b="1" dirty="0">
                <a:solidFill>
                  <a:schemeClr val="tx1"/>
                </a:solidFill>
                <a:latin typeface="ui-sans-serif"/>
              </a:rPr>
              <a:t>Collect user data</a:t>
            </a:r>
            <a:r>
              <a:rPr lang="en-IN" dirty="0">
                <a:solidFill>
                  <a:schemeClr val="tx1"/>
                </a:solidFill>
                <a:latin typeface="ui-sans-serif"/>
              </a:rPr>
              <a:t> (skills, interests, experience, job market trends).</a:t>
            </a:r>
          </a:p>
          <a:p>
            <a:pPr algn="just"/>
            <a:r>
              <a:rPr lang="en-IN" b="1" dirty="0">
                <a:solidFill>
                  <a:schemeClr val="tx1"/>
                </a:solidFill>
                <a:latin typeface="ui-sans-serif"/>
              </a:rPr>
              <a:t>Step 2</a:t>
            </a:r>
            <a:r>
              <a:rPr lang="en-IN" dirty="0">
                <a:solidFill>
                  <a:schemeClr val="tx1"/>
                </a:solidFill>
                <a:latin typeface="ui-sans-serif"/>
              </a:rPr>
              <a:t>: </a:t>
            </a:r>
            <a:r>
              <a:rPr lang="en-IN" b="1" dirty="0">
                <a:solidFill>
                  <a:schemeClr val="tx1"/>
                </a:solidFill>
                <a:latin typeface="ui-sans-serif"/>
              </a:rPr>
              <a:t>Apply machine learning algorithms</a:t>
            </a:r>
            <a:r>
              <a:rPr lang="en-IN" dirty="0">
                <a:solidFill>
                  <a:schemeClr val="tx1"/>
                </a:solidFill>
                <a:latin typeface="ui-sans-serif"/>
              </a:rPr>
              <a:t> (collaborative filtering, content-based filtering) to generate career recommendations.</a:t>
            </a:r>
          </a:p>
          <a:p>
            <a:pPr algn="just"/>
            <a:r>
              <a:rPr lang="en-IN" b="1" dirty="0">
                <a:solidFill>
                  <a:schemeClr val="tx1"/>
                </a:solidFill>
                <a:latin typeface="ui-sans-serif"/>
              </a:rPr>
              <a:t>Step 3</a:t>
            </a:r>
            <a:r>
              <a:rPr lang="en-IN" dirty="0">
                <a:solidFill>
                  <a:schemeClr val="tx1"/>
                </a:solidFill>
                <a:latin typeface="ui-sans-serif"/>
              </a:rPr>
              <a:t>: </a:t>
            </a:r>
            <a:r>
              <a:rPr lang="en-IN" b="1" dirty="0">
                <a:solidFill>
                  <a:schemeClr val="tx1"/>
                </a:solidFill>
                <a:latin typeface="ui-sans-serif"/>
              </a:rPr>
              <a:t>Use Natural Language Processing (NLP)</a:t>
            </a:r>
            <a:r>
              <a:rPr lang="en-IN" dirty="0">
                <a:solidFill>
                  <a:schemeClr val="tx1"/>
                </a:solidFill>
                <a:latin typeface="ui-sans-serif"/>
              </a:rPr>
              <a:t> to </a:t>
            </a:r>
            <a:r>
              <a:rPr lang="en-IN" dirty="0" err="1">
                <a:solidFill>
                  <a:schemeClr val="tx1"/>
                </a:solidFill>
                <a:latin typeface="ui-sans-serif"/>
              </a:rPr>
              <a:t>analyze</a:t>
            </a:r>
            <a:r>
              <a:rPr lang="en-IN" dirty="0">
                <a:solidFill>
                  <a:schemeClr val="tx1"/>
                </a:solidFill>
                <a:latin typeface="ui-sans-serif"/>
              </a:rPr>
              <a:t> resumes and job descriptions for better alignment.</a:t>
            </a:r>
          </a:p>
          <a:p>
            <a:pPr algn="just"/>
            <a:r>
              <a:rPr lang="en-IN" b="1" dirty="0">
                <a:solidFill>
                  <a:schemeClr val="tx1"/>
                </a:solidFill>
                <a:latin typeface="ui-sans-serif"/>
              </a:rPr>
              <a:t>Step 4</a:t>
            </a:r>
            <a:r>
              <a:rPr lang="en-IN" dirty="0">
                <a:solidFill>
                  <a:schemeClr val="tx1"/>
                </a:solidFill>
                <a:latin typeface="ui-sans-serif"/>
              </a:rPr>
              <a:t>: </a:t>
            </a:r>
            <a:r>
              <a:rPr lang="en-IN" b="1" dirty="0">
                <a:solidFill>
                  <a:schemeClr val="tx1"/>
                </a:solidFill>
                <a:latin typeface="ui-sans-serif"/>
              </a:rPr>
              <a:t>Integrate real-time job market trends</a:t>
            </a:r>
            <a:r>
              <a:rPr lang="en-IN" dirty="0">
                <a:solidFill>
                  <a:schemeClr val="tx1"/>
                </a:solidFill>
                <a:latin typeface="ui-sans-serif"/>
              </a:rPr>
              <a:t> to ensure recommendations stay current.</a:t>
            </a:r>
          </a:p>
          <a:p>
            <a:pPr algn="just"/>
            <a:r>
              <a:rPr lang="en-IN" b="1" dirty="0">
                <a:solidFill>
                  <a:schemeClr val="tx1"/>
                </a:solidFill>
                <a:latin typeface="ui-sans-serif"/>
              </a:rPr>
              <a:t>Step 5</a:t>
            </a:r>
            <a:r>
              <a:rPr lang="en-IN" dirty="0">
                <a:solidFill>
                  <a:schemeClr val="tx1"/>
                </a:solidFill>
                <a:latin typeface="ui-sans-serif"/>
              </a:rPr>
              <a:t>: </a:t>
            </a:r>
            <a:r>
              <a:rPr lang="en-IN" b="1" dirty="0">
                <a:solidFill>
                  <a:schemeClr val="tx1"/>
                </a:solidFill>
                <a:latin typeface="ui-sans-serif"/>
              </a:rPr>
              <a:t>Test and refine recommendations</a:t>
            </a:r>
            <a:r>
              <a:rPr lang="en-IN" dirty="0">
                <a:solidFill>
                  <a:schemeClr val="tx1"/>
                </a:solidFill>
                <a:latin typeface="ui-sans-serif"/>
              </a:rPr>
              <a:t> by considering factors like job stability, salary expectations, and growth opportunities.</a:t>
            </a:r>
          </a:p>
          <a:p>
            <a:pPr algn="just"/>
            <a:r>
              <a:rPr lang="en-IN" b="1" dirty="0">
                <a:solidFill>
                  <a:schemeClr val="tx1"/>
                </a:solidFill>
                <a:latin typeface="ui-sans-serif"/>
              </a:rPr>
              <a:t>Step 6</a:t>
            </a:r>
            <a:r>
              <a:rPr lang="en-IN" dirty="0">
                <a:solidFill>
                  <a:schemeClr val="tx1"/>
                </a:solidFill>
                <a:latin typeface="ui-sans-serif"/>
              </a:rPr>
              <a:t>: </a:t>
            </a:r>
            <a:r>
              <a:rPr lang="en-IN" b="1" dirty="0">
                <a:solidFill>
                  <a:schemeClr val="tx1"/>
                </a:solidFill>
                <a:latin typeface="ui-sans-serif"/>
              </a:rPr>
              <a:t>Provide personalized feedback</a:t>
            </a:r>
            <a:r>
              <a:rPr lang="en-IN" dirty="0">
                <a:solidFill>
                  <a:schemeClr val="tx1"/>
                </a:solidFill>
                <a:latin typeface="ui-sans-serif"/>
              </a:rPr>
              <a:t> through AI-powered chatbots and adjust suggestions based on user preferences and feedback.</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216058"/>
            <a:ext cx="6502400" cy="1990968"/>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lnSpc>
                <a:spcPct val="150000"/>
              </a:lnSpc>
              <a:spcBef>
                <a:spcPts val="0"/>
              </a:spcBef>
              <a:buSzPct val="100000"/>
              <a:buNone/>
            </a:pPr>
            <a:r>
              <a:rPr lang="en-US" dirty="0">
                <a:latin typeface="Cambria" panose="02040503050406030204" pitchFamily="18" charset="0"/>
                <a:ea typeface="Cambria" panose="02040503050406030204" pitchFamily="18" charset="0"/>
              </a:rPr>
              <a:t>Phase 1: Research and Planning </a:t>
            </a:r>
          </a:p>
          <a:p>
            <a:pPr marL="342900" lvl="0" indent="-190500" algn="just">
              <a:lnSpc>
                <a:spcPct val="150000"/>
              </a:lnSpc>
              <a:spcBef>
                <a:spcPts val="0"/>
              </a:spcBef>
              <a:buSzPct val="100000"/>
              <a:buNone/>
            </a:pPr>
            <a:r>
              <a:rPr lang="en-US" dirty="0">
                <a:latin typeface="Cambria" panose="02040503050406030204" pitchFamily="18" charset="0"/>
                <a:ea typeface="Cambria" panose="02040503050406030204" pitchFamily="18" charset="0"/>
              </a:rPr>
              <a:t>Phase 2: Backend &amp; AI Development</a:t>
            </a:r>
          </a:p>
          <a:p>
            <a:pPr marL="342900" lvl="0" indent="-190500" algn="just">
              <a:lnSpc>
                <a:spcPct val="150000"/>
              </a:lnSpc>
              <a:spcBef>
                <a:spcPts val="0"/>
              </a:spcBef>
              <a:buSzPct val="100000"/>
              <a:buNone/>
            </a:pPr>
            <a:r>
              <a:rPr lang="en-US" dirty="0">
                <a:latin typeface="Cambria" panose="02040503050406030204" pitchFamily="18" charset="0"/>
                <a:ea typeface="Cambria" panose="02040503050406030204" pitchFamily="18" charset="0"/>
              </a:rPr>
              <a:t>Phase 3: Frontend &amp; System Integration </a:t>
            </a:r>
          </a:p>
          <a:p>
            <a:pPr marL="342900" lvl="0" indent="-190500" algn="just">
              <a:lnSpc>
                <a:spcPct val="150000"/>
              </a:lnSpc>
              <a:spcBef>
                <a:spcPts val="0"/>
              </a:spcBef>
              <a:buSzPct val="100000"/>
              <a:buNone/>
            </a:pPr>
            <a:r>
              <a:rPr lang="en-US" dirty="0">
                <a:latin typeface="Cambria" panose="02040503050406030204" pitchFamily="18" charset="0"/>
                <a:ea typeface="Cambria" panose="02040503050406030204" pitchFamily="18" charset="0"/>
              </a:rPr>
              <a:t>Phase 4: Testing, Deployment &amp; Finalization</a:t>
            </a:r>
          </a:p>
        </p:txBody>
      </p:sp>
      <p:pic>
        <p:nvPicPr>
          <p:cNvPr id="4" name="Picture 3">
            <a:extLst>
              <a:ext uri="{FF2B5EF4-FFF2-40B4-BE49-F238E27FC236}">
                <a16:creationId xmlns:a16="http://schemas.microsoft.com/office/drawing/2014/main" id="{4B180E58-DEE0-3BA3-90B2-4CB6AFB01C67}"/>
              </a:ext>
            </a:extLst>
          </p:cNvPr>
          <p:cNvPicPr>
            <a:picLocks noChangeAspect="1"/>
          </p:cNvPicPr>
          <p:nvPr/>
        </p:nvPicPr>
        <p:blipFill>
          <a:blip r:embed="rId3"/>
          <a:stretch>
            <a:fillRect/>
          </a:stretch>
        </p:blipFill>
        <p:spPr>
          <a:xfrm>
            <a:off x="4343352" y="3429000"/>
            <a:ext cx="6652621" cy="253213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1C6C-E569-4468-BBF9-807D853A7105}"/>
              </a:ext>
            </a:extLst>
          </p:cNvPr>
          <p:cNvSpPr>
            <a:spLocks noGrp="1"/>
          </p:cNvSpPr>
          <p:nvPr>
            <p:ph type="title"/>
          </p:nvPr>
        </p:nvSpPr>
        <p:spPr/>
        <p:txBody>
          <a:bodyPr/>
          <a:lstStyle/>
          <a:p>
            <a:r>
              <a:rPr lang="en-US" dirty="0"/>
              <a:t>Timeline(</a:t>
            </a:r>
            <a:r>
              <a:rPr lang="en-US" dirty="0" err="1"/>
              <a:t>cont</a:t>
            </a:r>
            <a:r>
              <a:rPr lang="en-US" dirty="0"/>
              <a:t>…)</a:t>
            </a:r>
          </a:p>
        </p:txBody>
      </p:sp>
      <p:pic>
        <p:nvPicPr>
          <p:cNvPr id="4" name="Picture 3">
            <a:extLst>
              <a:ext uri="{FF2B5EF4-FFF2-40B4-BE49-F238E27FC236}">
                <a16:creationId xmlns:a16="http://schemas.microsoft.com/office/drawing/2014/main" id="{8E3230B2-41DE-4D29-8CEF-6AC40743E9F9}"/>
              </a:ext>
            </a:extLst>
          </p:cNvPr>
          <p:cNvPicPr>
            <a:picLocks noChangeAspect="1"/>
          </p:cNvPicPr>
          <p:nvPr/>
        </p:nvPicPr>
        <p:blipFill>
          <a:blip r:embed="rId3"/>
          <a:stretch>
            <a:fillRect/>
          </a:stretch>
        </p:blipFill>
        <p:spPr>
          <a:xfrm>
            <a:off x="812800" y="1078547"/>
            <a:ext cx="9286048" cy="4966389"/>
          </a:xfrm>
          <a:prstGeom prst="rect">
            <a:avLst/>
          </a:prstGeom>
        </p:spPr>
      </p:pic>
      <p:pic>
        <p:nvPicPr>
          <p:cNvPr id="7" name="Picture 6">
            <a:extLst>
              <a:ext uri="{FF2B5EF4-FFF2-40B4-BE49-F238E27FC236}">
                <a16:creationId xmlns:a16="http://schemas.microsoft.com/office/drawing/2014/main" id="{8F3F2B48-7E83-3929-2031-89EEAA94A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800" y="993903"/>
            <a:ext cx="10448227" cy="5051033"/>
          </a:xfrm>
          <a:prstGeom prst="rect">
            <a:avLst/>
          </a:prstGeom>
        </p:spPr>
      </p:pic>
      <p:sp>
        <p:nvSpPr>
          <p:cNvPr id="8" name="TextBox 7">
            <a:extLst>
              <a:ext uri="{FF2B5EF4-FFF2-40B4-BE49-F238E27FC236}">
                <a16:creationId xmlns:a16="http://schemas.microsoft.com/office/drawing/2014/main" id="{66E226D8-382C-6986-7FE9-31E0E9EB13A2}"/>
              </a:ext>
            </a:extLst>
          </p:cNvPr>
          <p:cNvSpPr txBox="1"/>
          <p:nvPr/>
        </p:nvSpPr>
        <p:spPr>
          <a:xfrm>
            <a:off x="812799" y="4053530"/>
            <a:ext cx="3570664" cy="375552"/>
          </a:xfrm>
          <a:prstGeom prst="rect">
            <a:avLst/>
          </a:prstGeom>
          <a:solidFill>
            <a:schemeClr val="bg1"/>
          </a:solidFill>
        </p:spPr>
        <p:txBody>
          <a:bodyPr wrap="square" rtlCol="0">
            <a:spAutoFit/>
          </a:bodyPr>
          <a:lstStyle/>
          <a:p>
            <a:pPr marL="342900" lvl="0" indent="-190500" algn="r">
              <a:lnSpc>
                <a:spcPct val="150000"/>
              </a:lnSpc>
              <a:spcBef>
                <a:spcPts val="0"/>
              </a:spcBef>
              <a:buSzPct val="100000"/>
              <a:buNone/>
            </a:pPr>
            <a:r>
              <a:rPr lang="en-US" dirty="0">
                <a:solidFill>
                  <a:srgbClr val="262626"/>
                </a:solidFill>
                <a:latin typeface="+mj-lt"/>
                <a:ea typeface="Cambria" panose="02040503050406030204" pitchFamily="18" charset="0"/>
              </a:rPr>
              <a:t>Backend &amp; AI Development</a:t>
            </a:r>
          </a:p>
        </p:txBody>
      </p:sp>
      <p:sp>
        <p:nvSpPr>
          <p:cNvPr id="9" name="TextBox 8">
            <a:extLst>
              <a:ext uri="{FF2B5EF4-FFF2-40B4-BE49-F238E27FC236}">
                <a16:creationId xmlns:a16="http://schemas.microsoft.com/office/drawing/2014/main" id="{44911BD1-E2F6-D591-218B-B831EA97958C}"/>
              </a:ext>
            </a:extLst>
          </p:cNvPr>
          <p:cNvSpPr txBox="1"/>
          <p:nvPr/>
        </p:nvSpPr>
        <p:spPr>
          <a:xfrm>
            <a:off x="812799" y="1743536"/>
            <a:ext cx="3570664" cy="375552"/>
          </a:xfrm>
          <a:prstGeom prst="rect">
            <a:avLst/>
          </a:prstGeom>
          <a:solidFill>
            <a:schemeClr val="bg1"/>
          </a:solidFill>
        </p:spPr>
        <p:txBody>
          <a:bodyPr wrap="square" rtlCol="0">
            <a:spAutoFit/>
          </a:bodyPr>
          <a:lstStyle/>
          <a:p>
            <a:pPr marL="342900" lvl="0" indent="-190500" algn="r">
              <a:lnSpc>
                <a:spcPct val="150000"/>
              </a:lnSpc>
              <a:spcBef>
                <a:spcPts val="0"/>
              </a:spcBef>
              <a:buSzPct val="100000"/>
              <a:buNone/>
            </a:pPr>
            <a:r>
              <a:rPr lang="en-US" dirty="0">
                <a:latin typeface="+mj-lt"/>
                <a:ea typeface="Cambria" panose="02040503050406030204" pitchFamily="18" charset="0"/>
              </a:rPr>
              <a:t>Testing, Deployment &amp; Finalization</a:t>
            </a:r>
            <a:endParaRPr lang="en-US" dirty="0">
              <a:solidFill>
                <a:srgbClr val="262626"/>
              </a:solidFill>
              <a:latin typeface="+mj-lt"/>
              <a:ea typeface="Cambria" panose="02040503050406030204" pitchFamily="18" charset="0"/>
            </a:endParaRPr>
          </a:p>
        </p:txBody>
      </p:sp>
      <p:sp>
        <p:nvSpPr>
          <p:cNvPr id="10" name="TextBox 9">
            <a:extLst>
              <a:ext uri="{FF2B5EF4-FFF2-40B4-BE49-F238E27FC236}">
                <a16:creationId xmlns:a16="http://schemas.microsoft.com/office/drawing/2014/main" id="{39A96AA4-ADA6-6A0D-A938-D72100F5FDF3}"/>
              </a:ext>
            </a:extLst>
          </p:cNvPr>
          <p:cNvSpPr txBox="1"/>
          <p:nvPr/>
        </p:nvSpPr>
        <p:spPr>
          <a:xfrm>
            <a:off x="812801" y="3012989"/>
            <a:ext cx="3570664" cy="375552"/>
          </a:xfrm>
          <a:prstGeom prst="rect">
            <a:avLst/>
          </a:prstGeom>
          <a:solidFill>
            <a:schemeClr val="bg1"/>
          </a:solidFill>
        </p:spPr>
        <p:txBody>
          <a:bodyPr wrap="square" rtlCol="0">
            <a:spAutoFit/>
          </a:bodyPr>
          <a:lstStyle/>
          <a:p>
            <a:pPr marL="342900" lvl="3" indent="-190500" algn="r">
              <a:lnSpc>
                <a:spcPct val="150000"/>
              </a:lnSpc>
              <a:buSzPct val="100000"/>
            </a:pPr>
            <a:r>
              <a:rPr lang="en-US" dirty="0">
                <a:latin typeface="+mj-lt"/>
                <a:ea typeface="Cambria" panose="02040503050406030204" pitchFamily="18" charset="0"/>
              </a:rPr>
              <a:t>Frontend &amp; System Integration</a:t>
            </a:r>
            <a:endParaRPr lang="en-US" dirty="0">
              <a:solidFill>
                <a:srgbClr val="262626"/>
              </a:solidFill>
              <a:latin typeface="+mj-lt"/>
              <a:ea typeface="Cambria" panose="02040503050406030204" pitchFamily="18" charset="0"/>
            </a:endParaRPr>
          </a:p>
        </p:txBody>
      </p:sp>
      <p:sp>
        <p:nvSpPr>
          <p:cNvPr id="11" name="TextBox 10">
            <a:extLst>
              <a:ext uri="{FF2B5EF4-FFF2-40B4-BE49-F238E27FC236}">
                <a16:creationId xmlns:a16="http://schemas.microsoft.com/office/drawing/2014/main" id="{B8211A5B-2109-4934-96F2-429696F421BE}"/>
              </a:ext>
            </a:extLst>
          </p:cNvPr>
          <p:cNvSpPr txBox="1"/>
          <p:nvPr/>
        </p:nvSpPr>
        <p:spPr>
          <a:xfrm>
            <a:off x="812799" y="5261091"/>
            <a:ext cx="3570664" cy="375552"/>
          </a:xfrm>
          <a:prstGeom prst="rect">
            <a:avLst/>
          </a:prstGeom>
          <a:solidFill>
            <a:schemeClr val="bg1"/>
          </a:solidFill>
        </p:spPr>
        <p:txBody>
          <a:bodyPr wrap="square" rtlCol="0">
            <a:spAutoFit/>
          </a:bodyPr>
          <a:lstStyle/>
          <a:p>
            <a:pPr marL="342900" lvl="0" indent="-190500" algn="r">
              <a:lnSpc>
                <a:spcPct val="150000"/>
              </a:lnSpc>
              <a:spcBef>
                <a:spcPts val="0"/>
              </a:spcBef>
              <a:buSzPct val="100000"/>
              <a:buNone/>
            </a:pPr>
            <a:r>
              <a:rPr lang="en-US" dirty="0">
                <a:latin typeface="+mj-lt"/>
                <a:ea typeface="Cambria" panose="02040503050406030204" pitchFamily="18" charset="0"/>
              </a:rPr>
              <a:t>Research and Planning</a:t>
            </a:r>
            <a:endParaRPr lang="en-US" dirty="0">
              <a:solidFill>
                <a:srgbClr val="262626"/>
              </a:solidFill>
              <a:latin typeface="+mj-lt"/>
              <a:ea typeface="Cambria" panose="02040503050406030204" pitchFamily="18" charset="0"/>
            </a:endParaRPr>
          </a:p>
        </p:txBody>
      </p:sp>
      <p:sp>
        <p:nvSpPr>
          <p:cNvPr id="14" name="TextBox 13">
            <a:extLst>
              <a:ext uri="{FF2B5EF4-FFF2-40B4-BE49-F238E27FC236}">
                <a16:creationId xmlns:a16="http://schemas.microsoft.com/office/drawing/2014/main" id="{E094FF32-8B7D-D1B9-9390-A18C8C01CDF9}"/>
              </a:ext>
            </a:extLst>
          </p:cNvPr>
          <p:cNvSpPr txBox="1"/>
          <p:nvPr/>
        </p:nvSpPr>
        <p:spPr>
          <a:xfrm>
            <a:off x="4039597" y="4581881"/>
            <a:ext cx="2832454" cy="375552"/>
          </a:xfrm>
          <a:prstGeom prst="rect">
            <a:avLst/>
          </a:prstGeom>
          <a:noFill/>
        </p:spPr>
        <p:txBody>
          <a:bodyPr wrap="square" rtlCol="0">
            <a:spAutoFit/>
          </a:bodyPr>
          <a:lstStyle/>
          <a:p>
            <a:pPr marL="342900" lvl="0" indent="-190500" algn="ctr">
              <a:lnSpc>
                <a:spcPct val="150000"/>
              </a:lnSpc>
              <a:spcBef>
                <a:spcPts val="0"/>
              </a:spcBef>
              <a:buSzPct val="100000"/>
              <a:buNone/>
            </a:pPr>
            <a:r>
              <a:rPr lang="en-US" dirty="0">
                <a:solidFill>
                  <a:srgbClr val="262626"/>
                </a:solidFill>
                <a:latin typeface="Cambria" panose="02040503050406030204" pitchFamily="18" charset="0"/>
                <a:ea typeface="Cambria" panose="02040503050406030204" pitchFamily="18" charset="0"/>
                <a:cs typeface="Calibri" panose="020F0502020204030204" pitchFamily="34" charset="0"/>
              </a:rPr>
              <a:t>29-Jan-2025 to 31-Jan-2025</a:t>
            </a:r>
          </a:p>
        </p:txBody>
      </p:sp>
      <p:sp>
        <p:nvSpPr>
          <p:cNvPr id="15" name="TextBox 14">
            <a:extLst>
              <a:ext uri="{FF2B5EF4-FFF2-40B4-BE49-F238E27FC236}">
                <a16:creationId xmlns:a16="http://schemas.microsoft.com/office/drawing/2014/main" id="{EF93E459-C9CF-14C6-E64A-28018ED5CF38}"/>
              </a:ext>
            </a:extLst>
          </p:cNvPr>
          <p:cNvSpPr txBox="1"/>
          <p:nvPr/>
        </p:nvSpPr>
        <p:spPr>
          <a:xfrm>
            <a:off x="6096000" y="3438911"/>
            <a:ext cx="2832454" cy="375552"/>
          </a:xfrm>
          <a:prstGeom prst="rect">
            <a:avLst/>
          </a:prstGeom>
          <a:noFill/>
        </p:spPr>
        <p:txBody>
          <a:bodyPr wrap="square" rtlCol="0">
            <a:spAutoFit/>
          </a:bodyPr>
          <a:lstStyle/>
          <a:p>
            <a:pPr marL="342900" lvl="0" indent="-190500" algn="ctr">
              <a:lnSpc>
                <a:spcPct val="150000"/>
              </a:lnSpc>
              <a:spcBef>
                <a:spcPts val="0"/>
              </a:spcBef>
              <a:buSzPct val="100000"/>
              <a:buNone/>
            </a:pPr>
            <a:r>
              <a:rPr lang="en-US" dirty="0">
                <a:solidFill>
                  <a:srgbClr val="262626"/>
                </a:solidFill>
                <a:latin typeface="Cambria" panose="02040503050406030204" pitchFamily="18" charset="0"/>
                <a:ea typeface="Cambria" panose="02040503050406030204" pitchFamily="18" charset="0"/>
                <a:cs typeface="Calibri" panose="020F0502020204030204" pitchFamily="34" charset="0"/>
              </a:rPr>
              <a:t>18-Feb-2025 to 21-Feb-2025</a:t>
            </a:r>
          </a:p>
        </p:txBody>
      </p:sp>
      <p:sp>
        <p:nvSpPr>
          <p:cNvPr id="16" name="TextBox 15">
            <a:extLst>
              <a:ext uri="{FF2B5EF4-FFF2-40B4-BE49-F238E27FC236}">
                <a16:creationId xmlns:a16="http://schemas.microsoft.com/office/drawing/2014/main" id="{C6EADCA5-80D9-DB0C-B5FC-295160640709}"/>
              </a:ext>
            </a:extLst>
          </p:cNvPr>
          <p:cNvSpPr txBox="1"/>
          <p:nvPr/>
        </p:nvSpPr>
        <p:spPr>
          <a:xfrm>
            <a:off x="7847484" y="2323674"/>
            <a:ext cx="2832454" cy="375552"/>
          </a:xfrm>
          <a:prstGeom prst="rect">
            <a:avLst/>
          </a:prstGeom>
          <a:noFill/>
        </p:spPr>
        <p:txBody>
          <a:bodyPr wrap="square" rtlCol="0">
            <a:spAutoFit/>
          </a:bodyPr>
          <a:lstStyle/>
          <a:p>
            <a:pPr marL="342900" lvl="0" indent="-190500" algn="ctr">
              <a:lnSpc>
                <a:spcPct val="150000"/>
              </a:lnSpc>
              <a:spcBef>
                <a:spcPts val="0"/>
              </a:spcBef>
              <a:buSzPct val="100000"/>
              <a:buNone/>
            </a:pPr>
            <a:r>
              <a:rPr lang="en-US" dirty="0">
                <a:solidFill>
                  <a:srgbClr val="262626"/>
                </a:solidFill>
                <a:latin typeface="Cambria" panose="02040503050406030204" pitchFamily="18" charset="0"/>
                <a:ea typeface="Cambria" panose="02040503050406030204" pitchFamily="18" charset="0"/>
                <a:cs typeface="Calibri" panose="020F0502020204030204" pitchFamily="34" charset="0"/>
              </a:rPr>
              <a:t>17-Mar-2025 to 21-Mar-2025</a:t>
            </a:r>
          </a:p>
        </p:txBody>
      </p:sp>
      <p:sp>
        <p:nvSpPr>
          <p:cNvPr id="17" name="TextBox 16">
            <a:extLst>
              <a:ext uri="{FF2B5EF4-FFF2-40B4-BE49-F238E27FC236}">
                <a16:creationId xmlns:a16="http://schemas.microsoft.com/office/drawing/2014/main" id="{51F65AAB-CD13-4583-112E-58010DDDBD41}"/>
              </a:ext>
            </a:extLst>
          </p:cNvPr>
          <p:cNvSpPr txBox="1"/>
          <p:nvPr/>
        </p:nvSpPr>
        <p:spPr>
          <a:xfrm>
            <a:off x="8682622" y="1208438"/>
            <a:ext cx="2832454" cy="375552"/>
          </a:xfrm>
          <a:prstGeom prst="rect">
            <a:avLst/>
          </a:prstGeom>
          <a:noFill/>
        </p:spPr>
        <p:txBody>
          <a:bodyPr wrap="square" rtlCol="0">
            <a:spAutoFit/>
          </a:bodyPr>
          <a:lstStyle/>
          <a:p>
            <a:pPr marL="342900" lvl="0" indent="-190500" algn="ctr">
              <a:lnSpc>
                <a:spcPct val="150000"/>
              </a:lnSpc>
              <a:spcBef>
                <a:spcPts val="0"/>
              </a:spcBef>
              <a:buSzPct val="100000"/>
              <a:buNone/>
            </a:pPr>
            <a:r>
              <a:rPr lang="en-US" dirty="0">
                <a:solidFill>
                  <a:srgbClr val="262626"/>
                </a:solidFill>
                <a:latin typeface="Cambria" panose="02040503050406030204" pitchFamily="18" charset="0"/>
                <a:ea typeface="Cambria" panose="02040503050406030204" pitchFamily="18" charset="0"/>
                <a:cs typeface="Calibri" panose="020F0502020204030204" pitchFamily="34" charset="0"/>
              </a:rPr>
              <a:t>16-Apr-2025 to 19-Apr-2025</a:t>
            </a:r>
          </a:p>
        </p:txBody>
      </p:sp>
    </p:spTree>
    <p:extLst>
      <p:ext uri="{BB962C8B-B14F-4D97-AF65-F5344CB8AC3E}">
        <p14:creationId xmlns:p14="http://schemas.microsoft.com/office/powerpoint/2010/main" val="157387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3"/>
              </a:rPr>
              <a:t>https://ieeexplore.ieee.org/stamp/stamp.jsp?arnumber=10477957</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4"/>
              </a:rPr>
              <a:t>https://ieeexplore.ieee.org/document/10560126</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5"/>
              </a:rPr>
              <a:t>https://ieeexplore.ieee.org/document/10564423</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6"/>
              </a:rPr>
              <a:t>https://ieeexplore.ieee.org/document/10426016</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4"/>
              </a:rPr>
              <a:t>https://ieeexplore.ieee.org/document/10560126</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7"/>
              </a:rPr>
              <a:t>https://ieeexplore.ieee.org/iel7/6287639/10380310/10477957.pdf</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8"/>
              </a:rPr>
              <a:t>https://ieeexplore.ieee.org/iel8/6287639/10380310/10721454.pdf</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7"/>
              </a:rPr>
              <a:t>https://ieeexplore.ieee.org/iel7/6287639/10380310/10477957.pdf</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9" action="ppaction://hlinkpres?slideindex=1&amp;slidetitle="/>
              </a:rPr>
              <a:t>https://ieeexplore.ieee.org/iel7/4509581/10298835/10299548.pdf</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dirty="0">
                <a:latin typeface="Cambria" panose="02040503050406030204" pitchFamily="18" charset="0"/>
                <a:ea typeface="Cambria" panose="02040503050406030204" pitchFamily="18" charset="0"/>
                <a:hlinkClick r:id="rId9" action="ppaction://hlinkpres?slideindex=1&amp;slidetitle="/>
              </a:rPr>
              <a:t>https://ieeexplore.ieee.org/iel7/6287639/10380310/10477957.pdf</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494228"/>
          </a:xfrm>
          <a:prstGeom prst="rect">
            <a:avLst/>
          </a:prstGeom>
          <a:noFill/>
          <a:ln>
            <a:noFill/>
          </a:ln>
        </p:spPr>
        <p:txBody>
          <a:bodyPr spcFirstLastPara="1" wrap="square" lIns="91425" tIns="45700" rIns="91425" bIns="45700" anchor="t" anchorCtr="0">
            <a:normAutofit fontScale="85000" lnSpcReduction="20000"/>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Literature Review</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Objectives</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Methodology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PSCS_479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r>
              <a:rPr lang="en-US" b="1" dirty="0">
                <a:latin typeface="Cambria" panose="02040503050406030204" pitchFamily="18" charset="0"/>
                <a:ea typeface="Cambria" panose="02040503050406030204" pitchFamily="18" charset="0"/>
                <a:cs typeface="Times New Roman" panose="02020603050405020304" pitchFamily="18" charset="0"/>
              </a:rPr>
              <a:t>Organization</a:t>
            </a:r>
            <a:r>
              <a:rPr lang="en-US" dirty="0">
                <a:latin typeface="Cambria" panose="02040503050406030204" pitchFamily="18" charset="0"/>
                <a:ea typeface="Cambria" panose="02040503050406030204" pitchFamily="18" charset="0"/>
                <a:cs typeface="Times New Roman" panose="02020603050405020304" pitchFamily="18" charset="0"/>
              </a:rPr>
              <a:t>: Ministry of Skill Development and Entrepreneurship (MSDE)</a:t>
            </a:r>
          </a:p>
          <a:p>
            <a:pPr marL="342900" lvl="0" indent="-190500" algn="just">
              <a:lnSpc>
                <a:spcPct val="150000"/>
              </a:lnSpc>
              <a:spcBef>
                <a:spcPts val="0"/>
              </a:spcBef>
              <a:buNone/>
            </a:pPr>
            <a:r>
              <a:rPr lang="en-US" dirty="0">
                <a:latin typeface="Cambria" panose="02040503050406030204" pitchFamily="18" charset="0"/>
                <a:ea typeface="Cambria" panose="02040503050406030204" pitchFamily="18" charset="0"/>
                <a:cs typeface="Times New Roman" panose="02020603050405020304" pitchFamily="18" charset="0"/>
              </a:rPr>
              <a:t>Category (Hardware / Software / Both) : Software </a:t>
            </a:r>
          </a:p>
          <a:p>
            <a:pPr marL="342900" lvl="0" indent="-190500" algn="just">
              <a:lnSpc>
                <a:spcPct val="150000"/>
              </a:lnSpc>
              <a:spcBef>
                <a:spcPts val="0"/>
              </a:spcBef>
              <a:buNone/>
            </a:pPr>
            <a:r>
              <a:rPr lang="en-US" b="1" dirty="0">
                <a:latin typeface="Cambria" panose="02040503050406030204" pitchFamily="18" charset="0"/>
                <a:ea typeface="Cambria" panose="02040503050406030204" pitchFamily="18" charset="0"/>
                <a:cs typeface="Times New Roman" panose="02020603050405020304" pitchFamily="18" charset="0"/>
              </a:rPr>
              <a:t>Problem Description </a:t>
            </a:r>
            <a:r>
              <a:rPr lang="en-US" dirty="0">
                <a:latin typeface="Cambria" panose="02040503050406030204" pitchFamily="18" charset="0"/>
                <a:ea typeface="Cambria" panose="02040503050406030204" pitchFamily="18" charset="0"/>
                <a:cs typeface="Times New Roman" panose="02020603050405020304" pitchFamily="18" charset="0"/>
              </a:rPr>
              <a:t>: Individuals struggle to find personalized career guidance that aligns with their unique skills, interests, aspirations, and experiences, while traditional career counseling methods lack dynamic personalization and fail to account for individual profiles and future career trends . </a:t>
            </a:r>
            <a:endParaRPr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u="sng" dirty="0">
                <a:latin typeface="Cambria" panose="02040503050406030204" pitchFamily="18" charset="0"/>
                <a:ea typeface="Cambria" panose="02040503050406030204" pitchFamily="18" charset="0"/>
                <a:hlinkClick r:id="rId3" action="ppaction://hlinkpres?slideindex=1&amp;slidetitle="/>
              </a:rPr>
              <a:t>https://github.com/Moksha122/AI-Enhanced-Career-Guidance-System</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9344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8315-2C59-4C3F-B57F-45F4BC96591E}"/>
              </a:ext>
            </a:extLst>
          </p:cNvPr>
          <p:cNvSpPr>
            <a:spLocks noGrp="1"/>
          </p:cNvSpPr>
          <p:nvPr>
            <p:ph type="title"/>
          </p:nvPr>
        </p:nvSpPr>
        <p:spPr>
          <a:xfrm>
            <a:off x="548849" y="302917"/>
            <a:ext cx="10668000" cy="602055"/>
          </a:xfrm>
        </p:spPr>
        <p:txBody>
          <a:bodyPr/>
          <a:lstStyle/>
          <a:p>
            <a:pPr algn="ctr"/>
            <a:r>
              <a:rPr lang="en-US" sz="2600" dirty="0">
                <a:latin typeface="Cambria" panose="02040503050406030204" pitchFamily="18" charset="0"/>
                <a:ea typeface="Cambria" panose="02040503050406030204" pitchFamily="18" charset="0"/>
              </a:rPr>
              <a:t>The challenge is to develop an AI-powered career guidance system</a:t>
            </a:r>
            <a:endParaRPr lang="en-US" sz="2600" dirty="0"/>
          </a:p>
        </p:txBody>
      </p:sp>
      <p:sp>
        <p:nvSpPr>
          <p:cNvPr id="3" name="Text Placeholder 2">
            <a:extLst>
              <a:ext uri="{FF2B5EF4-FFF2-40B4-BE49-F238E27FC236}">
                <a16:creationId xmlns:a16="http://schemas.microsoft.com/office/drawing/2014/main" id="{592F8B1D-188F-47F2-8761-82631BB96B9F}"/>
              </a:ext>
            </a:extLst>
          </p:cNvPr>
          <p:cNvSpPr>
            <a:spLocks noGrp="1"/>
          </p:cNvSpPr>
          <p:nvPr>
            <p:ph type="body" idx="1"/>
          </p:nvPr>
        </p:nvSpPr>
        <p:spPr/>
        <p:txBody>
          <a:bodyPr/>
          <a:lstStyle/>
          <a:p>
            <a:pPr marL="533400" indent="-457200">
              <a:buFont typeface="+mj-lt"/>
              <a:buAutoNum type="arabicPeriod"/>
            </a:pPr>
            <a:endParaRPr lang="en-US" dirty="0">
              <a:latin typeface="Cambria" panose="02040503050406030204" pitchFamily="18" charset="0"/>
              <a:ea typeface="Cambria" panose="02040503050406030204" pitchFamily="18" charset="0"/>
            </a:endParaRPr>
          </a:p>
          <a:p>
            <a:pPr marL="533400" indent="-457200">
              <a:buFont typeface="+mj-lt"/>
              <a:buAutoNum type="arabicPeriod"/>
            </a:pPr>
            <a:r>
              <a:rPr lang="en-US" dirty="0">
                <a:latin typeface="Cambria" panose="02040503050406030204" pitchFamily="18" charset="0"/>
                <a:ea typeface="Cambria" panose="02040503050406030204" pitchFamily="18" charset="0"/>
              </a:rPr>
              <a:t>Assesses aptitude, strengths, and abilities.</a:t>
            </a:r>
          </a:p>
          <a:p>
            <a:pPr marL="533400" indent="-457200">
              <a:buFont typeface="+mj-lt"/>
              <a:buAutoNum type="arabicPeriod"/>
            </a:pPr>
            <a:r>
              <a:rPr lang="en-US" dirty="0">
                <a:latin typeface="Cambria" panose="02040503050406030204" pitchFamily="18" charset="0"/>
                <a:ea typeface="Cambria" panose="02040503050406030204" pitchFamily="18" charset="0"/>
              </a:rPr>
              <a:t>Incorporates aspirations and interests to align career recommendations with long-term goals and passions.</a:t>
            </a:r>
          </a:p>
          <a:p>
            <a:pPr marL="533400" indent="-457200">
              <a:buFont typeface="+mj-lt"/>
              <a:buAutoNum type="arabicPeriod"/>
            </a:pPr>
            <a:r>
              <a:rPr lang="en-US" dirty="0">
                <a:latin typeface="Cambria" panose="02040503050406030204" pitchFamily="18" charset="0"/>
                <a:ea typeface="Cambria" panose="02040503050406030204" pitchFamily="18" charset="0"/>
              </a:rPr>
              <a:t>Maps current skills and experiences to relevant career paths and identifies gaps.	</a:t>
            </a:r>
          </a:p>
          <a:p>
            <a:pPr marL="533400" indent="-457200">
              <a:buFont typeface="+mj-lt"/>
              <a:buAutoNum type="arabicPeriod"/>
            </a:pPr>
            <a:r>
              <a:rPr lang="en-US" dirty="0">
                <a:latin typeface="Cambria" panose="02040503050406030204" pitchFamily="18" charset="0"/>
                <a:ea typeface="Cambria" panose="02040503050406030204" pitchFamily="18" charset="0"/>
              </a:rPr>
              <a:t>Uses predictive analytics to suggest future career progression opportunities based on industry trends.	</a:t>
            </a:r>
          </a:p>
        </p:txBody>
      </p:sp>
    </p:spTree>
    <p:extLst>
      <p:ext uri="{BB962C8B-B14F-4D97-AF65-F5344CB8AC3E}">
        <p14:creationId xmlns:p14="http://schemas.microsoft.com/office/powerpoint/2010/main" val="219716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2954AF9-B0CA-0F51-B257-67E8FA9A7F35}"/>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D7B9B89-352C-6D24-A502-92348FF0BBA7}"/>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a:extLst>
              <a:ext uri="{FF2B5EF4-FFF2-40B4-BE49-F238E27FC236}">
                <a16:creationId xmlns:a16="http://schemas.microsoft.com/office/drawing/2014/main" id="{30B47B33-8784-73E7-E43A-E08A90504C11}"/>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500" dirty="0">
                <a:latin typeface="Cambria" panose="02040503050406030204" pitchFamily="18" charset="0"/>
                <a:ea typeface="Cambria" panose="02040503050406030204" pitchFamily="18" charset="0"/>
              </a:rPr>
              <a:t>Technology Stack Components:</a:t>
            </a:r>
          </a:p>
          <a:p>
            <a:pPr marL="419100" indent="-342900">
              <a:buSzPct val="100000"/>
              <a:buFont typeface="+mj-lt"/>
              <a:buAutoNum type="arabicPeriod"/>
            </a:pPr>
            <a:r>
              <a:rPr lang="en-IN" sz="1600" b="1" dirty="0">
                <a:latin typeface="Cambria" panose="02040503050406030204" pitchFamily="18" charset="0"/>
                <a:ea typeface="Cambria" panose="02040503050406030204" pitchFamily="18" charset="0"/>
              </a:rPr>
              <a:t>Frontend:</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React.js / Angular.js – Responsive UI</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Tailwind CSS / Material-UI – Modern designs</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Framer Motion – Dynamic animations</a:t>
            </a:r>
          </a:p>
          <a:p>
            <a:pPr marL="419100" indent="-342900">
              <a:buSzPct val="100000"/>
              <a:buFont typeface="+mj-lt"/>
              <a:buAutoNum type="arabicPeriod"/>
            </a:pPr>
            <a:r>
              <a:rPr lang="en-IN" sz="1600" b="1" dirty="0">
                <a:latin typeface="Cambria" panose="02040503050406030204" pitchFamily="18" charset="0"/>
                <a:ea typeface="Cambria" panose="02040503050406030204" pitchFamily="18" charset="0"/>
              </a:rPr>
              <a:t>Backend:</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Python (Django/Flask) / Node.js (Express.js) – APIs &amp; logic and for building a scalable backend.</a:t>
            </a:r>
          </a:p>
          <a:p>
            <a:pPr lvl="1">
              <a:buFont typeface="Arial" panose="020B0604020202020204" pitchFamily="34" charset="0"/>
              <a:buChar char="•"/>
            </a:pPr>
            <a:r>
              <a:rPr lang="en-IN" sz="1600" dirty="0" err="1">
                <a:latin typeface="Cambria" panose="02040503050406030204" pitchFamily="18" charset="0"/>
                <a:ea typeface="Cambria" panose="02040503050406030204" pitchFamily="18" charset="0"/>
              </a:rPr>
              <a:t>FastAPI</a:t>
            </a:r>
            <a:r>
              <a:rPr lang="en-IN" sz="1600" dirty="0">
                <a:latin typeface="Cambria" panose="02040503050406030204" pitchFamily="18" charset="0"/>
                <a:ea typeface="Cambria" panose="02040503050406030204" pitchFamily="18" charset="0"/>
              </a:rPr>
              <a:t> – Real-time AI processing and user interactions</a:t>
            </a:r>
          </a:p>
          <a:p>
            <a:pPr marL="419100" indent="-342900">
              <a:buSzPct val="100000"/>
              <a:buFont typeface="+mj-lt"/>
              <a:buAutoNum type="arabicPeriod"/>
            </a:pPr>
            <a:r>
              <a:rPr lang="en-IN" sz="1600" b="1" dirty="0">
                <a:latin typeface="Cambria" panose="02040503050406030204" pitchFamily="18" charset="0"/>
                <a:ea typeface="Cambria" panose="02040503050406030204" pitchFamily="18" charset="0"/>
              </a:rPr>
              <a:t>Machine Learning &amp; AI:</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Scikit-learn / TensorFlow / </a:t>
            </a:r>
            <a:r>
              <a:rPr lang="en-IN" sz="1600" dirty="0" err="1">
                <a:latin typeface="Cambria" panose="02040503050406030204" pitchFamily="18" charset="0"/>
                <a:ea typeface="Cambria" panose="02040503050406030204" pitchFamily="18" charset="0"/>
              </a:rPr>
              <a:t>PyTorch</a:t>
            </a:r>
            <a:r>
              <a:rPr lang="en-IN" sz="1600" dirty="0">
                <a:latin typeface="Cambria" panose="02040503050406030204" pitchFamily="18" charset="0"/>
                <a:ea typeface="Cambria" panose="02040503050406030204" pitchFamily="18" charset="0"/>
              </a:rPr>
              <a:t> – ML models</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NLP: </a:t>
            </a:r>
            <a:r>
              <a:rPr lang="en-IN" sz="1600" dirty="0" err="1">
                <a:latin typeface="Cambria" panose="02040503050406030204" pitchFamily="18" charset="0"/>
                <a:ea typeface="Cambria" panose="02040503050406030204" pitchFamily="18" charset="0"/>
              </a:rPr>
              <a:t>SpaCy</a:t>
            </a:r>
            <a:r>
              <a:rPr lang="en-IN" sz="1600" dirty="0">
                <a:latin typeface="Cambria" panose="02040503050406030204" pitchFamily="18" charset="0"/>
                <a:ea typeface="Cambria" panose="02040503050406030204" pitchFamily="18" charset="0"/>
              </a:rPr>
              <a:t> (resume parsing), Hugging Face (recommendations)</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Recommendation Systems: Collaborative &amp; Content-based filtering</a:t>
            </a:r>
          </a:p>
          <a:p>
            <a:pPr marL="419100" indent="-342900">
              <a:buSzPct val="100000"/>
              <a:buFont typeface="+mj-lt"/>
              <a:buAutoNum type="arabicPeriod" startAt="4"/>
            </a:pPr>
            <a:r>
              <a:rPr lang="en-IN" sz="1400" b="1" dirty="0">
                <a:latin typeface="Cambria" panose="02040503050406030204" pitchFamily="18" charset="0"/>
                <a:ea typeface="Cambria" panose="02040503050406030204" pitchFamily="18" charset="0"/>
              </a:rPr>
              <a:t>Data Storage:</a:t>
            </a:r>
            <a:endParaRPr lang="en-IN" sz="14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PostgreSQL / MySQL – </a:t>
            </a:r>
            <a:r>
              <a:rPr lang="en-US" sz="1600" dirty="0">
                <a:latin typeface="Cambria" panose="02040503050406030204" pitchFamily="18" charset="0"/>
                <a:ea typeface="Cambria" panose="02040503050406030204" pitchFamily="18" charset="0"/>
              </a:rPr>
              <a:t>For structured relational data like user profiles and career databases.</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MongoDB – Semi-structured data like skill metadata and trends.</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Redis – Caching real-time recommendations &amp; session data</a:t>
            </a:r>
          </a:p>
          <a:p>
            <a:pPr marL="558800" lvl="1"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338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F3A9A5-9A69-4C67-841E-8E6195668D81}"/>
              </a:ext>
            </a:extLst>
          </p:cNvPr>
          <p:cNvSpPr>
            <a:spLocks noGrp="1"/>
          </p:cNvSpPr>
          <p:nvPr>
            <p:ph type="body" idx="1"/>
          </p:nvPr>
        </p:nvSpPr>
        <p:spPr/>
        <p:txBody>
          <a:bodyPr>
            <a:normAutofit/>
          </a:bodyPr>
          <a:lstStyle/>
          <a:p>
            <a:pPr marL="533400" indent="-457200">
              <a:buSzPct val="100000"/>
              <a:buFont typeface="+mj-lt"/>
              <a:buAutoNum type="arabicPeriod" startAt="5"/>
            </a:pPr>
            <a:r>
              <a:rPr lang="en-IN" sz="1600" b="1" dirty="0">
                <a:latin typeface="Cambria" panose="02040503050406030204" pitchFamily="18" charset="0"/>
                <a:ea typeface="Cambria" panose="02040503050406030204" pitchFamily="18" charset="0"/>
              </a:rPr>
              <a:t>Data Collection &amp; Integration:</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APIs – LinkedIn, Indeed, Coursera for job and course data</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Web Scraping – </a:t>
            </a:r>
            <a:r>
              <a:rPr lang="en-US" sz="1600" dirty="0">
                <a:latin typeface="Cambria" panose="02040503050406030204" pitchFamily="18" charset="0"/>
                <a:ea typeface="Cambria" panose="02040503050406030204" pitchFamily="18" charset="0"/>
              </a:rPr>
              <a:t>tools like </a:t>
            </a:r>
            <a:r>
              <a:rPr lang="en-US" sz="1600" dirty="0" err="1">
                <a:latin typeface="Cambria" panose="02040503050406030204" pitchFamily="18" charset="0"/>
                <a:ea typeface="Cambria" panose="02040503050406030204" pitchFamily="18" charset="0"/>
              </a:rPr>
              <a:t>BeautifulSoup</a:t>
            </a:r>
            <a:r>
              <a:rPr lang="en-US" sz="1600" dirty="0">
                <a:latin typeface="Cambria" panose="02040503050406030204" pitchFamily="18" charset="0"/>
                <a:ea typeface="Cambria" panose="02040503050406030204" pitchFamily="18" charset="0"/>
              </a:rPr>
              <a:t> or Scrapy to fetch industry insights and trends.</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Real-Time Pipelines – Kafka (job trends), Airflow (workflows)</a:t>
            </a:r>
          </a:p>
          <a:p>
            <a:pPr marL="533400" indent="-457200">
              <a:buSzPct val="100000"/>
              <a:buFont typeface="+mj-lt"/>
              <a:buAutoNum type="arabicPeriod" startAt="6"/>
            </a:pPr>
            <a:r>
              <a:rPr lang="en-IN" sz="1600" b="1" dirty="0">
                <a:latin typeface="Cambria" panose="02040503050406030204" pitchFamily="18" charset="0"/>
                <a:ea typeface="Cambria" panose="02040503050406030204" pitchFamily="18" charset="0"/>
              </a:rPr>
              <a:t>Cloud Infrastructure:</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AWS / GCP / Azure – Hosting &amp; scaling</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Kubernetes – Container orchestration</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Docker – Containerized applications</a:t>
            </a:r>
          </a:p>
          <a:p>
            <a:pPr marL="419100" indent="-342900">
              <a:buSzPct val="100000"/>
              <a:buFont typeface="+mj-lt"/>
              <a:buAutoNum type="arabicPeriod" startAt="7"/>
            </a:pPr>
            <a:r>
              <a:rPr lang="en-IN" sz="1600" b="1" dirty="0">
                <a:latin typeface="Cambria" panose="02040503050406030204" pitchFamily="18" charset="0"/>
                <a:ea typeface="Cambria" panose="02040503050406030204" pitchFamily="18" charset="0"/>
              </a:rPr>
              <a:t>  Security:</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OAuth2.0 – Secure authentication</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SSL/TLS – Data encryption in transit</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Encryption Libraries – Protect stored data</a:t>
            </a:r>
          </a:p>
          <a:p>
            <a:pPr marL="419100" indent="-342900">
              <a:buSzPct val="100000"/>
              <a:buFont typeface="+mj-lt"/>
              <a:buAutoNum type="arabicPeriod" startAt="8"/>
            </a:pPr>
            <a:r>
              <a:rPr lang="en-IN" sz="1600" b="1" dirty="0">
                <a:latin typeface="Cambria" panose="02040503050406030204" pitchFamily="18" charset="0"/>
                <a:ea typeface="Cambria" panose="02040503050406030204" pitchFamily="18" charset="0"/>
              </a:rPr>
              <a:t>  Analytics &amp; Reporting:</a:t>
            </a:r>
            <a:endParaRPr lang="en-IN" sz="1600"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Google Analytics / </a:t>
            </a:r>
            <a:r>
              <a:rPr lang="en-IN" sz="1600" dirty="0" err="1">
                <a:latin typeface="Cambria" panose="02040503050406030204" pitchFamily="18" charset="0"/>
                <a:ea typeface="Cambria" panose="02040503050406030204" pitchFamily="18" charset="0"/>
              </a:rPr>
              <a:t>Mixpanel</a:t>
            </a:r>
            <a:r>
              <a:rPr lang="en-IN" sz="1600" dirty="0">
                <a:latin typeface="Cambria" panose="02040503050406030204" pitchFamily="18" charset="0"/>
                <a:ea typeface="Cambria" panose="02040503050406030204" pitchFamily="18" charset="0"/>
              </a:rPr>
              <a:t> – User interaction tracking</a:t>
            </a:r>
          </a:p>
          <a:p>
            <a:pPr lvl="1">
              <a:buFont typeface="Arial" panose="020B0604020202020204" pitchFamily="34" charset="0"/>
              <a:buChar char="•"/>
            </a:pPr>
            <a:r>
              <a:rPr lang="en-IN" sz="1600" dirty="0">
                <a:latin typeface="Cambria" panose="02040503050406030204" pitchFamily="18" charset="0"/>
                <a:ea typeface="Cambria" panose="02040503050406030204" pitchFamily="18" charset="0"/>
              </a:rPr>
              <a:t>Power BI / Tableau – Data visualization</a:t>
            </a:r>
          </a:p>
          <a:p>
            <a:pPr marL="558800" lvl="1" indent="0">
              <a:buNone/>
            </a:pPr>
            <a:endParaRPr lang="en-IN" sz="1600" dirty="0">
              <a:latin typeface="Cambria" panose="02040503050406030204" pitchFamily="18" charset="0"/>
              <a:ea typeface="Cambria" panose="02040503050406030204" pitchFamily="18" charset="0"/>
            </a:endParaRPr>
          </a:p>
          <a:p>
            <a:endParaRPr lang="en-IN" sz="1600" dirty="0">
              <a:latin typeface="Cambria" panose="02040503050406030204" pitchFamily="18" charset="0"/>
              <a:ea typeface="Cambria" panose="02040503050406030204" pitchFamily="18" charset="0"/>
            </a:endParaRPr>
          </a:p>
        </p:txBody>
      </p:sp>
      <p:sp>
        <p:nvSpPr>
          <p:cNvPr id="7" name="Google Shape;114;p17">
            <a:extLst>
              <a:ext uri="{FF2B5EF4-FFF2-40B4-BE49-F238E27FC236}">
                <a16:creationId xmlns:a16="http://schemas.microsoft.com/office/drawing/2014/main" id="{CDB34C61-09C0-702C-E670-CA65104EB0BC}"/>
              </a:ext>
            </a:extLst>
          </p:cNvPr>
          <p:cNvSpPr txBox="1">
            <a:spLocks noGrp="1"/>
          </p:cNvSpPr>
          <p:nvPr>
            <p:ph type="title"/>
          </p:nvPr>
        </p:nvSpPr>
        <p:spPr>
          <a:xfrm>
            <a:off x="661971" y="27449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657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61971" y="27449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 name="Text Placeholder 10"/>
          <p:cNvSpPr>
            <a:spLocks noGrp="1"/>
          </p:cNvSpPr>
          <p:nvPr>
            <p:ph type="body" idx="1"/>
          </p:nvPr>
        </p:nvSpPr>
        <p:spPr>
          <a:xfrm>
            <a:off x="812800" y="1143001"/>
            <a:ext cx="10668000" cy="4953000"/>
          </a:xfrm>
        </p:spPr>
        <p:txBody>
          <a:bodyPr>
            <a:normAutofit/>
          </a:bodyPr>
          <a:lstStyle/>
          <a:p>
            <a:pPr marL="76200" indent="0">
              <a:buNone/>
            </a:pPr>
            <a:r>
              <a:rPr lang="en-IN" b="1" dirty="0">
                <a:solidFill>
                  <a:schemeClr val="tx1"/>
                </a:solidFill>
                <a:latin typeface="Times New Roman" panose="02020603050405020304" pitchFamily="18" charset="0"/>
                <a:cs typeface="Times New Roman" panose="02020603050405020304" pitchFamily="18" charset="0"/>
              </a:rPr>
              <a:t>Software Requirements</a:t>
            </a:r>
          </a:p>
          <a:p>
            <a:pPr marL="76200" indent="0">
              <a:buNone/>
            </a:pP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ui-sans-serif"/>
              </a:rPr>
              <a:t>Operating System</a:t>
            </a:r>
            <a:r>
              <a:rPr lang="en-IN" dirty="0">
                <a:solidFill>
                  <a:schemeClr val="tx1"/>
                </a:solidFill>
                <a:latin typeface="ui-sans-serif"/>
              </a:rPr>
              <a:t>: Windows/Linux</a:t>
            </a:r>
          </a:p>
          <a:p>
            <a:pPr>
              <a:buFont typeface="Arial" panose="020B0604020202020204" pitchFamily="34" charset="0"/>
              <a:buChar char="•"/>
            </a:pPr>
            <a:r>
              <a:rPr lang="en-IN" b="1" dirty="0">
                <a:solidFill>
                  <a:schemeClr val="tx1"/>
                </a:solidFill>
                <a:latin typeface="ui-sans-serif"/>
              </a:rPr>
              <a:t>Backend Development</a:t>
            </a:r>
            <a:r>
              <a:rPr lang="en-IN" dirty="0">
                <a:solidFill>
                  <a:schemeClr val="tx1"/>
                </a:solidFill>
                <a:latin typeface="ui-sans-serif"/>
              </a:rPr>
              <a:t>: Node.js, Python (Django/Flask)</a:t>
            </a:r>
          </a:p>
          <a:p>
            <a:pPr>
              <a:buFont typeface="Arial" panose="020B0604020202020204" pitchFamily="34" charset="0"/>
              <a:buChar char="•"/>
            </a:pPr>
            <a:r>
              <a:rPr lang="en-IN" b="1" dirty="0">
                <a:solidFill>
                  <a:schemeClr val="tx1"/>
                </a:solidFill>
                <a:latin typeface="ui-sans-serif"/>
              </a:rPr>
              <a:t>Frontend Development</a:t>
            </a:r>
            <a:r>
              <a:rPr lang="en-IN" dirty="0">
                <a:solidFill>
                  <a:schemeClr val="tx1"/>
                </a:solidFill>
                <a:latin typeface="ui-sans-serif"/>
              </a:rPr>
              <a:t>: React.js, Angular, or mobile frameworks</a:t>
            </a:r>
          </a:p>
          <a:p>
            <a:pPr>
              <a:buFont typeface="Arial" panose="020B0604020202020204" pitchFamily="34" charset="0"/>
              <a:buChar char="•"/>
            </a:pPr>
            <a:r>
              <a:rPr lang="en-IN" b="1" dirty="0">
                <a:solidFill>
                  <a:schemeClr val="tx1"/>
                </a:solidFill>
                <a:latin typeface="ui-sans-serif"/>
              </a:rPr>
              <a:t>Database</a:t>
            </a:r>
            <a:r>
              <a:rPr lang="en-IN" dirty="0">
                <a:solidFill>
                  <a:schemeClr val="tx1"/>
                </a:solidFill>
                <a:latin typeface="ui-sans-serif"/>
              </a:rPr>
              <a:t>: MySQL, PostgreSQL, MongoDB</a:t>
            </a:r>
          </a:p>
          <a:p>
            <a:pPr>
              <a:buFont typeface="Arial" panose="020B0604020202020204" pitchFamily="34" charset="0"/>
              <a:buChar char="•"/>
            </a:pPr>
            <a:r>
              <a:rPr lang="en-IN" b="1" dirty="0">
                <a:solidFill>
                  <a:schemeClr val="tx1"/>
                </a:solidFill>
                <a:latin typeface="ui-sans-serif"/>
              </a:rPr>
              <a:t>AI/ML Libraries</a:t>
            </a:r>
            <a:r>
              <a:rPr lang="en-IN" dirty="0">
                <a:solidFill>
                  <a:schemeClr val="tx1"/>
                </a:solidFill>
                <a:latin typeface="ui-sans-serif"/>
              </a:rPr>
              <a:t>: TensorFlow, </a:t>
            </a:r>
            <a:r>
              <a:rPr lang="en-IN" dirty="0" err="1">
                <a:solidFill>
                  <a:schemeClr val="tx1"/>
                </a:solidFill>
                <a:latin typeface="ui-sans-serif"/>
              </a:rPr>
              <a:t>PyTorch</a:t>
            </a:r>
            <a:r>
              <a:rPr lang="en-IN" dirty="0">
                <a:solidFill>
                  <a:schemeClr val="tx1"/>
                </a:solidFill>
                <a:latin typeface="ui-sans-serif"/>
              </a:rPr>
              <a:t>, scikit-learn</a:t>
            </a:r>
          </a:p>
          <a:p>
            <a:pPr>
              <a:buFont typeface="Arial" panose="020B0604020202020204" pitchFamily="34" charset="0"/>
              <a:buChar char="•"/>
            </a:pPr>
            <a:r>
              <a:rPr lang="en-IN" b="1" dirty="0">
                <a:solidFill>
                  <a:schemeClr val="tx1"/>
                </a:solidFill>
                <a:latin typeface="ui-sans-serif"/>
              </a:rPr>
              <a:t>Cloud</a:t>
            </a:r>
            <a:r>
              <a:rPr lang="en-IN" dirty="0">
                <a:solidFill>
                  <a:schemeClr val="tx1"/>
                </a:solidFill>
                <a:latin typeface="ui-sans-serif"/>
              </a:rPr>
              <a:t>: AWS, Azure, Google Cloud</a:t>
            </a:r>
          </a:p>
          <a:p>
            <a:pPr>
              <a:buFont typeface="Arial" panose="020B0604020202020204" pitchFamily="34" charset="0"/>
              <a:buChar char="•"/>
            </a:pPr>
            <a:r>
              <a:rPr lang="en-IN" b="1" dirty="0">
                <a:solidFill>
                  <a:schemeClr val="tx1"/>
                </a:solidFill>
                <a:latin typeface="ui-sans-serif"/>
              </a:rPr>
              <a:t>External API Integrations</a:t>
            </a:r>
            <a:r>
              <a:rPr lang="en-IN" dirty="0">
                <a:solidFill>
                  <a:schemeClr val="tx1"/>
                </a:solidFill>
                <a:latin typeface="ui-sans-serif"/>
              </a:rPr>
              <a:t>: Job portals, learning platforms</a:t>
            </a:r>
          </a:p>
          <a:p>
            <a:pPr>
              <a:buFont typeface="Arial" panose="020B0604020202020204" pitchFamily="34" charset="0"/>
              <a:buChar char="•"/>
            </a:pPr>
            <a:r>
              <a:rPr lang="en-IN" b="1" dirty="0">
                <a:solidFill>
                  <a:schemeClr val="tx1"/>
                </a:solidFill>
                <a:latin typeface="ui-sans-serif"/>
              </a:rPr>
              <a:t>Security</a:t>
            </a:r>
            <a:r>
              <a:rPr lang="en-IN" dirty="0">
                <a:solidFill>
                  <a:schemeClr val="tx1"/>
                </a:solidFill>
                <a:latin typeface="ui-sans-serif"/>
              </a:rPr>
              <a:t>: Encryption, compliance with GDPR</a:t>
            </a:r>
          </a:p>
          <a:p>
            <a:pPr>
              <a:buFont typeface="Arial" panose="020B0604020202020204" pitchFamily="34" charset="0"/>
              <a:buChar char="•"/>
            </a:pPr>
            <a:r>
              <a:rPr lang="en-IN" b="1" dirty="0">
                <a:solidFill>
                  <a:schemeClr val="tx1"/>
                </a:solidFill>
                <a:latin typeface="ui-sans-serif"/>
              </a:rPr>
              <a:t>Scalability &amp; Performance</a:t>
            </a:r>
            <a:r>
              <a:rPr lang="en-IN" dirty="0">
                <a:solidFill>
                  <a:schemeClr val="tx1"/>
                </a:solidFill>
                <a:latin typeface="ui-sans-serif"/>
              </a:rPr>
              <a:t>: Cloud-based, high availability</a:t>
            </a:r>
          </a:p>
          <a:p>
            <a:pPr>
              <a:buFont typeface="Arial" panose="020B0604020202020204" pitchFamily="34" charset="0"/>
              <a:buChar char="•"/>
            </a:pPr>
            <a:endParaRPr lang="en-IN" dirty="0">
              <a:solidFill>
                <a:schemeClr val="tx1"/>
              </a:solidFill>
              <a:latin typeface="ui-sans-serif"/>
            </a:endParaRPr>
          </a:p>
          <a:p>
            <a:pPr marL="7620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48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p:txBody>
          <a:bodyPr>
            <a:normAutofit lnSpcReduction="10000"/>
          </a:bodyPr>
          <a:lstStyle/>
          <a:p>
            <a:r>
              <a:rPr lang="en-US" sz="2000" b="1" dirty="0">
                <a:latin typeface="ui-sans-serif"/>
                <a:cs typeface="Times New Roman" panose="02020603050405020304" pitchFamily="18" charset="0"/>
              </a:rPr>
              <a:t>Previous Research:</a:t>
            </a:r>
            <a:endParaRPr lang="en-US" sz="2000" dirty="0">
              <a:latin typeface="ui-sans-serif"/>
              <a:cs typeface="Times New Roman" panose="02020603050405020304" pitchFamily="18" charset="0"/>
            </a:endParaRPr>
          </a:p>
          <a:p>
            <a:pPr lvl="1"/>
            <a:r>
              <a:rPr lang="en-IN" dirty="0">
                <a:latin typeface="ui-sans-serif"/>
                <a:cs typeface="Times New Roman" panose="02020603050405020304" pitchFamily="18" charset="0"/>
              </a:rPr>
              <a:t>Manual career guidance was limited by human expertise, lacking personalization and adaptability.</a:t>
            </a:r>
          </a:p>
          <a:p>
            <a:pPr lvl="1"/>
            <a:r>
              <a:rPr lang="en-IN" dirty="0">
                <a:latin typeface="ui-sans-serif"/>
                <a:cs typeface="Times New Roman" panose="02020603050405020304" pitchFamily="18" charset="0"/>
              </a:rPr>
              <a:t>AI systems now automate career recommendations by </a:t>
            </a:r>
            <a:r>
              <a:rPr lang="en-IN" dirty="0" err="1">
                <a:latin typeface="ui-sans-serif"/>
                <a:cs typeface="Times New Roman" panose="02020603050405020304" pitchFamily="18" charset="0"/>
              </a:rPr>
              <a:t>analyzing</a:t>
            </a:r>
            <a:r>
              <a:rPr lang="en-IN" dirty="0">
                <a:latin typeface="ui-sans-serif"/>
                <a:cs typeface="Times New Roman" panose="02020603050405020304" pitchFamily="18" charset="0"/>
              </a:rPr>
              <a:t> user profiles and market trends.</a:t>
            </a:r>
          </a:p>
          <a:p>
            <a:pPr>
              <a:buFont typeface="Arial" panose="020B0604020202020204" pitchFamily="34" charset="0"/>
              <a:buChar char="•"/>
            </a:pPr>
            <a:r>
              <a:rPr lang="en-US" sz="2000" b="1" dirty="0">
                <a:latin typeface="ui-sans-serif"/>
                <a:cs typeface="Times New Roman" panose="02020603050405020304" pitchFamily="18" charset="0"/>
              </a:rPr>
              <a:t>Algorithms in Use:</a:t>
            </a:r>
            <a:endParaRPr lang="en-US" sz="2000" dirty="0">
              <a:latin typeface="ui-sans-serif"/>
              <a:cs typeface="Times New Roman" panose="02020603050405020304" pitchFamily="18" charset="0"/>
            </a:endParaRPr>
          </a:p>
          <a:p>
            <a:pPr lvl="1"/>
            <a:r>
              <a:rPr lang="en-IN" b="1" dirty="0">
                <a:latin typeface="ui-sans-serif"/>
                <a:cs typeface="Times New Roman" panose="02020603050405020304" pitchFamily="18" charset="0"/>
              </a:rPr>
              <a:t>Collaborative Filtering: </a:t>
            </a:r>
            <a:r>
              <a:rPr lang="en-IN" dirty="0">
                <a:latin typeface="ui-sans-serif"/>
                <a:cs typeface="Times New Roman" panose="02020603050405020304" pitchFamily="18" charset="0"/>
              </a:rPr>
              <a:t>Recommends careers based on similar users</a:t>
            </a:r>
          </a:p>
          <a:p>
            <a:pPr lvl="1"/>
            <a:r>
              <a:rPr lang="en-IN" b="1" dirty="0">
                <a:latin typeface="ui-sans-serif"/>
                <a:ea typeface="Cambria" panose="02040503050406030204" pitchFamily="18" charset="0"/>
                <a:cs typeface="Times New Roman" panose="02020603050405020304" pitchFamily="18" charset="0"/>
              </a:rPr>
              <a:t>Content-Based Filtering</a:t>
            </a:r>
            <a:r>
              <a:rPr lang="en-IN" dirty="0">
                <a:latin typeface="ui-sans-serif"/>
                <a:ea typeface="Cambria" panose="02040503050406030204" pitchFamily="18" charset="0"/>
                <a:cs typeface="Times New Roman" panose="02020603050405020304" pitchFamily="18" charset="0"/>
              </a:rPr>
              <a:t>: Matches careers with user skills</a:t>
            </a:r>
            <a:endParaRPr lang="en-US" dirty="0">
              <a:latin typeface="ui-sans-serif"/>
              <a:ea typeface="Cambria" panose="02040503050406030204" pitchFamily="18" charset="0"/>
              <a:cs typeface="Times New Roman" panose="02020603050405020304" pitchFamily="18" charset="0"/>
            </a:endParaRPr>
          </a:p>
          <a:p>
            <a:r>
              <a:rPr lang="en-IN" sz="2000" b="1" dirty="0">
                <a:latin typeface="ui-sans-serif"/>
                <a:cs typeface="Times New Roman" panose="02020603050405020304" pitchFamily="18" charset="0"/>
              </a:rPr>
              <a:t>Natural Language Processing (NLP):</a:t>
            </a:r>
          </a:p>
          <a:p>
            <a:pPr lvl="1">
              <a:buFont typeface="Verdana" panose="020B0604030504040204" pitchFamily="34" charset="0"/>
              <a:buChar char="‒"/>
            </a:pPr>
            <a:r>
              <a:rPr lang="en-IN" b="1" dirty="0">
                <a:latin typeface="ui-sans-serif"/>
                <a:cs typeface="Times New Roman" panose="02020603050405020304" pitchFamily="18" charset="0"/>
              </a:rPr>
              <a:t>Resume Parsing</a:t>
            </a:r>
            <a:r>
              <a:rPr lang="en-IN" dirty="0">
                <a:latin typeface="ui-sans-serif"/>
                <a:cs typeface="Times New Roman" panose="02020603050405020304" pitchFamily="18" charset="0"/>
              </a:rPr>
              <a:t>: Extracts key skills to match with career paths.</a:t>
            </a:r>
          </a:p>
          <a:p>
            <a:pPr lvl="1">
              <a:buFont typeface="Verdana" panose="020B0604030504040204" pitchFamily="34" charset="0"/>
              <a:buChar char="‒"/>
            </a:pPr>
            <a:r>
              <a:rPr lang="en-IN" b="1" dirty="0">
                <a:latin typeface="ui-sans-serif"/>
                <a:cs typeface="Times New Roman" panose="02020603050405020304" pitchFamily="18" charset="0"/>
              </a:rPr>
              <a:t>Job Matching</a:t>
            </a:r>
            <a:r>
              <a:rPr lang="en-IN" dirty="0">
                <a:latin typeface="ui-sans-serif"/>
                <a:cs typeface="Times New Roman" panose="02020603050405020304" pitchFamily="18" charset="0"/>
              </a:rPr>
              <a:t>: Aligns job descriptions with user profiles</a:t>
            </a:r>
          </a:p>
          <a:p>
            <a:r>
              <a:rPr lang="en-IN" sz="2000" b="1" dirty="0">
                <a:solidFill>
                  <a:schemeClr val="tx1"/>
                </a:solidFill>
                <a:latin typeface="ui-sans-serif"/>
                <a:cs typeface="Times New Roman" panose="02020603050405020304" pitchFamily="18" charset="0"/>
              </a:rPr>
              <a:t>Challenges &amp; Future Scope:</a:t>
            </a:r>
          </a:p>
          <a:p>
            <a:pPr lvl="1">
              <a:buFont typeface="Verdana" panose="020B0604030504040204" pitchFamily="34" charset="0"/>
              <a:buChar char="‒"/>
            </a:pPr>
            <a:r>
              <a:rPr lang="en-IN" b="1" dirty="0">
                <a:solidFill>
                  <a:schemeClr val="tx1"/>
                </a:solidFill>
                <a:latin typeface="ui-sans-serif"/>
                <a:cs typeface="Times New Roman" panose="02020603050405020304" pitchFamily="18" charset="0"/>
              </a:rPr>
              <a:t>Bias in Data</a:t>
            </a:r>
            <a:r>
              <a:rPr lang="en-IN" dirty="0">
                <a:solidFill>
                  <a:schemeClr val="tx1"/>
                </a:solidFill>
                <a:latin typeface="ui-sans-serif"/>
                <a:cs typeface="Times New Roman" panose="02020603050405020304" pitchFamily="18" charset="0"/>
              </a:rPr>
              <a:t>: AI models may inherit biases from training data.</a:t>
            </a:r>
          </a:p>
          <a:p>
            <a:pPr lvl="1">
              <a:buFont typeface="Verdana" panose="020B0604030504040204" pitchFamily="34" charset="0"/>
              <a:buChar char="‒"/>
            </a:pPr>
            <a:r>
              <a:rPr lang="en-IN" b="1" dirty="0">
                <a:solidFill>
                  <a:schemeClr val="tx1"/>
                </a:solidFill>
                <a:latin typeface="ui-sans-serif"/>
                <a:cs typeface="Times New Roman" panose="02020603050405020304" pitchFamily="18" charset="0"/>
              </a:rPr>
              <a:t>Real-Time Updates</a:t>
            </a:r>
            <a:r>
              <a:rPr lang="en-IN" dirty="0">
                <a:solidFill>
                  <a:schemeClr val="tx1"/>
                </a:solidFill>
                <a:latin typeface="ui-sans-serif"/>
                <a:cs typeface="Times New Roman" panose="02020603050405020304" pitchFamily="18" charset="0"/>
              </a:rPr>
              <a:t>: Need for constant updates based on job market trends.</a:t>
            </a:r>
          </a:p>
          <a:p>
            <a:pPr marL="558800" lvl="1" indent="0">
              <a:buNone/>
            </a:pPr>
            <a:endParaRPr lang="en-IN" dirty="0">
              <a:latin typeface="ui-sans-serif"/>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1114</Words>
  <Application>Microsoft Office PowerPoint</Application>
  <PresentationFormat>Widescreen</PresentationFormat>
  <Paragraphs>153</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Cambria</vt:lpstr>
      <vt:lpstr>Times New Roman</vt:lpstr>
      <vt:lpstr>ui-sans-serif</vt:lpstr>
      <vt:lpstr>Verdana</vt:lpstr>
      <vt:lpstr>Wingdings</vt:lpstr>
      <vt:lpstr>Bioinformatics</vt:lpstr>
      <vt:lpstr>Topic : AI-Enhanced Career Guidance System for Personalized Career Pathways</vt:lpstr>
      <vt:lpstr>Content</vt:lpstr>
      <vt:lpstr>Problem Statement Number: PSCS_479  </vt:lpstr>
      <vt:lpstr>Github Link</vt:lpstr>
      <vt:lpstr>The challenge is to develop an AI-powered career guidance system</vt:lpstr>
      <vt:lpstr>Analysis of Problem Statement</vt:lpstr>
      <vt:lpstr>Analysis of Problem Statement (contd...)</vt:lpstr>
      <vt:lpstr>Analysis of Problem Statement (contd...)</vt:lpstr>
      <vt:lpstr>Literature Review</vt:lpstr>
      <vt:lpstr>Objectives</vt:lpstr>
      <vt:lpstr>Methodology</vt:lpstr>
      <vt:lpstr>Timeline of the Project (Gantt Chart)</vt:lpstr>
      <vt:lpstr>Timeline(cont…)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Sneha A</cp:lastModifiedBy>
  <cp:revision>73</cp:revision>
  <dcterms:modified xsi:type="dcterms:W3CDTF">2025-01-30T17:52:29Z</dcterms:modified>
</cp:coreProperties>
</file>