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70" r:id="rId4"/>
    <p:sldId id="271" r:id="rId5"/>
    <p:sldId id="257" r:id="rId6"/>
    <p:sldId id="258" r:id="rId7"/>
    <p:sldId id="259" r:id="rId8"/>
    <p:sldId id="272" r:id="rId9"/>
    <p:sldId id="263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>
      <p:cViewPr varScale="1">
        <p:scale>
          <a:sx n="73" d="100"/>
          <a:sy n="73" d="100"/>
        </p:scale>
        <p:origin x="59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7AB0A8-9FFA-43FE-960B-80E53730E8D4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6EA8C-21AE-40DC-A410-4248CBC2DB0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4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6EA8C-21AE-40DC-A410-4248CBC2DB0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09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812800" y="885824"/>
            <a:ext cx="10668000" cy="57150"/>
          </a:xfrm>
          <a:custGeom>
            <a:avLst/>
            <a:gdLst/>
            <a:ahLst/>
            <a:cxnLst/>
            <a:rect l="l" t="t" r="r" b="b"/>
            <a:pathLst>
              <a:path w="10668000" h="57150">
                <a:moveTo>
                  <a:pt x="10668000" y="45720"/>
                </a:moveTo>
                <a:lnTo>
                  <a:pt x="0" y="45720"/>
                </a:lnTo>
                <a:lnTo>
                  <a:pt x="0" y="57150"/>
                </a:lnTo>
                <a:lnTo>
                  <a:pt x="10668000" y="57150"/>
                </a:lnTo>
                <a:lnTo>
                  <a:pt x="10668000" y="45720"/>
                </a:lnTo>
                <a:close/>
              </a:path>
              <a:path w="10668000" h="57150">
                <a:moveTo>
                  <a:pt x="10668000" y="0"/>
                </a:moveTo>
                <a:lnTo>
                  <a:pt x="0" y="0"/>
                </a:lnTo>
                <a:lnTo>
                  <a:pt x="0" y="34290"/>
                </a:lnTo>
                <a:lnTo>
                  <a:pt x="10668000" y="34290"/>
                </a:lnTo>
                <a:lnTo>
                  <a:pt x="10668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5991360"/>
            <a:ext cx="12191999" cy="86663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1336" y="288798"/>
            <a:ext cx="3935729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7375E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68172" y="1126947"/>
            <a:ext cx="10077450" cy="46901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780237" y="3327355"/>
          <a:ext cx="5174615" cy="1733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9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23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R="98425" algn="ctr">
                        <a:lnSpc>
                          <a:spcPts val="2070"/>
                        </a:lnSpc>
                      </a:pPr>
                      <a:r>
                        <a:rPr sz="1800" b="1" spc="70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Roll</a:t>
                      </a:r>
                      <a:r>
                        <a:rPr sz="1800" b="1" spc="320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Number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3825" algn="ctr">
                        <a:lnSpc>
                          <a:spcPts val="2070"/>
                        </a:lnSpc>
                      </a:pPr>
                      <a:r>
                        <a:rPr sz="1800" b="1" spc="105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Student</a:t>
                      </a:r>
                      <a:r>
                        <a:rPr sz="1800" b="1" spc="385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sz="1800" b="1" spc="45" dirty="0">
                          <a:solidFill>
                            <a:srgbClr val="17375E"/>
                          </a:solidFill>
                          <a:latin typeface="Cambria"/>
                          <a:cs typeface="Cambria"/>
                        </a:rPr>
                        <a:t>Name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20211CSE0464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/>
                </a:tc>
                <a:tc>
                  <a:txBody>
                    <a:bodyPr/>
                    <a:lstStyle/>
                    <a:p>
                      <a:pPr marL="116839" algn="ct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25" dirty="0">
                          <a:latin typeface="Cambria"/>
                          <a:cs typeface="Cambria"/>
                        </a:rPr>
                        <a:t>Dhanya</a:t>
                      </a:r>
                      <a:r>
                        <a:rPr sz="1800" spc="3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spc="3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U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49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20211CSE0232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333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40" dirty="0">
                          <a:latin typeface="Cambria"/>
                          <a:cs typeface="Cambria"/>
                        </a:rPr>
                        <a:t>Sneha</a:t>
                      </a:r>
                      <a:r>
                        <a:rPr sz="1800" spc="3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A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030">
                <a:tc>
                  <a:txBody>
                    <a:bodyPr/>
                    <a:lstStyle/>
                    <a:p>
                      <a:pPr marR="11303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20211CSE0210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/>
                </a:tc>
                <a:tc>
                  <a:txBody>
                    <a:bodyPr/>
                    <a:lstStyle/>
                    <a:p>
                      <a:pPr marL="120650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800" spc="125" dirty="0">
                          <a:latin typeface="Cambria"/>
                          <a:cs typeface="Cambria"/>
                        </a:rPr>
                        <a:t>Vennapusa</a:t>
                      </a:r>
                      <a:r>
                        <a:rPr sz="1800" spc="35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110" dirty="0">
                          <a:latin typeface="Cambria"/>
                          <a:cs typeface="Cambria"/>
                        </a:rPr>
                        <a:t>Moksha</a:t>
                      </a:r>
                      <a:r>
                        <a:rPr sz="1800" spc="36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85" dirty="0">
                          <a:latin typeface="Cambria"/>
                          <a:cs typeface="Cambria"/>
                        </a:rPr>
                        <a:t>Sravani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4000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595">
                <a:tc>
                  <a:txBody>
                    <a:bodyPr/>
                    <a:lstStyle/>
                    <a:p>
                      <a:pPr marR="113030" algn="ctr">
                        <a:lnSpc>
                          <a:spcPts val="2100"/>
                        </a:lnSpc>
                        <a:spcBef>
                          <a:spcPts val="285"/>
                        </a:spcBef>
                      </a:pPr>
                      <a:r>
                        <a:rPr sz="1800" spc="105" dirty="0">
                          <a:latin typeface="Cambria"/>
                          <a:cs typeface="Cambria"/>
                        </a:rPr>
                        <a:t>20211CSE0409</a:t>
                      </a:r>
                      <a:endParaRPr sz="1800">
                        <a:latin typeface="Cambria"/>
                        <a:cs typeface="Cambria"/>
                      </a:endParaRPr>
                    </a:p>
                  </a:txBody>
                  <a:tcPr marL="0" marR="0" marT="36195" marB="0"/>
                </a:tc>
                <a:tc>
                  <a:txBody>
                    <a:bodyPr/>
                    <a:lstStyle/>
                    <a:p>
                      <a:pPr marL="106045" algn="ctr">
                        <a:lnSpc>
                          <a:spcPts val="2100"/>
                        </a:lnSpc>
                        <a:spcBef>
                          <a:spcPts val="285"/>
                        </a:spcBef>
                      </a:pPr>
                      <a:r>
                        <a:rPr sz="1800" spc="85" dirty="0">
                          <a:latin typeface="Cambria"/>
                          <a:cs typeface="Cambria"/>
                        </a:rPr>
                        <a:t>Pragathi</a:t>
                      </a:r>
                      <a:r>
                        <a:rPr sz="1800" spc="28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dirty="0">
                          <a:latin typeface="Cambria"/>
                          <a:cs typeface="Cambria"/>
                        </a:rPr>
                        <a:t>M</a:t>
                      </a:r>
                      <a:r>
                        <a:rPr sz="1800" spc="37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800" spc="-50" dirty="0">
                          <a:latin typeface="Cambria"/>
                          <a:cs typeface="Cambria"/>
                        </a:rPr>
                        <a:t>S</a:t>
                      </a:r>
                      <a:endParaRPr sz="1800" dirty="0">
                        <a:latin typeface="Cambria"/>
                        <a:cs typeface="Cambria"/>
                      </a:endParaRPr>
                    </a:p>
                  </a:txBody>
                  <a:tcPr marL="0" marR="0" marT="3619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9600" y="1092318"/>
            <a:ext cx="11322914" cy="9355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PROJECT</a:t>
            </a:r>
            <a:r>
              <a:rPr spc="-235" dirty="0"/>
              <a:t> </a:t>
            </a:r>
            <a:r>
              <a:rPr dirty="0"/>
              <a:t>TITLE</a:t>
            </a:r>
            <a:r>
              <a:rPr spc="-200" dirty="0"/>
              <a:t> </a:t>
            </a:r>
            <a:r>
              <a:rPr dirty="0"/>
              <a:t>:</a:t>
            </a:r>
            <a:r>
              <a:rPr spc="-330" dirty="0"/>
              <a:t> </a:t>
            </a:r>
            <a:r>
              <a:rPr lang="en-US" sz="3000" dirty="0" smtClean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Mobile App for Direct Market Access to Farmers</a:t>
            </a:r>
            <a:endParaRPr lang="en-IN" sz="3000" spc="-1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086" y="2785363"/>
            <a:ext cx="259651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75E"/>
                </a:solidFill>
                <a:latin typeface="Verdana"/>
                <a:cs typeface="Verdana"/>
              </a:rPr>
              <a:t>Batch</a:t>
            </a:r>
            <a:r>
              <a:rPr sz="2000" b="1" spc="-6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7375E"/>
                </a:solidFill>
                <a:latin typeface="Verdana"/>
                <a:cs typeface="Verdana"/>
              </a:rPr>
              <a:t>Number:</a:t>
            </a:r>
            <a:r>
              <a:rPr sz="2000" b="1" spc="-10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17375E"/>
                </a:solidFill>
                <a:latin typeface="Verdana"/>
                <a:cs typeface="Verdana"/>
              </a:rPr>
              <a:t>68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534404" y="3344671"/>
            <a:ext cx="5139690" cy="18771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17375E"/>
                </a:solidFill>
                <a:latin typeface="Verdana"/>
                <a:cs typeface="Verdana"/>
              </a:rPr>
              <a:t>Under</a:t>
            </a:r>
            <a:r>
              <a:rPr sz="2000" b="1" spc="-9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7375E"/>
                </a:solidFill>
                <a:latin typeface="Verdana"/>
                <a:cs typeface="Verdana"/>
              </a:rPr>
              <a:t>the</a:t>
            </a:r>
            <a:r>
              <a:rPr sz="2000" b="1" spc="-9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2000" b="1" dirty="0">
                <a:solidFill>
                  <a:srgbClr val="17375E"/>
                </a:solidFill>
                <a:latin typeface="Verdana"/>
                <a:cs typeface="Verdana"/>
              </a:rPr>
              <a:t>Supervision</a:t>
            </a:r>
            <a:r>
              <a:rPr sz="2000" b="1" spc="-10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2000" b="1" spc="-25" dirty="0">
                <a:solidFill>
                  <a:srgbClr val="17375E"/>
                </a:solidFill>
                <a:latin typeface="Verdana"/>
                <a:cs typeface="Verdana"/>
              </a:rPr>
              <a:t>of,</a:t>
            </a:r>
            <a:endParaRPr sz="20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2000" dirty="0">
              <a:latin typeface="Verdana"/>
              <a:cs typeface="Verdana"/>
            </a:endParaRPr>
          </a:p>
          <a:p>
            <a:pPr marL="12700" marR="1926589">
              <a:lnSpc>
                <a:spcPct val="120000"/>
              </a:lnSpc>
            </a:pP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Dr.</a:t>
            </a:r>
            <a:r>
              <a:rPr sz="1700" b="1" spc="-9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lang="en-IN" sz="1700" b="1" spc="-95" dirty="0" err="1">
                <a:solidFill>
                  <a:srgbClr val="17375E"/>
                </a:solidFill>
                <a:latin typeface="Verdana"/>
                <a:cs typeface="Verdana"/>
              </a:rPr>
              <a:t>Pajany</a:t>
            </a:r>
            <a:r>
              <a:rPr lang="en-IN" sz="1700" b="1" spc="-95" dirty="0">
                <a:solidFill>
                  <a:srgbClr val="17375E"/>
                </a:solidFill>
                <a:latin typeface="Verdana"/>
                <a:cs typeface="Verdana"/>
              </a:rPr>
              <a:t> M</a:t>
            </a:r>
          </a:p>
          <a:p>
            <a:pPr marL="12700" marR="1926589">
              <a:lnSpc>
                <a:spcPct val="120000"/>
              </a:lnSpc>
            </a:pPr>
            <a:r>
              <a:rPr lang="en-IN" sz="1700" b="1" spc="-10" dirty="0">
                <a:solidFill>
                  <a:srgbClr val="17375E"/>
                </a:solidFill>
                <a:latin typeface="Verdana"/>
                <a:cs typeface="Verdana"/>
              </a:rPr>
              <a:t>Assistant </a:t>
            </a:r>
            <a:r>
              <a:rPr sz="1700" b="1" spc="-10" dirty="0">
                <a:solidFill>
                  <a:srgbClr val="17375E"/>
                </a:solidFill>
                <a:latin typeface="Verdana"/>
                <a:cs typeface="Verdana"/>
              </a:rPr>
              <a:t>Professor</a:t>
            </a:r>
            <a:endParaRPr sz="1700" dirty="0">
              <a:latin typeface="Verdana"/>
              <a:cs typeface="Verdana"/>
            </a:endParaRPr>
          </a:p>
          <a:p>
            <a:pPr marL="12700" marR="5080">
              <a:lnSpc>
                <a:spcPct val="120000"/>
              </a:lnSpc>
            </a:pP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School</a:t>
            </a:r>
            <a:r>
              <a:rPr sz="1700" b="1" spc="-9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of</a:t>
            </a:r>
            <a:r>
              <a:rPr sz="1700" b="1" spc="-7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Computer</a:t>
            </a:r>
            <a:r>
              <a:rPr sz="1700" b="1" spc="-8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Science</a:t>
            </a:r>
            <a:r>
              <a:rPr sz="1700" b="1" spc="-11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&amp;</a:t>
            </a:r>
            <a:r>
              <a:rPr sz="1700" b="1" spc="-5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17375E"/>
                </a:solidFill>
                <a:latin typeface="Verdana"/>
                <a:cs typeface="Verdana"/>
              </a:rPr>
              <a:t>Engineering </a:t>
            </a:r>
            <a:r>
              <a:rPr sz="1700" b="1" dirty="0">
                <a:solidFill>
                  <a:srgbClr val="17375E"/>
                </a:solidFill>
                <a:latin typeface="Verdana"/>
                <a:cs typeface="Verdana"/>
              </a:rPr>
              <a:t>Presidency</a:t>
            </a:r>
            <a:r>
              <a:rPr sz="1700" b="1" spc="-5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700" b="1" spc="-10" dirty="0">
                <a:solidFill>
                  <a:srgbClr val="17375E"/>
                </a:solidFill>
                <a:latin typeface="Verdana"/>
                <a:cs typeface="Verdana"/>
              </a:rPr>
              <a:t>University</a:t>
            </a:r>
            <a:endParaRPr sz="17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38320" y="314324"/>
            <a:ext cx="3269615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114425" marR="5080" indent="-110236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17375E"/>
                </a:solidFill>
                <a:latin typeface="Verdana"/>
                <a:cs typeface="Verdana"/>
              </a:rPr>
              <a:t>PIP104</a:t>
            </a:r>
            <a:r>
              <a:rPr sz="1600" b="1" spc="-75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dirty="0">
                <a:solidFill>
                  <a:srgbClr val="17375E"/>
                </a:solidFill>
                <a:latin typeface="Verdana"/>
                <a:cs typeface="Verdana"/>
              </a:rPr>
              <a:t>University</a:t>
            </a:r>
            <a:r>
              <a:rPr sz="1600" b="1" spc="-50" dirty="0">
                <a:solidFill>
                  <a:srgbClr val="17375E"/>
                </a:solidFill>
                <a:latin typeface="Verdana"/>
                <a:cs typeface="Verdana"/>
              </a:rPr>
              <a:t> </a:t>
            </a:r>
            <a:r>
              <a:rPr sz="1600" b="1" spc="-40" dirty="0">
                <a:solidFill>
                  <a:srgbClr val="17375E"/>
                </a:solidFill>
                <a:latin typeface="Verdana"/>
                <a:cs typeface="Verdana"/>
              </a:rPr>
              <a:t>Project-</a:t>
            </a:r>
            <a:r>
              <a:rPr sz="1600" b="1" spc="-25" dirty="0">
                <a:solidFill>
                  <a:srgbClr val="17375E"/>
                </a:solidFill>
                <a:latin typeface="Verdana"/>
                <a:cs typeface="Verdana"/>
              </a:rPr>
              <a:t>II </a:t>
            </a:r>
            <a:r>
              <a:rPr sz="1600" b="1" spc="-45" dirty="0">
                <a:solidFill>
                  <a:srgbClr val="17375E"/>
                </a:solidFill>
                <a:latin typeface="Verdana"/>
                <a:cs typeface="Verdana"/>
              </a:rPr>
              <a:t>Review-</a:t>
            </a:r>
            <a:r>
              <a:rPr lang="en-US" sz="1600" b="1" spc="-50" dirty="0">
                <a:solidFill>
                  <a:srgbClr val="17375E"/>
                </a:solidFill>
                <a:latin typeface="Verdana"/>
                <a:cs typeface="Verdana"/>
              </a:rPr>
              <a:t>3</a:t>
            </a:r>
            <a:endParaRPr sz="16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36" y="288798"/>
            <a:ext cx="21805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336" y="1447800"/>
            <a:ext cx="11300664" cy="46294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Comprehensive Solution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Addresses key challenges faced by farmers in accessing markets and managing transactions.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Direct Connectivity</a:t>
            </a:r>
            <a:r>
              <a:rPr lang="en-US" sz="2000" dirty="0"/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Bridges the gap between farmers and consumers, eliminating the need for intermediaries.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Enhanced Transparency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/>
              <a:t>Promotes trust through clear product information and pricing.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Efficient Payments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Integrates secure and fast payment systems, ensuring timely transactions for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Trustworthy Ecosystem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Admin verification and scheme uploads help maintain platform integrity.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Sustainable Agriculture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Encourages long-term, eco-friendly practices for improved farmer livelihoods.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Mutual Benefits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000" dirty="0"/>
              <a:t>Ensures value for both farmers (increased income, access) and consumers (fresh produce, fair prices).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36" y="288798"/>
            <a:ext cx="22332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References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5291" y="1079982"/>
            <a:ext cx="11529695" cy="3484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913765" indent="-342900">
              <a:lnSpc>
                <a:spcPct val="150000"/>
              </a:lnSpc>
              <a:spcBef>
                <a:spcPts val="10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Pranav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Shriram;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Sunil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Mhamane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Android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Connect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Farmers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Retailers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Food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Processing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15-16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November</a:t>
            </a:r>
            <a:r>
              <a:rPr sz="2000" spc="-20" dirty="0">
                <a:latin typeface="Times New Roman"/>
                <a:cs typeface="Times New Roman"/>
              </a:rPr>
              <a:t> 2018</a:t>
            </a:r>
            <a:endParaRPr sz="2000">
              <a:latin typeface="Times New Roman"/>
              <a:cs typeface="Times New Roman"/>
            </a:endParaRPr>
          </a:p>
          <a:p>
            <a:pPr marL="354965" marR="5080" indent="-342900">
              <a:lnSpc>
                <a:spcPct val="150100"/>
              </a:lnSpc>
              <a:spcBef>
                <a:spcPts val="595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L.A.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Imalka;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K.G.A.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Gunawardana;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K.M.S.K.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Kodithuwakku;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30" dirty="0">
                <a:latin typeface="Times New Roman"/>
                <a:cs typeface="Times New Roman"/>
              </a:rPr>
              <a:t>H.K.E.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Arachchi;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S.M.B.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Harshanath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Farming </a:t>
            </a:r>
            <a:r>
              <a:rPr sz="2000" dirty="0">
                <a:latin typeface="Times New Roman"/>
                <a:cs typeface="Times New Roman"/>
              </a:rPr>
              <a:t>Through</a:t>
            </a:r>
            <a:r>
              <a:rPr sz="2000" spc="-1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Technology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Driven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Agriculture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Industry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Ceylon</a:t>
            </a:r>
            <a:r>
              <a:rPr sz="2000" spc="-25" dirty="0">
                <a:latin typeface="Times New Roman"/>
                <a:cs typeface="Times New Roman"/>
              </a:rPr>
              <a:t> E-</a:t>
            </a:r>
            <a:r>
              <a:rPr sz="2000" dirty="0">
                <a:latin typeface="Times New Roman"/>
                <a:cs typeface="Times New Roman"/>
              </a:rPr>
              <a:t>Agro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mobile</a:t>
            </a:r>
            <a:r>
              <a:rPr sz="2000" spc="-20" dirty="0">
                <a:latin typeface="Times New Roman"/>
                <a:cs typeface="Times New Roman"/>
              </a:rPr>
              <a:t> application-find </a:t>
            </a:r>
            <a:r>
              <a:rPr sz="2000" dirty="0">
                <a:latin typeface="Times New Roman"/>
                <a:cs typeface="Times New Roman"/>
              </a:rPr>
              <a:t>technology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based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solutions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agricultural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16-18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September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2022</a:t>
            </a:r>
            <a:endParaRPr sz="2000">
              <a:latin typeface="Times New Roman"/>
              <a:cs typeface="Times New Roman"/>
            </a:endParaRPr>
          </a:p>
          <a:p>
            <a:pPr marL="354965" marR="1836420" indent="-342900">
              <a:lnSpc>
                <a:spcPct val="158100"/>
              </a:lnSpc>
              <a:spcBef>
                <a:spcPts val="1040"/>
              </a:spcBef>
              <a:buAutoNum type="arabicPeriod"/>
              <a:tabLst>
                <a:tab pos="354965" algn="l"/>
              </a:tabLst>
            </a:pPr>
            <a:r>
              <a:rPr sz="2000" dirty="0">
                <a:latin typeface="Times New Roman"/>
                <a:cs typeface="Times New Roman"/>
              </a:rPr>
              <a:t>R.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Ranjana;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T.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Subha;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Pravin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Kumar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P;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Sneka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L;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Varsha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Jothishree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Integrated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 </a:t>
            </a:r>
            <a:r>
              <a:rPr sz="2000" dirty="0">
                <a:latin typeface="Times New Roman"/>
                <a:cs typeface="Times New Roman"/>
              </a:rPr>
              <a:t>Farmers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Agreliance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16-</a:t>
            </a:r>
            <a:r>
              <a:rPr sz="2000" dirty="0">
                <a:latin typeface="Times New Roman"/>
                <a:cs typeface="Times New Roman"/>
              </a:rPr>
              <a:t>17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December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5291" y="1140053"/>
            <a:ext cx="9780270" cy="1851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0" marR="685800" indent="-146685">
              <a:lnSpc>
                <a:spcPct val="158500"/>
              </a:lnSpc>
              <a:spcBef>
                <a:spcPts val="100"/>
              </a:spcBef>
              <a:buFont typeface="Times New Roman"/>
              <a:buAutoNum type="arabicPeriod" startAt="4"/>
              <a:tabLst>
                <a:tab pos="158750" algn="l"/>
                <a:tab pos="316230" algn="l"/>
              </a:tabLst>
            </a:pPr>
            <a:r>
              <a:rPr dirty="0"/>
              <a:t>	</a:t>
            </a:r>
            <a:r>
              <a:rPr sz="2000" dirty="0">
                <a:latin typeface="Times New Roman"/>
                <a:cs typeface="Times New Roman"/>
              </a:rPr>
              <a:t>Niket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Chauhan;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M.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Krishnakanth;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G.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Praneeth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Kumar;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Prerna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Jotwani;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Utkarsh </a:t>
            </a:r>
            <a:r>
              <a:rPr sz="2000" dirty="0">
                <a:latin typeface="Times New Roman"/>
                <a:cs typeface="Times New Roman"/>
              </a:rPr>
              <a:t>Tandon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Crop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Shop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application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maximize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profit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farmers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30-31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March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2019</a:t>
            </a:r>
            <a:endParaRPr sz="20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765"/>
              </a:spcBef>
              <a:buAutoNum type="arabicPeriod" startAt="4"/>
              <a:tabLst>
                <a:tab pos="299085" algn="l"/>
              </a:tabLst>
            </a:pPr>
            <a:r>
              <a:rPr sz="2000" dirty="0">
                <a:latin typeface="Times New Roman"/>
                <a:cs typeface="Times New Roman"/>
              </a:rPr>
              <a:t>Aina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Marie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Joseph;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Nurfauza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Jali;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Amelia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Jati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Robert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Jupit;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Suriati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Khartini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Jali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eMarket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for</a:t>
            </a:r>
            <a:endParaRPr sz="2000">
              <a:latin typeface="Times New Roman"/>
              <a:cs typeface="Times New Roman"/>
            </a:endParaRPr>
          </a:p>
          <a:p>
            <a:pPr marL="164465">
              <a:lnSpc>
                <a:spcPct val="100000"/>
              </a:lnSpc>
              <a:spcBef>
                <a:spcPts val="1205"/>
              </a:spcBef>
            </a:pPr>
            <a:r>
              <a:rPr sz="2000" dirty="0">
                <a:latin typeface="Times New Roman"/>
                <a:cs typeface="Times New Roman"/>
              </a:rPr>
              <a:t>Local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Farmers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|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23-25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November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2021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46550" y="2822524"/>
            <a:ext cx="40233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b="0" dirty="0">
                <a:solidFill>
                  <a:srgbClr val="000000"/>
                </a:solidFill>
                <a:latin typeface="Verdana"/>
                <a:cs typeface="Verdana"/>
              </a:rPr>
              <a:t>Thank</a:t>
            </a:r>
            <a:r>
              <a:rPr sz="6000" b="0" spc="-10" dirty="0">
                <a:solidFill>
                  <a:srgbClr val="000000"/>
                </a:solidFill>
                <a:latin typeface="Verdana"/>
                <a:cs typeface="Verdana"/>
              </a:rPr>
              <a:t> </a:t>
            </a:r>
            <a:r>
              <a:rPr sz="6000" b="0" spc="-55" dirty="0">
                <a:solidFill>
                  <a:srgbClr val="000000"/>
                </a:solidFill>
                <a:latin typeface="Verdana"/>
                <a:cs typeface="Verdana"/>
              </a:rPr>
              <a:t>You</a:t>
            </a:r>
            <a:endParaRPr sz="6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4383A-6F80-A942-27D7-D4DEC61E2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331348"/>
            <a:ext cx="3935729" cy="430887"/>
          </a:xfrm>
        </p:spPr>
        <p:txBody>
          <a:bodyPr/>
          <a:lstStyle/>
          <a:p>
            <a:r>
              <a:rPr lang="en-US" dirty="0"/>
              <a:t>Abstract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9D7BF-3517-5E4D-FA80-3B4EBEF29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1336" y="1148489"/>
            <a:ext cx="10077450" cy="523220"/>
          </a:xfrm>
        </p:spPr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D4FF1C-1979-6F67-7D1E-97FBA5C22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02" y="1283494"/>
            <a:ext cx="10088018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Farm-to-Consumer Agriculture Platform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Bridge the gap between farmers and consumers through a direct online marketplace.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2CB4474-5700-D629-676D-1D2B04FCA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702" y="2438400"/>
            <a:ext cx="9459641" cy="372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Purchase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Consumers can buy agricultural products directly from verified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Management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Separate user and farmer profiles for personalized experience.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Inventory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can update product availability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 Role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Verifies and onboards genuine farmers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Uploads and manages schemes beneficial to farmers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Payments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Integrated payment gateway with UPI support for smooth transactions.</a:t>
            </a:r>
          </a:p>
          <a:p>
            <a:pPr>
              <a:buNone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Future Enhancements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Vehicle Renting</a:t>
            </a:r>
            <a:r>
              <a:rPr lang="en-US" dirty="0"/>
              <a:t>: Farmers can rent transportation vehicles for produce delivery.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Land Renting</a:t>
            </a:r>
            <a:r>
              <a:rPr lang="en-US" dirty="0"/>
              <a:t>: Landowners can lease land to farmers via the 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Fertilizer Management</a:t>
            </a:r>
            <a:r>
              <a:rPr lang="en-US" dirty="0"/>
              <a:t>: Track, purchase, and manage fertilizers efficiently.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83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E7E1-7556-D49E-99EF-2E9442966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36" y="288798"/>
            <a:ext cx="3935729" cy="430887"/>
          </a:xfrm>
        </p:spPr>
        <p:txBody>
          <a:bodyPr/>
          <a:lstStyle/>
          <a:p>
            <a:r>
              <a:rPr lang="en-US" dirty="0"/>
              <a:t>Objective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92A9F-0E56-29D9-A5C2-894EA3233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3186" y="1447800"/>
            <a:ext cx="11110214" cy="3585597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Direct Connection</a:t>
            </a:r>
            <a:r>
              <a:rPr lang="en-US" sz="1800" dirty="0">
                <a:latin typeface="Arial MT"/>
              </a:rPr>
              <a:t>: Build an application that connects consumers directly with farmers.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Seamless Transactions</a:t>
            </a:r>
            <a:r>
              <a:rPr lang="en-US" sz="1800" dirty="0">
                <a:latin typeface="Arial MT"/>
              </a:rPr>
              <a:t>: Integrate a secure and easy-to-use payment gateway (e.g., UPI).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Profile Management</a:t>
            </a:r>
            <a:r>
              <a:rPr lang="en-US" sz="1800" dirty="0">
                <a:latin typeface="Arial MT"/>
              </a:rPr>
              <a:t>: Allow both consumers and farmers to create and manage their profiles.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Inventory System</a:t>
            </a:r>
            <a:r>
              <a:rPr lang="en-US" sz="1800" dirty="0">
                <a:latin typeface="Arial MT"/>
              </a:rPr>
              <a:t>: Enable real-time inventory management for farmers to update product availability.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Verified Farmers</a:t>
            </a:r>
            <a:r>
              <a:rPr lang="en-US" sz="1800" dirty="0">
                <a:latin typeface="Arial MT"/>
              </a:rPr>
              <a:t>: Display only verified farmers to ensure trust and product authenticity.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Product Listings</a:t>
            </a:r>
            <a:r>
              <a:rPr lang="en-US" sz="1800" dirty="0">
                <a:latin typeface="Arial MT"/>
              </a:rPr>
              <a:t>: Provide farmers with tools to list, edit, and manage their agricultural products.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Arial MT"/>
              </a:rPr>
              <a:t>Scheme Updates</a:t>
            </a:r>
            <a:r>
              <a:rPr lang="en-US" sz="1800" dirty="0">
                <a:latin typeface="Arial MT"/>
              </a:rPr>
              <a:t>: Inform farmers about relevant government schemes and benefits through the platform.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 smtClean="0">
              <a:latin typeface="Arial M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smtClean="0">
                <a:latin typeface="Arial MT"/>
              </a:rPr>
              <a:t>Administrator </a:t>
            </a:r>
            <a:r>
              <a:rPr lang="en-US" sz="1800" b="1" dirty="0">
                <a:latin typeface="Arial MT"/>
              </a:rPr>
              <a:t>Role</a:t>
            </a:r>
            <a:r>
              <a:rPr lang="en-US" sz="1800" dirty="0">
                <a:latin typeface="Arial MT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</a:rPr>
              <a:t>Onboard and verify genuine farmers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</a:rPr>
              <a:t>Manage scheme-related content for farmer support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 MT"/>
              </a:rPr>
              <a:t>Ensure trust and transparency across the platform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882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638E9-8CDE-5724-9CA5-B2EEF82EF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36" y="288798"/>
            <a:ext cx="3935729" cy="430887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FFECD3B-425A-543C-42AE-9CA6FEBA67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233101"/>
            <a:ext cx="11171428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Traditional marketplaces do not offer clear information about product quality and pricing.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Inefficient Payments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face delays and challenges in receiving payments through conventional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Market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are often disconnected from end consumers and rely on middlemen.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Constraints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Consumers have limited access to fresh and affordable produce directly from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Middlemen Dependency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Involvement of intermediaries often reduces profits for farmers and increases prices for 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Information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Farmers lack a unified platform to stay updated about government schemes and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 Aim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project bridges these gaps by offering a transparent, efficient, and direct farm-to-consumer platform.</a:t>
            </a:r>
          </a:p>
        </p:txBody>
      </p:sp>
    </p:spTree>
    <p:extLst>
      <p:ext uri="{BB962C8B-B14F-4D97-AF65-F5344CB8AC3E}">
        <p14:creationId xmlns:p14="http://schemas.microsoft.com/office/powerpoint/2010/main" val="1915558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1336" y="288798"/>
            <a:ext cx="252984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691132"/>
            <a:ext cx="9888855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Char char="•"/>
              <a:tabLst>
                <a:tab pos="91440" algn="l"/>
              </a:tabLst>
            </a:pPr>
            <a:r>
              <a:rPr lang="en-US" sz="1800" dirty="0">
                <a:latin typeface="Arial MT"/>
                <a:cs typeface="Arial MT"/>
              </a:rPr>
              <a:t>   </a:t>
            </a: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D12B63-ED21-D6AC-D47B-1CCB360EB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739" y="1219200"/>
            <a:ext cx="880241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Agriculture’s Importance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Agriculture remains the backbone of many economies and rural livelihoods.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Challenges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face limited market access, low profitability, and inefficient sales processes.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Focus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"Uplifting the Farmer through a Connected Ecosystem"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aims to bridge these gaps.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Marketplace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farmers to sell products directly to consumers, eliminating middlemen.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UPI-based secure payments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inventory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handling for both farmers and consumers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 Scheme Access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are informed and connected to relevant schemes via the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Promoting Transparency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clear pricing, trusted sellers, and real-time product updates.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12799" y="1140155"/>
            <a:ext cx="10171430" cy="490474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Literature</a:t>
            </a:r>
            <a:r>
              <a:rPr spc="-135" dirty="0"/>
              <a:t> </a:t>
            </a:r>
            <a:r>
              <a:rPr spc="-10" dirty="0"/>
              <a:t>Review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Proposed</a:t>
            </a:r>
            <a:r>
              <a:rPr spc="-22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336" y="1371600"/>
            <a:ext cx="11529264" cy="4431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3690" indent="-300990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313690" algn="l"/>
              </a:tabLst>
            </a:pPr>
            <a:r>
              <a:rPr lang="en-US" sz="1700" b="1" dirty="0">
                <a:latin typeface="Verdana"/>
                <a:cs typeface="Verdana"/>
              </a:rPr>
              <a:t>Unified</a:t>
            </a:r>
            <a:r>
              <a:rPr lang="en-US" sz="1700" b="1" spc="-145" dirty="0">
                <a:latin typeface="Verdana"/>
                <a:cs typeface="Verdana"/>
              </a:rPr>
              <a:t> </a:t>
            </a:r>
            <a:r>
              <a:rPr lang="en-US" sz="1700" b="1" dirty="0">
                <a:latin typeface="Verdana"/>
                <a:cs typeface="Verdana"/>
              </a:rPr>
              <a:t>Platform</a:t>
            </a:r>
            <a:r>
              <a:rPr lang="en-US" sz="1700" b="1" spc="-85" dirty="0">
                <a:latin typeface="Verdana"/>
                <a:cs typeface="Verdana"/>
              </a:rPr>
              <a:t> </a:t>
            </a:r>
            <a:r>
              <a:rPr lang="en-US" sz="1700" b="1" spc="-10" dirty="0">
                <a:latin typeface="Verdana"/>
                <a:cs typeface="Verdana"/>
              </a:rPr>
              <a:t>Integration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Single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platform for</a:t>
            </a:r>
            <a:r>
              <a:rPr lang="en-US" sz="1700" spc="-2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farmers,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users,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2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administrators.</a:t>
            </a:r>
            <a:endParaRPr lang="en-US" sz="1700" dirty="0">
              <a:latin typeface="Verdana"/>
              <a:cs typeface="Verdana"/>
            </a:endParaRPr>
          </a:p>
          <a:p>
            <a:pPr marL="313690" indent="-300990">
              <a:lnSpc>
                <a:spcPct val="100000"/>
              </a:lnSpc>
              <a:buAutoNum type="arabicPeriod" startAt="2"/>
              <a:tabLst>
                <a:tab pos="313690" algn="l"/>
              </a:tabLst>
            </a:pPr>
            <a:r>
              <a:rPr lang="en-US" sz="1700" b="1" dirty="0">
                <a:latin typeface="Verdana"/>
                <a:cs typeface="Verdana"/>
              </a:rPr>
              <a:t>User</a:t>
            </a:r>
            <a:r>
              <a:rPr lang="en-US" sz="1700" b="1" spc="-75" dirty="0">
                <a:latin typeface="Verdana"/>
                <a:cs typeface="Verdana"/>
              </a:rPr>
              <a:t> </a:t>
            </a:r>
            <a:r>
              <a:rPr lang="en-US" sz="1700" b="1" spc="-10" dirty="0">
                <a:latin typeface="Verdana"/>
                <a:cs typeface="Verdana"/>
              </a:rPr>
              <a:t>Features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Browse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4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purchase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products</a:t>
            </a:r>
            <a:r>
              <a:rPr lang="en-US" sz="1700" spc="-4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seamlessly.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spc="-40" dirty="0">
                <a:latin typeface="Verdana"/>
                <a:cs typeface="Verdana"/>
              </a:rPr>
              <a:t>UPI-</a:t>
            </a:r>
            <a:r>
              <a:rPr lang="en-US" sz="1700" dirty="0">
                <a:latin typeface="Verdana"/>
                <a:cs typeface="Verdana"/>
              </a:rPr>
              <a:t>based</a:t>
            </a:r>
            <a:r>
              <a:rPr lang="en-US" sz="1700" spc="-5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payment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gateway</a:t>
            </a:r>
            <a:r>
              <a:rPr lang="en-US" sz="1700" spc="-4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for</a:t>
            </a:r>
            <a:r>
              <a:rPr lang="en-US" sz="1700" spc="-5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secure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transactions.</a:t>
            </a:r>
            <a:endParaRPr lang="en-US" sz="1700" dirty="0">
              <a:latin typeface="Verdana"/>
              <a:cs typeface="Verdana"/>
            </a:endParaRPr>
          </a:p>
          <a:p>
            <a:pPr marL="27940" marR="381000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Access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to</a:t>
            </a:r>
            <a:r>
              <a:rPr lang="en-US" sz="1700" spc="-4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detailed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product</a:t>
            </a:r>
            <a:r>
              <a:rPr lang="en-US" sz="1700" spc="-3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descriptions,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reviews,</a:t>
            </a:r>
            <a:r>
              <a:rPr lang="en-US" sz="1700" spc="-14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4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ratings. </a:t>
            </a:r>
            <a:r>
              <a:rPr lang="en-US" sz="1700" spc="-40" dirty="0">
                <a:latin typeface="Verdana"/>
                <a:cs typeface="Verdana"/>
              </a:rPr>
              <a:t>Real-</a:t>
            </a:r>
            <a:r>
              <a:rPr lang="en-US" sz="1700" dirty="0">
                <a:latin typeface="Verdana"/>
                <a:cs typeface="Verdana"/>
              </a:rPr>
              <a:t>time</a:t>
            </a:r>
            <a:r>
              <a:rPr lang="en-US" sz="1700" spc="-2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order</a:t>
            </a:r>
            <a:r>
              <a:rPr lang="en-US" sz="1700" spc="-3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tracking</a:t>
            </a:r>
            <a:r>
              <a:rPr lang="en-US" sz="1700" spc="-4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for</a:t>
            </a:r>
            <a:r>
              <a:rPr lang="en-US" sz="1700" spc="-1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enhanced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transparency.</a:t>
            </a:r>
            <a:endParaRPr lang="en-US" sz="1700" dirty="0">
              <a:latin typeface="Verdana"/>
              <a:cs typeface="Verdana"/>
            </a:endParaRPr>
          </a:p>
          <a:p>
            <a:pPr marL="313690" indent="-300990">
              <a:lnSpc>
                <a:spcPct val="100000"/>
              </a:lnSpc>
              <a:buAutoNum type="arabicPeriod" startAt="3"/>
              <a:tabLst>
                <a:tab pos="313690" algn="l"/>
              </a:tabLst>
            </a:pPr>
            <a:r>
              <a:rPr lang="en-US" sz="1700" b="1" dirty="0">
                <a:latin typeface="Verdana"/>
                <a:cs typeface="Verdana"/>
              </a:rPr>
              <a:t>Farmer</a:t>
            </a:r>
            <a:r>
              <a:rPr lang="en-US" sz="1700" b="1" spc="-105" dirty="0">
                <a:latin typeface="Verdana"/>
                <a:cs typeface="Verdana"/>
              </a:rPr>
              <a:t> </a:t>
            </a:r>
            <a:r>
              <a:rPr lang="en-US" sz="1700" b="1" spc="-10" dirty="0">
                <a:latin typeface="Verdana"/>
                <a:cs typeface="Verdana"/>
              </a:rPr>
              <a:t>Features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Manage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inventory</a:t>
            </a:r>
            <a:r>
              <a:rPr lang="en-US" sz="1700" spc="-15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14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update</a:t>
            </a:r>
            <a:r>
              <a:rPr lang="en-US" sz="1700" spc="-9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product</a:t>
            </a:r>
            <a:r>
              <a:rPr lang="en-US" sz="1700" spc="-9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listings.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Receive</a:t>
            </a:r>
            <a:r>
              <a:rPr lang="en-US" sz="1700" spc="-13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payments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directly</a:t>
            </a:r>
            <a:r>
              <a:rPr lang="en-US" sz="1700" spc="-9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into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accounts.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  <a:spcBef>
                <a:spcPts val="5"/>
              </a:spcBef>
            </a:pPr>
            <a:r>
              <a:rPr lang="en-US" sz="1700" dirty="0">
                <a:latin typeface="Verdana"/>
                <a:cs typeface="Verdana"/>
              </a:rPr>
              <a:t>Access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spc="-45" dirty="0">
                <a:latin typeface="Verdana"/>
                <a:cs typeface="Verdana"/>
              </a:rPr>
              <a:t>data-</a:t>
            </a:r>
            <a:r>
              <a:rPr lang="en-US" sz="1700" dirty="0">
                <a:latin typeface="Verdana"/>
                <a:cs typeface="Verdana"/>
              </a:rPr>
              <a:t>driven</a:t>
            </a:r>
            <a:r>
              <a:rPr lang="en-US" sz="1700" spc="1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insights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on</a:t>
            </a:r>
            <a:r>
              <a:rPr lang="en-US" sz="1700" spc="-2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market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demand</a:t>
            </a:r>
            <a:r>
              <a:rPr lang="en-US" sz="1700" spc="-2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4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pricing</a:t>
            </a:r>
            <a:r>
              <a:rPr lang="en-US" sz="1700" spc="-5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trends.</a:t>
            </a:r>
            <a:endParaRPr lang="en-US" sz="1700" dirty="0">
              <a:latin typeface="Verdana"/>
              <a:cs typeface="Verdana"/>
            </a:endParaRPr>
          </a:p>
          <a:p>
            <a:pPr marL="313690" indent="-300990">
              <a:lnSpc>
                <a:spcPct val="100000"/>
              </a:lnSpc>
              <a:buAutoNum type="arabicPeriod" startAt="4"/>
              <a:tabLst>
                <a:tab pos="313690" algn="l"/>
              </a:tabLst>
            </a:pPr>
            <a:r>
              <a:rPr lang="en-US" sz="1700" b="1" spc="-10" dirty="0">
                <a:latin typeface="Verdana"/>
                <a:cs typeface="Verdana"/>
              </a:rPr>
              <a:t>Administrator</a:t>
            </a:r>
            <a:r>
              <a:rPr lang="en-US" sz="1700" b="1" spc="-75" dirty="0">
                <a:latin typeface="Verdana"/>
                <a:cs typeface="Verdana"/>
              </a:rPr>
              <a:t> </a:t>
            </a:r>
            <a:r>
              <a:rPr lang="en-US" sz="1700" b="1" spc="-20" dirty="0">
                <a:latin typeface="Verdana"/>
                <a:cs typeface="Verdana"/>
              </a:rPr>
              <a:t>Role</a:t>
            </a:r>
            <a:endParaRPr lang="en-US" sz="1700" dirty="0">
              <a:latin typeface="Verdana"/>
              <a:cs typeface="Verdana"/>
            </a:endParaRPr>
          </a:p>
          <a:p>
            <a:pPr marL="27940" marR="4425315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Onboard</a:t>
            </a:r>
            <a:r>
              <a:rPr lang="en-US" sz="1700" spc="-3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trusted</a:t>
            </a:r>
            <a:r>
              <a:rPr lang="en-US" sz="1700" spc="-5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farmers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3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upload</a:t>
            </a:r>
            <a:r>
              <a:rPr lang="en-US" sz="1700" spc="-1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helpful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schemes. </a:t>
            </a:r>
            <a:endParaRPr lang="en-US" sz="1700" spc="-10" dirty="0" smtClean="0">
              <a:latin typeface="Verdana"/>
              <a:cs typeface="Verdana"/>
            </a:endParaRPr>
          </a:p>
          <a:p>
            <a:pPr marL="27940" marR="4425315">
              <a:lnSpc>
                <a:spcPct val="100000"/>
              </a:lnSpc>
            </a:pPr>
            <a:r>
              <a:rPr lang="en-US" sz="1700" smtClean="0">
                <a:latin typeface="Verdana"/>
                <a:cs typeface="Verdana"/>
              </a:rPr>
              <a:t>Verify</a:t>
            </a:r>
            <a:r>
              <a:rPr lang="en-US" sz="1700" spc="-135" smtClean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product</a:t>
            </a:r>
            <a:r>
              <a:rPr lang="en-US" sz="1700" spc="-6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authenticity</a:t>
            </a:r>
            <a:r>
              <a:rPr lang="en-US" sz="1700" spc="-12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to</a:t>
            </a:r>
            <a:r>
              <a:rPr lang="en-US" sz="1700" spc="-8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ensure</a:t>
            </a:r>
            <a:r>
              <a:rPr lang="en-US" sz="1700" spc="-12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quality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standards</a:t>
            </a:r>
            <a:r>
              <a:rPr lang="en-US" sz="1700" spc="-10">
                <a:latin typeface="Verdana"/>
                <a:cs typeface="Verdana"/>
              </a:rPr>
              <a:t>. </a:t>
            </a:r>
            <a:endParaRPr lang="en-US" sz="1700" spc="-10" smtClean="0">
              <a:latin typeface="Verdana"/>
              <a:cs typeface="Verdana"/>
            </a:endParaRPr>
          </a:p>
          <a:p>
            <a:pPr marL="27940" marR="4425315">
              <a:lnSpc>
                <a:spcPct val="100000"/>
              </a:lnSpc>
            </a:pPr>
            <a:r>
              <a:rPr lang="en-US" sz="1700" smtClean="0">
                <a:latin typeface="Verdana"/>
                <a:cs typeface="Verdana"/>
              </a:rPr>
              <a:t>Manage</a:t>
            </a:r>
            <a:r>
              <a:rPr lang="en-US" sz="1700" spc="-40" smtClean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the</a:t>
            </a:r>
            <a:r>
              <a:rPr lang="en-US" sz="1700" spc="-5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platform's</a:t>
            </a:r>
            <a:r>
              <a:rPr lang="en-US" sz="1700" spc="-2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ecosystem</a:t>
            </a:r>
            <a:r>
              <a:rPr lang="en-US" sz="1700" spc="-9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3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resolve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disputes.</a:t>
            </a:r>
            <a:endParaRPr lang="en-US" sz="1700" dirty="0">
              <a:latin typeface="Verdana"/>
              <a:cs typeface="Verdana"/>
            </a:endParaRPr>
          </a:p>
          <a:p>
            <a:pPr marL="313690" indent="-300990">
              <a:lnSpc>
                <a:spcPct val="100000"/>
              </a:lnSpc>
              <a:buAutoNum type="arabicPeriod" startAt="5"/>
              <a:tabLst>
                <a:tab pos="313690" algn="l"/>
              </a:tabLst>
            </a:pPr>
            <a:r>
              <a:rPr lang="en-US" sz="1700" b="1" spc="-10" dirty="0">
                <a:latin typeface="Verdana"/>
                <a:cs typeface="Verdana"/>
              </a:rPr>
              <a:t>Community</a:t>
            </a:r>
            <a:r>
              <a:rPr lang="en-US" sz="1700" b="1" spc="-110" dirty="0">
                <a:latin typeface="Verdana"/>
                <a:cs typeface="Verdana"/>
              </a:rPr>
              <a:t> </a:t>
            </a:r>
            <a:r>
              <a:rPr lang="en-US" sz="1700" b="1" dirty="0">
                <a:latin typeface="Verdana"/>
                <a:cs typeface="Verdana"/>
              </a:rPr>
              <a:t>Support</a:t>
            </a:r>
            <a:r>
              <a:rPr lang="en-US" sz="1700" b="1" spc="-75" dirty="0">
                <a:latin typeface="Verdana"/>
                <a:cs typeface="Verdana"/>
              </a:rPr>
              <a:t> </a:t>
            </a:r>
            <a:r>
              <a:rPr lang="en-US" sz="1700" b="1" spc="-10" dirty="0">
                <a:latin typeface="Verdana"/>
                <a:cs typeface="Verdana"/>
              </a:rPr>
              <a:t>Feature</a:t>
            </a:r>
            <a:endParaRPr lang="en-US" sz="1700" dirty="0">
              <a:latin typeface="Verdana"/>
              <a:cs typeface="Verdana"/>
            </a:endParaRPr>
          </a:p>
          <a:p>
            <a:pPr marL="27940">
              <a:lnSpc>
                <a:spcPct val="100000"/>
              </a:lnSpc>
            </a:pPr>
            <a:r>
              <a:rPr lang="en-US" sz="1700" dirty="0">
                <a:latin typeface="Verdana"/>
                <a:cs typeface="Verdana"/>
              </a:rPr>
              <a:t>Encourages</a:t>
            </a:r>
            <a:r>
              <a:rPr lang="en-US" sz="1700" spc="-8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engagement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7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feedback</a:t>
            </a:r>
            <a:r>
              <a:rPr lang="en-US" sz="1700" spc="-5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between</a:t>
            </a:r>
            <a:r>
              <a:rPr lang="en-US" sz="1700" spc="-95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farmers</a:t>
            </a:r>
            <a:r>
              <a:rPr lang="en-US" sz="1700" spc="-10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and</a:t>
            </a:r>
            <a:r>
              <a:rPr lang="en-US" sz="1700" spc="-60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consumers,</a:t>
            </a:r>
            <a:r>
              <a:rPr lang="en-US" sz="1700" spc="-114" dirty="0">
                <a:latin typeface="Verdana"/>
                <a:cs typeface="Verdana"/>
              </a:rPr>
              <a:t> </a:t>
            </a:r>
            <a:r>
              <a:rPr lang="en-US" sz="1700" dirty="0">
                <a:latin typeface="Verdana"/>
                <a:cs typeface="Verdana"/>
              </a:rPr>
              <a:t>fostering</a:t>
            </a:r>
            <a:r>
              <a:rPr lang="en-US" sz="1700" spc="-75" dirty="0">
                <a:latin typeface="Verdana"/>
                <a:cs typeface="Verdana"/>
              </a:rPr>
              <a:t> </a:t>
            </a:r>
            <a:r>
              <a:rPr lang="en-US" sz="1700" spc="-10" dirty="0">
                <a:latin typeface="Verdana"/>
                <a:cs typeface="Verdana"/>
              </a:rPr>
              <a:t>collaboration.</a:t>
            </a:r>
            <a:endParaRPr lang="en-US" sz="17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B606-BA4E-BDF1-F415-4B26D012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336" y="288798"/>
            <a:ext cx="9319464" cy="1292662"/>
          </a:xfrm>
        </p:spPr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5CE37-1DCD-045E-9BF0-4AD34C564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8172" y="1126947"/>
            <a:ext cx="10077450" cy="5774914"/>
          </a:xfrm>
        </p:spPr>
        <p:txBody>
          <a:bodyPr/>
          <a:lstStyle/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REQUIREMENS</a:t>
            </a:r>
          </a:p>
          <a:p>
            <a:pPr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      	-   Windows 10	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JDK			-   Java(</a:t>
            </a:r>
            <a:r>
              <a:rPr lang="en-IN" sz="18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kotlin</a:t>
            </a: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SDK			-   Android 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			- Android studio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		- my </a:t>
            </a:r>
            <a:r>
              <a:rPr lang="en-IN" sz="18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  <a:p>
            <a:pPr algn="just"/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                        -    I3/Intel Processor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                              -    8 GB </a:t>
            </a:r>
            <a:endParaRPr lang="en-IN" sz="1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 Disk                       -    1TB</a:t>
            </a:r>
            <a:endParaRPr lang="en-IN" sz="18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endParaRPr 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9555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2799" y="1041400"/>
            <a:ext cx="9829165" cy="4953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Timeline</a:t>
            </a:r>
            <a:r>
              <a:rPr spc="-114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10" dirty="0"/>
              <a:t>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226433" y="4679441"/>
            <a:ext cx="21139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29-</a:t>
            </a:r>
            <a:r>
              <a:rPr sz="1400" spc="-40" dirty="0">
                <a:solidFill>
                  <a:srgbClr val="232323"/>
                </a:solidFill>
                <a:latin typeface="Cambria"/>
                <a:cs typeface="Cambria"/>
              </a:rPr>
              <a:t>Jan-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r>
              <a:rPr sz="1400" spc="3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to</a:t>
            </a:r>
            <a:r>
              <a:rPr sz="14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31-</a:t>
            </a:r>
            <a:r>
              <a:rPr sz="1400" spc="-40" dirty="0">
                <a:solidFill>
                  <a:srgbClr val="232323"/>
                </a:solidFill>
                <a:latin typeface="Cambria"/>
                <a:cs typeface="Cambria"/>
              </a:rPr>
              <a:t>Jan-</a:t>
            </a:r>
            <a:r>
              <a:rPr sz="1400" spc="-2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88202" y="3541014"/>
            <a:ext cx="216852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18-</a:t>
            </a:r>
            <a:r>
              <a:rPr sz="1400" spc="-60" dirty="0">
                <a:solidFill>
                  <a:srgbClr val="232323"/>
                </a:solidFill>
                <a:latin typeface="Cambria"/>
                <a:cs typeface="Cambria"/>
              </a:rPr>
              <a:t>Feb-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r>
              <a:rPr sz="1400" spc="2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to</a:t>
            </a:r>
            <a:r>
              <a:rPr sz="1400" spc="50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21-</a:t>
            </a:r>
            <a:r>
              <a:rPr sz="1400" spc="-60" dirty="0">
                <a:solidFill>
                  <a:srgbClr val="232323"/>
                </a:solidFill>
                <a:latin typeface="Cambria"/>
                <a:cs typeface="Cambria"/>
              </a:rPr>
              <a:t>Feb-</a:t>
            </a:r>
            <a:r>
              <a:rPr sz="1400" spc="-2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220582" y="2444876"/>
            <a:ext cx="224028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17-</a:t>
            </a:r>
            <a:r>
              <a:rPr sz="1400" spc="-40" dirty="0">
                <a:solidFill>
                  <a:srgbClr val="232323"/>
                </a:solidFill>
                <a:latin typeface="Cambria"/>
                <a:cs typeface="Cambria"/>
              </a:rPr>
              <a:t>Mar-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r>
              <a:rPr sz="1400" spc="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to</a:t>
            </a:r>
            <a:r>
              <a:rPr sz="1400" spc="5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21-</a:t>
            </a:r>
            <a:r>
              <a:rPr sz="1400" spc="-40" dirty="0">
                <a:solidFill>
                  <a:srgbClr val="232323"/>
                </a:solidFill>
                <a:latin typeface="Cambria"/>
                <a:cs typeface="Cambria"/>
              </a:rPr>
              <a:t>Mar-</a:t>
            </a:r>
            <a:r>
              <a:rPr sz="1400" spc="-2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244330" y="1319911"/>
            <a:ext cx="219265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30" dirty="0">
                <a:solidFill>
                  <a:srgbClr val="232323"/>
                </a:solidFill>
                <a:latin typeface="Cambria"/>
                <a:cs typeface="Cambria"/>
              </a:rPr>
              <a:t>16-</a:t>
            </a:r>
            <a:r>
              <a:rPr sz="1400" spc="-35" dirty="0">
                <a:solidFill>
                  <a:srgbClr val="232323"/>
                </a:solidFill>
                <a:latin typeface="Cambria"/>
                <a:cs typeface="Cambria"/>
              </a:rPr>
              <a:t>Apr-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r>
              <a:rPr sz="1400" spc="-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dirty="0">
                <a:solidFill>
                  <a:srgbClr val="232323"/>
                </a:solidFill>
                <a:latin typeface="Cambria"/>
                <a:cs typeface="Cambria"/>
              </a:rPr>
              <a:t>to</a:t>
            </a:r>
            <a:r>
              <a:rPr sz="1400" spc="15" dirty="0">
                <a:solidFill>
                  <a:srgbClr val="232323"/>
                </a:solidFill>
                <a:latin typeface="Cambria"/>
                <a:cs typeface="Cambria"/>
              </a:rPr>
              <a:t> </a:t>
            </a:r>
            <a:r>
              <a:rPr sz="1400" spc="-25" dirty="0">
                <a:solidFill>
                  <a:srgbClr val="232323"/>
                </a:solidFill>
                <a:latin typeface="Cambria"/>
                <a:cs typeface="Cambria"/>
              </a:rPr>
              <a:t>19-</a:t>
            </a:r>
            <a:r>
              <a:rPr sz="1400" spc="-35" dirty="0">
                <a:solidFill>
                  <a:srgbClr val="232323"/>
                </a:solidFill>
                <a:latin typeface="Cambria"/>
                <a:cs typeface="Cambria"/>
              </a:rPr>
              <a:t>Apr-</a:t>
            </a:r>
            <a:r>
              <a:rPr sz="1400" spc="-20" dirty="0">
                <a:solidFill>
                  <a:srgbClr val="232323"/>
                </a:solidFill>
                <a:latin typeface="Cambria"/>
                <a:cs typeface="Cambria"/>
              </a:rPr>
              <a:t>2025</a:t>
            </a:r>
            <a:endParaRPr sz="1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</TotalTime>
  <Words>1011</Words>
  <Application>Microsoft Office PowerPoint</Application>
  <PresentationFormat>Widescreen</PresentationFormat>
  <Paragraphs>123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Cambria</vt:lpstr>
      <vt:lpstr>Symbol</vt:lpstr>
      <vt:lpstr>Times New Roman</vt:lpstr>
      <vt:lpstr>Verdana</vt:lpstr>
      <vt:lpstr>Office Theme</vt:lpstr>
      <vt:lpstr>PROJECT TITLE : Mobile App for Direct Market Access to Farmers</vt:lpstr>
      <vt:lpstr>Abstract</vt:lpstr>
      <vt:lpstr>Objective</vt:lpstr>
      <vt:lpstr>Problem Statement</vt:lpstr>
      <vt:lpstr>Introduction</vt:lpstr>
      <vt:lpstr>Literature Review</vt:lpstr>
      <vt:lpstr>Proposed Method</vt:lpstr>
      <vt:lpstr>Hardware and Software Requirements</vt:lpstr>
      <vt:lpstr>Timeline of Project</vt:lpstr>
      <vt:lpstr>Conclusion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HP</cp:lastModifiedBy>
  <cp:revision>11</cp:revision>
  <dcterms:created xsi:type="dcterms:W3CDTF">2025-04-21T02:02:23Z</dcterms:created>
  <dcterms:modified xsi:type="dcterms:W3CDTF">2025-04-25T09:58:08Z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2025-04-21T00:00:00Z</vt:filetime>
  </property>
  <property fmtid="{D5CDD505-2E9C-101B-9397-08002B2CF9AE}" pid="5" name="Producer">
    <vt:lpwstr>Microsoft® PowerPoint® 2021</vt:lpwstr>
  </property>
</Properties>
</file>