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90380" y="2712480"/>
            <a:ext cx="782757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/>
              <a:t>G.Mokshagna</a:t>
            </a:r>
            <a:r>
              <a:rPr lang="en-US" spc="15" dirty="0"/>
              <a:t> Mohith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3482554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lang="en-IN" sz="2400" b="1" spc="10" dirty="0">
                <a:solidFill>
                  <a:srgbClr val="FF0000"/>
                </a:solidFill>
                <a:latin typeface="Trebuchet MS"/>
                <a:cs typeface="Trebuchet MS"/>
              </a:rPr>
              <a:t>INAL PROJECT</a:t>
            </a:r>
            <a:endParaRPr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2611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4E9D-D0E4-CD95-B6CF-5BB1A0A9D376}"/>
              </a:ext>
            </a:extLst>
          </p:cNvPr>
          <p:cNvSpPr txBox="1"/>
          <p:nvPr/>
        </p:nvSpPr>
        <p:spPr>
          <a:xfrm>
            <a:off x="752475" y="2514600"/>
            <a:ext cx="8162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best</a:t>
            </a:r>
            <a:r>
              <a:rPr lang="en-US" sz="2800" spc="10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way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to</a:t>
            </a:r>
            <a:r>
              <a:rPr lang="en-US" sz="2800" spc="10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protect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your</a:t>
            </a:r>
            <a:r>
              <a:rPr lang="en-US" sz="2800" spc="10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devices</a:t>
            </a:r>
            <a:r>
              <a:rPr lang="en-US" sz="2800" spc="100" dirty="0">
                <a:latin typeface="Times New Roman"/>
                <a:cs typeface="Times New Roman"/>
              </a:rPr>
              <a:t> </a:t>
            </a:r>
            <a:r>
              <a:rPr lang="en-US" sz="2800" spc="-20" dirty="0"/>
              <a:t>from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keylogging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is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to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use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high-</a:t>
            </a:r>
            <a:r>
              <a:rPr lang="en-US" sz="2800" spc="-10" dirty="0"/>
              <a:t>quality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antivirus</a:t>
            </a:r>
            <a:r>
              <a:rPr lang="en-US" sz="2800" spc="-65" dirty="0"/>
              <a:t> </a:t>
            </a:r>
            <a:r>
              <a:rPr lang="en-US" sz="2800" dirty="0"/>
              <a:t>or</a:t>
            </a:r>
            <a:r>
              <a:rPr lang="en-US" sz="2800" spc="-70" dirty="0"/>
              <a:t> </a:t>
            </a:r>
            <a:r>
              <a:rPr lang="en-US" sz="2800" u="sng" dirty="0">
                <a:uFill>
                  <a:solidFill>
                    <a:srgbClr val="000000"/>
                  </a:solidFill>
                </a:uFill>
              </a:rPr>
              <a:t>firewall</a:t>
            </a:r>
            <a:r>
              <a:rPr lang="en-US" sz="2800" dirty="0"/>
              <a:t>.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/>
              <a:t>You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can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also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spc="-20" dirty="0"/>
              <a:t>take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other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precautions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to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make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an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spc="-10" dirty="0"/>
              <a:t>infection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less </a:t>
            </a:r>
            <a:r>
              <a:rPr lang="en-US" sz="2800" spc="-10" dirty="0"/>
              <a:t>likely.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FABE7-BEFF-FBDC-2F50-33EC7967F0EC}"/>
              </a:ext>
            </a:extLst>
          </p:cNvPr>
          <p:cNvSpPr txBox="1"/>
          <p:nvPr/>
        </p:nvSpPr>
        <p:spPr>
          <a:xfrm>
            <a:off x="1828800" y="28956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howcard Gothic" panose="04020904020102020604" pitchFamily="82" charset="0"/>
              </a:rPr>
              <a:t>Key logger</a:t>
            </a:r>
            <a:endParaRPr lang="en-IN" sz="4800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78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0753-C6C1-AFA6-3631-E554542E50AA}"/>
              </a:ext>
            </a:extLst>
          </p:cNvPr>
          <p:cNvSpPr txBox="1"/>
          <p:nvPr/>
        </p:nvSpPr>
        <p:spPr>
          <a:xfrm>
            <a:off x="2438400" y="1752600"/>
            <a:ext cx="6494503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" algn="ctr">
              <a:lnSpc>
                <a:spcPts val="2735"/>
              </a:lnSpc>
              <a:spcBef>
                <a:spcPts val="100"/>
              </a:spcBef>
            </a:pPr>
            <a:r>
              <a:rPr lang="en-US" b="1" dirty="0">
                <a:latin typeface="Calibri"/>
                <a:cs typeface="Calibri"/>
              </a:rPr>
              <a:t>OUTLINE</a:t>
            </a:r>
            <a:r>
              <a:rPr lang="en-US" b="1" spc="-1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Calibri"/>
                <a:cs typeface="Calibri"/>
              </a:rPr>
              <a:t>OF</a:t>
            </a:r>
            <a:r>
              <a:rPr lang="en-US" b="1" spc="-10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Calibri"/>
                <a:cs typeface="Calibri"/>
              </a:rPr>
              <a:t>THE</a:t>
            </a:r>
            <a:r>
              <a:rPr lang="en-US" b="1" spc="-10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PROJECT</a:t>
            </a:r>
          </a:p>
          <a:p>
            <a:pPr marL="1905" algn="just">
              <a:lnSpc>
                <a:spcPts val="2735"/>
              </a:lnSpc>
              <a:spcBef>
                <a:spcPts val="100"/>
              </a:spcBef>
            </a:pPr>
            <a:r>
              <a:rPr lang="en-US" spc="-10" dirty="0">
                <a:latin typeface="Calibri"/>
                <a:cs typeface="Calibri"/>
              </a:rPr>
              <a:t>Software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Key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loggers,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also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known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as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Calibri"/>
                <a:cs typeface="Calibri"/>
              </a:rPr>
              <a:t>keystroke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loggers,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record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Calibri"/>
                <a:cs typeface="Calibri"/>
              </a:rPr>
              <a:t>keys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hit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on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device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Calibri"/>
                <a:cs typeface="Calibri"/>
              </a:rPr>
              <a:t>save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them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Calibri"/>
                <a:cs typeface="Calibri"/>
              </a:rPr>
              <a:t>file,</a:t>
            </a:r>
            <a:r>
              <a:rPr lang="en-US" dirty="0" err="1">
                <a:latin typeface="Calibri"/>
                <a:cs typeface="Calibri"/>
              </a:rPr>
              <a:t>accessed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by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person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who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deployed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malware.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Calibri"/>
                <a:cs typeface="Calibri"/>
              </a:rPr>
              <a:t>key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logger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can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be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either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software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or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hardware.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hardware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keylogger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device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that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connects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Calibri"/>
                <a:cs typeface="Calibri"/>
              </a:rPr>
              <a:t>your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keyboard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to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your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Calibri"/>
                <a:cs typeface="Calibri"/>
              </a:rPr>
              <a:t>computer.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Keyloggers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can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be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connected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directly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to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keyboard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and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computer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through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manually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using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one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two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approaches.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PS/2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Calibri"/>
                <a:cs typeface="Calibri"/>
              </a:rPr>
              <a:t>USP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keylogger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are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two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Calibri"/>
                <a:cs typeface="Calibri"/>
              </a:rPr>
              <a:t>examples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Calibri"/>
                <a:cs typeface="Calibri"/>
              </a:rPr>
              <a:t>this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alibri"/>
                <a:cs typeface="Calibri"/>
              </a:rPr>
              <a:t>method</a:t>
            </a:r>
            <a:r>
              <a:rPr lang="en-US" b="1" spc="-10" dirty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B4637-F7EA-84E3-FAAB-D5EC55BEDBA3}"/>
              </a:ext>
            </a:extLst>
          </p:cNvPr>
          <p:cNvSpPr txBox="1"/>
          <p:nvPr/>
        </p:nvSpPr>
        <p:spPr>
          <a:xfrm>
            <a:off x="304800" y="1752600"/>
            <a:ext cx="76250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statement</a:t>
            </a:r>
            <a:r>
              <a:rPr lang="en-US" sz="2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detected</a:t>
            </a:r>
            <a:r>
              <a:rPr lang="en-US" sz="2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antiviruses.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Installation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hardware</a:t>
            </a:r>
            <a:r>
              <a:rPr lang="en-US" sz="2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lang="en-US" sz="2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difficult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without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knowledge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owner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system.</a:t>
            </a:r>
            <a:r>
              <a:rPr lang="en-US" sz="2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solution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above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existing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build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software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instead</a:t>
            </a:r>
            <a:r>
              <a:rPr lang="en-US" sz="2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hardware</a:t>
            </a:r>
            <a:r>
              <a:rPr lang="en-US" sz="2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keyloggers.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200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BEB45-169D-B1F7-250B-FB65E78E916B}"/>
              </a:ext>
            </a:extLst>
          </p:cNvPr>
          <p:cNvSpPr txBox="1"/>
          <p:nvPr/>
        </p:nvSpPr>
        <p:spPr>
          <a:xfrm>
            <a:off x="381000" y="2004632"/>
            <a:ext cx="8001000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65"/>
              </a:lnSpc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keylogger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monitors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keystrokes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</a:p>
          <a:p>
            <a:pPr algn="just">
              <a:lnSpc>
                <a:spcPts val="3665"/>
              </a:lnSpc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Operating system you are using, checking the paths each Keystroke goes through. In this way, a software keylogger Can keep track of your keystrokes and record each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0037" y="14198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273298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07B6C-B2E4-7511-21DC-6F479BD6FDD8}"/>
              </a:ext>
            </a:extLst>
          </p:cNvPr>
          <p:cNvSpPr txBox="1"/>
          <p:nvPr/>
        </p:nvSpPr>
        <p:spPr>
          <a:xfrm>
            <a:off x="699452" y="2362200"/>
            <a:ext cx="7377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/>
                <a:cs typeface="Arial"/>
              </a:rPr>
              <a:t>Keyloggers</a:t>
            </a:r>
            <a:r>
              <a:rPr lang="en-US" sz="2400" dirty="0">
                <a:latin typeface="Arial MT"/>
                <a:cs typeface="Arial MT"/>
              </a:rPr>
              <a:t>, 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keystroke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loggers,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tools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record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what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person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types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device.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While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there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legitimate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legal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keyloggers,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many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for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keyloggers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malicious.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keylogger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attack,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keylogger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software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records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every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keystroke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victim’s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device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sends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it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the </a:t>
            </a:r>
            <a:r>
              <a:rPr lang="en-US" sz="2400" spc="-10" dirty="0">
                <a:latin typeface="Arial MT"/>
                <a:cs typeface="Arial MT"/>
              </a:rPr>
              <a:t>attacker.</a:t>
            </a:r>
            <a:endParaRPr lang="en-US" sz="2400" dirty="0">
              <a:latin typeface="Arial MT"/>
              <a:cs typeface="Arial MT"/>
            </a:endParaRP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E0AD8-FAAA-6895-068B-16934E8AD68C}"/>
              </a:ext>
            </a:extLst>
          </p:cNvPr>
          <p:cNvSpPr txBox="1"/>
          <p:nvPr/>
        </p:nvSpPr>
        <p:spPr>
          <a:xfrm>
            <a:off x="3429000" y="220980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spc="-10" dirty="0">
                <a:latin typeface="Calibri"/>
                <a:cs typeface="Calibri"/>
              </a:rPr>
              <a:t>Keyloggers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are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many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hackers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script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kiddie’s </a:t>
            </a:r>
            <a:r>
              <a:rPr lang="en-IN" sz="22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favourite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tools.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Keylogging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IN" sz="22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IN" sz="22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imagined</a:t>
            </a:r>
            <a:r>
              <a:rPr lang="en-IN" sz="22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en-IN" sz="22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sz="22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spc="-4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en-IN" sz="2200" spc="-4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1983.Around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then,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utilization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IN" sz="22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uncommon</a:t>
            </a:r>
            <a:r>
              <a:rPr lang="en-IN" sz="22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examination</a:t>
            </a:r>
            <a:r>
              <a:rPr lang="en-IN" sz="2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organizations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2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spies</a:t>
            </a:r>
            <a:r>
              <a:rPr lang="en-IN" sz="22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IN" sz="22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2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hands</a:t>
            </a:r>
            <a:r>
              <a:rPr lang="en-IN" sz="22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IN" sz="22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it,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3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today,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offered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2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IN" sz="22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government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operative</a:t>
            </a:r>
            <a:r>
              <a:rPr lang="en-IN" sz="22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IN" sz="22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IN" sz="2200" spc="-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3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One Spy.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en-IN" sz="22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2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IN" sz="22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IN" sz="22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  <a:r>
              <a:rPr lang="en-IN" sz="2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assurance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2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IN" sz="22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families,</a:t>
            </a:r>
            <a:r>
              <a:rPr lang="en-IN" sz="2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organizations,</a:t>
            </a:r>
            <a:r>
              <a:rPr lang="en-IN" sz="22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2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2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n-IN" sz="22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IN" sz="22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en-IN" sz="22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about.</a:t>
            </a:r>
            <a:endParaRPr lang="en-IN" sz="22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22704-E26E-A326-9B95-C46987781CC6}"/>
              </a:ext>
            </a:extLst>
          </p:cNvPr>
          <p:cNvSpPr txBox="1"/>
          <p:nvPr/>
        </p:nvSpPr>
        <p:spPr>
          <a:xfrm>
            <a:off x="2819400" y="2211058"/>
            <a:ext cx="6477000" cy="416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b="1" u="sng" spc="-10" dirty="0">
                <a:solidFill>
                  <a:srgbClr val="20242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lang="en-US"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eylogger</a:t>
            </a:r>
            <a:r>
              <a:rPr lang="en-US" sz="2200" spc="-8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type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surveillance</a:t>
            </a:r>
            <a:r>
              <a:rPr lang="en-US" sz="22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technology</a:t>
            </a:r>
            <a:r>
              <a:rPr lang="en-US" sz="22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lang="en-US" sz="22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lang="en-US" sz="22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monitor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lang="en-US" sz="2200" spc="-9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record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each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30" dirty="0">
                <a:solidFill>
                  <a:srgbClr val="202429"/>
                </a:solidFill>
                <a:latin typeface="Calibri"/>
                <a:cs typeface="Calibri"/>
              </a:rPr>
              <a:t>keystroke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typed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on</a:t>
            </a:r>
            <a:r>
              <a:rPr lang="en-US" sz="2200" spc="-9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specific</a:t>
            </a:r>
            <a:r>
              <a:rPr lang="en-US" sz="22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computer's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keyboard.</a:t>
            </a:r>
            <a:r>
              <a:rPr lang="en-US" sz="22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lang="en-US" sz="22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lang="en-US" sz="22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tutorial,</a:t>
            </a:r>
            <a:r>
              <a:rPr lang="en-US" sz="22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you</a:t>
            </a:r>
            <a:r>
              <a:rPr lang="en-US" sz="22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will</a:t>
            </a:r>
            <a:r>
              <a:rPr lang="en-US" sz="22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learn</a:t>
            </a:r>
            <a:r>
              <a:rPr lang="en-US" sz="22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how</a:t>
            </a:r>
            <a:r>
              <a:rPr lang="en-US" sz="22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lang="en-US" sz="22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write</a:t>
            </a:r>
            <a:r>
              <a:rPr lang="en-US" sz="22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spc="-5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lang="en-US" sz="2200" spc="5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keylogger</a:t>
            </a:r>
            <a:r>
              <a:rPr lang="en-US" sz="2200" spc="-8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lang="en-US" sz="2200" spc="-7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Calibri"/>
                <a:cs typeface="Calibri"/>
              </a:rPr>
              <a:t>Python.</a:t>
            </a:r>
            <a:endParaRPr lang="en-US" sz="2200" dirty="0">
              <a:latin typeface="Calibri"/>
              <a:cs typeface="Calibri"/>
            </a:endParaRPr>
          </a:p>
          <a:p>
            <a:pPr marL="12700" marR="586105" algn="just">
              <a:lnSpc>
                <a:spcPct val="100000"/>
              </a:lnSpc>
              <a:spcBef>
                <a:spcPts val="70"/>
              </a:spcBef>
            </a:pP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lang="en-US" sz="22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tool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has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both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legitimate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illegitimate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Arial MT"/>
                <a:cs typeface="Arial MT"/>
              </a:rPr>
              <a:t>uses.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Legitimate</a:t>
            </a:r>
            <a:r>
              <a:rPr lang="en-US" sz="2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uses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can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include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monitoring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Arial MT"/>
                <a:cs typeface="Arial MT"/>
              </a:rPr>
              <a:t>employee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productivity,</a:t>
            </a:r>
            <a:r>
              <a:rPr lang="en-US" sz="22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parental</a:t>
            </a:r>
            <a:r>
              <a:rPr lang="en-US" sz="22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control,</a:t>
            </a:r>
            <a:r>
              <a:rPr lang="en-US" sz="22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lang="en-US" sz="22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Arial MT"/>
                <a:cs typeface="Arial MT"/>
              </a:rPr>
              <a:t>troubleshooting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computer</a:t>
            </a:r>
            <a:r>
              <a:rPr lang="en-US" sz="22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issues.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However,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when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used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unethically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25" dirty="0">
                <a:solidFill>
                  <a:srgbClr val="202429"/>
                </a:solidFill>
                <a:latin typeface="Arial MT"/>
                <a:cs typeface="Arial MT"/>
              </a:rPr>
              <a:t>by</a:t>
            </a:r>
            <a:r>
              <a:rPr lang="en-US" sz="22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hackers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or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script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kiddies,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keylogger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can</a:t>
            </a:r>
            <a:r>
              <a:rPr lang="en-US" sz="22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Arial MT"/>
                <a:cs typeface="Arial MT"/>
              </a:rPr>
              <a:t>capture</a:t>
            </a:r>
            <a:r>
              <a:rPr lang="en-US" sz="22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sensitive</a:t>
            </a:r>
            <a:r>
              <a:rPr lang="en-US" sz="2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information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like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login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credentials,</a:t>
            </a:r>
            <a:r>
              <a:rPr lang="en-US" sz="22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credit</a:t>
            </a:r>
            <a:r>
              <a:rPr lang="en-US" sz="2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20" dirty="0">
                <a:solidFill>
                  <a:srgbClr val="202429"/>
                </a:solidFill>
                <a:latin typeface="Arial MT"/>
                <a:cs typeface="Arial MT"/>
              </a:rPr>
              <a:t>card</a:t>
            </a:r>
            <a:r>
              <a:rPr lang="en-US" sz="2200" spc="-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numbers,</a:t>
            </a:r>
            <a:r>
              <a:rPr lang="en-US" sz="22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lang="en-US" sz="22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202429"/>
                </a:solidFill>
                <a:latin typeface="Arial MT"/>
                <a:cs typeface="Arial MT"/>
              </a:rPr>
              <a:t>personal</a:t>
            </a:r>
            <a:r>
              <a:rPr lang="en-US" sz="22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202429"/>
                </a:solidFill>
                <a:latin typeface="Arial MT"/>
                <a:cs typeface="Arial MT"/>
              </a:rPr>
              <a:t>messages.</a:t>
            </a:r>
            <a:endParaRPr lang="en-US"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DFA9D-1751-A490-3A85-F91AD5E9FDF7}"/>
              </a:ext>
            </a:extLst>
          </p:cNvPr>
          <p:cNvSpPr txBox="1"/>
          <p:nvPr/>
        </p:nvSpPr>
        <p:spPr>
          <a:xfrm>
            <a:off x="381000" y="1463421"/>
            <a:ext cx="9067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Keylogger,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tool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intended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record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every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keystroke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made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machine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offers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attacker</a:t>
            </a:r>
            <a:r>
              <a:rPr lang="en-US"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ability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steal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large</a:t>
            </a:r>
            <a:r>
              <a:rPr lang="en-US"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amounts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</a:t>
            </a:r>
            <a:r>
              <a:rPr lang="en-US" sz="2000" u="sng" dirty="0">
                <a:solidFill>
                  <a:srgbClr val="323232"/>
                </a:solidFill>
                <a:uFill>
                  <a:solidFill>
                    <a:srgbClr val="2D82C3"/>
                  </a:solidFill>
                </a:uFill>
                <a:latin typeface="Arial MT"/>
                <a:cs typeface="Arial MT"/>
              </a:rPr>
              <a:t>en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sitive</a:t>
            </a:r>
            <a:r>
              <a:rPr lang="en-US"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information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without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permission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owner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message.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primary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objective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detect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prevent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data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loss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sensitive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information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leakage.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aims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identify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set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permissions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storage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levels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owned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by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each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hence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differentiate</a:t>
            </a:r>
            <a:r>
              <a:rPr lang="en-US"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with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proper</a:t>
            </a:r>
            <a:r>
              <a:rPr lang="en-US"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permissions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lang="en-US"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that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can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abuse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permissions.</a:t>
            </a:r>
            <a:r>
              <a:rPr lang="en-US"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keyloggers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are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detected</a:t>
            </a:r>
            <a:r>
              <a:rPr lang="en-US"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using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Black-</a:t>
            </a:r>
            <a:r>
              <a:rPr lang="en-US" sz="2000" spc="-25" dirty="0">
                <a:solidFill>
                  <a:srgbClr val="323232"/>
                </a:solidFill>
                <a:latin typeface="Arial MT"/>
                <a:cs typeface="Arial MT"/>
              </a:rPr>
              <a:t>box</a:t>
            </a:r>
            <a:r>
              <a:rPr lang="en-US"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technique.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Black-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box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approach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is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based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behavioral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characteristics</a:t>
            </a:r>
            <a:r>
              <a:rPr lang="en-US"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which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can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applied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all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keyloggers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it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does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not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rely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structural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characteristics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keylogger.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aims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develop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detection</a:t>
            </a:r>
            <a:r>
              <a:rPr lang="en-US"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system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mobile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phones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based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machine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learning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algorithm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Arial MT"/>
                <a:cs typeface="Arial MT"/>
              </a:rPr>
              <a:t>detect</a:t>
            </a:r>
            <a:r>
              <a:rPr lang="en-US"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lang="en-US"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23232"/>
                </a:solidFill>
                <a:latin typeface="Arial MT"/>
                <a:cs typeface="Arial MT"/>
              </a:rPr>
              <a:t>applications.</a:t>
            </a:r>
            <a:endParaRPr lang="en-US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Showcard Gothic</vt:lpstr>
      <vt:lpstr>Times New Roman</vt:lpstr>
      <vt:lpstr>Trebuchet MS</vt:lpstr>
      <vt:lpstr>Office Theme</vt:lpstr>
      <vt:lpstr>G.Mokshagna Mohith</vt:lpstr>
      <vt:lpstr>PROJECT TITLE: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Mokshagna Mohith Gollavilli</dc:creator>
  <cp:lastModifiedBy>Mokshagna Mohith Gollavilli</cp:lastModifiedBy>
  <cp:revision>2</cp:revision>
  <dcterms:created xsi:type="dcterms:W3CDTF">2024-06-03T05:48:59Z</dcterms:created>
  <dcterms:modified xsi:type="dcterms:W3CDTF">2024-06-25T16:31:14Z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