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Lst>
  <p:sldSz cx="9144000" cy="5143500" type="screen16x9"/>
  <p:notesSz cx="6858000" cy="9144000"/>
  <p:embeddedFontLst>
    <p:embeddedFont>
      <p:font typeface="Yu Gothic UI" panose="020B0500000000000000" pitchFamily="34" charset="-128"/>
      <p:regular r:id="rId19"/>
      <p:bold r:id="rId20"/>
    </p:embeddedFont>
    <p:embeddedFont>
      <p:font typeface="Arial Black" panose="020B0A04020102020204" pitchFamily="34" charset="0"/>
      <p:bold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946" y="67"/>
      </p:cViewPr>
      <p:guideLst>
        <p:guide orient="horz" pos="162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766f35cf7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766f35cf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766f35cf7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766f35cf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7679051a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e7679051a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e766f35cf7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e766f35cf7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766f35cf7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766f35cf7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766f35cf7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766f35cf7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7802c65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7802c6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766f35cf7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766f35cf7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7679051a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7679051a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7679051a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7679051a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766f35cf7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766f35cf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7679051a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7679051a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766f35cf7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766f35cf7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1CC9-87BA-9068-9F7A-3BD95C628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FF67C5-BA89-6313-0222-72F4179CA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7E4A6-B11B-CCA2-170F-61D38285AF15}"/>
              </a:ext>
            </a:extLst>
          </p:cNvPr>
          <p:cNvSpPr>
            <a:spLocks noGrp="1"/>
          </p:cNvSpPr>
          <p:nvPr>
            <p:ph type="dt" sz="half" idx="10"/>
          </p:nvPr>
        </p:nvSpPr>
        <p:spPr/>
        <p:txBody>
          <a:bodyPr/>
          <a:lstStyle/>
          <a:p>
            <a:fld id="{52C42C7A-1EE0-4A7A-A1D7-279A5359C5F5}" type="datetimeFigureOut">
              <a:rPr lang="en-IN" smtClean="0"/>
              <a:t>13-12-2024</a:t>
            </a:fld>
            <a:endParaRPr lang="en-IN"/>
          </a:p>
        </p:txBody>
      </p:sp>
      <p:sp>
        <p:nvSpPr>
          <p:cNvPr id="5" name="Footer Placeholder 4">
            <a:extLst>
              <a:ext uri="{FF2B5EF4-FFF2-40B4-BE49-F238E27FC236}">
                <a16:creationId xmlns:a16="http://schemas.microsoft.com/office/drawing/2014/main" id="{D970BFD2-1ABE-5173-EEA8-F32303E95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116B3-7331-DFB8-473E-68074B5209B9}"/>
              </a:ext>
            </a:extLst>
          </p:cNvPr>
          <p:cNvSpPr>
            <a:spLocks noGrp="1"/>
          </p:cNvSpPr>
          <p:nvPr>
            <p:ph type="sldNum" sz="quarter" idx="12"/>
          </p:nvPr>
        </p:nvSpPr>
        <p:spPr/>
        <p:txBody>
          <a:bodyPr/>
          <a:lstStyle/>
          <a:p>
            <a:fld id="{FEDACEA0-A467-4735-BB93-39F22BC83E3A}" type="slidenum">
              <a:rPr lang="en-IN" smtClean="0"/>
              <a:t>‹#›</a:t>
            </a:fld>
            <a:endParaRPr lang="en-IN"/>
          </a:p>
        </p:txBody>
      </p:sp>
    </p:spTree>
    <p:extLst>
      <p:ext uri="{BB962C8B-B14F-4D97-AF65-F5344CB8AC3E}">
        <p14:creationId xmlns:p14="http://schemas.microsoft.com/office/powerpoint/2010/main" val="263045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18" Type="http://schemas.openxmlformats.org/officeDocument/2006/relationships/image" Target="../media/image25.jpg"/><Relationship Id="rId3" Type="http://schemas.openxmlformats.org/officeDocument/2006/relationships/image" Target="../media/image10.png"/><Relationship Id="rId21" Type="http://schemas.openxmlformats.org/officeDocument/2006/relationships/image" Target="../media/image28.jpg"/><Relationship Id="rId7" Type="http://schemas.openxmlformats.org/officeDocument/2006/relationships/image" Target="../media/image14.png"/><Relationship Id="rId12" Type="http://schemas.openxmlformats.org/officeDocument/2006/relationships/image" Target="../media/image19.jpg"/><Relationship Id="rId17" Type="http://schemas.openxmlformats.org/officeDocument/2006/relationships/image" Target="../media/image24.jpg"/><Relationship Id="rId2" Type="http://schemas.openxmlformats.org/officeDocument/2006/relationships/image" Target="../media/image9.jpeg"/><Relationship Id="rId16" Type="http://schemas.openxmlformats.org/officeDocument/2006/relationships/image" Target="../media/image23.jpg"/><Relationship Id="rId20"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5" Type="http://schemas.openxmlformats.org/officeDocument/2006/relationships/image" Target="../media/image22.jpg"/><Relationship Id="rId10" Type="http://schemas.openxmlformats.org/officeDocument/2006/relationships/image" Target="../media/image17.jpe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jpeg"/><Relationship Id="rId1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WCoR0o5Bn3nqsOsthNjl2rVPCd4qAyyi/edi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b="0">
                <a:solidFill>
                  <a:srgbClr val="000000"/>
                </a:solidFill>
                <a:latin typeface="Arial" panose="020B0604020202020204"/>
                <a:ea typeface="Arial" panose="020B0604020202020204"/>
                <a:cs typeface="Arial" panose="020B0604020202020204"/>
                <a:sym typeface="Arial" panose="020B0604020202020204"/>
              </a:rPr>
              <a:t>COMMENT TOXICITY PREDICTION</a:t>
            </a:r>
            <a:r>
              <a:rPr lang="en-IN" altLang="en-GB" sz="4000" b="0">
                <a:solidFill>
                  <a:srgbClr val="000000"/>
                </a:solidFill>
                <a:latin typeface="Arial" panose="020B0604020202020204"/>
                <a:ea typeface="Arial" panose="020B0604020202020204"/>
                <a:cs typeface="Arial" panose="020B0604020202020204"/>
                <a:sym typeface="Arial" panose="020B0604020202020204"/>
              </a:rPr>
              <a:t> USING RNN</a:t>
            </a:r>
          </a:p>
        </p:txBody>
      </p:sp>
      <p:sp>
        <p:nvSpPr>
          <p:cNvPr id="87" name="Google Shape;87;p13"/>
          <p:cNvSpPr txBox="1">
            <a:spLocks noGrp="1"/>
          </p:cNvSpPr>
          <p:nvPr>
            <p:ph type="subTitle" idx="1"/>
          </p:nvPr>
        </p:nvSpPr>
        <p:spPr>
          <a:xfrm>
            <a:off x="414125" y="3172900"/>
            <a:ext cx="8003700" cy="174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Batch No: 14 												</a:t>
            </a:r>
            <a:r>
              <a:rPr lang="en-IN" alt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a:t>
            </a: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Dr.A.Kousar Nikhath</a:t>
            </a: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Associate </a:t>
            </a:r>
            <a:r>
              <a:rPr lang="en-IN" alt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a:t>
            </a: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Professor CSE-AIML &amp; IOT </a:t>
            </a:r>
            <a:r>
              <a:rPr lang="en-IN" alt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a:t>
            </a: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1. B. MOKSHAGNA 21071A6606</a:t>
            </a: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400"/>
              </a:spcBef>
              <a:spcAft>
                <a:spcPts val="0"/>
              </a:spcAft>
              <a:buNone/>
            </a:pP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 2.B. NAVANEETH 21071A6611</a:t>
            </a: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400"/>
              </a:spcBef>
              <a:spcAft>
                <a:spcPts val="0"/>
              </a:spcAft>
              <a:buNone/>
            </a:pP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3. C .SAI SREEJA 21071A6615</a:t>
            </a: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400"/>
              </a:spcBef>
              <a:spcAft>
                <a:spcPts val="0"/>
              </a:spcAft>
              <a:buNone/>
            </a:pPr>
            <a: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t>4. G. RUCHITHA 21071A6620</a:t>
            </a: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ctr" rtl="0">
              <a:lnSpc>
                <a:spcPct val="115000"/>
              </a:lnSpc>
              <a:spcBef>
                <a:spcPts val="600"/>
              </a:spcBef>
              <a:spcAft>
                <a:spcPts val="0"/>
              </a:spcAft>
              <a:buNone/>
            </a:pPr>
            <a:br>
              <a:rPr lang="en-GB" sz="1100" b="1">
                <a:solidFill>
                  <a:srgbClr val="888888"/>
                </a:solidFill>
                <a:latin typeface="Times New Roman" panose="02020603050405020304"/>
                <a:ea typeface="Times New Roman" panose="02020603050405020304"/>
                <a:cs typeface="Times New Roman" panose="02020603050405020304"/>
                <a:sym typeface="Times New Roman" panose="02020603050405020304"/>
              </a:rPr>
            </a:br>
            <a:endParaRPr sz="1100" b="1">
              <a:solidFill>
                <a:srgbClr val="88888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1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30200" y="3138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p>
        </p:txBody>
      </p:sp>
      <p:sp>
        <p:nvSpPr>
          <p:cNvPr id="140" name="Google Shape;140;p21"/>
          <p:cNvSpPr txBox="1">
            <a:spLocks noGrp="1"/>
          </p:cNvSpPr>
          <p:nvPr>
            <p:ph type="body" idx="1"/>
          </p:nvPr>
        </p:nvSpPr>
        <p:spPr>
          <a:xfrm>
            <a:off x="330200" y="0"/>
            <a:ext cx="2162100" cy="130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p>
        </p:txBody>
      </p:sp>
      <p:sp>
        <p:nvSpPr>
          <p:cNvPr id="141" name="Google Shape;141;p21"/>
          <p:cNvSpPr txBox="1"/>
          <p:nvPr/>
        </p:nvSpPr>
        <p:spPr>
          <a:xfrm>
            <a:off x="223100" y="0"/>
            <a:ext cx="300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a:solidFill>
                  <a:schemeClr val="dk2"/>
                </a:solidFill>
                <a:latin typeface="Raleway"/>
                <a:ea typeface="Raleway"/>
                <a:cs typeface="Raleway"/>
                <a:sym typeface="Raleway"/>
              </a:rPr>
              <a:t>ER Diagram</a:t>
            </a:r>
            <a:endParaRPr sz="2600" b="1">
              <a:solidFill>
                <a:schemeClr val="dk2"/>
              </a:solidFill>
              <a:latin typeface="Raleway"/>
              <a:ea typeface="Raleway"/>
              <a:cs typeface="Raleway"/>
              <a:sym typeface="Raleway"/>
            </a:endParaRPr>
          </a:p>
          <a:p>
            <a:pPr marL="0" lvl="0" indent="0" algn="l" rtl="0">
              <a:spcBef>
                <a:spcPts val="0"/>
              </a:spcBef>
              <a:spcAft>
                <a:spcPts val="0"/>
              </a:spcAft>
              <a:buNone/>
            </a:pPr>
            <a:endParaRPr sz="2600" b="1">
              <a:solidFill>
                <a:schemeClr val="dk2"/>
              </a:solidFill>
              <a:latin typeface="Raleway"/>
              <a:ea typeface="Raleway"/>
              <a:cs typeface="Raleway"/>
              <a:sym typeface="Raleway"/>
            </a:endParaRPr>
          </a:p>
        </p:txBody>
      </p:sp>
      <p:pic>
        <p:nvPicPr>
          <p:cNvPr id="142" name="Google Shape;142;p21"/>
          <p:cNvPicPr preferRelativeResize="0"/>
          <p:nvPr/>
        </p:nvPicPr>
        <p:blipFill>
          <a:blip r:embed="rId3"/>
          <a:stretch>
            <a:fillRect/>
          </a:stretch>
        </p:blipFill>
        <p:spPr>
          <a:xfrm>
            <a:off x="969825" y="656775"/>
            <a:ext cx="5997826" cy="424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p>
        </p:txBody>
      </p:sp>
      <p:sp>
        <p:nvSpPr>
          <p:cNvPr id="147" name="Google Shape;147;p22"/>
          <p:cNvSpPr txBox="1">
            <a:spLocks noGrp="1"/>
          </p:cNvSpPr>
          <p:nvPr>
            <p:ph type="title"/>
          </p:nvPr>
        </p:nvSpPr>
        <p:spPr>
          <a:xfrm>
            <a:off x="556730" y="146335"/>
            <a:ext cx="76887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a:t>Final Result :</a:t>
            </a:r>
          </a:p>
        </p:txBody>
      </p:sp>
      <p:pic>
        <p:nvPicPr>
          <p:cNvPr id="2" name="Picture 1"/>
          <p:cNvPicPr>
            <a:picLocks noChangeAspect="1"/>
          </p:cNvPicPr>
          <p:nvPr/>
        </p:nvPicPr>
        <p:blipFill>
          <a:blip r:embed="rId3"/>
          <a:stretch>
            <a:fillRect/>
          </a:stretch>
        </p:blipFill>
        <p:spPr>
          <a:xfrm>
            <a:off x="338455" y="845820"/>
            <a:ext cx="8721090" cy="4058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2102625" y="578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40"/>
              <a:t>Requirement Verification</a:t>
            </a:r>
            <a:endParaRPr sz="2940"/>
          </a:p>
        </p:txBody>
      </p:sp>
      <p:sp>
        <p:nvSpPr>
          <p:cNvPr id="155" name="Google Shape;155;p23"/>
          <p:cNvSpPr txBox="1">
            <a:spLocks noGrp="1"/>
          </p:cNvSpPr>
          <p:nvPr>
            <p:ph type="body" idx="1"/>
          </p:nvPr>
        </p:nvSpPr>
        <p:spPr>
          <a:xfrm>
            <a:off x="617525" y="2219850"/>
            <a:ext cx="2822700" cy="2649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Data Collection</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Data Preprocessing</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Model Architecture</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Training</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Model Evaluation</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Input and Output</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User Feedback</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Monitoring</a:t>
            </a:r>
            <a:endParaRPr sz="1500" baseline="-250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aseline="-25000">
                <a:latin typeface="Times New Roman" panose="02020603050405020304"/>
                <a:ea typeface="Times New Roman" panose="02020603050405020304"/>
                <a:cs typeface="Times New Roman" panose="02020603050405020304"/>
                <a:sym typeface="Times New Roman" panose="02020603050405020304"/>
              </a:rPr>
              <a:t>Maintenance</a:t>
            </a:r>
            <a:endParaRPr baseline="-2500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23"/>
          <p:cNvSpPr txBox="1"/>
          <p:nvPr/>
        </p:nvSpPr>
        <p:spPr>
          <a:xfrm>
            <a:off x="617525" y="1419438"/>
            <a:ext cx="2913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dk2"/>
                </a:solidFill>
                <a:latin typeface="Raleway"/>
                <a:ea typeface="Raleway"/>
                <a:cs typeface="Raleway"/>
                <a:sym typeface="Raleway"/>
              </a:rPr>
              <a:t>Functional Requirements</a:t>
            </a:r>
            <a:endParaRPr sz="2000" b="1">
              <a:solidFill>
                <a:schemeClr val="dk2"/>
              </a:solidFill>
              <a:latin typeface="Raleway"/>
              <a:ea typeface="Raleway"/>
              <a:cs typeface="Raleway"/>
              <a:sym typeface="Raleway"/>
            </a:endParaRPr>
          </a:p>
        </p:txBody>
      </p:sp>
      <p:sp>
        <p:nvSpPr>
          <p:cNvPr id="157" name="Google Shape;157;p23"/>
          <p:cNvSpPr txBox="1">
            <a:spLocks noGrp="1"/>
          </p:cNvSpPr>
          <p:nvPr>
            <p:ph type="body" idx="1"/>
          </p:nvPr>
        </p:nvSpPr>
        <p:spPr>
          <a:xfrm>
            <a:off x="5110950" y="2375250"/>
            <a:ext cx="2733900" cy="2338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Response Time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Scalability</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Data Security</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3690" algn="l" rtl="0">
              <a:spcBef>
                <a:spcPts val="0"/>
              </a:spcBef>
              <a:spcAft>
                <a:spcPts val="0"/>
              </a:spcAft>
              <a:buClr>
                <a:srgbClr val="000000"/>
              </a:buClr>
              <a:buSzPts val="1341"/>
              <a:buFont typeface="Times New Roman" panose="02020603050405020304"/>
              <a:buChar char="●"/>
            </a:pPr>
            <a:r>
              <a:rPr lang="en-GB" sz="1340">
                <a:solidFill>
                  <a:srgbClr val="000000"/>
                </a:solidFill>
                <a:latin typeface="Times New Roman" panose="02020603050405020304"/>
                <a:ea typeface="Times New Roman" panose="02020603050405020304"/>
                <a:cs typeface="Times New Roman" panose="02020603050405020304"/>
                <a:sym typeface="Times New Roman" panose="02020603050405020304"/>
              </a:rPr>
              <a:t>Performance</a:t>
            </a:r>
            <a:endParaRPr sz="134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0990" algn="l" rtl="0">
              <a:spcBef>
                <a:spcPts val="0"/>
              </a:spcBef>
              <a:spcAft>
                <a:spcPts val="0"/>
              </a:spcAft>
              <a:buClr>
                <a:srgbClr val="000000"/>
              </a:buClr>
              <a:buSzPts val="1141"/>
              <a:buFont typeface="Times New Roman" panose="02020603050405020304"/>
              <a:buChar char="●"/>
            </a:pPr>
            <a:r>
              <a:rPr lang="en-GB">
                <a:solidFill>
                  <a:srgbClr val="000000"/>
                </a:solidFill>
                <a:latin typeface="Arial" panose="020B0604020202020204"/>
                <a:ea typeface="Arial" panose="020B0604020202020204"/>
                <a:cs typeface="Arial" panose="020B0604020202020204"/>
                <a:sym typeface="Arial" panose="020B0604020202020204"/>
              </a:rPr>
              <a:t>Usability</a:t>
            </a:r>
            <a:endParaRPr>
              <a:solidFill>
                <a:srgbClr val="000000"/>
              </a:solidFill>
              <a:latin typeface="Arial" panose="020B0604020202020204"/>
              <a:ea typeface="Arial" panose="020B0604020202020204"/>
              <a:cs typeface="Arial" panose="020B0604020202020204"/>
              <a:sym typeface="Arial" panose="020B0604020202020204"/>
            </a:endParaRPr>
          </a:p>
          <a:p>
            <a:pPr marL="457200" lvl="0" indent="-313690" algn="l" rtl="0">
              <a:spcBef>
                <a:spcPts val="0"/>
              </a:spcBef>
              <a:spcAft>
                <a:spcPts val="0"/>
              </a:spcAft>
              <a:buClr>
                <a:srgbClr val="000000"/>
              </a:buClr>
              <a:buSzPts val="1341"/>
              <a:buFont typeface="Times New Roman" panose="02020603050405020304"/>
              <a:buChar char="●"/>
            </a:pPr>
            <a:r>
              <a:rPr lang="en-GB" sz="1340">
                <a:solidFill>
                  <a:srgbClr val="000000"/>
                </a:solidFill>
                <a:latin typeface="Times New Roman" panose="02020603050405020304"/>
                <a:ea typeface="Times New Roman" panose="02020603050405020304"/>
                <a:cs typeface="Times New Roman" panose="02020603050405020304"/>
                <a:sym typeface="Times New Roman" panose="02020603050405020304"/>
              </a:rPr>
              <a:t>Fault Tolerance</a:t>
            </a:r>
            <a:endParaRPr sz="134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23"/>
          <p:cNvSpPr txBox="1"/>
          <p:nvPr/>
        </p:nvSpPr>
        <p:spPr>
          <a:xfrm>
            <a:off x="5206500" y="1511850"/>
            <a:ext cx="3000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chemeClr val="dk2"/>
                </a:solidFill>
                <a:latin typeface="Raleway"/>
                <a:ea typeface="Raleway"/>
                <a:cs typeface="Raleway"/>
                <a:sym typeface="Raleway"/>
              </a:rPr>
              <a:t>Non Functional Requirements</a:t>
            </a: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88450" y="401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Security Considerations:</a:t>
            </a:r>
          </a:p>
        </p:txBody>
      </p:sp>
      <p:sp>
        <p:nvSpPr>
          <p:cNvPr id="164" name="Google Shape;164;p24"/>
          <p:cNvSpPr txBox="1">
            <a:spLocks noGrp="1"/>
          </p:cNvSpPr>
          <p:nvPr>
            <p:ph type="body" idx="1"/>
          </p:nvPr>
        </p:nvSpPr>
        <p:spPr>
          <a:xfrm>
            <a:off x="482500" y="1373325"/>
            <a:ext cx="8304000" cy="3346800"/>
          </a:xfrm>
          <a:prstGeom prst="rect">
            <a:avLst/>
          </a:prstGeom>
        </p:spPr>
        <p:txBody>
          <a:bodyPr spcFirstLastPara="1" wrap="square" lIns="91425" tIns="91425" rIns="91425" bIns="91425" anchor="t" anchorCtr="0">
            <a:normAutofit fontScale="92500" lnSpcReduction="10000"/>
          </a:bodyPr>
          <a:lstStyle/>
          <a:p>
            <a:pPr marL="0" lvl="0" indent="0" algn="l" rtl="0">
              <a:spcBef>
                <a:spcPts val="1400"/>
              </a:spcBef>
              <a:spcAft>
                <a:spcPts val="0"/>
              </a:spcAft>
              <a:buNone/>
            </a:pPr>
            <a:r>
              <a:rPr lang="en-GB" b="1">
                <a:solidFill>
                  <a:srgbClr val="000000"/>
                </a:solidFill>
                <a:latin typeface="Arial" panose="020B0604020202020204"/>
                <a:ea typeface="Arial" panose="020B0604020202020204"/>
                <a:cs typeface="Arial" panose="020B0604020202020204"/>
                <a:sym typeface="Arial" panose="020B0604020202020204"/>
              </a:rPr>
              <a:t>Data Security</a:t>
            </a:r>
            <a:endParaRPr b="1">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spcBef>
                <a:spcPts val="1200"/>
              </a:spcBef>
              <a:spcAft>
                <a:spcPts val="0"/>
              </a:spcAft>
              <a:buClr>
                <a:srgbClr val="000000"/>
              </a:buClr>
              <a:buSzPts val="11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Data Privacy</a:t>
            </a:r>
            <a:r>
              <a:rPr lang="en-GB" sz="1100">
                <a:solidFill>
                  <a:srgbClr val="000000"/>
                </a:solidFill>
                <a:latin typeface="Arial" panose="020B0604020202020204"/>
                <a:ea typeface="Arial" panose="020B0604020202020204"/>
                <a:cs typeface="Arial" panose="020B0604020202020204"/>
                <a:sym typeface="Arial" panose="020B0604020202020204"/>
              </a:rPr>
              <a:t>: Ensure that the data used for training the model is anonymized to protect the identities of individuals whose comments are being analyzed.</a:t>
            </a:r>
            <a:endParaRPr sz="1100">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spcBef>
                <a:spcPts val="0"/>
              </a:spcBef>
              <a:spcAft>
                <a:spcPts val="0"/>
              </a:spcAft>
              <a:buClr>
                <a:srgbClr val="000000"/>
              </a:buClr>
              <a:buSzPts val="11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Secure Storage</a:t>
            </a:r>
            <a:r>
              <a:rPr lang="en-GB" sz="1100">
                <a:solidFill>
                  <a:srgbClr val="000000"/>
                </a:solidFill>
                <a:latin typeface="Arial" panose="020B0604020202020204"/>
                <a:ea typeface="Arial" panose="020B0604020202020204"/>
                <a:cs typeface="Arial" panose="020B0604020202020204"/>
                <a:sym typeface="Arial" panose="020B0604020202020204"/>
              </a:rPr>
              <a:t>: Store the training data, model, and prediction results securely to prevent unauthorized access or data breaches.</a:t>
            </a:r>
            <a:endParaRPr sz="1100">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spcBef>
                <a:spcPts val="0"/>
              </a:spcBef>
              <a:spcAft>
                <a:spcPts val="0"/>
              </a:spcAft>
              <a:buClr>
                <a:srgbClr val="000000"/>
              </a:buClr>
              <a:buSzPts val="11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Access Control</a:t>
            </a:r>
            <a:r>
              <a:rPr lang="en-GB" sz="1100">
                <a:solidFill>
                  <a:srgbClr val="000000"/>
                </a:solidFill>
                <a:latin typeface="Arial" panose="020B0604020202020204"/>
                <a:ea typeface="Arial" panose="020B0604020202020204"/>
                <a:cs typeface="Arial" panose="020B0604020202020204"/>
                <a:sym typeface="Arial" panose="020B0604020202020204"/>
              </a:rPr>
              <a:t>: Implement strict access controls and authentication mechanisms to restrict who can access the data and the model.</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400"/>
              </a:spcBef>
              <a:spcAft>
                <a:spcPts val="0"/>
              </a:spcAft>
              <a:buNone/>
            </a:pPr>
            <a:r>
              <a:rPr lang="en-GB" b="1">
                <a:solidFill>
                  <a:srgbClr val="000000"/>
                </a:solidFill>
                <a:latin typeface="Arial" panose="020B0604020202020204"/>
                <a:ea typeface="Arial" panose="020B0604020202020204"/>
                <a:cs typeface="Arial" panose="020B0604020202020204"/>
                <a:sym typeface="Arial" panose="020B0604020202020204"/>
              </a:rPr>
              <a:t>User Privacy</a:t>
            </a:r>
            <a:endParaRPr b="1">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spcBef>
                <a:spcPts val="1200"/>
              </a:spcBef>
              <a:spcAft>
                <a:spcPts val="0"/>
              </a:spcAft>
              <a:buClr>
                <a:srgbClr val="000000"/>
              </a:buClr>
              <a:buSzPts val="11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Minimize Data Collection</a:t>
            </a:r>
            <a:r>
              <a:rPr lang="en-GB" sz="1100">
                <a:solidFill>
                  <a:srgbClr val="000000"/>
                </a:solidFill>
                <a:latin typeface="Arial" panose="020B0604020202020204"/>
                <a:ea typeface="Arial" panose="020B0604020202020204"/>
                <a:cs typeface="Arial" panose="020B0604020202020204"/>
                <a:sym typeface="Arial" panose="020B0604020202020204"/>
              </a:rPr>
              <a:t>: Collect only the necessary amount of data required for the model to function, minimizing the risk of privacy invasion.</a:t>
            </a:r>
            <a:endParaRPr sz="1100">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spcBef>
                <a:spcPts val="0"/>
              </a:spcBef>
              <a:spcAft>
                <a:spcPts val="0"/>
              </a:spcAft>
              <a:buClr>
                <a:srgbClr val="000000"/>
              </a:buClr>
              <a:buSzPts val="1100"/>
              <a:buFont typeface="Arial" panose="020B0604020202020204"/>
              <a:buAutoNum type="arabicPeriod"/>
            </a:pPr>
            <a:r>
              <a:rPr lang="en-GB" sz="1100" b="1">
                <a:solidFill>
                  <a:srgbClr val="000000"/>
                </a:solidFill>
                <a:latin typeface="Arial" panose="020B0604020202020204"/>
                <a:ea typeface="Arial" panose="020B0604020202020204"/>
                <a:cs typeface="Arial" panose="020B0604020202020204"/>
                <a:sym typeface="Arial" panose="020B0604020202020204"/>
              </a:rPr>
              <a:t>Encryption</a:t>
            </a:r>
            <a:r>
              <a:rPr lang="en-GB" sz="1100">
                <a:solidFill>
                  <a:srgbClr val="000000"/>
                </a:solidFill>
                <a:latin typeface="Arial" panose="020B0604020202020204"/>
                <a:ea typeface="Arial" panose="020B0604020202020204"/>
                <a:cs typeface="Arial" panose="020B0604020202020204"/>
                <a:sym typeface="Arial" panose="020B0604020202020204"/>
              </a:rPr>
              <a:t>: Use encryption for data in transit and at rest to protect user comments and prediction results from being intercepted or accessed by unauthorized parties.</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a:t>Model Robustness:</a:t>
            </a:r>
          </a:p>
          <a:p>
            <a:pPr marL="0" lvl="0" indent="0" algn="l" rtl="0">
              <a:spcBef>
                <a:spcPts val="1200"/>
              </a:spcBef>
              <a:spcAft>
                <a:spcPts val="1200"/>
              </a:spcAft>
              <a:buNone/>
            </a:pPr>
            <a:r>
              <a:rPr lang="en-GB" sz="1100" b="1">
                <a:solidFill>
                  <a:srgbClr val="000000"/>
                </a:solidFill>
                <a:latin typeface="Arial" panose="020B0604020202020204"/>
                <a:ea typeface="Arial" panose="020B0604020202020204"/>
                <a:cs typeface="Arial" panose="020B0604020202020204"/>
                <a:sym typeface="Arial" panose="020B0604020202020204"/>
              </a:rPr>
              <a:t>Regular Updates</a:t>
            </a:r>
            <a:r>
              <a:rPr lang="en-GB" sz="1100">
                <a:solidFill>
                  <a:srgbClr val="000000"/>
                </a:solidFill>
                <a:latin typeface="Arial" panose="020B0604020202020204"/>
                <a:ea typeface="Arial" panose="020B0604020202020204"/>
                <a:cs typeface="Arial" panose="020B0604020202020204"/>
                <a:sym typeface="Arial" panose="020B0604020202020204"/>
              </a:rPr>
              <a:t>: Continuously update the model to address new forms of toxic language and emerging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729450" y="390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460">
                <a:solidFill>
                  <a:srgbClr val="000000"/>
                </a:solidFill>
                <a:latin typeface="Arial" panose="020B0604020202020204"/>
                <a:ea typeface="Arial" panose="020B0604020202020204"/>
                <a:cs typeface="Arial" panose="020B0604020202020204"/>
                <a:sym typeface="Arial" panose="020B0604020202020204"/>
              </a:rPr>
              <a:t>Technology Stack</a:t>
            </a:r>
            <a:endParaRPr sz="1840"/>
          </a:p>
        </p:txBody>
      </p:sp>
      <p:sp>
        <p:nvSpPr>
          <p:cNvPr id="170" name="Google Shape;170;p25"/>
          <p:cNvSpPr txBox="1">
            <a:spLocks noGrp="1"/>
          </p:cNvSpPr>
          <p:nvPr>
            <p:ph type="body" idx="1"/>
          </p:nvPr>
        </p:nvSpPr>
        <p:spPr>
          <a:xfrm>
            <a:off x="727650" y="1441200"/>
            <a:ext cx="7688700" cy="333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Data Storage- SQL</a:t>
            </a:r>
            <a:r>
              <a:rPr lang="en-IN" altLang="en-GB">
                <a:latin typeface="Times New Roman" panose="02020603050405020304"/>
                <a:ea typeface="Times New Roman" panose="02020603050405020304"/>
                <a:cs typeface="Times New Roman" panose="02020603050405020304"/>
                <a:sym typeface="Times New Roman" panose="02020603050405020304"/>
              </a:rPr>
              <a:t> / MONGO DB </a:t>
            </a:r>
            <a:r>
              <a:rPr lang="en-GB">
                <a:latin typeface="Times New Roman" panose="02020603050405020304"/>
                <a:ea typeface="Times New Roman" panose="02020603050405020304"/>
                <a:cs typeface="Times New Roman" panose="02020603050405020304"/>
                <a:sym typeface="Times New Roman" panose="02020603050405020304"/>
              </a:rPr>
              <a:t> Database</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Data Preprocessing-Pandas, Numpy, SpaCy, TensorFlow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Model Architecture-Sequential RNN</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Model Training- Google Colab</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Model Evaluation-Sklearn</a:t>
            </a:r>
          </a:p>
          <a:p>
            <a:pPr marL="0" lvl="0" indent="0" algn="l" rtl="0">
              <a:spcBef>
                <a:spcPts val="1200"/>
              </a:spcBef>
              <a:spcAft>
                <a:spcPts val="0"/>
              </a:spcAft>
              <a:buNone/>
            </a:pPr>
            <a:r>
              <a:rPr lang="en-IN">
                <a:latin typeface="Times New Roman" panose="02020603050405020304"/>
                <a:ea typeface="Times New Roman" panose="02020603050405020304"/>
                <a:cs typeface="Times New Roman" panose="02020603050405020304"/>
                <a:sym typeface="Times New Roman" panose="02020603050405020304"/>
              </a:rPr>
              <a:t>FrontEnd UI - Gradio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C642CB74-030F-F153-FBAB-C860173E0389}"/>
              </a:ext>
            </a:extLst>
          </p:cNvPr>
          <p:cNvSpPr/>
          <p:nvPr/>
        </p:nvSpPr>
        <p:spPr>
          <a:xfrm>
            <a:off x="6374081" y="1722832"/>
            <a:ext cx="2704831" cy="2463332"/>
          </a:xfrm>
          <a:prstGeom prst="roundRect">
            <a:avLst/>
          </a:prstGeom>
          <a:solidFill>
            <a:srgbClr val="F9C55D"/>
          </a:solidFill>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pic>
        <p:nvPicPr>
          <p:cNvPr id="11" name="Picture 10">
            <a:extLst>
              <a:ext uri="{FF2B5EF4-FFF2-40B4-BE49-F238E27FC236}">
                <a16:creationId xmlns:a16="http://schemas.microsoft.com/office/drawing/2014/main" id="{4E0F2D35-6CE9-ADC1-222E-FA556885BCDE}"/>
              </a:ext>
            </a:extLst>
          </p:cNvPr>
          <p:cNvPicPr>
            <a:picLocks noChangeAspect="1"/>
          </p:cNvPicPr>
          <p:nvPr/>
        </p:nvPicPr>
        <p:blipFill rotWithShape="1">
          <a:blip r:embed="rId2">
            <a:extLst>
              <a:ext uri="{28A0092B-C50C-407E-A947-70E740481C1C}">
                <a14:useLocalDpi xmlns:a14="http://schemas.microsoft.com/office/drawing/2010/main" val="0"/>
              </a:ext>
            </a:extLst>
          </a:blip>
          <a:srcRect t="94444"/>
          <a:stretch/>
        </p:blipFill>
        <p:spPr>
          <a:xfrm>
            <a:off x="0" y="4865682"/>
            <a:ext cx="9144000" cy="277818"/>
          </a:xfrm>
          <a:prstGeom prst="rect">
            <a:avLst/>
          </a:prstGeom>
        </p:spPr>
      </p:pic>
      <p:sp>
        <p:nvSpPr>
          <p:cNvPr id="22" name="Rectangle: Rounded Corners 21">
            <a:extLst>
              <a:ext uri="{FF2B5EF4-FFF2-40B4-BE49-F238E27FC236}">
                <a16:creationId xmlns:a16="http://schemas.microsoft.com/office/drawing/2014/main" id="{53C1E900-2CFC-67E3-4663-B62185B0293B}"/>
              </a:ext>
            </a:extLst>
          </p:cNvPr>
          <p:cNvSpPr/>
          <p:nvPr/>
        </p:nvSpPr>
        <p:spPr>
          <a:xfrm>
            <a:off x="118634" y="4117313"/>
            <a:ext cx="3344307" cy="720449"/>
          </a:xfrm>
          <a:prstGeom prst="roundRect">
            <a:avLst/>
          </a:prstGeom>
          <a:solidFill>
            <a:srgbClr val="DCC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4" name="Rectangle: Rounded Corners 23">
            <a:extLst>
              <a:ext uri="{FF2B5EF4-FFF2-40B4-BE49-F238E27FC236}">
                <a16:creationId xmlns:a16="http://schemas.microsoft.com/office/drawing/2014/main" id="{44622D0E-7EDF-EFD5-2DB3-63C5965C10A3}"/>
              </a:ext>
            </a:extLst>
          </p:cNvPr>
          <p:cNvSpPr/>
          <p:nvPr/>
        </p:nvSpPr>
        <p:spPr>
          <a:xfrm>
            <a:off x="151196" y="1742996"/>
            <a:ext cx="3265001" cy="642299"/>
          </a:xfrm>
          <a:prstGeom prst="roundRect">
            <a:avLst/>
          </a:prstGeom>
          <a:solidFill>
            <a:srgbClr val="DCC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0" name="TextBox 29">
            <a:extLst>
              <a:ext uri="{FF2B5EF4-FFF2-40B4-BE49-F238E27FC236}">
                <a16:creationId xmlns:a16="http://schemas.microsoft.com/office/drawing/2014/main" id="{6715AF1F-CBED-72A0-1ACC-27AFB9889546}"/>
              </a:ext>
            </a:extLst>
          </p:cNvPr>
          <p:cNvSpPr txBox="1"/>
          <p:nvPr/>
        </p:nvSpPr>
        <p:spPr>
          <a:xfrm>
            <a:off x="157239" y="1747832"/>
            <a:ext cx="3193474" cy="669414"/>
          </a:xfrm>
          <a:prstGeom prst="rect">
            <a:avLst/>
          </a:prstGeom>
          <a:noFill/>
        </p:spPr>
        <p:txBody>
          <a:bodyPr wrap="square">
            <a:spAutoFit/>
          </a:bodyPr>
          <a:lstStyle/>
          <a:p>
            <a:pPr algn="just"/>
            <a:r>
              <a:rPr lang="en-US" sz="750" dirty="0"/>
              <a:t>Social media comment toxicity prediction uses LSTM-based RNNs to identify harmful language and ensure safe interactions. Preprocessed comments are tokenized and converted into embeddings for input. LSTMs handle complex sentence structures, providing toxicity scores or classifications to aid moderation.</a:t>
            </a:r>
            <a:endParaRPr lang="en-IN" sz="75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32" name="TextBox 31">
            <a:extLst>
              <a:ext uri="{FF2B5EF4-FFF2-40B4-BE49-F238E27FC236}">
                <a16:creationId xmlns:a16="http://schemas.microsoft.com/office/drawing/2014/main" id="{85FC0E51-AC27-4EFA-E1FC-15721E67ADDC}"/>
              </a:ext>
            </a:extLst>
          </p:cNvPr>
          <p:cNvSpPr txBox="1"/>
          <p:nvPr/>
        </p:nvSpPr>
        <p:spPr>
          <a:xfrm>
            <a:off x="118634" y="4026261"/>
            <a:ext cx="3318551" cy="900246"/>
          </a:xfrm>
          <a:prstGeom prst="rect">
            <a:avLst/>
          </a:prstGeom>
          <a:noFill/>
        </p:spPr>
        <p:txBody>
          <a:bodyPr wrap="square">
            <a:spAutoFit/>
          </a:bodyPr>
          <a:lstStyle/>
          <a:p>
            <a:pPr algn="just"/>
            <a:r>
              <a:rPr lang="en-US" sz="750" b="1" dirty="0">
                <a:solidFill>
                  <a:srgbClr val="374151"/>
                </a:solidFill>
                <a:latin typeface="Yu Gothic UI" panose="020B0500000000000000" pitchFamily="34" charset="-128"/>
                <a:ea typeface="Yu Gothic UI" panose="020B0500000000000000" pitchFamily="34" charset="-128"/>
              </a:rPr>
              <a:t>Social media platforms often face the challenge of toxic comments that harm online interactions. Toxicity prediction aims to detect and address such harmful language automatically. This process uses machine learning to analyze text data and flag inappropriate content. It helps maintain respectful communication in online communities. The approach reduces the need for manual moderation and ensures quicker responses to toxicity.</a:t>
            </a:r>
          </a:p>
        </p:txBody>
      </p:sp>
      <p:sp>
        <p:nvSpPr>
          <p:cNvPr id="51" name="Oval 50">
            <a:extLst>
              <a:ext uri="{FF2B5EF4-FFF2-40B4-BE49-F238E27FC236}">
                <a16:creationId xmlns:a16="http://schemas.microsoft.com/office/drawing/2014/main" id="{4FEDD2AF-9556-346C-483B-D9E581EFB7E7}"/>
              </a:ext>
            </a:extLst>
          </p:cNvPr>
          <p:cNvSpPr/>
          <p:nvPr/>
        </p:nvSpPr>
        <p:spPr>
          <a:xfrm>
            <a:off x="181359" y="4165931"/>
            <a:ext cx="35719" cy="3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2" name="Oval 51">
            <a:extLst>
              <a:ext uri="{FF2B5EF4-FFF2-40B4-BE49-F238E27FC236}">
                <a16:creationId xmlns:a16="http://schemas.microsoft.com/office/drawing/2014/main" id="{574F2414-CAEC-643B-2DB8-E46A63F1446A}"/>
              </a:ext>
            </a:extLst>
          </p:cNvPr>
          <p:cNvSpPr/>
          <p:nvPr/>
        </p:nvSpPr>
        <p:spPr>
          <a:xfrm>
            <a:off x="181359" y="4525557"/>
            <a:ext cx="35719" cy="3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grpSp>
        <p:nvGrpSpPr>
          <p:cNvPr id="1118" name="Group 1117">
            <a:extLst>
              <a:ext uri="{FF2B5EF4-FFF2-40B4-BE49-F238E27FC236}">
                <a16:creationId xmlns:a16="http://schemas.microsoft.com/office/drawing/2014/main" id="{64291591-BA2D-8533-D3BB-E7D2035BB921}"/>
              </a:ext>
            </a:extLst>
          </p:cNvPr>
          <p:cNvGrpSpPr/>
          <p:nvPr/>
        </p:nvGrpSpPr>
        <p:grpSpPr>
          <a:xfrm>
            <a:off x="3650566" y="4181174"/>
            <a:ext cx="3923421" cy="669414"/>
            <a:chOff x="6908800" y="5655352"/>
            <a:chExt cx="5165171" cy="826359"/>
          </a:xfrm>
          <a:solidFill>
            <a:srgbClr val="DCC1FF"/>
          </a:solidFill>
        </p:grpSpPr>
        <p:grpSp>
          <p:nvGrpSpPr>
            <p:cNvPr id="1117" name="Group 1116">
              <a:extLst>
                <a:ext uri="{FF2B5EF4-FFF2-40B4-BE49-F238E27FC236}">
                  <a16:creationId xmlns:a16="http://schemas.microsoft.com/office/drawing/2014/main" id="{0EBC1BB5-4419-8333-8B02-EC388CBF42A7}"/>
                </a:ext>
              </a:extLst>
            </p:cNvPr>
            <p:cNvGrpSpPr/>
            <p:nvPr/>
          </p:nvGrpSpPr>
          <p:grpSpPr>
            <a:xfrm>
              <a:off x="6908800" y="5655352"/>
              <a:ext cx="5165171" cy="826359"/>
              <a:chOff x="6908800" y="5655352"/>
              <a:chExt cx="5165171" cy="826359"/>
            </a:xfrm>
            <a:grpFill/>
          </p:grpSpPr>
          <p:sp>
            <p:nvSpPr>
              <p:cNvPr id="23" name="Rectangle: Rounded Corners 22">
                <a:extLst>
                  <a:ext uri="{FF2B5EF4-FFF2-40B4-BE49-F238E27FC236}">
                    <a16:creationId xmlns:a16="http://schemas.microsoft.com/office/drawing/2014/main" id="{788A1A1D-2D7B-EFC1-5702-61247DA21221}"/>
                  </a:ext>
                </a:extLst>
              </p:cNvPr>
              <p:cNvSpPr/>
              <p:nvPr/>
            </p:nvSpPr>
            <p:spPr>
              <a:xfrm>
                <a:off x="6908800" y="5763468"/>
                <a:ext cx="5165171" cy="662731"/>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8" name="TextBox 37">
                <a:extLst>
                  <a:ext uri="{FF2B5EF4-FFF2-40B4-BE49-F238E27FC236}">
                    <a16:creationId xmlns:a16="http://schemas.microsoft.com/office/drawing/2014/main" id="{0FB50ACE-5D50-E5C7-5AF0-8499BBD13FBF}"/>
                  </a:ext>
                </a:extLst>
              </p:cNvPr>
              <p:cNvSpPr txBox="1"/>
              <p:nvPr/>
            </p:nvSpPr>
            <p:spPr>
              <a:xfrm>
                <a:off x="6908801" y="5655352"/>
                <a:ext cx="5094748" cy="826359"/>
              </a:xfrm>
              <a:prstGeom prst="rect">
                <a:avLst/>
              </a:prstGeom>
              <a:noFill/>
            </p:spPr>
            <p:txBody>
              <a:bodyPr wrap="square">
                <a:spAutoFit/>
              </a:bodyPr>
              <a:lstStyle/>
              <a:p>
                <a:pPr algn="just"/>
                <a:r>
                  <a:rPr lang="en-US" sz="750" b="1" dirty="0">
                    <a:solidFill>
                      <a:srgbClr val="374151"/>
                    </a:solidFill>
                    <a:latin typeface="Yu Gothic UI" panose="020B0500000000000000" pitchFamily="34" charset="-128"/>
                    <a:ea typeface="Yu Gothic UI" panose="020B0500000000000000" pitchFamily="34" charset="-128"/>
                  </a:rPr>
                  <a:t>Toxicity prediction is a valuable tool for maintaining respectful and safe online environments. By automating the detection of harmful language, it reduces the burden on human moderators and enables faster responses. Advanced models like LSTMs enhance accuracy by understanding the context of comments. This approach fosters healthier online interactions and promotes positive digital communities.</a:t>
                </a:r>
              </a:p>
            </p:txBody>
          </p:sp>
        </p:grpSp>
        <p:sp>
          <p:nvSpPr>
            <p:cNvPr id="53" name="Oval 52">
              <a:extLst>
                <a:ext uri="{FF2B5EF4-FFF2-40B4-BE49-F238E27FC236}">
                  <a16:creationId xmlns:a16="http://schemas.microsoft.com/office/drawing/2014/main" id="{54C18818-131E-CC06-01F2-0945C4A351FB}"/>
                </a:ext>
              </a:extLst>
            </p:cNvPr>
            <p:cNvSpPr/>
            <p:nvPr/>
          </p:nvSpPr>
          <p:spPr>
            <a:xfrm>
              <a:off x="6958303" y="5902740"/>
              <a:ext cx="47625" cy="4762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grpSp>
      <p:sp>
        <p:nvSpPr>
          <p:cNvPr id="56" name="TextBox 55">
            <a:extLst>
              <a:ext uri="{FF2B5EF4-FFF2-40B4-BE49-F238E27FC236}">
                <a16:creationId xmlns:a16="http://schemas.microsoft.com/office/drawing/2014/main" id="{22DEE918-8A18-D16C-1C68-5D5B17F85EDC}"/>
              </a:ext>
            </a:extLst>
          </p:cNvPr>
          <p:cNvSpPr txBox="1"/>
          <p:nvPr/>
        </p:nvSpPr>
        <p:spPr>
          <a:xfrm>
            <a:off x="6528553" y="3950342"/>
            <a:ext cx="862302" cy="230832"/>
          </a:xfrm>
          <a:prstGeom prst="rect">
            <a:avLst/>
          </a:prstGeom>
          <a:noFill/>
        </p:spPr>
        <p:txBody>
          <a:bodyPr wrap="square">
            <a:spAutoFit/>
          </a:bodyPr>
          <a:lstStyle/>
          <a:p>
            <a:pPr algn="just"/>
            <a:r>
              <a:rPr lang="en-IN" sz="900" b="1" dirty="0" err="1">
                <a:latin typeface="Yu Gothic UI" panose="020B0500000000000000" pitchFamily="34" charset="-128"/>
                <a:ea typeface="Yu Gothic UI" panose="020B0500000000000000" pitchFamily="34" charset="-128"/>
                <a:cs typeface="Times New Roman" panose="02020603050405020304" pitchFamily="18" charset="0"/>
              </a:rPr>
              <a:t>B.Navaneeth</a:t>
            </a:r>
            <a:endParaRPr lang="en-IN" sz="9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57" name="TextBox 56">
            <a:extLst>
              <a:ext uri="{FF2B5EF4-FFF2-40B4-BE49-F238E27FC236}">
                <a16:creationId xmlns:a16="http://schemas.microsoft.com/office/drawing/2014/main" id="{F8C4DB4F-AFB5-0B34-19E0-5D83C9830BFF}"/>
              </a:ext>
            </a:extLst>
          </p:cNvPr>
          <p:cNvSpPr txBox="1"/>
          <p:nvPr/>
        </p:nvSpPr>
        <p:spPr>
          <a:xfrm>
            <a:off x="8245158" y="3942044"/>
            <a:ext cx="862302" cy="230832"/>
          </a:xfrm>
          <a:prstGeom prst="rect">
            <a:avLst/>
          </a:prstGeom>
          <a:noFill/>
        </p:spPr>
        <p:txBody>
          <a:bodyPr wrap="square">
            <a:spAutoFit/>
          </a:bodyPr>
          <a:lstStyle/>
          <a:p>
            <a:pPr algn="just"/>
            <a:r>
              <a:rPr lang="en-US" sz="900" b="1" dirty="0" err="1">
                <a:latin typeface="Yu Gothic UI" panose="020B0500000000000000" pitchFamily="34" charset="-128"/>
                <a:ea typeface="Yu Gothic UI" panose="020B0500000000000000" pitchFamily="34" charset="-128"/>
                <a:cs typeface="Times New Roman" panose="02020603050405020304" pitchFamily="18" charset="0"/>
              </a:rPr>
              <a:t>G.Ruchitha</a:t>
            </a:r>
            <a:endParaRPr lang="en-IN" sz="9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58" name="TextBox 57">
            <a:extLst>
              <a:ext uri="{FF2B5EF4-FFF2-40B4-BE49-F238E27FC236}">
                <a16:creationId xmlns:a16="http://schemas.microsoft.com/office/drawing/2014/main" id="{D62496CE-0A8A-65B5-6AA0-7171B63D7EBA}"/>
              </a:ext>
            </a:extLst>
          </p:cNvPr>
          <p:cNvSpPr txBox="1"/>
          <p:nvPr/>
        </p:nvSpPr>
        <p:spPr>
          <a:xfrm>
            <a:off x="8178416" y="2810978"/>
            <a:ext cx="862302" cy="230832"/>
          </a:xfrm>
          <a:prstGeom prst="rect">
            <a:avLst/>
          </a:prstGeom>
          <a:noFill/>
        </p:spPr>
        <p:txBody>
          <a:bodyPr wrap="square">
            <a:spAutoFit/>
          </a:bodyPr>
          <a:lstStyle/>
          <a:p>
            <a:pPr algn="just"/>
            <a:r>
              <a:rPr lang="en-US" sz="900" b="1" dirty="0" err="1">
                <a:latin typeface="Yu Gothic UI" panose="020B0500000000000000" pitchFamily="34" charset="-128"/>
                <a:ea typeface="Yu Gothic UI" panose="020B0500000000000000" pitchFamily="34" charset="-128"/>
                <a:cs typeface="Times New Roman" panose="02020603050405020304" pitchFamily="18" charset="0"/>
              </a:rPr>
              <a:t>C.Sai</a:t>
            </a:r>
            <a:r>
              <a:rPr lang="en-US" sz="900" b="1" dirty="0">
                <a:latin typeface="Yu Gothic UI" panose="020B0500000000000000" pitchFamily="34" charset="-128"/>
                <a:ea typeface="Yu Gothic UI" panose="020B0500000000000000" pitchFamily="34" charset="-128"/>
                <a:cs typeface="Times New Roman" panose="02020603050405020304" pitchFamily="18" charset="0"/>
              </a:rPr>
              <a:t> </a:t>
            </a:r>
            <a:r>
              <a:rPr lang="en-US" sz="900" b="1" dirty="0" err="1">
                <a:latin typeface="Yu Gothic UI" panose="020B0500000000000000" pitchFamily="34" charset="-128"/>
                <a:ea typeface="Yu Gothic UI" panose="020B0500000000000000" pitchFamily="34" charset="-128"/>
                <a:cs typeface="Times New Roman" panose="02020603050405020304" pitchFamily="18" charset="0"/>
              </a:rPr>
              <a:t>sreeja</a:t>
            </a:r>
            <a:endParaRPr lang="en-IN" sz="9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59" name="TextBox 58">
            <a:extLst>
              <a:ext uri="{FF2B5EF4-FFF2-40B4-BE49-F238E27FC236}">
                <a16:creationId xmlns:a16="http://schemas.microsoft.com/office/drawing/2014/main" id="{59FD2AE7-C9D3-412E-C40B-17E044FBC9F0}"/>
              </a:ext>
            </a:extLst>
          </p:cNvPr>
          <p:cNvSpPr txBox="1"/>
          <p:nvPr/>
        </p:nvSpPr>
        <p:spPr>
          <a:xfrm>
            <a:off x="6438506" y="2833648"/>
            <a:ext cx="994349" cy="230832"/>
          </a:xfrm>
          <a:prstGeom prst="rect">
            <a:avLst/>
          </a:prstGeom>
          <a:noFill/>
        </p:spPr>
        <p:txBody>
          <a:bodyPr wrap="square">
            <a:spAutoFit/>
          </a:bodyPr>
          <a:lstStyle/>
          <a:p>
            <a:pPr algn="just"/>
            <a:r>
              <a:rPr lang="en-IN" sz="900" b="1" dirty="0" err="1">
                <a:latin typeface="Yu Gothic UI" panose="020B0500000000000000" pitchFamily="34" charset="-128"/>
                <a:ea typeface="Yu Gothic UI" panose="020B0500000000000000" pitchFamily="34" charset="-128"/>
                <a:cs typeface="Times New Roman" panose="02020603050405020304" pitchFamily="18" charset="0"/>
              </a:rPr>
              <a:t>B.Mokshagna</a:t>
            </a:r>
            <a:endParaRPr lang="en-IN" sz="9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1040" name="TextBox 1039">
            <a:extLst>
              <a:ext uri="{FF2B5EF4-FFF2-40B4-BE49-F238E27FC236}">
                <a16:creationId xmlns:a16="http://schemas.microsoft.com/office/drawing/2014/main" id="{15B287CC-D5D5-24C6-4103-DE5A1637F004}"/>
              </a:ext>
            </a:extLst>
          </p:cNvPr>
          <p:cNvSpPr txBox="1"/>
          <p:nvPr/>
        </p:nvSpPr>
        <p:spPr>
          <a:xfrm>
            <a:off x="1249761" y="2408129"/>
            <a:ext cx="1008425" cy="276999"/>
          </a:xfrm>
          <a:prstGeom prst="rect">
            <a:avLst/>
          </a:prstGeom>
          <a:solidFill>
            <a:schemeClr val="accent6">
              <a:lumMod val="20000"/>
              <a:lumOff val="80000"/>
            </a:schemeClr>
          </a:solidFill>
          <a:ln>
            <a:solidFill>
              <a:schemeClr val="tx1"/>
            </a:solidFill>
          </a:ln>
          <a:effectLst>
            <a:glow rad="63500">
              <a:schemeClr val="accent3">
                <a:satMod val="175000"/>
                <a:alpha val="40000"/>
              </a:schemeClr>
            </a:glow>
          </a:effectLst>
        </p:spPr>
        <p:txBody>
          <a:bodyPr wrap="square">
            <a:spAutoFit/>
          </a:bodyPr>
          <a:lstStyle/>
          <a:p>
            <a:pPr algn="ctr"/>
            <a:r>
              <a:rPr lang="en-US" sz="600" b="1" dirty="0">
                <a:latin typeface="Yu Gothic UI" panose="020B0500000000000000" pitchFamily="34" charset="-128"/>
                <a:ea typeface="Yu Gothic UI" panose="020B0500000000000000" pitchFamily="34" charset="-128"/>
                <a:cs typeface="Times New Roman" panose="02020603050405020304" pitchFamily="18" charset="0"/>
              </a:rPr>
              <a:t>SYSTEM ARCHITECTURE</a:t>
            </a:r>
            <a:endParaRPr lang="en-IN" sz="6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1050" name="TextBox 1049">
            <a:extLst>
              <a:ext uri="{FF2B5EF4-FFF2-40B4-BE49-F238E27FC236}">
                <a16:creationId xmlns:a16="http://schemas.microsoft.com/office/drawing/2014/main" id="{66959824-C0F5-6898-5911-73CF1BF2450E}"/>
              </a:ext>
            </a:extLst>
          </p:cNvPr>
          <p:cNvSpPr txBox="1"/>
          <p:nvPr/>
        </p:nvSpPr>
        <p:spPr>
          <a:xfrm>
            <a:off x="7215809" y="3276282"/>
            <a:ext cx="1114960" cy="334835"/>
          </a:xfrm>
          <a:prstGeom prst="rect">
            <a:avLst/>
          </a:prstGeom>
          <a:noFill/>
        </p:spPr>
        <p:txBody>
          <a:bodyPr wrap="square">
            <a:spAutoFit/>
          </a:bodyPr>
          <a:lstStyle/>
          <a:p>
            <a:r>
              <a:rPr lang="en-IN" sz="788" b="1" dirty="0">
                <a:latin typeface="Yu Gothic UI" panose="020B0500000000000000" pitchFamily="34" charset="-128"/>
                <a:ea typeface="Yu Gothic UI" panose="020B0500000000000000" pitchFamily="34" charset="-128"/>
                <a:cs typeface="Times New Roman" panose="02020603050405020304" pitchFamily="18" charset="0"/>
              </a:rPr>
              <a:t>           Guide: </a:t>
            </a:r>
          </a:p>
          <a:p>
            <a:r>
              <a:rPr lang="en-IN" sz="788" b="1" dirty="0" err="1">
                <a:latin typeface="Yu Gothic UI" panose="020B0500000000000000" pitchFamily="34" charset="-128"/>
                <a:ea typeface="Yu Gothic UI" panose="020B0500000000000000" pitchFamily="34" charset="-128"/>
                <a:cs typeface="Times New Roman" panose="02020603050405020304" pitchFamily="18" charset="0"/>
              </a:rPr>
              <a:t>Dr.A.Kousar</a:t>
            </a:r>
            <a:r>
              <a:rPr lang="en-IN" sz="788" b="1" dirty="0">
                <a:latin typeface="Yu Gothic UI" panose="020B0500000000000000" pitchFamily="34" charset="-128"/>
                <a:ea typeface="Yu Gothic UI" panose="020B0500000000000000" pitchFamily="34" charset="-128"/>
                <a:cs typeface="Times New Roman" panose="02020603050405020304" pitchFamily="18" charset="0"/>
              </a:rPr>
              <a:t> </a:t>
            </a:r>
            <a:r>
              <a:rPr lang="en-IN" sz="788" b="1" dirty="0" err="1">
                <a:latin typeface="Yu Gothic UI" panose="020B0500000000000000" pitchFamily="34" charset="-128"/>
                <a:ea typeface="Yu Gothic UI" panose="020B0500000000000000" pitchFamily="34" charset="-128"/>
                <a:cs typeface="Times New Roman" panose="02020603050405020304" pitchFamily="18" charset="0"/>
              </a:rPr>
              <a:t>Nikhath</a:t>
            </a:r>
            <a:endParaRPr lang="en-IN" sz="788"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1078" name="TextBox 1077">
            <a:extLst>
              <a:ext uri="{FF2B5EF4-FFF2-40B4-BE49-F238E27FC236}">
                <a16:creationId xmlns:a16="http://schemas.microsoft.com/office/drawing/2014/main" id="{100D1113-1544-3C07-FA61-CC77EFF481E1}"/>
              </a:ext>
            </a:extLst>
          </p:cNvPr>
          <p:cNvSpPr txBox="1"/>
          <p:nvPr/>
        </p:nvSpPr>
        <p:spPr>
          <a:xfrm>
            <a:off x="4445000" y="1724119"/>
            <a:ext cx="1118365" cy="184666"/>
          </a:xfrm>
          <a:prstGeom prst="rect">
            <a:avLst/>
          </a:prstGeom>
          <a:solidFill>
            <a:schemeClr val="accent6">
              <a:lumMod val="20000"/>
              <a:lumOff val="80000"/>
            </a:schemeClr>
          </a:solidFill>
          <a:ln>
            <a:solidFill>
              <a:schemeClr val="tx1"/>
            </a:solidFill>
          </a:ln>
          <a:effectLst>
            <a:glow rad="63500">
              <a:schemeClr val="accent3">
                <a:satMod val="175000"/>
                <a:alpha val="40000"/>
              </a:schemeClr>
            </a:glow>
          </a:effectLst>
        </p:spPr>
        <p:txBody>
          <a:bodyPr wrap="square">
            <a:spAutoFit/>
          </a:bodyPr>
          <a:lstStyle/>
          <a:p>
            <a:pPr algn="ctr"/>
            <a:r>
              <a:rPr lang="en-US" sz="600" b="1" dirty="0">
                <a:latin typeface="Yu Gothic UI" panose="020B0500000000000000" pitchFamily="34" charset="-128"/>
                <a:ea typeface="Yu Gothic UI" panose="020B0500000000000000" pitchFamily="34" charset="-128"/>
                <a:cs typeface="Times New Roman" panose="02020603050405020304" pitchFamily="18" charset="0"/>
              </a:rPr>
              <a:t>OUR MODEL RESULTS</a:t>
            </a:r>
            <a:endParaRPr lang="en-IN" sz="600" b="1" dirty="0">
              <a:latin typeface="Yu Gothic UI" panose="020B0500000000000000" pitchFamily="34" charset="-128"/>
              <a:ea typeface="Yu Gothic UI" panose="020B0500000000000000" pitchFamily="34" charset="-128"/>
              <a:cs typeface="Times New Roman" panose="02020603050405020304" pitchFamily="18" charset="0"/>
            </a:endParaRPr>
          </a:p>
        </p:txBody>
      </p:sp>
      <p:sp>
        <p:nvSpPr>
          <p:cNvPr id="1103" name="TextBox 1102">
            <a:extLst>
              <a:ext uri="{FF2B5EF4-FFF2-40B4-BE49-F238E27FC236}">
                <a16:creationId xmlns:a16="http://schemas.microsoft.com/office/drawing/2014/main" id="{F4D81A31-1C24-1EE2-7F06-FC3D18808DE4}"/>
              </a:ext>
            </a:extLst>
          </p:cNvPr>
          <p:cNvSpPr txBox="1"/>
          <p:nvPr/>
        </p:nvSpPr>
        <p:spPr>
          <a:xfrm>
            <a:off x="7432855" y="1884939"/>
            <a:ext cx="680869" cy="323165"/>
          </a:xfrm>
          <a:prstGeom prst="rect">
            <a:avLst/>
          </a:prstGeom>
          <a:solidFill>
            <a:schemeClr val="accent1">
              <a:lumMod val="20000"/>
              <a:lumOff val="80000"/>
            </a:schemeClr>
          </a:solidFill>
          <a:ln>
            <a:solidFill>
              <a:schemeClr val="tx1"/>
            </a:solidFill>
          </a:ln>
          <a:effectLst>
            <a:glow rad="63500">
              <a:srgbClr val="7871BB"/>
            </a:glow>
          </a:effectLst>
        </p:spPr>
        <p:txBody>
          <a:bodyPr wrap="square">
            <a:spAutoFit/>
          </a:bodyPr>
          <a:lstStyle/>
          <a:p>
            <a:pPr algn="ctr"/>
            <a:r>
              <a:rPr lang="en-US" sz="750" b="1" dirty="0">
                <a:latin typeface="Arial" panose="020B0604020202020204" pitchFamily="34" charset="0"/>
                <a:ea typeface="Yu Gothic UI" panose="020B0500000000000000" pitchFamily="34" charset="-128"/>
                <a:cs typeface="Arial" panose="020B0604020202020204" pitchFamily="34" charset="0"/>
              </a:rPr>
              <a:t>OUR TEAM</a:t>
            </a:r>
            <a:endParaRPr lang="en-IN" sz="750" b="1" dirty="0">
              <a:latin typeface="Arial" panose="020B0604020202020204" pitchFamily="34" charset="0"/>
              <a:ea typeface="Yu Gothic UI" panose="020B0500000000000000" pitchFamily="34" charset="-128"/>
              <a:cs typeface="Arial" panose="020B0604020202020204" pitchFamily="34" charset="0"/>
            </a:endParaRPr>
          </a:p>
        </p:txBody>
      </p:sp>
      <p:grpSp>
        <p:nvGrpSpPr>
          <p:cNvPr id="13" name="Group 12">
            <a:extLst>
              <a:ext uri="{FF2B5EF4-FFF2-40B4-BE49-F238E27FC236}">
                <a16:creationId xmlns:a16="http://schemas.microsoft.com/office/drawing/2014/main" id="{34CCCC24-1622-98FF-872D-A3335FA80937}"/>
              </a:ext>
            </a:extLst>
          </p:cNvPr>
          <p:cNvGrpSpPr/>
          <p:nvPr/>
        </p:nvGrpSpPr>
        <p:grpSpPr>
          <a:xfrm>
            <a:off x="-260252" y="-13753"/>
            <a:ext cx="9924733" cy="1779801"/>
            <a:chOff x="-409882" y="0"/>
            <a:chExt cx="13232977" cy="2373069"/>
          </a:xfrm>
        </p:grpSpPr>
        <p:grpSp>
          <p:nvGrpSpPr>
            <p:cNvPr id="8" name="Group 7">
              <a:extLst>
                <a:ext uri="{FF2B5EF4-FFF2-40B4-BE49-F238E27FC236}">
                  <a16:creationId xmlns:a16="http://schemas.microsoft.com/office/drawing/2014/main" id="{0D907C8E-E80E-A050-830E-25EC88D23896}"/>
                </a:ext>
              </a:extLst>
            </p:cNvPr>
            <p:cNvGrpSpPr/>
            <p:nvPr/>
          </p:nvGrpSpPr>
          <p:grpSpPr>
            <a:xfrm>
              <a:off x="-409882" y="0"/>
              <a:ext cx="13232977" cy="2373069"/>
              <a:chOff x="-409882" y="0"/>
              <a:chExt cx="13232977" cy="2373069"/>
            </a:xfrm>
          </p:grpSpPr>
          <p:grpSp>
            <p:nvGrpSpPr>
              <p:cNvPr id="1049" name="Group 1048">
                <a:extLst>
                  <a:ext uri="{FF2B5EF4-FFF2-40B4-BE49-F238E27FC236}">
                    <a16:creationId xmlns:a16="http://schemas.microsoft.com/office/drawing/2014/main" id="{8D27766D-5888-2172-77F4-465E85AF5881}"/>
                  </a:ext>
                </a:extLst>
              </p:cNvPr>
              <p:cNvGrpSpPr/>
              <p:nvPr/>
            </p:nvGrpSpPr>
            <p:grpSpPr>
              <a:xfrm>
                <a:off x="-409882" y="0"/>
                <a:ext cx="13232977" cy="2373069"/>
                <a:chOff x="-409882" y="0"/>
                <a:chExt cx="13232977" cy="2373069"/>
              </a:xfrm>
            </p:grpSpPr>
            <p:grpSp>
              <p:nvGrpSpPr>
                <p:cNvPr id="10" name="Group 9">
                  <a:extLst>
                    <a:ext uri="{FF2B5EF4-FFF2-40B4-BE49-F238E27FC236}">
                      <a16:creationId xmlns:a16="http://schemas.microsoft.com/office/drawing/2014/main" id="{B42591C4-9BD5-8417-9AD8-B947747DBBEC}"/>
                    </a:ext>
                  </a:extLst>
                </p:cNvPr>
                <p:cNvGrpSpPr/>
                <p:nvPr/>
              </p:nvGrpSpPr>
              <p:grpSpPr>
                <a:xfrm>
                  <a:off x="0" y="0"/>
                  <a:ext cx="12192000" cy="2269067"/>
                  <a:chOff x="0" y="0"/>
                  <a:chExt cx="12192000" cy="2269067"/>
                </a:xfrm>
              </p:grpSpPr>
              <p:grpSp>
                <p:nvGrpSpPr>
                  <p:cNvPr id="7" name="Group 6">
                    <a:extLst>
                      <a:ext uri="{FF2B5EF4-FFF2-40B4-BE49-F238E27FC236}">
                        <a16:creationId xmlns:a16="http://schemas.microsoft.com/office/drawing/2014/main" id="{A99E57D7-27C0-B22D-CA7F-040A1CB59344}"/>
                      </a:ext>
                    </a:extLst>
                  </p:cNvPr>
                  <p:cNvGrpSpPr/>
                  <p:nvPr/>
                </p:nvGrpSpPr>
                <p:grpSpPr>
                  <a:xfrm>
                    <a:off x="0" y="0"/>
                    <a:ext cx="12192000" cy="2269067"/>
                    <a:chOff x="0" y="0"/>
                    <a:chExt cx="12192000" cy="2269067"/>
                  </a:xfrm>
                </p:grpSpPr>
                <p:pic>
                  <p:nvPicPr>
                    <p:cNvPr id="4" name="Picture 3">
                      <a:extLst>
                        <a:ext uri="{FF2B5EF4-FFF2-40B4-BE49-F238E27FC236}">
                          <a16:creationId xmlns:a16="http://schemas.microsoft.com/office/drawing/2014/main" id="{259D3425-99C7-D665-35F4-053327DA5806}"/>
                        </a:ext>
                      </a:extLst>
                    </p:cNvPr>
                    <p:cNvPicPr>
                      <a:picLocks noChangeAspect="1"/>
                    </p:cNvPicPr>
                    <p:nvPr/>
                  </p:nvPicPr>
                  <p:blipFill rotWithShape="1">
                    <a:blip r:embed="rId2">
                      <a:extLst>
                        <a:ext uri="{28A0092B-C50C-407E-A947-70E740481C1C}">
                          <a14:useLocalDpi xmlns:a14="http://schemas.microsoft.com/office/drawing/2010/main" val="0"/>
                        </a:ext>
                      </a:extLst>
                    </a:blip>
                    <a:srcRect b="66914"/>
                    <a:stretch/>
                  </p:blipFill>
                  <p:spPr>
                    <a:xfrm>
                      <a:off x="0" y="0"/>
                      <a:ext cx="12192000" cy="2269067"/>
                    </a:xfrm>
                    <a:prstGeom prst="rect">
                      <a:avLst/>
                    </a:prstGeom>
                  </p:spPr>
                </p:pic>
                <p:pic>
                  <p:nvPicPr>
                    <p:cNvPr id="6" name="Picture 5">
                      <a:extLst>
                        <a:ext uri="{FF2B5EF4-FFF2-40B4-BE49-F238E27FC236}">
                          <a16:creationId xmlns:a16="http://schemas.microsoft.com/office/drawing/2014/main" id="{65EFF116-6464-CB01-D5C5-E634E0C532B0}"/>
                        </a:ext>
                      </a:extLst>
                    </p:cNvPr>
                    <p:cNvPicPr>
                      <a:picLocks noChangeAspect="1"/>
                    </p:cNvPicPr>
                    <p:nvPr/>
                  </p:nvPicPr>
                  <p:blipFill>
                    <a:blip r:embed="rId3"/>
                    <a:stretch>
                      <a:fillRect/>
                    </a:stretch>
                  </p:blipFill>
                  <p:spPr>
                    <a:xfrm>
                      <a:off x="1816441" y="1549401"/>
                      <a:ext cx="10269383" cy="321736"/>
                    </a:xfrm>
                    <a:prstGeom prst="rect">
                      <a:avLst/>
                    </a:prstGeom>
                  </p:spPr>
                </p:pic>
              </p:grpSp>
              <p:pic>
                <p:nvPicPr>
                  <p:cNvPr id="9" name="Picture 8">
                    <a:extLst>
                      <a:ext uri="{FF2B5EF4-FFF2-40B4-BE49-F238E27FC236}">
                        <a16:creationId xmlns:a16="http://schemas.microsoft.com/office/drawing/2014/main" id="{BEEB2254-6435-789E-0554-488BFAFE32D8}"/>
                      </a:ext>
                    </a:extLst>
                  </p:cNvPr>
                  <p:cNvPicPr>
                    <a:picLocks noChangeAspect="1"/>
                  </p:cNvPicPr>
                  <p:nvPr/>
                </p:nvPicPr>
                <p:blipFill>
                  <a:blip r:embed="rId4"/>
                  <a:stretch>
                    <a:fillRect/>
                  </a:stretch>
                </p:blipFill>
                <p:spPr>
                  <a:xfrm>
                    <a:off x="265624" y="1955785"/>
                    <a:ext cx="11672376" cy="313281"/>
                  </a:xfrm>
                  <a:prstGeom prst="rect">
                    <a:avLst/>
                  </a:prstGeom>
                </p:spPr>
              </p:pic>
            </p:grpSp>
            <p:sp>
              <p:nvSpPr>
                <p:cNvPr id="20" name="TextBox 19">
                  <a:extLst>
                    <a:ext uri="{FF2B5EF4-FFF2-40B4-BE49-F238E27FC236}">
                      <a16:creationId xmlns:a16="http://schemas.microsoft.com/office/drawing/2014/main" id="{8D2783AF-169B-80F8-4214-C69E3A992997}"/>
                    </a:ext>
                  </a:extLst>
                </p:cNvPr>
                <p:cNvSpPr txBox="1"/>
                <p:nvPr/>
              </p:nvSpPr>
              <p:spPr>
                <a:xfrm>
                  <a:off x="2026874" y="1507990"/>
                  <a:ext cx="10605649" cy="461666"/>
                </a:xfrm>
                <a:prstGeom prst="rect">
                  <a:avLst/>
                </a:prstGeom>
                <a:noFill/>
              </p:spPr>
              <p:txBody>
                <a:bodyPr wrap="square" rtlCol="0">
                  <a:spAutoFit/>
                </a:bodyPr>
                <a:lstStyle/>
                <a:p>
                  <a:r>
                    <a:rPr lang="en-US" sz="1650" b="1" dirty="0"/>
                    <a:t>Creating Societal Impact as Students of CSE IoT Through B.Tech Project</a:t>
                  </a:r>
                  <a:endParaRPr lang="en-IN" sz="1650" b="1" dirty="0"/>
                </a:p>
              </p:txBody>
            </p:sp>
            <p:sp>
              <p:nvSpPr>
                <p:cNvPr id="26" name="TextBox 25">
                  <a:extLst>
                    <a:ext uri="{FF2B5EF4-FFF2-40B4-BE49-F238E27FC236}">
                      <a16:creationId xmlns:a16="http://schemas.microsoft.com/office/drawing/2014/main" id="{798F80E4-3319-685C-CC18-F7770C5B4787}"/>
                    </a:ext>
                  </a:extLst>
                </p:cNvPr>
                <p:cNvSpPr txBox="1"/>
                <p:nvPr/>
              </p:nvSpPr>
              <p:spPr>
                <a:xfrm>
                  <a:off x="-35875" y="1939178"/>
                  <a:ext cx="246308" cy="369332"/>
                </a:xfrm>
                <a:prstGeom prst="rect">
                  <a:avLst/>
                </a:prstGeom>
                <a:noFill/>
              </p:spPr>
              <p:txBody>
                <a:bodyPr wrap="none" rtlCol="0">
                  <a:spAutoFit/>
                </a:bodyPr>
                <a:lstStyle/>
                <a:p>
                  <a:endParaRPr lang="en-IN" sz="1200" b="1" dirty="0">
                    <a:solidFill>
                      <a:schemeClr val="bg1"/>
                    </a:solidFill>
                    <a:latin typeface="Arial Black" panose="020B0A04020102020204" pitchFamily="34" charset="0"/>
                  </a:endParaRPr>
                </a:p>
              </p:txBody>
            </p:sp>
            <p:sp>
              <p:nvSpPr>
                <p:cNvPr id="28" name="TextBox 27">
                  <a:extLst>
                    <a:ext uri="{FF2B5EF4-FFF2-40B4-BE49-F238E27FC236}">
                      <a16:creationId xmlns:a16="http://schemas.microsoft.com/office/drawing/2014/main" id="{507FB2AD-584D-7411-3F6E-A85C5EF76663}"/>
                    </a:ext>
                  </a:extLst>
                </p:cNvPr>
                <p:cNvSpPr txBox="1"/>
                <p:nvPr/>
              </p:nvSpPr>
              <p:spPr>
                <a:xfrm>
                  <a:off x="-409882" y="1880626"/>
                  <a:ext cx="13232977" cy="492443"/>
                </a:xfrm>
                <a:prstGeom prst="rect">
                  <a:avLst/>
                </a:prstGeom>
                <a:noFill/>
              </p:spPr>
              <p:txBody>
                <a:bodyPr wrap="square" rtlCol="0">
                  <a:spAutoFit/>
                </a:bodyPr>
                <a:lstStyle/>
                <a:p>
                  <a:pPr algn="ctr"/>
                  <a:r>
                    <a:rPr lang="en-US" altLang="en-US" sz="1800" b="1" dirty="0">
                      <a:solidFill>
                        <a:schemeClr val="bg1"/>
                      </a:solidFill>
                      <a:latin typeface="Times New Roman" panose="02020603050405020304" pitchFamily="18" charset="0"/>
                      <a:cs typeface="Times New Roman" panose="02020603050405020304" pitchFamily="18" charset="0"/>
                      <a:sym typeface="Times New Roman" panose="02020603050405020304" pitchFamily="18" charset="0"/>
                    </a:rPr>
                    <a:t>Comment Toxicity Prediction-RNN Model that predicts toxicity in social media Comments .</a:t>
                  </a:r>
                  <a:endParaRPr lang="en-IN" sz="1500" b="1" dirty="0">
                    <a:solidFill>
                      <a:schemeClr val="bg1"/>
                    </a:solidFill>
                  </a:endParaRPr>
                </a:p>
              </p:txBody>
            </p:sp>
          </p:grpSp>
          <p:pic>
            <p:nvPicPr>
              <p:cNvPr id="3" name="Picture 2">
                <a:extLst>
                  <a:ext uri="{FF2B5EF4-FFF2-40B4-BE49-F238E27FC236}">
                    <a16:creationId xmlns:a16="http://schemas.microsoft.com/office/drawing/2014/main" id="{118EE812-5F53-1EE6-1E38-E0532F8676AE}"/>
                  </a:ext>
                </a:extLst>
              </p:cNvPr>
              <p:cNvPicPr>
                <a:picLocks noChangeAspect="1"/>
              </p:cNvPicPr>
              <p:nvPr/>
            </p:nvPicPr>
            <p:blipFill>
              <a:blip r:embed="rId5"/>
              <a:stretch>
                <a:fillRect/>
              </a:stretch>
            </p:blipFill>
            <p:spPr>
              <a:xfrm>
                <a:off x="2240150" y="1263805"/>
                <a:ext cx="9528517" cy="247685"/>
              </a:xfrm>
              <a:prstGeom prst="rect">
                <a:avLst/>
              </a:prstGeom>
            </p:spPr>
          </p:pic>
        </p:grpSp>
        <p:sp>
          <p:nvSpPr>
            <p:cNvPr id="12" name="TextBox 11">
              <a:extLst>
                <a:ext uri="{FF2B5EF4-FFF2-40B4-BE49-F238E27FC236}">
                  <a16:creationId xmlns:a16="http://schemas.microsoft.com/office/drawing/2014/main" id="{654FF523-3921-E4C8-A247-F1A238B5DB0F}"/>
                </a:ext>
              </a:extLst>
            </p:cNvPr>
            <p:cNvSpPr txBox="1"/>
            <p:nvPr/>
          </p:nvSpPr>
          <p:spPr>
            <a:xfrm>
              <a:off x="2116668" y="1184570"/>
              <a:ext cx="10016571" cy="430887"/>
            </a:xfrm>
            <a:prstGeom prst="rect">
              <a:avLst/>
            </a:prstGeom>
            <a:noFill/>
          </p:spPr>
          <p:txBody>
            <a:bodyPr wrap="square" rtlCol="0">
              <a:spAutoFit/>
            </a:bodyPr>
            <a:lstStyle/>
            <a:p>
              <a:r>
                <a:rPr lang="en-IN" sz="1500" b="1" dirty="0">
                  <a:solidFill>
                    <a:schemeClr val="bg1"/>
                  </a:solidFill>
                  <a:latin typeface="Arial Black" panose="020B0A04020102020204" pitchFamily="34" charset="0"/>
                </a:rPr>
                <a:t>DEPARTMENT OF COMPUTER SCIENCE &amp; ENGINEERING (AIML &amp; IOT)</a:t>
              </a:r>
            </a:p>
          </p:txBody>
        </p:sp>
      </p:grpSp>
      <p:pic>
        <p:nvPicPr>
          <p:cNvPr id="35" name="Picture 34">
            <a:extLst>
              <a:ext uri="{FF2B5EF4-FFF2-40B4-BE49-F238E27FC236}">
                <a16:creationId xmlns:a16="http://schemas.microsoft.com/office/drawing/2014/main" id="{8A6853BE-8908-4E31-8FC5-0E88E96365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858" t="6570" r="7059" b="17036"/>
          <a:stretch/>
        </p:blipFill>
        <p:spPr>
          <a:xfrm>
            <a:off x="3738592" y="1920276"/>
            <a:ext cx="2363594" cy="1179838"/>
          </a:xfrm>
          <a:prstGeom prst="rect">
            <a:avLst/>
          </a:prstGeom>
          <a:ln w="12700">
            <a:solidFill>
              <a:schemeClr val="tx1"/>
            </a:solidFill>
          </a:ln>
        </p:spPr>
      </p:pic>
      <p:pic>
        <p:nvPicPr>
          <p:cNvPr id="37" name="Picture 36">
            <a:extLst>
              <a:ext uri="{FF2B5EF4-FFF2-40B4-BE49-F238E27FC236}">
                <a16:creationId xmlns:a16="http://schemas.microsoft.com/office/drawing/2014/main" id="{0864BC73-C269-405B-A7D3-F0771D54C4A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640" t="8348" r="6072" b="16609"/>
          <a:stretch/>
        </p:blipFill>
        <p:spPr>
          <a:xfrm>
            <a:off x="3734835" y="3109240"/>
            <a:ext cx="2367351" cy="1145833"/>
          </a:xfrm>
          <a:prstGeom prst="rect">
            <a:avLst/>
          </a:prstGeom>
          <a:ln w="12700">
            <a:solidFill>
              <a:schemeClr val="tx1"/>
            </a:solidFill>
          </a:ln>
        </p:spPr>
      </p:pic>
      <p:sp>
        <p:nvSpPr>
          <p:cNvPr id="16" name="Rectangle 15"/>
          <p:cNvSpPr/>
          <p:nvPr/>
        </p:nvSpPr>
        <p:spPr>
          <a:xfrm>
            <a:off x="6528553" y="1975183"/>
            <a:ext cx="704219" cy="819280"/>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18" name="Rectangle 17"/>
          <p:cNvSpPr/>
          <p:nvPr/>
        </p:nvSpPr>
        <p:spPr>
          <a:xfrm>
            <a:off x="6568635" y="3097238"/>
            <a:ext cx="653706" cy="842353"/>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0" name="Rectangle 49"/>
          <p:cNvSpPr/>
          <p:nvPr/>
        </p:nvSpPr>
        <p:spPr>
          <a:xfrm>
            <a:off x="7399643" y="2407578"/>
            <a:ext cx="653706" cy="842353"/>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0" name="Rectangle 59"/>
          <p:cNvSpPr/>
          <p:nvPr/>
        </p:nvSpPr>
        <p:spPr>
          <a:xfrm>
            <a:off x="8276744" y="3152849"/>
            <a:ext cx="653706" cy="842353"/>
          </a:xfrm>
          <a:prstGeom prst="rect">
            <a:avLst/>
          </a:prstGeom>
          <a:blipFill dpi="0" rotWithShape="1">
            <a:blip r:embed="rId11" cstate="print">
              <a:extLst>
                <a:ext uri="{28A0092B-C50C-407E-A947-70E740481C1C}">
                  <a14:useLocalDpi xmlns:a14="http://schemas.microsoft.com/office/drawing/2010/main" val="0"/>
                </a:ext>
              </a:extLst>
            </a:blip>
            <a:srcRect/>
            <a:stretch>
              <a:fillRect/>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5" name="Rectangle 24"/>
          <p:cNvSpPr/>
          <p:nvPr/>
        </p:nvSpPr>
        <p:spPr>
          <a:xfrm>
            <a:off x="157239" y="2649871"/>
            <a:ext cx="3199318" cy="1284780"/>
          </a:xfrm>
          <a:prstGeom prst="rect">
            <a:avLst/>
          </a:prstGeom>
          <a:blipFill dpi="0" rotWithShape="1">
            <a:blip r:embed="rId1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9" name="Rectangle 28"/>
          <p:cNvSpPr/>
          <p:nvPr/>
        </p:nvSpPr>
        <p:spPr>
          <a:xfrm>
            <a:off x="1720215" y="522311"/>
            <a:ext cx="7326547" cy="205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050" b="1" dirty="0">
              <a:solidFill>
                <a:schemeClr val="tx1"/>
              </a:solidFill>
            </a:endParaRPr>
          </a:p>
        </p:txBody>
      </p:sp>
      <p:sp>
        <p:nvSpPr>
          <p:cNvPr id="33" name="TextBox 32"/>
          <p:cNvSpPr txBox="1"/>
          <p:nvPr/>
        </p:nvSpPr>
        <p:spPr>
          <a:xfrm>
            <a:off x="1770690" y="463238"/>
            <a:ext cx="7118640" cy="253916"/>
          </a:xfrm>
          <a:prstGeom prst="rect">
            <a:avLst/>
          </a:prstGeom>
          <a:noFill/>
        </p:spPr>
        <p:txBody>
          <a:bodyPr wrap="square" rtlCol="0">
            <a:spAutoFit/>
          </a:bodyPr>
          <a:lstStyle/>
          <a:p>
            <a:r>
              <a:rPr lang="en-IN" sz="1050" b="1" dirty="0">
                <a:latin typeface="Arial" panose="020B0604020202020204" pitchFamily="34" charset="0"/>
                <a:cs typeface="Arial" panose="020B0604020202020204" pitchFamily="34" charset="0"/>
              </a:rPr>
              <a:t>An Autonomous Institution, NAAC A++ Grade, NBA Accredited</a:t>
            </a:r>
          </a:p>
        </p:txBody>
      </p:sp>
      <p:sp>
        <p:nvSpPr>
          <p:cNvPr id="14" name="Rectangle 13"/>
          <p:cNvSpPr/>
          <p:nvPr/>
        </p:nvSpPr>
        <p:spPr>
          <a:xfrm>
            <a:off x="8244443" y="1958109"/>
            <a:ext cx="653706" cy="842353"/>
          </a:xfrm>
          <a:prstGeom prst="rect">
            <a:avLst/>
          </a:prstGeom>
          <a:blipFill dpi="0" rotWithShape="1">
            <a:blip r:embed="rId13" cstate="print">
              <a:extLst>
                <a:ext uri="{28A0092B-C50C-407E-A947-70E740481C1C}">
                  <a14:useLocalDpi xmlns:a14="http://schemas.microsoft.com/office/drawing/2010/main" val="0"/>
                </a:ext>
              </a:extLst>
            </a:blip>
            <a:srcRect/>
            <a:stretch>
              <a:fillRect/>
            </a:stretch>
          </a:bli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pic>
        <p:nvPicPr>
          <p:cNvPr id="17" name="Picture 16">
            <a:extLst>
              <a:ext uri="{FF2B5EF4-FFF2-40B4-BE49-F238E27FC236}">
                <a16:creationId xmlns:a16="http://schemas.microsoft.com/office/drawing/2014/main" id="{8D97ED46-43C4-E60E-948C-A443A2FCE203}"/>
              </a:ext>
            </a:extLst>
          </p:cNvPr>
          <p:cNvPicPr>
            <a:picLocks noChangeAspect="1"/>
          </p:cNvPicPr>
          <p:nvPr/>
        </p:nvPicPr>
        <p:blipFill>
          <a:blip r:embed="rId14"/>
          <a:stretch>
            <a:fillRect/>
          </a:stretch>
        </p:blipFill>
        <p:spPr>
          <a:xfrm>
            <a:off x="8230651" y="1915650"/>
            <a:ext cx="704219" cy="889292"/>
          </a:xfrm>
          <a:prstGeom prst="rect">
            <a:avLst/>
          </a:prstGeom>
        </p:spPr>
      </p:pic>
      <p:pic>
        <p:nvPicPr>
          <p:cNvPr id="21" name="Picture 20">
            <a:extLst>
              <a:ext uri="{FF2B5EF4-FFF2-40B4-BE49-F238E27FC236}">
                <a16:creationId xmlns:a16="http://schemas.microsoft.com/office/drawing/2014/main" id="{0FF9E3FB-BB0A-AFF4-FED7-E4A3A5FF9441}"/>
              </a:ext>
            </a:extLst>
          </p:cNvPr>
          <p:cNvPicPr>
            <a:picLocks noChangeAspect="1"/>
          </p:cNvPicPr>
          <p:nvPr/>
        </p:nvPicPr>
        <p:blipFill>
          <a:blip r:embed="rId15"/>
          <a:srcRect l="27202" t="25718"/>
          <a:stretch/>
        </p:blipFill>
        <p:spPr>
          <a:xfrm>
            <a:off x="3700379" y="1930613"/>
            <a:ext cx="2417962" cy="1100626"/>
          </a:xfrm>
          <a:prstGeom prst="rect">
            <a:avLst/>
          </a:prstGeom>
        </p:spPr>
      </p:pic>
      <p:pic>
        <p:nvPicPr>
          <p:cNvPr id="36" name="Picture 35">
            <a:extLst>
              <a:ext uri="{FF2B5EF4-FFF2-40B4-BE49-F238E27FC236}">
                <a16:creationId xmlns:a16="http://schemas.microsoft.com/office/drawing/2014/main" id="{A034A32F-3B71-92A3-4985-6B578A9C45D0}"/>
              </a:ext>
            </a:extLst>
          </p:cNvPr>
          <p:cNvPicPr>
            <a:picLocks noChangeAspect="1"/>
          </p:cNvPicPr>
          <p:nvPr/>
        </p:nvPicPr>
        <p:blipFill>
          <a:blip r:embed="rId16"/>
          <a:srcRect t="20111" b="14280"/>
          <a:stretch/>
        </p:blipFill>
        <p:spPr>
          <a:xfrm>
            <a:off x="6588307" y="3111691"/>
            <a:ext cx="627258" cy="825800"/>
          </a:xfrm>
          <a:prstGeom prst="rect">
            <a:avLst/>
          </a:prstGeom>
        </p:spPr>
      </p:pic>
      <p:pic>
        <p:nvPicPr>
          <p:cNvPr id="40" name="Picture 39">
            <a:extLst>
              <a:ext uri="{FF2B5EF4-FFF2-40B4-BE49-F238E27FC236}">
                <a16:creationId xmlns:a16="http://schemas.microsoft.com/office/drawing/2014/main" id="{682C289D-9660-260F-7F3B-5E38B1FB2BC6}"/>
              </a:ext>
            </a:extLst>
          </p:cNvPr>
          <p:cNvPicPr>
            <a:picLocks noChangeAspect="1"/>
          </p:cNvPicPr>
          <p:nvPr/>
        </p:nvPicPr>
        <p:blipFill>
          <a:blip r:embed="rId17"/>
          <a:stretch>
            <a:fillRect/>
          </a:stretch>
        </p:blipFill>
        <p:spPr>
          <a:xfrm>
            <a:off x="151196" y="2681821"/>
            <a:ext cx="3205361" cy="1268521"/>
          </a:xfrm>
          <a:prstGeom prst="rect">
            <a:avLst/>
          </a:prstGeom>
        </p:spPr>
      </p:pic>
      <p:pic>
        <p:nvPicPr>
          <p:cNvPr id="42" name="Picture 41">
            <a:extLst>
              <a:ext uri="{FF2B5EF4-FFF2-40B4-BE49-F238E27FC236}">
                <a16:creationId xmlns:a16="http://schemas.microsoft.com/office/drawing/2014/main" id="{6481E8DD-854F-53CC-6D1C-2B41E339314F}"/>
              </a:ext>
            </a:extLst>
          </p:cNvPr>
          <p:cNvPicPr>
            <a:picLocks noChangeAspect="1"/>
          </p:cNvPicPr>
          <p:nvPr/>
        </p:nvPicPr>
        <p:blipFill>
          <a:blip r:embed="rId18"/>
          <a:stretch>
            <a:fillRect/>
          </a:stretch>
        </p:blipFill>
        <p:spPr>
          <a:xfrm>
            <a:off x="6518557" y="1932883"/>
            <a:ext cx="701815" cy="921723"/>
          </a:xfrm>
          <a:prstGeom prst="rect">
            <a:avLst/>
          </a:prstGeom>
        </p:spPr>
      </p:pic>
      <p:pic>
        <p:nvPicPr>
          <p:cNvPr id="44" name="Picture 43">
            <a:extLst>
              <a:ext uri="{FF2B5EF4-FFF2-40B4-BE49-F238E27FC236}">
                <a16:creationId xmlns:a16="http://schemas.microsoft.com/office/drawing/2014/main" id="{E746D43A-5537-B416-1E32-A44E0905096D}"/>
              </a:ext>
            </a:extLst>
          </p:cNvPr>
          <p:cNvPicPr>
            <a:picLocks noChangeAspect="1"/>
          </p:cNvPicPr>
          <p:nvPr/>
        </p:nvPicPr>
        <p:blipFill>
          <a:blip r:embed="rId19"/>
          <a:stretch>
            <a:fillRect/>
          </a:stretch>
        </p:blipFill>
        <p:spPr>
          <a:xfrm>
            <a:off x="8276864" y="3152849"/>
            <a:ext cx="676145" cy="854236"/>
          </a:xfrm>
          <a:prstGeom prst="rect">
            <a:avLst/>
          </a:prstGeom>
        </p:spPr>
      </p:pic>
      <p:pic>
        <p:nvPicPr>
          <p:cNvPr id="46" name="Picture 45">
            <a:extLst>
              <a:ext uri="{FF2B5EF4-FFF2-40B4-BE49-F238E27FC236}">
                <a16:creationId xmlns:a16="http://schemas.microsoft.com/office/drawing/2014/main" id="{BC025BF5-0D12-79F8-2BC1-1D85DE7174B5}"/>
              </a:ext>
            </a:extLst>
          </p:cNvPr>
          <p:cNvPicPr>
            <a:picLocks noChangeAspect="1"/>
          </p:cNvPicPr>
          <p:nvPr/>
        </p:nvPicPr>
        <p:blipFill>
          <a:blip r:embed="rId20"/>
          <a:stretch>
            <a:fillRect/>
          </a:stretch>
        </p:blipFill>
        <p:spPr>
          <a:xfrm>
            <a:off x="7397613" y="2422362"/>
            <a:ext cx="674956" cy="827945"/>
          </a:xfrm>
          <a:prstGeom prst="rect">
            <a:avLst/>
          </a:prstGeom>
        </p:spPr>
      </p:pic>
      <p:pic>
        <p:nvPicPr>
          <p:cNvPr id="61" name="Picture 60">
            <a:extLst>
              <a:ext uri="{FF2B5EF4-FFF2-40B4-BE49-F238E27FC236}">
                <a16:creationId xmlns:a16="http://schemas.microsoft.com/office/drawing/2014/main" id="{B492E0A4-4024-052D-62F0-3A9BDEA326DD}"/>
              </a:ext>
            </a:extLst>
          </p:cNvPr>
          <p:cNvPicPr>
            <a:picLocks noChangeAspect="1"/>
          </p:cNvPicPr>
          <p:nvPr/>
        </p:nvPicPr>
        <p:blipFill>
          <a:blip r:embed="rId21"/>
          <a:stretch>
            <a:fillRect/>
          </a:stretch>
        </p:blipFill>
        <p:spPr>
          <a:xfrm>
            <a:off x="3716477" y="3100114"/>
            <a:ext cx="2385709" cy="1146113"/>
          </a:xfrm>
          <a:prstGeom prst="rect">
            <a:avLst/>
          </a:prstGeom>
        </p:spPr>
      </p:pic>
    </p:spTree>
    <p:extLst>
      <p:ext uri="{BB962C8B-B14F-4D97-AF65-F5344CB8AC3E}">
        <p14:creationId xmlns:p14="http://schemas.microsoft.com/office/powerpoint/2010/main" val="428041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2510025" y="2140425"/>
            <a:ext cx="3030900" cy="114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500"/>
              <a:t>Thank you</a:t>
            </a:r>
            <a:endParaRPr sz="4500"/>
          </a:p>
        </p:txBody>
      </p:sp>
      <p:sp>
        <p:nvSpPr>
          <p:cNvPr id="176" name="Google Shape;176;p26"/>
          <p:cNvSpPr txBox="1">
            <a:spLocks noGrp="1"/>
          </p:cNvSpPr>
          <p:nvPr>
            <p:ph type="body" idx="1"/>
          </p:nvPr>
        </p:nvSpPr>
        <p:spPr>
          <a:xfrm>
            <a:off x="4184050" y="22779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t>
            </a:r>
          </a:p>
          <a:p>
            <a:pPr marL="0" lvl="0" indent="0" algn="l" rtl="0">
              <a:spcBef>
                <a:spcPts val="1200"/>
              </a:spcBef>
              <a:spcAft>
                <a:spcPts val="1200"/>
              </a:spcAft>
              <a:buNone/>
            </a:pPr>
            <a:r>
              <a:rPr lang="en-GB"/>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461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000">
                <a:solidFill>
                  <a:srgbClr val="000000"/>
                </a:solidFill>
                <a:latin typeface="Arial" panose="020B0604020202020204"/>
                <a:ea typeface="Arial" panose="020B0604020202020204"/>
                <a:cs typeface="Arial" panose="020B0604020202020204"/>
                <a:sym typeface="Arial" panose="020B0604020202020204"/>
              </a:rPr>
              <a:t>Abstract </a:t>
            </a:r>
          </a:p>
        </p:txBody>
      </p:sp>
      <p:sp>
        <p:nvSpPr>
          <p:cNvPr id="93" name="Google Shape;93;p14"/>
          <p:cNvSpPr txBox="1">
            <a:spLocks noGrp="1"/>
          </p:cNvSpPr>
          <p:nvPr>
            <p:ph type="body" idx="1"/>
          </p:nvPr>
        </p:nvSpPr>
        <p:spPr>
          <a:xfrm>
            <a:off x="727650" y="1515225"/>
            <a:ext cx="7688700" cy="3151500"/>
          </a:xfrm>
          <a:prstGeom prst="rect">
            <a:avLst/>
          </a:prstGeom>
        </p:spPr>
        <p:txBody>
          <a:bodyPr spcFirstLastPara="1" wrap="square" lIns="91425" tIns="91425" rIns="91425" bIns="91425" anchor="t" anchorCtr="0">
            <a:noAutofit/>
          </a:bodyPr>
          <a:lstStyle/>
          <a:p>
            <a:pPr marL="342900" lvl="0" indent="0" algn="just" rtl="0">
              <a:spcBef>
                <a:spcPts val="0"/>
              </a:spcBef>
              <a:spcAft>
                <a:spcPts val="0"/>
              </a:spcAft>
              <a:buNone/>
            </a:pPr>
            <a:r>
              <a:rPr lang="en-GB" sz="1200">
                <a:solidFill>
                  <a:srgbClr val="000000"/>
                </a:solidFill>
                <a:latin typeface="Times New Roman" panose="02020603050405020304"/>
                <a:ea typeface="Times New Roman" panose="02020603050405020304"/>
                <a:cs typeface="Times New Roman" panose="02020603050405020304"/>
                <a:sym typeface="Times New Roman" panose="02020603050405020304"/>
              </a:rPr>
              <a:t>In today's digital era, online platforms such as YouTube, Instagram, and various social media channels have become integral parts of our daily lives, providing avenues for communication, expression, and interaction. However, with the proliferation of user-generated content, the "Issue of toxicity "in comments has emerged as a significant concern, posing challenges to maintaining a positive and safe online environment. In this study, we propose a Deep learning approach, leveraging "Sequential and Recurrent neural network (RNN)" models implemented using "TensorFlow" and "Keras" frameworks, to predict comment toxicity in Social media comments. By harnessing the power of deep learning, our model aims to accurately classify comments based on their toxicity levels, thereby enabling platforms to proactively identify and mitigate potentially harmful content .By avoiding straightforward algorithms such as linear regression or classification, we showcase the effectiveness of our approach in fostering a safer online environment. Through extensive experimentation and evaluation, we demonstrate the effectiveness and robustness of our approach in achieving high accuracy and reliability in comment toxicity prediction. Our project underscores the importance of leveraging advanced machine learning techniques to address real-world challenges in online content moderation, ultimately contributing to fostering healthier and safer digital communities.</a:t>
            </a:r>
            <a:endParaRPr sz="1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20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15" y="431555"/>
            <a:ext cx="7688700" cy="535200"/>
          </a:xfrm>
        </p:spPr>
        <p:txBody>
          <a:bodyPr>
            <a:normAutofit fontScale="90000"/>
          </a:bodyPr>
          <a:lstStyle/>
          <a:p>
            <a:r>
              <a:rPr lang="en-IN" altLang="en-US"/>
              <a:t>Introduction:</a:t>
            </a:r>
          </a:p>
        </p:txBody>
      </p:sp>
      <p:sp>
        <p:nvSpPr>
          <p:cNvPr id="3" name="Text Placeholder 2"/>
          <p:cNvSpPr>
            <a:spLocks noGrp="1"/>
          </p:cNvSpPr>
          <p:nvPr>
            <p:ph type="body" idx="1"/>
          </p:nvPr>
        </p:nvSpPr>
        <p:spPr>
          <a:xfrm>
            <a:off x="487515" y="1440700"/>
            <a:ext cx="7688700" cy="2261100"/>
          </a:xfrm>
        </p:spPr>
        <p:txBody>
          <a:bodyPr>
            <a:noAutofit/>
          </a:bodyPr>
          <a:lstStyle/>
          <a:p>
            <a:pPr marL="146050" indent="0">
              <a:buNone/>
            </a:pPr>
            <a:r>
              <a:rPr lang="en-IN" altLang="en-US" sz="1600">
                <a:solidFill>
                  <a:schemeClr val="bg2"/>
                </a:solidFill>
              </a:rPr>
              <a:t>These days </a:t>
            </a:r>
            <a:r>
              <a:rPr lang="en-US" sz="1600">
                <a:solidFill>
                  <a:schemeClr val="bg2"/>
                </a:solidFill>
              </a:rPr>
              <a:t>, online platforms have become vital spaces for communication, information sharing, and community building. However, these platforms also face significant challenges, one of the most pressing being the proliferation of toxic comments. Toxic comments—those that are harmful, abusive, or hateful—can severely degrade the quality of online interactions, leading to hostile environments that deter positive engagement and suppress diverse voices.The project on Comment Toxicity Prediction aims to address this issue by leveraging machine learning techniques to automatically detect and classify toxic comments. The core objective is to build a predictive model that can accurately identify toxicity in user-generated content across various online platforms, such as social media, forums, and comment sections of news websites.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59000" y="402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Literature Survey</a:t>
            </a:r>
          </a:p>
          <a:p>
            <a:pPr marL="0" lvl="0" indent="0" algn="l" rtl="0">
              <a:spcBef>
                <a:spcPts val="0"/>
              </a:spcBef>
              <a:spcAft>
                <a:spcPts val="0"/>
              </a:spcAft>
              <a:buNone/>
            </a:pPr>
            <a:endParaRPr lang="en-GB"/>
          </a:p>
          <a:p>
            <a:pPr marL="0" lvl="0" indent="0" algn="l" rtl="0">
              <a:spcBef>
                <a:spcPts val="0"/>
              </a:spcBef>
              <a:spcAft>
                <a:spcPts val="0"/>
              </a:spcAft>
              <a:buNone/>
            </a:pPr>
            <a:endParaRPr lang="en-GB"/>
          </a:p>
        </p:txBody>
      </p:sp>
      <p:sp>
        <p:nvSpPr>
          <p:cNvPr id="99" name="Google Shape;99;p15"/>
          <p:cNvSpPr txBox="1">
            <a:spLocks noGrp="1"/>
          </p:cNvSpPr>
          <p:nvPr>
            <p:ph type="body" idx="1"/>
          </p:nvPr>
        </p:nvSpPr>
        <p:spPr>
          <a:xfrm>
            <a:off x="1222675" y="1750075"/>
            <a:ext cx="7688700" cy="89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hlink"/>
                </a:solidFill>
                <a:hlinkClick r:id="rId3"/>
              </a:rPr>
              <a:t>https://docs.google.com/document/d/1WCoR0o5Bn3nqsOsthNjl2rVPCd4qAyyi/edit</a:t>
            </a:r>
            <a:endParaRPr lang="en-GB" u="sng">
              <a:solidFill>
                <a:schemeClr val="hlink"/>
              </a:solidFill>
            </a:endParaRPr>
          </a:p>
          <a:p>
            <a:pPr marL="0" lvl="0" indent="0" algn="l" rtl="0">
              <a:spcBef>
                <a:spcPts val="1200"/>
              </a:spcBef>
              <a:spcAft>
                <a:spcPts val="1200"/>
              </a:spcAft>
              <a:buNone/>
            </a:pPr>
            <a:endParaRPr lang="en-GB" u="sng">
              <a:solidFill>
                <a:schemeClr val="hlink"/>
              </a:solidFill>
            </a:endParaRPr>
          </a:p>
        </p:txBody>
      </p:sp>
      <p:pic>
        <p:nvPicPr>
          <p:cNvPr id="100" name="Google Shape;100;p15"/>
          <p:cNvPicPr preferRelativeResize="0"/>
          <p:nvPr/>
        </p:nvPicPr>
        <p:blipFill>
          <a:blip r:embed="rId4"/>
          <a:stretch>
            <a:fillRect/>
          </a:stretch>
        </p:blipFill>
        <p:spPr>
          <a:xfrm>
            <a:off x="250869" y="2750400"/>
            <a:ext cx="4379850" cy="195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41825" y="520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architechture</a:t>
            </a: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p>
        </p:txBody>
      </p:sp>
      <p:pic>
        <p:nvPicPr>
          <p:cNvPr id="107" name="Google Shape;107;p16"/>
          <p:cNvPicPr preferRelativeResize="0"/>
          <p:nvPr/>
        </p:nvPicPr>
        <p:blipFill rotWithShape="1">
          <a:blip r:embed="rId3"/>
          <a:srcRect l="10145" t="-2891" r="16015"/>
          <a:stretch>
            <a:fillRect/>
          </a:stretch>
        </p:blipFill>
        <p:spPr>
          <a:xfrm>
            <a:off x="1470250" y="1378650"/>
            <a:ext cx="6106424" cy="3354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0675" y="228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Dataflow diagram</a:t>
            </a:r>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17"/>
          <p:cNvPicPr preferRelativeResize="0"/>
          <p:nvPr/>
        </p:nvPicPr>
        <p:blipFill>
          <a:blip r:embed="rId3"/>
          <a:stretch>
            <a:fillRect/>
          </a:stretch>
        </p:blipFill>
        <p:spPr>
          <a:xfrm>
            <a:off x="50013" y="926425"/>
            <a:ext cx="9043975" cy="365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77175" y="173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RNN_LSTM WORK FLOW:</a:t>
            </a:r>
          </a:p>
        </p:txBody>
      </p:sp>
      <p:pic>
        <p:nvPicPr>
          <p:cNvPr id="120" name="Google Shape;120;p18"/>
          <p:cNvPicPr preferRelativeResize="0"/>
          <p:nvPr/>
        </p:nvPicPr>
        <p:blipFill>
          <a:blip r:embed="rId3"/>
          <a:stretch>
            <a:fillRect/>
          </a:stretch>
        </p:blipFill>
        <p:spPr>
          <a:xfrm>
            <a:off x="839924" y="924325"/>
            <a:ext cx="6364450" cy="371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775025"/>
            <a:ext cx="7688700" cy="56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 Case Diagram</a:t>
            </a:r>
          </a:p>
        </p:txBody>
      </p:sp>
      <p:sp>
        <p:nvSpPr>
          <p:cNvPr id="126" name="Google Shape;126;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p>
        </p:txBody>
      </p:sp>
      <p:pic>
        <p:nvPicPr>
          <p:cNvPr id="127" name="Google Shape;127;p19"/>
          <p:cNvPicPr preferRelativeResize="0"/>
          <p:nvPr/>
        </p:nvPicPr>
        <p:blipFill>
          <a:blip r:embed="rId3"/>
          <a:stretch>
            <a:fillRect/>
          </a:stretch>
        </p:blipFill>
        <p:spPr>
          <a:xfrm>
            <a:off x="3017318" y="1342625"/>
            <a:ext cx="4807632" cy="3800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95175" y="294000"/>
            <a:ext cx="2129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Activity Diagram</a:t>
            </a:r>
          </a:p>
        </p:txBody>
      </p:sp>
      <p:pic>
        <p:nvPicPr>
          <p:cNvPr id="133" name="Google Shape;133;p20"/>
          <p:cNvPicPr preferRelativeResize="0"/>
          <p:nvPr/>
        </p:nvPicPr>
        <p:blipFill rotWithShape="1">
          <a:blip r:embed="rId3"/>
          <a:srcRect l="2331" t="-1019" r="9032" b="32158"/>
          <a:stretch>
            <a:fillRect/>
          </a:stretch>
        </p:blipFill>
        <p:spPr>
          <a:xfrm>
            <a:off x="1987750" y="214875"/>
            <a:ext cx="5597424" cy="4614425"/>
          </a:xfrm>
          <a:prstGeom prst="rect">
            <a:avLst/>
          </a:prstGeom>
          <a:noFill/>
          <a:ln>
            <a:noFill/>
          </a:ln>
        </p:spPr>
      </p:pic>
      <p:pic>
        <p:nvPicPr>
          <p:cNvPr id="134" name="Google Shape;134;p20"/>
          <p:cNvPicPr preferRelativeResize="0"/>
          <p:nvPr/>
        </p:nvPicPr>
        <p:blipFill rotWithShape="1">
          <a:blip r:embed="rId3"/>
          <a:srcRect l="67825" t="61941" r="2278"/>
          <a:stretch>
            <a:fillRect/>
          </a:stretch>
        </p:blipFill>
        <p:spPr>
          <a:xfrm>
            <a:off x="6336800" y="1328025"/>
            <a:ext cx="2182525" cy="35012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Words>
  <Application>Microsoft Office PowerPoint</Application>
  <PresentationFormat>On-screen Show (16:9)</PresentationFormat>
  <Paragraphs>79</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Raleway</vt:lpstr>
      <vt:lpstr>Times New Roman</vt:lpstr>
      <vt:lpstr>Arial Black</vt:lpstr>
      <vt:lpstr>Yu Gothic UI</vt:lpstr>
      <vt:lpstr>Lato</vt:lpstr>
      <vt:lpstr>Streamline</vt:lpstr>
      <vt:lpstr>COMMENT TOXICITY PREDICTION USING RNN</vt:lpstr>
      <vt:lpstr>Abstract </vt:lpstr>
      <vt:lpstr>Introduction:</vt:lpstr>
      <vt:lpstr>Literature Survey  </vt:lpstr>
      <vt:lpstr>System architechture</vt:lpstr>
      <vt:lpstr>Dataflow diagram</vt:lpstr>
      <vt:lpstr>RNN_LSTM WORK FLOW:</vt:lpstr>
      <vt:lpstr>Use Case Diagram</vt:lpstr>
      <vt:lpstr>Activity Diagram</vt:lpstr>
      <vt:lpstr>  </vt:lpstr>
      <vt:lpstr>Final Result :</vt:lpstr>
      <vt:lpstr>Requirement Verification</vt:lpstr>
      <vt:lpstr>Security Considerations:</vt:lpstr>
      <vt:lpstr>Technology Stack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TOXICITY PREDICTION USING RNN</dc:title>
  <dc:creator/>
  <cp:lastModifiedBy>SAI SREEJA CHENNARAPU</cp:lastModifiedBy>
  <cp:revision>4</cp:revision>
  <dcterms:created xsi:type="dcterms:W3CDTF">2024-12-12T15:17:56Z</dcterms:created>
  <dcterms:modified xsi:type="dcterms:W3CDTF">2024-12-13T04:35:28Z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7C9DB17A03E344F783CDF2F2FEEBA44C_13</vt:lpwstr>
  </property>
  <property fmtid="{D5CDD505-2E9C-101B-9397-08002B2CF9AE}" pid="3" name="KSOProductBuildVer">
    <vt:lpwstr>1033-12.2.0.13472</vt:lpwstr>
  </property>
</Properties>
</file>