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94" autoAdjust="0"/>
    <p:restoredTop sz="94682"/>
  </p:normalViewPr>
  <p:slideViewPr>
    <p:cSldViewPr snapToGrid="0">
      <p:cViewPr varScale="1">
        <p:scale>
          <a:sx n="111" d="100"/>
          <a:sy n="111" d="100"/>
        </p:scale>
        <p:origin x="50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05CB8-33A5-4BEB-A2E0-1F364790AA80}" type="datetimeFigureOut">
              <a:rPr lang="en-US" smtClean="0"/>
              <a:t>4/14/25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10230-3398-4DF1-9422-710970CAC8D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6875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05CB8-33A5-4BEB-A2E0-1F364790AA80}" type="datetimeFigureOut">
              <a:rPr lang="en-US" smtClean="0"/>
              <a:t>4/14/25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10230-3398-4DF1-9422-710970CAC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749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05CB8-33A5-4BEB-A2E0-1F364790AA80}" type="datetimeFigureOut">
              <a:rPr lang="en-US" smtClean="0"/>
              <a:t>4/14/25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10230-3398-4DF1-9422-710970CAC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3179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05CB8-33A5-4BEB-A2E0-1F364790AA80}" type="datetimeFigureOut">
              <a:rPr lang="en-US" smtClean="0"/>
              <a:t>4/14/25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10230-3398-4DF1-9422-710970CAC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222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05CB8-33A5-4BEB-A2E0-1F364790AA80}" type="datetimeFigureOut">
              <a:rPr lang="en-US" smtClean="0"/>
              <a:t>4/14/25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10230-3398-4DF1-9422-710970CAC8D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6511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05CB8-33A5-4BEB-A2E0-1F364790AA80}" type="datetimeFigureOut">
              <a:rPr lang="en-US" smtClean="0"/>
              <a:t>4/14/25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10230-3398-4DF1-9422-710970CAC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748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05CB8-33A5-4BEB-A2E0-1F364790AA80}" type="datetimeFigureOut">
              <a:rPr lang="en-US" smtClean="0"/>
              <a:t>4/14/25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10230-3398-4DF1-9422-710970CAC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7809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05CB8-33A5-4BEB-A2E0-1F364790AA80}" type="datetimeFigureOut">
              <a:rPr lang="en-US" smtClean="0"/>
              <a:t>4/14/25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10230-3398-4DF1-9422-710970CAC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095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05CB8-33A5-4BEB-A2E0-1F364790AA80}" type="datetimeFigureOut">
              <a:rPr lang="en-US" smtClean="0"/>
              <a:t>4/14/25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10230-3398-4DF1-9422-710970CAC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865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CF05CB8-33A5-4BEB-A2E0-1F364790AA80}" type="datetimeFigureOut">
              <a:rPr lang="en-US" smtClean="0"/>
              <a:t>4/14/25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7310230-3398-4DF1-9422-710970CAC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084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05CB8-33A5-4BEB-A2E0-1F364790AA80}" type="datetimeFigureOut">
              <a:rPr lang="en-US" smtClean="0"/>
              <a:t>4/14/25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10230-3398-4DF1-9422-710970CAC8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802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CF05CB8-33A5-4BEB-A2E0-1F364790AA80}" type="datetimeFigureOut">
              <a:rPr lang="en-US" smtClean="0"/>
              <a:t>4/14/25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7310230-3398-4DF1-9422-710970CAC8D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22752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Artificial Intelligence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28800"/>
            <a:ext cx="6781607" cy="3657600"/>
          </a:xfrm>
        </p:spPr>
        <p:txBody>
          <a:bodyPr/>
          <a:lstStyle/>
          <a:p>
            <a:r>
              <a:rPr dirty="0"/>
              <a:t>• AI focuses on designing systems that replicate human cognitive capabilities</a:t>
            </a:r>
          </a:p>
          <a:p>
            <a:r>
              <a:rPr dirty="0"/>
              <a:t>• Leverages machine learning, deep learning, and natural language understanding</a:t>
            </a:r>
          </a:p>
          <a:p>
            <a:r>
              <a:rPr dirty="0"/>
              <a:t>• Enables machines to interpret data, identify trends, and make decisions</a:t>
            </a:r>
          </a:p>
          <a:p>
            <a:r>
              <a:rPr dirty="0"/>
              <a:t>• Widespread integration across multiple sectors</a:t>
            </a:r>
          </a:p>
          <a:p>
            <a:r>
              <a:rPr dirty="0"/>
              <a:t>• Challenges include data privacy, fairness, and accountability</a:t>
            </a:r>
          </a:p>
        </p:txBody>
      </p:sp>
      <p:pic>
        <p:nvPicPr>
          <p:cNvPr id="4" name="Picture 3" descr="img_p0_0_introduction_to_artificial_intelligenc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2880" y="2057400"/>
            <a:ext cx="41148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ML Workflow - Model Selection &amp;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Select best performing model on validation set</a:t>
            </a:r>
          </a:p>
          <a:p>
            <a:r>
              <a:t>• Consider model simplicity and interpretability</a:t>
            </a:r>
          </a:p>
          <a:p>
            <a:r>
              <a:t>• Evaluate resource requirements</a:t>
            </a:r>
          </a:p>
          <a:p>
            <a:r>
              <a:t>• Test on unseen data</a:t>
            </a:r>
          </a:p>
          <a:p>
            <a:r>
              <a:t>• Assess real-world performance</a:t>
            </a:r>
          </a:p>
          <a:p>
            <a:r>
              <a:t>• Consider practical deployment factors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AI Across Domains -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Key applications and challenges across sectors:</a:t>
            </a:r>
          </a:p>
          <a:p>
            <a:r>
              <a:t>• Healthcare: Early diagnosis, personalized treatment</a:t>
            </a:r>
          </a:p>
          <a:p>
            <a:r>
              <a:t>• Education: Adaptive learning, automated support</a:t>
            </a:r>
          </a:p>
          <a:p>
            <a:r>
              <a:t>• Transportation: Autonomous vehicles, route optimization</a:t>
            </a:r>
          </a:p>
          <a:p>
            <a:r>
              <a:t>• Finance: Fraud detection, algorithmic trading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0" y="1828800"/>
          <a:ext cx="64008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l">
                        <a:defRPr sz="1200" b="1"/>
                      </a:pPr>
                      <a:r>
                        <a:t>Domain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 b="1"/>
                      </a:pPr>
                      <a:r>
                        <a:t>Key Applications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 b="1"/>
                      </a:pPr>
                      <a:r>
                        <a:t>Benefits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 b="1"/>
                      </a:pPr>
                      <a:r>
                        <a:t>Challenges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>
                        <a:defRPr sz="1200" b="0"/>
                      </a:pPr>
                      <a:r>
                        <a:t>Healthcare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 b="0"/>
                      </a:pPr>
                      <a:r>
                        <a:t>Early disease diagnosis, personalized treatment, medical imaging, robotic surgery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 b="0"/>
                      </a:pPr>
                      <a:r>
                        <a:t>Improved accuracy, efficiency, patient outcomes, and resource allocation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 b="0"/>
                      </a:pPr>
                      <a:r>
                        <a:t>Data privacy, regulatory requirements, need for human oversight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>
                        <a:defRPr sz="1200" b="0"/>
                      </a:pPr>
                      <a:r>
                        <a:t>Education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 b="0"/>
                      </a:pPr>
                      <a:r>
                        <a:t>Adaptive learning, intelligent tutoring, automated grading, performance analytics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 b="0"/>
                      </a:pPr>
                      <a:r>
                        <a:t>Personalized learning, increased accessibility, early intervention, administrative support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 b="0"/>
                      </a:pPr>
                      <a:r>
                        <a:t>Data ethics, equitable access, over-reliance on technology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>
                        <a:defRPr sz="1200" b="0"/>
                      </a:pPr>
                      <a:r>
                        <a:t>Transportation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 b="0"/>
                      </a:pPr>
                      <a:r>
                        <a:t>Autonomous vehicles, route optimization, public transit planning, logistics 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 b="0"/>
                      </a:pPr>
                      <a:r>
                        <a:t>Enhanced safety, reduced congestion, cost-efficiency, smarter cities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 b="0"/>
                      </a:pPr>
                      <a:r>
                        <a:t>Regulatory hurdles, cybersecurity, public trust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l">
                        <a:defRPr sz="1200" b="0"/>
                      </a:pPr>
                      <a:r>
                        <a:t>Finance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 b="0"/>
                      </a:pPr>
                      <a:r>
                        <a:t>Fraud detection, algorithmic trading, personalized banking, risk management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 b="0"/>
                      </a:pPr>
                      <a:r>
                        <a:t>Real-time insights, improved customer service, efficiency, fraud prevention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 b="0"/>
                      </a:pPr>
                      <a:r>
                        <a:t>Algorithmic bias, ethical concerns, data protection, regulatory compliance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Thank You!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/>
          </a:p>
          <a:p>
            <a:r>
              <a:t>We appreciate your attention. Looking forward to your questions!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AI in Healthcare -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60" y="1828800"/>
            <a:ext cx="6492240" cy="3657600"/>
          </a:xfrm>
        </p:spPr>
        <p:txBody>
          <a:bodyPr/>
          <a:lstStyle/>
          <a:p>
            <a:r>
              <a:rPr dirty="0"/>
              <a:t>• Revolutionizing medical field with innovative solutions</a:t>
            </a:r>
          </a:p>
          <a:p>
            <a:r>
              <a:rPr dirty="0"/>
              <a:t>• Enhances patient care and streamlines operations</a:t>
            </a:r>
          </a:p>
          <a:p>
            <a:r>
              <a:rPr dirty="0"/>
              <a:t>• Improves diagnostic accuracy through advanced algorithms</a:t>
            </a:r>
          </a:p>
          <a:p>
            <a:r>
              <a:rPr dirty="0"/>
              <a:t>• Enables early disease detection and pattern recognition</a:t>
            </a:r>
          </a:p>
        </p:txBody>
      </p:sp>
      <p:pic>
        <p:nvPicPr>
          <p:cNvPr id="4" name="Picture 3" descr="img_p2_2_ai_in_educationartificial_intelligence_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2880" y="2057400"/>
            <a:ext cx="41148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AI in Healthcare -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Medical imaging interpretation using neural networks</a:t>
            </a:r>
          </a:p>
          <a:p>
            <a:r>
              <a:t>• Robotic surgery for enhanced precision</a:t>
            </a:r>
          </a:p>
          <a:p>
            <a:r>
              <a:t>• AI-driven predictive analytics for resource allocation</a:t>
            </a:r>
          </a:p>
          <a:p>
            <a:r>
              <a:t>• Personalized medicine and treatment planning</a:t>
            </a:r>
          </a:p>
          <a:p>
            <a:r>
              <a:t>• Support for healthcare professional decision-making</a:t>
            </a:r>
          </a:p>
        </p:txBody>
      </p:sp>
      <p:pic>
        <p:nvPicPr>
          <p:cNvPr id="4" name="Picture 3" descr="img_p3_3_al____al____al____alai_in_financeai_i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2880" y="2057400"/>
            <a:ext cx="41148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AI in Education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28800"/>
            <a:ext cx="6237597" cy="3657600"/>
          </a:xfrm>
        </p:spPr>
        <p:txBody>
          <a:bodyPr/>
          <a:lstStyle/>
          <a:p>
            <a:r>
              <a:rPr dirty="0"/>
              <a:t>• Creates personalized learning experiences</a:t>
            </a:r>
          </a:p>
          <a:p>
            <a:r>
              <a:rPr dirty="0"/>
              <a:t>• Adaptive learning platforms for individual pacing</a:t>
            </a:r>
          </a:p>
          <a:p>
            <a:r>
              <a:rPr dirty="0"/>
              <a:t>• Intelligent tutoring systems with real-time feedback</a:t>
            </a:r>
          </a:p>
          <a:p>
            <a:r>
              <a:rPr dirty="0"/>
              <a:t>• Automated grading and administrative assistance</a:t>
            </a:r>
          </a:p>
          <a:p>
            <a:r>
              <a:rPr dirty="0"/>
              <a:t>• Early identification of at-risk students</a:t>
            </a:r>
          </a:p>
          <a:p>
            <a:r>
              <a:rPr dirty="0"/>
              <a:t>• Language translation and accessibility tools</a:t>
            </a:r>
          </a:p>
        </p:txBody>
      </p:sp>
      <p:pic>
        <p:nvPicPr>
          <p:cNvPr id="4" name="Picture 3" descr="img_p2_2_ai_in_educationartificial_intelligence_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2880" y="2057400"/>
            <a:ext cx="41148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AI in Transportation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• Enhanced safety, efficiency, and sustainability</a:t>
            </a:r>
          </a:p>
          <a:p>
            <a:r>
              <a:rPr dirty="0"/>
              <a:t>• Real-time analysis of traffic patterns and conditions</a:t>
            </a:r>
          </a:p>
          <a:p>
            <a:r>
              <a:rPr dirty="0"/>
              <a:t>• Autonomous vehicles for improved road safety</a:t>
            </a:r>
          </a:p>
          <a:p>
            <a:r>
              <a:rPr dirty="0"/>
              <a:t>• Smart public transit scheduling and route planning</a:t>
            </a:r>
          </a:p>
          <a:p>
            <a:r>
              <a:rPr dirty="0"/>
              <a:t>• AI-driven logistics and supply chain optimization</a:t>
            </a:r>
          </a:p>
          <a:p>
            <a:r>
              <a:rPr dirty="0"/>
              <a:t>• Environmental sustainability and emission reduction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AI in Finance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2959" y="1828800"/>
            <a:ext cx="6411217" cy="3657600"/>
          </a:xfrm>
        </p:spPr>
        <p:txBody>
          <a:bodyPr/>
          <a:lstStyle/>
          <a:p>
            <a:r>
              <a:rPr dirty="0"/>
              <a:t>• Advanced analytics for market predictions</a:t>
            </a:r>
          </a:p>
          <a:p>
            <a:r>
              <a:rPr dirty="0"/>
              <a:t>• Real-time fraud detection</a:t>
            </a:r>
          </a:p>
          <a:p>
            <a:r>
              <a:rPr dirty="0"/>
              <a:t>• Personalized banking experiences</a:t>
            </a:r>
          </a:p>
          <a:p>
            <a:r>
              <a:rPr dirty="0"/>
              <a:t>• AI-powered chatbots and recommendation systems</a:t>
            </a:r>
          </a:p>
          <a:p>
            <a:r>
              <a:rPr dirty="0"/>
              <a:t>• Algorithmic trading capabilities</a:t>
            </a:r>
          </a:p>
          <a:p>
            <a:r>
              <a:rPr dirty="0"/>
              <a:t>• Enhanced risk management</a:t>
            </a:r>
          </a:p>
        </p:txBody>
      </p:sp>
      <p:pic>
        <p:nvPicPr>
          <p:cNvPr id="4" name="Picture 3" descr="img_p3_3_al____al____al____alai_in_financeai_i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2880" y="2057400"/>
            <a:ext cx="41148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ML Workflow - Data Preprocessing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Data Cleaning: Handle missing values and outliers</a:t>
            </a:r>
          </a:p>
          <a:p>
            <a:r>
              <a:t>• Data Transformation: Normalize and standardize data</a:t>
            </a:r>
          </a:p>
          <a:p>
            <a:r>
              <a:t>• Feature Engineering: Create informative features</a:t>
            </a:r>
          </a:p>
          <a:p>
            <a:r>
              <a:t>• Encoding Categorical Data: Convert to numerical format</a:t>
            </a:r>
          </a:p>
          <a:p>
            <a:r>
              <a:t>• Feature Selection: Identify relevant features</a:t>
            </a:r>
          </a:p>
          <a:p>
            <a:r>
              <a:t>• Data Splitting: Create training, validation, and test sets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ML Workflow - Model Training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Feed training data into ML algorithms</a:t>
            </a:r>
          </a:p>
          <a:p>
            <a:r>
              <a:t>• Tune model parameters and weights</a:t>
            </a:r>
          </a:p>
          <a:p>
            <a:r>
              <a:t>• Minimize loss function through optimization</a:t>
            </a:r>
          </a:p>
          <a:p>
            <a:r>
              <a:t>• Use techniques like gradient descent</a:t>
            </a:r>
          </a:p>
          <a:p>
            <a:r>
              <a:t>• Map input features to output labels</a:t>
            </a:r>
          </a:p>
          <a:p>
            <a:r>
              <a:t>• Learn patterns and relationships in data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ML Workflow - Model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Assess models using validation set</a:t>
            </a:r>
          </a:p>
          <a:p>
            <a:r>
              <a:t>• Apply appropriate performance metrics</a:t>
            </a:r>
          </a:p>
          <a:p>
            <a:r>
              <a:t>• Perform hyperparameter tuning</a:t>
            </a:r>
          </a:p>
          <a:p>
            <a:r>
              <a:t>• Balance overfitting and underfitting</a:t>
            </a:r>
          </a:p>
          <a:p>
            <a:r>
              <a:t>• Use techniques like grid search and random search</a:t>
            </a:r>
          </a:p>
          <a:p>
            <a:r>
              <a:t>• Monitor model generalization ability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</TotalTime>
  <Words>617</Words>
  <Application>Microsoft Macintosh PowerPoint</Application>
  <PresentationFormat>Widescreen</PresentationFormat>
  <Paragraphs>95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Calibri</vt:lpstr>
      <vt:lpstr>Calibri Light</vt:lpstr>
      <vt:lpstr>Retrospect</vt:lpstr>
      <vt:lpstr>Introduction to Artificial Intelligence</vt:lpstr>
      <vt:lpstr>AI in Healthcare - Overview</vt:lpstr>
      <vt:lpstr>AI in Healthcare - Applications</vt:lpstr>
      <vt:lpstr>AI in Education</vt:lpstr>
      <vt:lpstr>AI in Transportation</vt:lpstr>
      <vt:lpstr>AI in Finance</vt:lpstr>
      <vt:lpstr>ML Workflow - Data Preprocessing</vt:lpstr>
      <vt:lpstr>ML Workflow - Model Training</vt:lpstr>
      <vt:lpstr>ML Workflow - Model Evaluation</vt:lpstr>
      <vt:lpstr>ML Workflow - Model Selection &amp; Testing</vt:lpstr>
      <vt:lpstr>AI Across Domains - Summary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Rohit Aggarwal</dc:creator>
  <cp:lastModifiedBy>Deepak Saini</cp:lastModifiedBy>
  <cp:revision>7</cp:revision>
  <dcterms:created xsi:type="dcterms:W3CDTF">2024-10-02T16:57:53Z</dcterms:created>
  <dcterms:modified xsi:type="dcterms:W3CDTF">2025-04-15T02:02:50Z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7606f69-b0ae-4874-be30-7d43a3c7be10_Enabled">
    <vt:lpwstr>true</vt:lpwstr>
  </property>
  <property fmtid="{D5CDD505-2E9C-101B-9397-08002B2CF9AE}" pid="3" name="MSIP_Label_f7606f69-b0ae-4874-be30-7d43a3c7be10_SetDate">
    <vt:lpwstr>2025-03-17T20:36:53Z</vt:lpwstr>
  </property>
  <property fmtid="{D5CDD505-2E9C-101B-9397-08002B2CF9AE}" pid="4" name="MSIP_Label_f7606f69-b0ae-4874-be30-7d43a3c7be10_Method">
    <vt:lpwstr>Standard</vt:lpwstr>
  </property>
  <property fmtid="{D5CDD505-2E9C-101B-9397-08002B2CF9AE}" pid="5" name="MSIP_Label_f7606f69-b0ae-4874-be30-7d43a3c7be10_Name">
    <vt:lpwstr>defa4170-0d19-0005-0001-bc88714345d2</vt:lpwstr>
  </property>
  <property fmtid="{D5CDD505-2E9C-101B-9397-08002B2CF9AE}" pid="6" name="MSIP_Label_f7606f69-b0ae-4874-be30-7d43a3c7be10_SiteId">
    <vt:lpwstr>4130bd39-7c53-419c-b1e5-8758d6d63f21</vt:lpwstr>
  </property>
  <property fmtid="{D5CDD505-2E9C-101B-9397-08002B2CF9AE}" pid="7" name="MSIP_Label_f7606f69-b0ae-4874-be30-7d43a3c7be10_ActionId">
    <vt:lpwstr>2d89d53c-914d-4408-b84e-b7ee31afe075</vt:lpwstr>
  </property>
  <property fmtid="{D5CDD505-2E9C-101B-9397-08002B2CF9AE}" pid="8" name="MSIP_Label_f7606f69-b0ae-4874-be30-7d43a3c7be10_ContentBits">
    <vt:lpwstr>0</vt:lpwstr>
  </property>
  <property fmtid="{D5CDD505-2E9C-101B-9397-08002B2CF9AE}" pid="9" name="MSIP_Label_f7606f69-b0ae-4874-be30-7d43a3c7be10_Tag">
    <vt:lpwstr>50, 3, 0, 1</vt:lpwstr>
  </property>
</Properties>
</file>