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4" autoAdjust="0"/>
    <p:restoredTop sz="94682"/>
  </p:normalViewPr>
  <p:slideViewPr>
    <p:cSldViewPr snapToGrid="0">
      <p:cViewPr varScale="1">
        <p:scale>
          <a:sx n="111" d="100"/>
          <a:sy n="111" d="100"/>
        </p:scale>
        <p:origin x="5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5CB8-33A5-4BEB-A2E0-1F364790AA80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0230-3398-4DF1-9422-710970CAC8D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87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5CB8-33A5-4BEB-A2E0-1F364790AA80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0230-3398-4DF1-9422-710970CAC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4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5CB8-33A5-4BEB-A2E0-1F364790AA80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0230-3398-4DF1-9422-710970CAC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79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5CB8-33A5-4BEB-A2E0-1F364790AA80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0230-3398-4DF1-9422-710970CAC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22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5CB8-33A5-4BEB-A2E0-1F364790AA80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0230-3398-4DF1-9422-710970CAC8D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511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5CB8-33A5-4BEB-A2E0-1F364790AA80}" type="datetimeFigureOut">
              <a:rPr lang="en-US" smtClean="0"/>
              <a:t>3/17/25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0230-3398-4DF1-9422-710970CAC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48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5CB8-33A5-4BEB-A2E0-1F364790AA80}" type="datetimeFigureOut">
              <a:rPr lang="en-US" smtClean="0"/>
              <a:t>3/17/25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0230-3398-4DF1-9422-710970CAC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8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5CB8-33A5-4BEB-A2E0-1F364790AA80}" type="datetimeFigureOut">
              <a:rPr lang="en-US" smtClean="0"/>
              <a:t>3/17/25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0230-3398-4DF1-9422-710970CAC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95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5CB8-33A5-4BEB-A2E0-1F364790AA80}" type="datetimeFigureOut">
              <a:rPr lang="en-US" smtClean="0"/>
              <a:t>3/17/25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0230-3398-4DF1-9422-710970CAC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65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CF05CB8-33A5-4BEB-A2E0-1F364790AA80}" type="datetimeFigureOut">
              <a:rPr lang="en-US" smtClean="0"/>
              <a:t>3/17/25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310230-3398-4DF1-9422-710970CAC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8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5CB8-33A5-4BEB-A2E0-1F364790AA80}" type="datetimeFigureOut">
              <a:rPr lang="en-US" smtClean="0"/>
              <a:t>3/17/25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0230-3398-4DF1-9422-710970CAC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0261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CF05CB8-33A5-4BEB-A2E0-1F364790AA80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7310230-3398-4DF1-9422-710970CAC8D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275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• AI refers to systems that mimic human intelligence</a:t>
            </a:r>
          </a:p>
          <a:p>
            <a:r>
              <a:t>• Involves machines performing tasks requiring human-like thinking</a:t>
            </a:r>
          </a:p>
          <a:p>
            <a:r>
              <a:t>• Combines computer science with large datasets</a:t>
            </a:r>
          </a:p>
          <a:p>
            <a:r>
              <a:t>• Uses algorithms to recognize patterns and make decisions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Applications in Transit &amp; Logistics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• Assists in public transit scheduling and demand forecasting</a:t>
            </a:r>
          </a:p>
          <a:p>
            <a:r>
              <a:t>• Enables responsive route planning for commuter needs</a:t>
            </a:r>
          </a:p>
          <a:p>
            <a:r>
              <a:t>• Streamlines deliveries through predictive analytics</a:t>
            </a:r>
          </a:p>
          <a:p>
            <a:r>
              <a:t>• Reduces operational costs in supply chain management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Smart City Integration &amp;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• Supports growing urban population mobility needs</a:t>
            </a:r>
          </a:p>
          <a:p>
            <a:r>
              <a:t>• Prioritizes environmental sustainability</a:t>
            </a:r>
          </a:p>
          <a:p>
            <a:r>
              <a:t>• Reduces carbon emissions</a:t>
            </a:r>
          </a:p>
          <a:p>
            <a:r>
              <a:t>• Faces regulatory hurdles and cybersecurity concerns</a:t>
            </a:r>
          </a:p>
          <a:p>
            <a:r>
              <a:t>• Requires building public trust for widespread adoption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Applications in Finance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• Automates repetitive financial tasks and calculations</a:t>
            </a:r>
          </a:p>
          <a:p>
            <a:r>
              <a:t>• Enables real-time fraud detection and risk assessment</a:t>
            </a:r>
          </a:p>
          <a:p>
            <a:r>
              <a:t>• Provides personalized investment recommendations</a:t>
            </a:r>
          </a:p>
          <a:p>
            <a:r>
              <a:t>• Enhances customer service through chatbots and virtual assistants</a:t>
            </a:r>
          </a:p>
          <a:p>
            <a:r>
              <a:t>• Improves accuracy in market predictions and trading decisions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in Finance: Core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6705600" cy="5029200"/>
          </a:xfrm>
        </p:spPr>
        <p:txBody>
          <a:bodyPr/>
          <a:lstStyle/>
          <a:p/>
          <a:p>
            <a:r>
              <a:t>• Advanced analytics and automation improve financial decision-making</a:t>
            </a:r>
          </a:p>
          <a:p>
            <a:r>
              <a:t>• Machine learning processes real-time data for market predictions</a:t>
            </a:r>
          </a:p>
          <a:p>
            <a:r>
              <a:t>• Enhanced fraud detection through pattern recognition</a:t>
            </a:r>
          </a:p>
          <a:p>
            <a:r>
              <a:t>• Personalized banking via intelligent chatbots and recommendation systems</a:t>
            </a:r>
          </a:p>
        </p:txBody>
      </p:sp>
      <p:pic>
        <p:nvPicPr>
          <p:cNvPr id="4" name="Picture 3" descr="image_4_587c06c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2271713"/>
            <a:ext cx="4114800" cy="231457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Financial Innovation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• Algorithmic trading executes rapid market transactions</a:t>
            </a:r>
          </a:p>
          <a:p>
            <a:r>
              <a:t>• Reduced operational costs across financial institutions</a:t>
            </a:r>
          </a:p>
          <a:p>
            <a:r>
              <a:t>• Improved efficiency in financial operations</a:t>
            </a:r>
          </a:p>
          <a:p>
            <a:r>
              <a:t>• Enhanced market competitiveness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Implementation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• Ethical concerns require careful consideration</a:t>
            </a:r>
          </a:p>
          <a:p>
            <a:r>
              <a:t>• Data privacy issues need robust protection</a:t>
            </a:r>
          </a:p>
          <a:p>
            <a:r>
              <a:t>• Algorithmic bias must be monitored and addressed</a:t>
            </a:r>
          </a:p>
          <a:p>
            <a:r>
              <a:t>• Responsible integration essential for equitable benefits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Understanding 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6705600" cy="5029200"/>
          </a:xfrm>
        </p:spPr>
        <p:txBody>
          <a:bodyPr/>
          <a:lstStyle/>
          <a:p/>
          <a:p>
            <a:r>
              <a:t>• Computer science field focused on replicating human cognitive abilities</a:t>
            </a:r>
          </a:p>
          <a:p>
            <a:r>
              <a:t>• Utilizes machine learning, deep learning, and natural language understanding</a:t>
            </a:r>
          </a:p>
          <a:p>
            <a:r>
              <a:t>• Enables machines to interpret data and make autonomous decisions</a:t>
            </a:r>
          </a:p>
          <a:p>
            <a:r>
              <a:t>• Widely integrated across finance, healthcare, and transportation sectors</a:t>
            </a:r>
          </a:p>
        </p:txBody>
      </p:sp>
      <p:pic>
        <p:nvPicPr>
          <p:cNvPr id="4" name="Picture 3" descr="image_1_31bb3fa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2106386"/>
            <a:ext cx="4114800" cy="264522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Challenges and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• Requires maintaining ethical standards in implementation</a:t>
            </a:r>
          </a:p>
          <a:p>
            <a:r>
              <a:t>• Raises concerns about data privacy protection</a:t>
            </a:r>
          </a:p>
          <a:p>
            <a:r>
              <a:t>• Demands focus on fairness in AI systems</a:t>
            </a:r>
          </a:p>
          <a:p>
            <a:r>
              <a:t>• Necessitates accountability in development and deployment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in Healthcare: Overview and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6705600" cy="5029200"/>
          </a:xfrm>
        </p:spPr>
        <p:txBody>
          <a:bodyPr/>
          <a:lstStyle/>
          <a:p/>
          <a:p>
            <a:r>
              <a:t>• Advanced algorithms analyze medical data to detect patterns and anomalies</a:t>
            </a:r>
          </a:p>
          <a:p>
            <a:r>
              <a:t>• Enables early diagnosis of cancer and cardiovascular conditions</a:t>
            </a:r>
          </a:p>
          <a:p>
            <a:r>
              <a:t>• Supports healthcare professionals with decision-making insights</a:t>
            </a:r>
          </a:p>
          <a:p>
            <a:r>
              <a:t>• Facilitates personalized medicine through tailored treatment plans</a:t>
            </a:r>
          </a:p>
        </p:txBody>
      </p:sp>
      <p:pic>
        <p:nvPicPr>
          <p:cNvPr id="4" name="Picture 3" descr="image_2_810e477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2253343"/>
            <a:ext cx="4114800" cy="235131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Medical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• Neural networks enhance medical imaging interpretation</a:t>
            </a:r>
          </a:p>
          <a:p>
            <a:r>
              <a:t>• Robotic surgery improves procedural accuracy and safety</a:t>
            </a:r>
          </a:p>
          <a:p>
            <a:r>
              <a:t>• Predictive analytics anticipate patient needs</a:t>
            </a:r>
          </a:p>
          <a:p>
            <a:r>
              <a:t>• Efficient resource allocation in emergency care and chronic disease management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• Data privacy concerns require careful consideration</a:t>
            </a:r>
          </a:p>
          <a:p>
            <a:r>
              <a:t>• Need for comprehensive regulatory frameworks</a:t>
            </a:r>
          </a:p>
          <a:p>
            <a:r>
              <a:t>• Requires human oversight for responsible AI interpretation</a:t>
            </a:r>
          </a:p>
          <a:p>
            <a:r>
              <a:t>• Integration challenges with existing healthcare systems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AI's Impact on Education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• Enables personalized learning through adaptive platforms</a:t>
            </a:r>
          </a:p>
          <a:p>
            <a:r>
              <a:t>• Provides real-time feedback via intelligent tutoring systems</a:t>
            </a:r>
          </a:p>
          <a:p>
            <a:r>
              <a:t>• Automates grading and administrative tasks</a:t>
            </a:r>
          </a:p>
          <a:p>
            <a:r>
              <a:t>• Identifies at-risk students through data analysis</a:t>
            </a:r>
          </a:p>
          <a:p>
            <a:r>
              <a:t>• Enhances accessibility with translation and speech recognition tools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AI in Educational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• Adapts to individual learning styles and paces</a:t>
            </a:r>
          </a:p>
          <a:p>
            <a:r>
              <a:t>• Supports students outside classroom hours</a:t>
            </a:r>
          </a:p>
          <a:p>
            <a:r>
              <a:t>• Increases teacher focus on student engagement</a:t>
            </a:r>
          </a:p>
          <a:p>
            <a:r>
              <a:t>• Promotes inclusive learning for diverse populations</a:t>
            </a:r>
          </a:p>
          <a:p>
            <a:r>
              <a:t>• Creates opportunities for lifelong learning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in Transportation: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5029200"/>
          </a:xfrm>
        </p:spPr>
        <p:txBody>
          <a:bodyPr/>
          <a:lstStyle/>
          <a:p/>
          <a:p>
            <a:r>
              <a:t>• Enables enhanced safety, efficiency, and sustainability in mobility</a:t>
            </a:r>
          </a:p>
          <a:p>
            <a:r>
              <a:t>• Analyzes real-time data from traffic patterns and weather conditions</a:t>
            </a:r>
          </a:p>
          <a:p>
            <a:r>
              <a:t>• Powers autonomous vehicles to minimize human error</a:t>
            </a:r>
          </a:p>
          <a:p>
            <a:r>
              <a:t>• Optimizes routes and reduces traffic congestion</a:t>
            </a:r>
          </a:p>
        </p:txBody>
      </p:sp>
      <p:pic>
        <p:nvPicPr>
          <p:cNvPr id="4" name="Picture 3" descr="image_3_21fca8f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0" y="1828800"/>
            <a:ext cx="3200400" cy="3200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Retrospect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Rohit Aggarwal</dc:creator>
  <cp:lastModifiedBy>Deepak Saini</cp:lastModifiedBy>
  <cp:revision>4</cp:revision>
  <dcterms:created xsi:type="dcterms:W3CDTF">2024-10-02T16:57:53Z</dcterms:created>
  <dcterms:modified xsi:type="dcterms:W3CDTF">2025-03-17T20:36:53Z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7606f69-b0ae-4874-be30-7d43a3c7be10_Enabled">
    <vt:lpwstr>true</vt:lpwstr>
  </property>
  <property fmtid="{D5CDD505-2E9C-101B-9397-08002B2CF9AE}" pid="3" name="MSIP_Label_f7606f69-b0ae-4874-be30-7d43a3c7be10_SetDate">
    <vt:lpwstr>2025-03-17T20:36:53Z</vt:lpwstr>
  </property>
  <property fmtid="{D5CDD505-2E9C-101B-9397-08002B2CF9AE}" pid="4" name="MSIP_Label_f7606f69-b0ae-4874-be30-7d43a3c7be10_Method">
    <vt:lpwstr>Standard</vt:lpwstr>
  </property>
  <property fmtid="{D5CDD505-2E9C-101B-9397-08002B2CF9AE}" pid="5" name="MSIP_Label_f7606f69-b0ae-4874-be30-7d43a3c7be10_Name">
    <vt:lpwstr>defa4170-0d19-0005-0001-bc88714345d2</vt:lpwstr>
  </property>
  <property fmtid="{D5CDD505-2E9C-101B-9397-08002B2CF9AE}" pid="6" name="MSIP_Label_f7606f69-b0ae-4874-be30-7d43a3c7be10_SiteId">
    <vt:lpwstr>4130bd39-7c53-419c-b1e5-8758d6d63f21</vt:lpwstr>
  </property>
  <property fmtid="{D5CDD505-2E9C-101B-9397-08002B2CF9AE}" pid="7" name="MSIP_Label_f7606f69-b0ae-4874-be30-7d43a3c7be10_ActionId">
    <vt:lpwstr>2d89d53c-914d-4408-b84e-b7ee31afe075</vt:lpwstr>
  </property>
  <property fmtid="{D5CDD505-2E9C-101B-9397-08002B2CF9AE}" pid="8" name="MSIP_Label_f7606f69-b0ae-4874-be30-7d43a3c7be10_ContentBits">
    <vt:lpwstr>0</vt:lpwstr>
  </property>
  <property fmtid="{D5CDD505-2E9C-101B-9397-08002B2CF9AE}" pid="9" name="MSIP_Label_f7606f69-b0ae-4874-be30-7d43a3c7be10_Tag">
    <vt:lpwstr>50, 3, 0, 1</vt:lpwstr>
  </property>
</Properties>
</file>