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60" r:id="rId6"/>
    <p:sldId id="258"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0BC3-0295-7ACB-1877-8B3CAF0168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7CBFA6-290B-F496-988F-1C11023400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AB5EE1-8E76-37C4-700C-B93D0861E1D6}"/>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5" name="Footer Placeholder 4">
            <a:extLst>
              <a:ext uri="{FF2B5EF4-FFF2-40B4-BE49-F238E27FC236}">
                <a16:creationId xmlns:a16="http://schemas.microsoft.com/office/drawing/2014/main" id="{4CABB0B1-6B43-059F-5001-671EBB1C9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91920-7CCA-6B0B-C672-77BC0DA3E63A}"/>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221000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59DB-5843-09F1-D8F5-58A6157429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F9689A-F0E0-FB07-F211-E9F8673A4D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01A4E-E73D-33C7-6B52-7DC032DBA2CE}"/>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5" name="Footer Placeholder 4">
            <a:extLst>
              <a:ext uri="{FF2B5EF4-FFF2-40B4-BE49-F238E27FC236}">
                <a16:creationId xmlns:a16="http://schemas.microsoft.com/office/drawing/2014/main" id="{057C0547-526B-CECA-441B-62791D050D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0035BB-1FA0-6812-3A24-3B511E4AECAD}"/>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76631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0DA04-5ECA-6A6B-8B1A-228070B79F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1E4C1D-BF0C-E2C0-E6AE-A73559ED12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9EDF3-50B2-DEC9-A61E-819D46B79968}"/>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5" name="Footer Placeholder 4">
            <a:extLst>
              <a:ext uri="{FF2B5EF4-FFF2-40B4-BE49-F238E27FC236}">
                <a16:creationId xmlns:a16="http://schemas.microsoft.com/office/drawing/2014/main" id="{6899C353-7097-6529-9DC4-B19E32B6A3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13976-EE61-D580-E7F6-753BAF26FAEC}"/>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204549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9228-D7F9-436C-1CD7-1455329398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45F4CD-E306-FD61-FE23-929BD582B0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AD83CC-AABD-26F0-3F9D-DAEEA28DDC90}"/>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5" name="Footer Placeholder 4">
            <a:extLst>
              <a:ext uri="{FF2B5EF4-FFF2-40B4-BE49-F238E27FC236}">
                <a16:creationId xmlns:a16="http://schemas.microsoft.com/office/drawing/2014/main" id="{C84BF793-7AD9-5ED2-141F-341C239385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1FCEB-C0FC-5489-848D-471AB3993C7C}"/>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7324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575C-67C9-4F5B-1590-07D37FB49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14B715-7B7F-0D89-CBEE-009E96060B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2EB23C-CFE8-4D3A-BC8A-69E8EA6A7AD5}"/>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5" name="Footer Placeholder 4">
            <a:extLst>
              <a:ext uri="{FF2B5EF4-FFF2-40B4-BE49-F238E27FC236}">
                <a16:creationId xmlns:a16="http://schemas.microsoft.com/office/drawing/2014/main" id="{152150CF-30B6-EE0E-E723-052FD1B765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5648B-40C4-E5F6-DFD1-FD4091BF8F77}"/>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857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E366-7808-B141-EEC5-502FAC789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211900-E537-19E3-8A54-BC1664A5B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3681DF-0568-61BB-2171-C27C94BA01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3D4EA3-F75C-9A40-9D48-138E5847EEE2}"/>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6" name="Footer Placeholder 5">
            <a:extLst>
              <a:ext uri="{FF2B5EF4-FFF2-40B4-BE49-F238E27FC236}">
                <a16:creationId xmlns:a16="http://schemas.microsoft.com/office/drawing/2014/main" id="{A9DD2EF5-D07F-3C7B-8005-7E6F8759FE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EFF827-19B9-102D-9B54-5B6EB5EC7650}"/>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77223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6F62-D693-B506-D313-DA73922F4F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C4BFC6-2322-800D-6339-812C2589DF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E0DFD7-E38A-FA39-1B77-A222639596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585699-AD0B-BD09-FC3F-BCA9333F0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DF843-EE39-F937-8422-D126DB5CA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87191B-E298-F73A-539B-781221354FB8}"/>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8" name="Footer Placeholder 7">
            <a:extLst>
              <a:ext uri="{FF2B5EF4-FFF2-40B4-BE49-F238E27FC236}">
                <a16:creationId xmlns:a16="http://schemas.microsoft.com/office/drawing/2014/main" id="{CBB79019-5CF8-96B9-56E2-85B6E54689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48477C-DA92-5F3A-2185-FCE1EA1447E9}"/>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52465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4E18-0C05-E10F-4C16-685CFE923C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B19769-976A-52F0-8858-E0C4A9B8ADF0}"/>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4" name="Footer Placeholder 3">
            <a:extLst>
              <a:ext uri="{FF2B5EF4-FFF2-40B4-BE49-F238E27FC236}">
                <a16:creationId xmlns:a16="http://schemas.microsoft.com/office/drawing/2014/main" id="{C7C8C2FC-B295-D983-D866-68BA3BD16C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480FC6-7948-A3F8-189A-DA198E782100}"/>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228694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A2F7E-A3C1-9824-802D-DF2B15611A54}"/>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3" name="Footer Placeholder 2">
            <a:extLst>
              <a:ext uri="{FF2B5EF4-FFF2-40B4-BE49-F238E27FC236}">
                <a16:creationId xmlns:a16="http://schemas.microsoft.com/office/drawing/2014/main" id="{58D2D4D5-BCF1-FC45-0D85-37F94AD949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440F9F-4DE7-045B-727D-1ABC6E901C15}"/>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377218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0F5E-9CDF-3FEC-315D-4EA00A320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FE3590-B70D-38AE-9843-E2AEA09D2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A75565-1E77-90D1-3F6E-2C5EF713E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219E7-EF5F-7E1D-17A8-3E90E0525578}"/>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6" name="Footer Placeholder 5">
            <a:extLst>
              <a:ext uri="{FF2B5EF4-FFF2-40B4-BE49-F238E27FC236}">
                <a16:creationId xmlns:a16="http://schemas.microsoft.com/office/drawing/2014/main" id="{81E55705-3229-BCA4-A050-11DE91920D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B39A37-AD0B-DEBB-BD0F-51DA690E9BEF}"/>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45708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AA87-E93A-2ED7-8672-3FB46F3B2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091EFC-C73B-24A5-2B0F-2B51EC580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4FEB3E-FA7C-1EA5-DFE6-68807C0E5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66304-EAA5-ED74-7B6C-DC8DE4117C81}"/>
              </a:ext>
            </a:extLst>
          </p:cNvPr>
          <p:cNvSpPr>
            <a:spLocks noGrp="1"/>
          </p:cNvSpPr>
          <p:nvPr>
            <p:ph type="dt" sz="half" idx="10"/>
          </p:nvPr>
        </p:nvSpPr>
        <p:spPr/>
        <p:txBody>
          <a:bodyPr/>
          <a:lstStyle/>
          <a:p>
            <a:fld id="{EFA139A0-8FC2-4950-8734-CBE8CAEC9F0E}" type="datetimeFigureOut">
              <a:rPr lang="en-IN" smtClean="0"/>
              <a:t>28-04-2024</a:t>
            </a:fld>
            <a:endParaRPr lang="en-IN"/>
          </a:p>
        </p:txBody>
      </p:sp>
      <p:sp>
        <p:nvSpPr>
          <p:cNvPr id="6" name="Footer Placeholder 5">
            <a:extLst>
              <a:ext uri="{FF2B5EF4-FFF2-40B4-BE49-F238E27FC236}">
                <a16:creationId xmlns:a16="http://schemas.microsoft.com/office/drawing/2014/main" id="{1B51E3B6-A324-822B-6A80-2430F85F9A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169ABD-17DB-B610-A230-121FEE72171C}"/>
              </a:ext>
            </a:extLst>
          </p:cNvPr>
          <p:cNvSpPr>
            <a:spLocks noGrp="1"/>
          </p:cNvSpPr>
          <p:nvPr>
            <p:ph type="sldNum" sz="quarter" idx="12"/>
          </p:nvPr>
        </p:nvSpPr>
        <p:spPr/>
        <p:txBody>
          <a:bodyPr/>
          <a:lstStyle/>
          <a:p>
            <a:fld id="{93C466B1-BC8E-432D-9AD6-D5189F9B1C01}" type="slidenum">
              <a:rPr lang="en-IN" smtClean="0"/>
              <a:t>‹#›</a:t>
            </a:fld>
            <a:endParaRPr lang="en-IN"/>
          </a:p>
        </p:txBody>
      </p:sp>
    </p:spTree>
    <p:extLst>
      <p:ext uri="{BB962C8B-B14F-4D97-AF65-F5344CB8AC3E}">
        <p14:creationId xmlns:p14="http://schemas.microsoft.com/office/powerpoint/2010/main" val="175977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1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45338F-DAC3-62B9-8BE7-985D412F2D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4DA8A6-D9FB-5429-8E8B-4F445024E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B1317C-6DC0-31D6-A1BC-FDD9F57B7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139A0-8FC2-4950-8734-CBE8CAEC9F0E}" type="datetimeFigureOut">
              <a:rPr lang="en-IN" smtClean="0"/>
              <a:t>28-04-2024</a:t>
            </a:fld>
            <a:endParaRPr lang="en-IN"/>
          </a:p>
        </p:txBody>
      </p:sp>
      <p:sp>
        <p:nvSpPr>
          <p:cNvPr id="5" name="Footer Placeholder 4">
            <a:extLst>
              <a:ext uri="{FF2B5EF4-FFF2-40B4-BE49-F238E27FC236}">
                <a16:creationId xmlns:a16="http://schemas.microsoft.com/office/drawing/2014/main" id="{19400F2B-FA8A-EF72-2CDA-FDF888F38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F17B3C-8852-437E-751E-A6A9B1AF0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466B1-BC8E-432D-9AD6-D5189F9B1C01}" type="slidenum">
              <a:rPr lang="en-IN" smtClean="0"/>
              <a:t>‹#›</a:t>
            </a:fld>
            <a:endParaRPr lang="en-IN"/>
          </a:p>
        </p:txBody>
      </p:sp>
    </p:spTree>
    <p:extLst>
      <p:ext uri="{BB962C8B-B14F-4D97-AF65-F5344CB8AC3E}">
        <p14:creationId xmlns:p14="http://schemas.microsoft.com/office/powerpoint/2010/main" val="3164007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3E93-9860-C4C7-1727-1E2C55F17EAD}"/>
              </a:ext>
            </a:extLst>
          </p:cNvPr>
          <p:cNvSpPr>
            <a:spLocks noGrp="1"/>
          </p:cNvSpPr>
          <p:nvPr>
            <p:ph type="ctrTitle"/>
          </p:nvPr>
        </p:nvSpPr>
        <p:spPr/>
        <p:txBody>
          <a:bodyPr>
            <a:normAutofit/>
          </a:bodyPr>
          <a:lstStyle/>
          <a:p>
            <a:r>
              <a:rPr lang="en-US" sz="6500" b="1" dirty="0">
                <a:solidFill>
                  <a:schemeClr val="bg1">
                    <a:lumMod val="95000"/>
                  </a:schemeClr>
                </a:solidFill>
                <a:latin typeface="Bahnschrift Condensed" panose="020B0502040204020203" pitchFamily="34" charset="0"/>
              </a:rPr>
              <a:t>RFID BASED ATTENDANCE SYSTEM</a:t>
            </a:r>
            <a:endParaRPr lang="en-IN" sz="6500" b="1" dirty="0">
              <a:solidFill>
                <a:schemeClr val="bg1">
                  <a:lumMod val="95000"/>
                </a:schemeClr>
              </a:solidFill>
              <a:latin typeface="Bahnschrift Condensed" panose="020B0502040204020203" pitchFamily="34" charset="0"/>
            </a:endParaRPr>
          </a:p>
        </p:txBody>
      </p:sp>
      <p:sp>
        <p:nvSpPr>
          <p:cNvPr id="3" name="Subtitle 2">
            <a:extLst>
              <a:ext uri="{FF2B5EF4-FFF2-40B4-BE49-F238E27FC236}">
                <a16:creationId xmlns:a16="http://schemas.microsoft.com/office/drawing/2014/main" id="{209B774E-FA96-A98C-5307-DA339E0D20CF}"/>
              </a:ext>
            </a:extLst>
          </p:cNvPr>
          <p:cNvSpPr>
            <a:spLocks noGrp="1"/>
          </p:cNvSpPr>
          <p:nvPr>
            <p:ph type="subTitle" idx="1"/>
          </p:nvPr>
        </p:nvSpPr>
        <p:spPr/>
        <p:txBody>
          <a:bodyPr/>
          <a:lstStyle/>
          <a:p>
            <a:r>
              <a:rPr lang="en-US" b="1" dirty="0">
                <a:solidFill>
                  <a:schemeClr val="accent4">
                    <a:lumMod val="60000"/>
                    <a:lumOff val="40000"/>
                  </a:schemeClr>
                </a:solidFill>
              </a:rPr>
              <a:t>PROJECT BY MOKSHDA BHATT </a:t>
            </a:r>
          </a:p>
          <a:p>
            <a:r>
              <a:rPr lang="en-US" b="1" dirty="0">
                <a:solidFill>
                  <a:schemeClr val="accent4">
                    <a:lumMod val="60000"/>
                    <a:lumOff val="40000"/>
                  </a:schemeClr>
                </a:solidFill>
              </a:rPr>
              <a:t>ROLL NO- 23117061</a:t>
            </a:r>
          </a:p>
          <a:p>
            <a:endParaRPr lang="en-IN" b="1" dirty="0">
              <a:solidFill>
                <a:schemeClr val="accent4">
                  <a:lumMod val="60000"/>
                  <a:lumOff val="40000"/>
                </a:schemeClr>
              </a:solidFill>
            </a:endParaRPr>
          </a:p>
        </p:txBody>
      </p:sp>
    </p:spTree>
    <p:extLst>
      <p:ext uri="{BB962C8B-B14F-4D97-AF65-F5344CB8AC3E}">
        <p14:creationId xmlns:p14="http://schemas.microsoft.com/office/powerpoint/2010/main" val="411916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3E93-9860-C4C7-1727-1E2C55F17EAD}"/>
              </a:ext>
            </a:extLst>
          </p:cNvPr>
          <p:cNvSpPr>
            <a:spLocks noGrp="1"/>
          </p:cNvSpPr>
          <p:nvPr>
            <p:ph type="ctrTitle"/>
          </p:nvPr>
        </p:nvSpPr>
        <p:spPr>
          <a:xfrm>
            <a:off x="609600" y="609598"/>
            <a:ext cx="8947355" cy="1366531"/>
          </a:xfrm>
        </p:spPr>
        <p:txBody>
          <a:bodyPr>
            <a:normAutofit/>
          </a:bodyPr>
          <a:lstStyle/>
          <a:p>
            <a:r>
              <a:rPr lang="en-US" sz="6500" b="1" dirty="0">
                <a:solidFill>
                  <a:schemeClr val="bg1">
                    <a:lumMod val="95000"/>
                  </a:schemeClr>
                </a:solidFill>
                <a:latin typeface="Bahnschrift Condensed" panose="020B0502040204020203" pitchFamily="34" charset="0"/>
              </a:rPr>
              <a:t>PURPOSE  OF  THIS PROJECT</a:t>
            </a:r>
            <a:endParaRPr lang="en-IN" sz="6500" b="1" dirty="0">
              <a:solidFill>
                <a:schemeClr val="bg1">
                  <a:lumMod val="95000"/>
                </a:schemeClr>
              </a:solidFill>
              <a:latin typeface="Bahnschrift Condensed" panose="020B0502040204020203" pitchFamily="34" charset="0"/>
            </a:endParaRPr>
          </a:p>
        </p:txBody>
      </p:sp>
      <p:sp>
        <p:nvSpPr>
          <p:cNvPr id="3" name="Subtitle 2">
            <a:extLst>
              <a:ext uri="{FF2B5EF4-FFF2-40B4-BE49-F238E27FC236}">
                <a16:creationId xmlns:a16="http://schemas.microsoft.com/office/drawing/2014/main" id="{209B774E-FA96-A98C-5307-DA339E0D20CF}"/>
              </a:ext>
            </a:extLst>
          </p:cNvPr>
          <p:cNvSpPr>
            <a:spLocks noGrp="1"/>
          </p:cNvSpPr>
          <p:nvPr>
            <p:ph type="subTitle" idx="1"/>
          </p:nvPr>
        </p:nvSpPr>
        <p:spPr>
          <a:xfrm>
            <a:off x="1209368" y="2498523"/>
            <a:ext cx="9144000" cy="2938716"/>
          </a:xfrm>
        </p:spPr>
        <p:txBody>
          <a:bodyPr>
            <a:normAutofit fontScale="92500" lnSpcReduction="10000"/>
          </a:bodyPr>
          <a:lstStyle/>
          <a:p>
            <a:pPr algn="l"/>
            <a:r>
              <a:rPr lang="en-US" sz="3200" dirty="0">
                <a:solidFill>
                  <a:srgbClr val="FFFF00"/>
                </a:solidFill>
                <a:latin typeface="Times New Roman" panose="02020603050405020304" pitchFamily="18" charset="0"/>
                <a:cs typeface="Times New Roman" panose="02020603050405020304" pitchFamily="18" charset="0"/>
              </a:rPr>
              <a:t>The inspiration behind this project is to automate the manual process of marking attendance prevalent in schools, colleges, hostels. </a:t>
            </a:r>
            <a:endParaRPr lang="en-IN" sz="3200" dirty="0">
              <a:solidFill>
                <a:srgbClr val="FFFF00"/>
              </a:solidFill>
              <a:latin typeface="Times New Roman" panose="02020603050405020304" pitchFamily="18" charset="0"/>
              <a:cs typeface="Times New Roman" panose="02020603050405020304" pitchFamily="18" charset="0"/>
            </a:endParaRPr>
          </a:p>
          <a:p>
            <a:pPr algn="l"/>
            <a:r>
              <a:rPr lang="en-IN" sz="3200" dirty="0">
                <a:solidFill>
                  <a:srgbClr val="FFFF00"/>
                </a:solidFill>
                <a:latin typeface="Times New Roman" panose="02020603050405020304" pitchFamily="18" charset="0"/>
                <a:cs typeface="Times New Roman" panose="02020603050405020304" pitchFamily="18" charset="0"/>
              </a:rPr>
              <a:t>Students/working professionals can mark their attendance using their id cards which would use RFID technology.</a:t>
            </a:r>
          </a:p>
          <a:p>
            <a:pPr algn="l"/>
            <a:r>
              <a:rPr lang="en-IN" sz="3200" dirty="0">
                <a:solidFill>
                  <a:srgbClr val="FFFF00"/>
                </a:solidFill>
                <a:latin typeface="Times New Roman" panose="02020603050405020304" pitchFamily="18" charset="0"/>
                <a:cs typeface="Times New Roman" panose="02020603050405020304" pitchFamily="18" charset="0"/>
              </a:rPr>
              <a:t>This project would save time and will empower we students to work more with technology.</a:t>
            </a:r>
          </a:p>
          <a:p>
            <a:endParaRPr lang="en-IN" dirty="0">
              <a:solidFill>
                <a:schemeClr val="accent4">
                  <a:lumMod val="60000"/>
                  <a:lumOff val="40000"/>
                </a:schemeClr>
              </a:solidFill>
            </a:endParaRPr>
          </a:p>
          <a:p>
            <a:endParaRPr lang="en-IN" dirty="0">
              <a:solidFill>
                <a:schemeClr val="accent4">
                  <a:lumMod val="60000"/>
                  <a:lumOff val="40000"/>
                </a:schemeClr>
              </a:solidFill>
            </a:endParaRPr>
          </a:p>
        </p:txBody>
      </p:sp>
    </p:spTree>
    <p:extLst>
      <p:ext uri="{BB962C8B-B14F-4D97-AF65-F5344CB8AC3E}">
        <p14:creationId xmlns:p14="http://schemas.microsoft.com/office/powerpoint/2010/main" val="358951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7402D-F75D-944E-9302-B7DAFA1537D1}"/>
              </a:ext>
            </a:extLst>
          </p:cNvPr>
          <p:cNvSpPr>
            <a:spLocks noGrp="1"/>
          </p:cNvSpPr>
          <p:nvPr>
            <p:ph type="title"/>
          </p:nvPr>
        </p:nvSpPr>
        <p:spPr/>
        <p:txBody>
          <a:bodyPr>
            <a:normAutofit/>
          </a:bodyPr>
          <a:lstStyle/>
          <a:p>
            <a:r>
              <a:rPr lang="en-US" sz="6600" b="1" u="sng" dirty="0">
                <a:solidFill>
                  <a:schemeClr val="bg1">
                    <a:lumMod val="95000"/>
                  </a:schemeClr>
                </a:solidFill>
                <a:effectLst>
                  <a:outerShdw blurRad="38100" dist="38100" dir="2700000" algn="tl">
                    <a:srgbClr val="000000">
                      <a:alpha val="43137"/>
                    </a:srgbClr>
                  </a:outerShdw>
                </a:effectLst>
                <a:latin typeface="Bahnschrift SemiBold Condensed" panose="020B0502040204020203" pitchFamily="34" charset="0"/>
              </a:rPr>
              <a:t>COMPONENTS</a:t>
            </a:r>
            <a:r>
              <a:rPr lang="en-US" sz="6600" b="1" u="sng" dirty="0">
                <a:solidFill>
                  <a:schemeClr val="bg1">
                    <a:lumMod val="95000"/>
                  </a:schemeClr>
                </a:solidFill>
                <a:latin typeface="Bahnschrift SemiBold Condensed" panose="020B0502040204020203" pitchFamily="34" charset="0"/>
              </a:rPr>
              <a:t> USED IN THIS PROJECT</a:t>
            </a:r>
            <a:endParaRPr lang="en-IN" sz="6600" b="1" u="sng" dirty="0">
              <a:solidFill>
                <a:schemeClr val="bg1">
                  <a:lumMod val="95000"/>
                </a:schemeClr>
              </a:solidFill>
              <a:latin typeface="Bahnschrift SemiBold Condensed" panose="020B0502040204020203" pitchFamily="34" charset="0"/>
            </a:endParaRPr>
          </a:p>
        </p:txBody>
      </p:sp>
      <p:sp>
        <p:nvSpPr>
          <p:cNvPr id="3" name="Content Placeholder 2">
            <a:extLst>
              <a:ext uri="{FF2B5EF4-FFF2-40B4-BE49-F238E27FC236}">
                <a16:creationId xmlns:a16="http://schemas.microsoft.com/office/drawing/2014/main" id="{02A99FCE-8605-C96A-F392-92DFD8AE9562}"/>
              </a:ext>
            </a:extLst>
          </p:cNvPr>
          <p:cNvSpPr>
            <a:spLocks noGrp="1"/>
          </p:cNvSpPr>
          <p:nvPr>
            <p:ph idx="1"/>
          </p:nvPr>
        </p:nvSpPr>
        <p:spPr/>
        <p:txBody>
          <a:bodyPr>
            <a:normAutofit/>
          </a:bodyPr>
          <a:lstStyle/>
          <a:p>
            <a:pPr marL="0" indent="0">
              <a:buNone/>
            </a:pPr>
            <a:r>
              <a:rPr lang="en-US" sz="3600" b="1" dirty="0">
                <a:solidFill>
                  <a:schemeClr val="accent4">
                    <a:lumMod val="20000"/>
                    <a:lumOff val="80000"/>
                  </a:schemeClr>
                </a:solidFill>
                <a:latin typeface="Franklin Gothic Medium Cond" panose="020B0606030402020204" pitchFamily="34" charset="0"/>
              </a:rPr>
              <a:t>1</a:t>
            </a:r>
            <a:r>
              <a:rPr lang="en-IN" sz="3600" b="1" dirty="0">
                <a:solidFill>
                  <a:schemeClr val="accent4">
                    <a:lumMod val="20000"/>
                    <a:lumOff val="80000"/>
                  </a:schemeClr>
                </a:solidFill>
                <a:latin typeface="Franklin Gothic Medium Cond" panose="020B0606030402020204" pitchFamily="34" charset="0"/>
              </a:rPr>
              <a:t>. NODEMCU ESP 8266</a:t>
            </a:r>
          </a:p>
        </p:txBody>
      </p:sp>
      <p:pic>
        <p:nvPicPr>
          <p:cNvPr id="7" name="Picture 6">
            <a:extLst>
              <a:ext uri="{FF2B5EF4-FFF2-40B4-BE49-F238E27FC236}">
                <a16:creationId xmlns:a16="http://schemas.microsoft.com/office/drawing/2014/main" id="{8310ABF8-AC1A-A07F-E7A9-9F333DC43687}"/>
              </a:ext>
            </a:extLst>
          </p:cNvPr>
          <p:cNvPicPr>
            <a:picLocks noChangeAspect="1"/>
          </p:cNvPicPr>
          <p:nvPr/>
        </p:nvPicPr>
        <p:blipFill>
          <a:blip r:embed="rId2"/>
          <a:stretch>
            <a:fillRect/>
          </a:stretch>
        </p:blipFill>
        <p:spPr>
          <a:xfrm>
            <a:off x="6190176" y="1795692"/>
            <a:ext cx="5304818" cy="3266615"/>
          </a:xfrm>
          <a:prstGeom prst="rect">
            <a:avLst/>
          </a:prstGeom>
        </p:spPr>
      </p:pic>
      <p:sp>
        <p:nvSpPr>
          <p:cNvPr id="8" name="TextBox 7">
            <a:extLst>
              <a:ext uri="{FF2B5EF4-FFF2-40B4-BE49-F238E27FC236}">
                <a16:creationId xmlns:a16="http://schemas.microsoft.com/office/drawing/2014/main" id="{1BE5C818-E7C6-F158-6346-4F0CB9439D5C}"/>
              </a:ext>
            </a:extLst>
          </p:cNvPr>
          <p:cNvSpPr txBox="1"/>
          <p:nvPr/>
        </p:nvSpPr>
        <p:spPr>
          <a:xfrm>
            <a:off x="697006" y="2526891"/>
            <a:ext cx="4966375" cy="4093428"/>
          </a:xfrm>
          <a:prstGeom prst="rect">
            <a:avLst/>
          </a:prstGeom>
          <a:noFill/>
        </p:spPr>
        <p:txBody>
          <a:bodyPr wrap="square" rtlCol="0">
            <a:spAutoFit/>
          </a:bodyPr>
          <a:lstStyle/>
          <a:p>
            <a:r>
              <a:rPr lang="en-US" sz="2000" dirty="0" err="1">
                <a:solidFill>
                  <a:srgbClr val="FFFF00"/>
                </a:solidFill>
                <a:latin typeface="Times New Roman" panose="02020603050405020304" pitchFamily="18" charset="0"/>
                <a:cs typeface="Times New Roman" panose="02020603050405020304" pitchFamily="18" charset="0"/>
              </a:rPr>
              <a:t>NodeMCU</a:t>
            </a:r>
            <a:r>
              <a:rPr lang="en-US" sz="2000" dirty="0">
                <a:solidFill>
                  <a:srgbClr val="FFFF00"/>
                </a:solidFill>
                <a:latin typeface="Times New Roman" panose="02020603050405020304" pitchFamily="18" charset="0"/>
                <a:cs typeface="Times New Roman" panose="02020603050405020304" pitchFamily="18" charset="0"/>
              </a:rPr>
              <a:t> is open source low cost IOT platform. Since </a:t>
            </a:r>
            <a:r>
              <a:rPr lang="en-US" sz="2000" dirty="0" err="1">
                <a:solidFill>
                  <a:srgbClr val="FFFF00"/>
                </a:solidFill>
                <a:latin typeface="Times New Roman" panose="02020603050405020304" pitchFamily="18" charset="0"/>
                <a:cs typeface="Times New Roman" panose="02020603050405020304" pitchFamily="18" charset="0"/>
              </a:rPr>
              <a:t>NodeMCU</a:t>
            </a:r>
            <a:r>
              <a:rPr lang="en-US" sz="2000" dirty="0">
                <a:solidFill>
                  <a:srgbClr val="FFFF00"/>
                </a:solidFill>
                <a:latin typeface="Times New Roman" panose="02020603050405020304" pitchFamily="18" charset="0"/>
                <a:cs typeface="Times New Roman" panose="02020603050405020304" pitchFamily="18" charset="0"/>
              </a:rPr>
              <a:t> is open </a:t>
            </a:r>
            <a:r>
              <a:rPr lang="en-US" sz="2000" dirty="0" err="1">
                <a:solidFill>
                  <a:srgbClr val="FFFF00"/>
                </a:solidFill>
                <a:latin typeface="Times New Roman" panose="02020603050405020304" pitchFamily="18" charset="0"/>
                <a:cs typeface="Times New Roman" panose="02020603050405020304" pitchFamily="18" charset="0"/>
              </a:rPr>
              <a:t>open</a:t>
            </a:r>
            <a:r>
              <a:rPr lang="en-US" sz="2000" dirty="0">
                <a:solidFill>
                  <a:srgbClr val="FFFF00"/>
                </a:solidFill>
                <a:latin typeface="Times New Roman" panose="02020603050405020304" pitchFamily="18" charset="0"/>
                <a:cs typeface="Times New Roman" panose="02020603050405020304" pitchFamily="18" charset="0"/>
              </a:rPr>
              <a:t> source platform their hardware design is open for edit ,modify and build. It includes firmware which runs on the ESP8266 Wi-Fi SoC from </a:t>
            </a:r>
            <a:r>
              <a:rPr lang="en-US" sz="2000" dirty="0" err="1">
                <a:solidFill>
                  <a:srgbClr val="FFFF00"/>
                </a:solidFill>
                <a:latin typeface="Times New Roman" panose="02020603050405020304" pitchFamily="18" charset="0"/>
                <a:cs typeface="Times New Roman" panose="02020603050405020304" pitchFamily="18" charset="0"/>
              </a:rPr>
              <a:t>Espressif</a:t>
            </a:r>
            <a:r>
              <a:rPr lang="en-US" sz="2000" dirty="0">
                <a:solidFill>
                  <a:srgbClr val="FFFF00"/>
                </a:solidFill>
                <a:latin typeface="Times New Roman" panose="02020603050405020304" pitchFamily="18" charset="0"/>
                <a:cs typeface="Times New Roman" panose="02020603050405020304" pitchFamily="18" charset="0"/>
              </a:rPr>
              <a:t> Systems, and hardware which is based on the ESP-12 module. The firmware uses the Lua scripting language. • Integrated </a:t>
            </a:r>
            <a:r>
              <a:rPr lang="en-US" sz="2000" dirty="0" err="1">
                <a:solidFill>
                  <a:srgbClr val="FFFF00"/>
                </a:solidFill>
                <a:latin typeface="Times New Roman" panose="02020603050405020304" pitchFamily="18" charset="0"/>
                <a:cs typeface="Times New Roman" panose="02020603050405020304" pitchFamily="18" charset="0"/>
              </a:rPr>
              <a:t>WiFi</a:t>
            </a:r>
            <a:r>
              <a:rPr lang="en-US" sz="2000" dirty="0">
                <a:solidFill>
                  <a:srgbClr val="FFFF00"/>
                </a:solidFill>
                <a:latin typeface="Times New Roman" panose="02020603050405020304" pitchFamily="18" charset="0"/>
                <a:cs typeface="Times New Roman" panose="02020603050405020304" pitchFamily="18" charset="0"/>
              </a:rPr>
              <a:t>: Ideal for projects requiring wireless connectivity. • Cost-Effective: </a:t>
            </a:r>
            <a:r>
              <a:rPr lang="en-US" sz="2000" dirty="0" err="1">
                <a:solidFill>
                  <a:srgbClr val="FFFF00"/>
                </a:solidFill>
                <a:latin typeface="Times New Roman" panose="02020603050405020304" pitchFamily="18" charset="0"/>
                <a:cs typeface="Times New Roman" panose="02020603050405020304" pitchFamily="18" charset="0"/>
              </a:rPr>
              <a:t>NodeMCU</a:t>
            </a:r>
            <a:r>
              <a:rPr lang="en-US" sz="2000" dirty="0">
                <a:solidFill>
                  <a:srgbClr val="FFFF00"/>
                </a:solidFill>
                <a:latin typeface="Times New Roman" panose="02020603050405020304" pitchFamily="18" charset="0"/>
                <a:cs typeface="Times New Roman" panose="02020603050405020304" pitchFamily="18" charset="0"/>
              </a:rPr>
              <a:t> boards are generally affordable. • Rapid Prototyping: Quick development and prototyping with Lua scripting. </a:t>
            </a:r>
            <a:endParaRPr lang="en-IN"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89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7402D-F75D-944E-9302-B7DAFA1537D1}"/>
              </a:ext>
            </a:extLst>
          </p:cNvPr>
          <p:cNvSpPr>
            <a:spLocks noGrp="1"/>
          </p:cNvSpPr>
          <p:nvPr>
            <p:ph type="title"/>
          </p:nvPr>
        </p:nvSpPr>
        <p:spPr/>
        <p:txBody>
          <a:bodyPr>
            <a:normAutofit/>
          </a:bodyPr>
          <a:lstStyle/>
          <a:p>
            <a:r>
              <a:rPr lang="en-US" sz="6600" b="1" u="sng" dirty="0">
                <a:solidFill>
                  <a:schemeClr val="bg1">
                    <a:lumMod val="95000"/>
                  </a:schemeClr>
                </a:solidFill>
                <a:effectLst>
                  <a:outerShdw blurRad="38100" dist="38100" dir="2700000" algn="tl">
                    <a:srgbClr val="000000">
                      <a:alpha val="43137"/>
                    </a:srgbClr>
                  </a:outerShdw>
                </a:effectLst>
                <a:latin typeface="Bahnschrift SemiBold Condensed" panose="020B0502040204020203" pitchFamily="34" charset="0"/>
              </a:rPr>
              <a:t>COMPONENTS</a:t>
            </a:r>
            <a:r>
              <a:rPr lang="en-US" sz="6600" b="1" u="sng" dirty="0">
                <a:solidFill>
                  <a:schemeClr val="bg1">
                    <a:lumMod val="95000"/>
                  </a:schemeClr>
                </a:solidFill>
                <a:latin typeface="Bahnschrift SemiBold Condensed" panose="020B0502040204020203" pitchFamily="34" charset="0"/>
              </a:rPr>
              <a:t> USED IN THIS PROJECT</a:t>
            </a:r>
            <a:endParaRPr lang="en-IN" sz="6600" b="1" u="sng" dirty="0">
              <a:solidFill>
                <a:schemeClr val="bg1">
                  <a:lumMod val="95000"/>
                </a:schemeClr>
              </a:solidFill>
              <a:latin typeface="Bahnschrift SemiBold Condensed" panose="020B0502040204020203" pitchFamily="34" charset="0"/>
            </a:endParaRPr>
          </a:p>
        </p:txBody>
      </p:sp>
      <p:sp>
        <p:nvSpPr>
          <p:cNvPr id="3" name="Content Placeholder 2">
            <a:extLst>
              <a:ext uri="{FF2B5EF4-FFF2-40B4-BE49-F238E27FC236}">
                <a16:creationId xmlns:a16="http://schemas.microsoft.com/office/drawing/2014/main" id="{02A99FCE-8605-C96A-F392-92DFD8AE9562}"/>
              </a:ext>
            </a:extLst>
          </p:cNvPr>
          <p:cNvSpPr>
            <a:spLocks noGrp="1"/>
          </p:cNvSpPr>
          <p:nvPr>
            <p:ph idx="1"/>
          </p:nvPr>
        </p:nvSpPr>
        <p:spPr/>
        <p:txBody>
          <a:bodyPr>
            <a:normAutofit/>
          </a:bodyPr>
          <a:lstStyle/>
          <a:p>
            <a:pPr marL="0" indent="0">
              <a:buNone/>
            </a:pPr>
            <a:r>
              <a:rPr lang="en-US" sz="3600" b="1" dirty="0">
                <a:solidFill>
                  <a:schemeClr val="accent4">
                    <a:lumMod val="20000"/>
                    <a:lumOff val="80000"/>
                  </a:schemeClr>
                </a:solidFill>
                <a:latin typeface="Franklin Gothic Medium Cond" panose="020B0606030402020204" pitchFamily="34" charset="0"/>
              </a:rPr>
              <a:t>2. RFID MFRC 522 AND TAGS</a:t>
            </a:r>
          </a:p>
          <a:p>
            <a:pPr marL="0" indent="0">
              <a:buNone/>
            </a:pPr>
            <a:r>
              <a:rPr lang="en-US" sz="3600" b="1" dirty="0">
                <a:solidFill>
                  <a:schemeClr val="accent4">
                    <a:lumMod val="20000"/>
                    <a:lumOff val="80000"/>
                  </a:schemeClr>
                </a:solidFill>
                <a:latin typeface="Franklin Gothic Medium Cond" panose="020B0606030402020204" pitchFamily="34" charset="0"/>
              </a:rPr>
              <a:t>     </a:t>
            </a:r>
            <a:endParaRPr lang="en-IN" sz="3600" b="1" dirty="0">
              <a:solidFill>
                <a:schemeClr val="accent4">
                  <a:lumMod val="20000"/>
                  <a:lumOff val="80000"/>
                </a:schemeClr>
              </a:solidFill>
              <a:latin typeface="Franklin Gothic Medium Cond" panose="020B0606030402020204" pitchFamily="34" charset="0"/>
            </a:endParaRPr>
          </a:p>
        </p:txBody>
      </p:sp>
      <p:sp>
        <p:nvSpPr>
          <p:cNvPr id="8" name="TextBox 7">
            <a:extLst>
              <a:ext uri="{FF2B5EF4-FFF2-40B4-BE49-F238E27FC236}">
                <a16:creationId xmlns:a16="http://schemas.microsoft.com/office/drawing/2014/main" id="{1BE5C818-E7C6-F158-6346-4F0CB9439D5C}"/>
              </a:ext>
            </a:extLst>
          </p:cNvPr>
          <p:cNvSpPr txBox="1"/>
          <p:nvPr/>
        </p:nvSpPr>
        <p:spPr>
          <a:xfrm>
            <a:off x="726504" y="2364462"/>
            <a:ext cx="7149135" cy="4154984"/>
          </a:xfrm>
          <a:prstGeom prst="rect">
            <a:avLst/>
          </a:prstGeom>
          <a:noFill/>
        </p:spPr>
        <p:txBody>
          <a:bodyPr wrap="square" rtlCol="0">
            <a:spAutoFit/>
          </a:bodyPr>
          <a:lstStyle/>
          <a:p>
            <a:r>
              <a:rPr lang="en-US" sz="2200" dirty="0">
                <a:solidFill>
                  <a:srgbClr val="FFFF00"/>
                </a:solidFill>
                <a:latin typeface="Times New Roman" panose="02020603050405020304" pitchFamily="18" charset="0"/>
                <a:cs typeface="Times New Roman" panose="02020603050405020304" pitchFamily="18" charset="0"/>
              </a:rPr>
              <a:t>An RFID or radio frequency identification system consists of two main components, a tag attached to the object to be identified, and a reader that reads the tag. A reader consists of a radio frequency module and an antenna that generates a high frequency electromagnetic field. Whereas the tag is usually a passive device (it does not have a battery). It consists of a microchip that stores and processes information, and an antenna for receiving and transmitting a signal. The chip then responds by sending its stored information back to the reader in the form of another radio signal. This is called a backscatter. The reader detects and interprets this backscatter and sends the data to a computer or microcontroller.</a:t>
            </a:r>
            <a:endParaRPr lang="en-IN" sz="2200"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F8E620-383D-0D45-DC7D-C24B6F874E59}"/>
              </a:ext>
            </a:extLst>
          </p:cNvPr>
          <p:cNvPicPr>
            <a:picLocks noChangeAspect="1"/>
          </p:cNvPicPr>
          <p:nvPr/>
        </p:nvPicPr>
        <p:blipFill rotWithShape="1">
          <a:blip r:embed="rId2"/>
          <a:srcRect l="6289" r="12381"/>
          <a:stretch/>
        </p:blipFill>
        <p:spPr>
          <a:xfrm>
            <a:off x="7875639" y="2364462"/>
            <a:ext cx="4198374" cy="2457450"/>
          </a:xfrm>
          <a:prstGeom prst="rect">
            <a:avLst/>
          </a:prstGeom>
        </p:spPr>
      </p:pic>
    </p:spTree>
    <p:extLst>
      <p:ext uri="{BB962C8B-B14F-4D97-AF65-F5344CB8AC3E}">
        <p14:creationId xmlns:p14="http://schemas.microsoft.com/office/powerpoint/2010/main" val="281668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7402D-F75D-944E-9302-B7DAFA1537D1}"/>
              </a:ext>
            </a:extLst>
          </p:cNvPr>
          <p:cNvSpPr>
            <a:spLocks noGrp="1"/>
          </p:cNvSpPr>
          <p:nvPr>
            <p:ph type="title"/>
          </p:nvPr>
        </p:nvSpPr>
        <p:spPr/>
        <p:txBody>
          <a:bodyPr>
            <a:normAutofit/>
          </a:bodyPr>
          <a:lstStyle/>
          <a:p>
            <a:r>
              <a:rPr lang="en-US" sz="6600" b="1" u="sng" dirty="0">
                <a:solidFill>
                  <a:schemeClr val="bg1">
                    <a:lumMod val="95000"/>
                  </a:schemeClr>
                </a:solidFill>
                <a:effectLst>
                  <a:outerShdw blurRad="38100" dist="38100" dir="2700000" algn="tl">
                    <a:srgbClr val="000000">
                      <a:alpha val="43137"/>
                    </a:srgbClr>
                  </a:outerShdw>
                </a:effectLst>
                <a:latin typeface="Bahnschrift SemiBold Condensed" panose="020B0502040204020203" pitchFamily="34" charset="0"/>
              </a:rPr>
              <a:t>COMPONENTS</a:t>
            </a:r>
            <a:r>
              <a:rPr lang="en-US" sz="6600" b="1" u="sng" dirty="0">
                <a:solidFill>
                  <a:schemeClr val="bg1">
                    <a:lumMod val="95000"/>
                  </a:schemeClr>
                </a:solidFill>
                <a:latin typeface="Bahnschrift SemiBold Condensed" panose="020B0502040204020203" pitchFamily="34" charset="0"/>
              </a:rPr>
              <a:t> USED IN THIS PROJECT</a:t>
            </a:r>
            <a:endParaRPr lang="en-IN" sz="6600" b="1" u="sng" dirty="0">
              <a:solidFill>
                <a:schemeClr val="bg1">
                  <a:lumMod val="95000"/>
                </a:schemeClr>
              </a:solidFill>
              <a:latin typeface="Bahnschrift SemiBold Condensed" panose="020B0502040204020203" pitchFamily="34" charset="0"/>
            </a:endParaRPr>
          </a:p>
        </p:txBody>
      </p:sp>
      <p:sp>
        <p:nvSpPr>
          <p:cNvPr id="3" name="Content Placeholder 2">
            <a:extLst>
              <a:ext uri="{FF2B5EF4-FFF2-40B4-BE49-F238E27FC236}">
                <a16:creationId xmlns:a16="http://schemas.microsoft.com/office/drawing/2014/main" id="{02A99FCE-8605-C96A-F392-92DFD8AE9562}"/>
              </a:ext>
            </a:extLst>
          </p:cNvPr>
          <p:cNvSpPr>
            <a:spLocks noGrp="1"/>
          </p:cNvSpPr>
          <p:nvPr>
            <p:ph idx="1"/>
          </p:nvPr>
        </p:nvSpPr>
        <p:spPr/>
        <p:txBody>
          <a:bodyPr>
            <a:normAutofit/>
          </a:bodyPr>
          <a:lstStyle/>
          <a:p>
            <a:pPr marL="0" indent="0">
              <a:buNone/>
            </a:pPr>
            <a:r>
              <a:rPr lang="en-US" sz="3600" b="1" dirty="0">
                <a:solidFill>
                  <a:schemeClr val="accent4">
                    <a:lumMod val="20000"/>
                    <a:lumOff val="80000"/>
                  </a:schemeClr>
                </a:solidFill>
                <a:latin typeface="Franklin Gothic Medium Cond" panose="020B0606030402020204" pitchFamily="34" charset="0"/>
              </a:rPr>
              <a:t>3. BUZZER</a:t>
            </a:r>
          </a:p>
          <a:p>
            <a:pPr marL="0" indent="0">
              <a:buNone/>
            </a:pPr>
            <a:r>
              <a:rPr lang="en-US" sz="3600" b="1" dirty="0">
                <a:solidFill>
                  <a:schemeClr val="accent4">
                    <a:lumMod val="20000"/>
                    <a:lumOff val="80000"/>
                  </a:schemeClr>
                </a:solidFill>
                <a:latin typeface="Franklin Gothic Medium Cond" panose="020B0606030402020204" pitchFamily="34" charset="0"/>
              </a:rPr>
              <a:t>     </a:t>
            </a:r>
            <a:endParaRPr lang="en-IN" sz="3600" b="1" dirty="0">
              <a:solidFill>
                <a:schemeClr val="accent4">
                  <a:lumMod val="20000"/>
                  <a:lumOff val="80000"/>
                </a:schemeClr>
              </a:solidFill>
              <a:latin typeface="Franklin Gothic Medium Cond" panose="020B0606030402020204" pitchFamily="34" charset="0"/>
            </a:endParaRPr>
          </a:p>
        </p:txBody>
      </p:sp>
      <p:sp>
        <p:nvSpPr>
          <p:cNvPr id="8" name="TextBox 7">
            <a:extLst>
              <a:ext uri="{FF2B5EF4-FFF2-40B4-BE49-F238E27FC236}">
                <a16:creationId xmlns:a16="http://schemas.microsoft.com/office/drawing/2014/main" id="{1BE5C818-E7C6-F158-6346-4F0CB9439D5C}"/>
              </a:ext>
            </a:extLst>
          </p:cNvPr>
          <p:cNvSpPr txBox="1"/>
          <p:nvPr/>
        </p:nvSpPr>
        <p:spPr>
          <a:xfrm>
            <a:off x="726504" y="2364462"/>
            <a:ext cx="7149135" cy="1938992"/>
          </a:xfrm>
          <a:prstGeom prst="rect">
            <a:avLst/>
          </a:prstGeom>
          <a:noFill/>
        </p:spPr>
        <p:txBody>
          <a:bodyPr wrap="square" rtlCol="0">
            <a:spAutoFit/>
          </a:bodyPr>
          <a:lstStyle/>
          <a:p>
            <a:r>
              <a:rPr lang="en-US" sz="2400" dirty="0">
                <a:solidFill>
                  <a:srgbClr val="FFFF00"/>
                </a:solidFill>
                <a:latin typeface="Times New Roman" panose="02020603050405020304" pitchFamily="18" charset="0"/>
                <a:cs typeface="Times New Roman" panose="02020603050405020304" pitchFamily="18" charset="0"/>
              </a:rPr>
              <a:t>An audio signaling device like a buzzer may be electromechanical or piezoelectric or mechanical type. The main function of this is to convert the signal from audio to sound. Generally, it is powered through DC voltage and used in timers </a:t>
            </a:r>
            <a:r>
              <a:rPr lang="en-US" sz="2400" dirty="0" err="1">
                <a:solidFill>
                  <a:srgbClr val="FFFF00"/>
                </a:solidFill>
                <a:latin typeface="Times New Roman" panose="02020603050405020304" pitchFamily="18" charset="0"/>
                <a:cs typeface="Times New Roman" panose="02020603050405020304" pitchFamily="18" charset="0"/>
              </a:rPr>
              <a:t>etc</a:t>
            </a:r>
            <a:endParaRPr lang="en-IN" sz="2200" dirty="0">
              <a:solidFill>
                <a:srgbClr val="FFFF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4BCD233-DE8D-259B-2B50-6F99C1F36674}"/>
              </a:ext>
            </a:extLst>
          </p:cNvPr>
          <p:cNvPicPr>
            <a:picLocks noChangeAspect="1"/>
          </p:cNvPicPr>
          <p:nvPr/>
        </p:nvPicPr>
        <p:blipFill>
          <a:blip r:embed="rId2"/>
          <a:stretch>
            <a:fillRect/>
          </a:stretch>
        </p:blipFill>
        <p:spPr>
          <a:xfrm>
            <a:off x="8094406" y="2176001"/>
            <a:ext cx="3181226" cy="2209185"/>
          </a:xfrm>
          <a:prstGeom prst="rect">
            <a:avLst/>
          </a:prstGeom>
        </p:spPr>
      </p:pic>
    </p:spTree>
    <p:extLst>
      <p:ext uri="{BB962C8B-B14F-4D97-AF65-F5344CB8AC3E}">
        <p14:creationId xmlns:p14="http://schemas.microsoft.com/office/powerpoint/2010/main" val="214037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7286-6094-E456-5268-31A99707F428}"/>
              </a:ext>
            </a:extLst>
          </p:cNvPr>
          <p:cNvSpPr>
            <a:spLocks noGrp="1"/>
          </p:cNvSpPr>
          <p:nvPr>
            <p:ph type="title"/>
          </p:nvPr>
        </p:nvSpPr>
        <p:spPr/>
        <p:txBody>
          <a:bodyPr>
            <a:normAutofit/>
          </a:bodyPr>
          <a:lstStyle/>
          <a:p>
            <a:r>
              <a:rPr lang="en-US" sz="5400" b="1" u="sng" dirty="0">
                <a:solidFill>
                  <a:schemeClr val="bg1"/>
                </a:solidFill>
                <a:latin typeface="Bahnschrift SemiBold Condensed" panose="020B0502040204020203" pitchFamily="34" charset="0"/>
              </a:rPr>
              <a:t>SCHEMATIC DIAGRAM OF CIRCUIT CONNECTION</a:t>
            </a:r>
            <a:endParaRPr lang="en-IN" sz="5400" b="1" u="sng" dirty="0">
              <a:solidFill>
                <a:schemeClr val="bg1"/>
              </a:solidFill>
              <a:latin typeface="Bahnschrift SemiBold Condensed" panose="020B0502040204020203" pitchFamily="34" charset="0"/>
            </a:endParaRPr>
          </a:p>
        </p:txBody>
      </p:sp>
      <p:pic>
        <p:nvPicPr>
          <p:cNvPr id="5" name="Content Placeholder 4">
            <a:extLst>
              <a:ext uri="{FF2B5EF4-FFF2-40B4-BE49-F238E27FC236}">
                <a16:creationId xmlns:a16="http://schemas.microsoft.com/office/drawing/2014/main" id="{BFA52F4C-46BF-CAA0-BE21-42AAC0E2FA8C}"/>
              </a:ext>
            </a:extLst>
          </p:cNvPr>
          <p:cNvPicPr>
            <a:picLocks noGrp="1" noChangeAspect="1"/>
          </p:cNvPicPr>
          <p:nvPr>
            <p:ph idx="1"/>
          </p:nvPr>
        </p:nvPicPr>
        <p:blipFill rotWithShape="1">
          <a:blip r:embed="rId2"/>
          <a:srcRect l="2369" t="18375" r="12472" b="1861"/>
          <a:stretch/>
        </p:blipFill>
        <p:spPr>
          <a:xfrm>
            <a:off x="6855994" y="1976283"/>
            <a:ext cx="5043947" cy="3460956"/>
          </a:xfrm>
        </p:spPr>
      </p:pic>
      <p:pic>
        <p:nvPicPr>
          <p:cNvPr id="7" name="Picture 6">
            <a:extLst>
              <a:ext uri="{FF2B5EF4-FFF2-40B4-BE49-F238E27FC236}">
                <a16:creationId xmlns:a16="http://schemas.microsoft.com/office/drawing/2014/main" id="{E17B479B-1031-476D-FDA3-DA8AABD4343F}"/>
              </a:ext>
            </a:extLst>
          </p:cNvPr>
          <p:cNvPicPr>
            <a:picLocks noChangeAspect="1"/>
          </p:cNvPicPr>
          <p:nvPr/>
        </p:nvPicPr>
        <p:blipFill>
          <a:blip r:embed="rId3"/>
          <a:stretch>
            <a:fillRect/>
          </a:stretch>
        </p:blipFill>
        <p:spPr>
          <a:xfrm>
            <a:off x="764008" y="1835943"/>
            <a:ext cx="5780445" cy="3741635"/>
          </a:xfrm>
          <a:prstGeom prst="rect">
            <a:avLst/>
          </a:prstGeom>
        </p:spPr>
      </p:pic>
    </p:spTree>
    <p:extLst>
      <p:ext uri="{BB962C8B-B14F-4D97-AF65-F5344CB8AC3E}">
        <p14:creationId xmlns:p14="http://schemas.microsoft.com/office/powerpoint/2010/main" val="286370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AA31-172E-961E-3EEE-7BEC879EFA81}"/>
              </a:ext>
            </a:extLst>
          </p:cNvPr>
          <p:cNvSpPr>
            <a:spLocks noGrp="1"/>
          </p:cNvSpPr>
          <p:nvPr>
            <p:ph type="title"/>
          </p:nvPr>
        </p:nvSpPr>
        <p:spPr>
          <a:xfrm>
            <a:off x="1378974" y="2599069"/>
            <a:ext cx="8679426" cy="1325563"/>
          </a:xfrm>
        </p:spPr>
        <p:txBody>
          <a:bodyPr>
            <a:normAutofit/>
          </a:bodyPr>
          <a:lstStyle/>
          <a:p>
            <a:pPr algn="ctr"/>
            <a:r>
              <a:rPr lang="en-US" sz="8800" b="1" u="sng" dirty="0">
                <a:solidFill>
                  <a:schemeClr val="bg1"/>
                </a:solidFill>
                <a:latin typeface="Franklin Gothic Medium Cond" panose="020B0606030402020204" pitchFamily="34" charset="0"/>
              </a:rPr>
              <a:t>THANK   YOU </a:t>
            </a:r>
            <a:endParaRPr lang="en-IN" sz="8800" b="1" u="sng"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311626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377</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Bahnschrift Condensed</vt:lpstr>
      <vt:lpstr>Bahnschrift SemiBold Condensed</vt:lpstr>
      <vt:lpstr>Calibri</vt:lpstr>
      <vt:lpstr>Calibri Light</vt:lpstr>
      <vt:lpstr>Franklin Gothic Medium Cond</vt:lpstr>
      <vt:lpstr>Times New Roman</vt:lpstr>
      <vt:lpstr>Office Theme</vt:lpstr>
      <vt:lpstr>RFID BASED ATTENDANCE SYSTEM</vt:lpstr>
      <vt:lpstr>PURPOSE  OF  THIS PROJECT</vt:lpstr>
      <vt:lpstr>COMPONENTS USED IN THIS PROJECT</vt:lpstr>
      <vt:lpstr>COMPONENTS USED IN THIS PROJECT</vt:lpstr>
      <vt:lpstr>COMPONENTS USED IN THIS PROJECT</vt:lpstr>
      <vt:lpstr>SCHEMATIC DIAGRAM OF CIRCUIT CONNECTION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BASED ATTENDANCE SYSTEM</dc:title>
  <dc:creator>bhattmokshda4@outlook.com</dc:creator>
  <cp:lastModifiedBy>bhattmokshda4@outlook.com</cp:lastModifiedBy>
  <cp:revision>1</cp:revision>
  <dcterms:created xsi:type="dcterms:W3CDTF">2024-04-28T16:32:43Z</dcterms:created>
  <dcterms:modified xsi:type="dcterms:W3CDTF">2024-04-28T17:48:33Z</dcterms:modified>
</cp:coreProperties>
</file>