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7" r:id="rId1"/>
  </p:sldMasterIdLst>
  <p:notesMasterIdLst>
    <p:notesMasterId r:id="rId11"/>
  </p:notesMasterIdLst>
  <p:sldIdLst>
    <p:sldId id="265"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924FA2-960E-43D8-81E6-BCEA149245BA}" type="datetimeFigureOut">
              <a:rPr lang="en-IN" smtClean="0"/>
              <a:t>24-11-2022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1C91E9-0B55-44A0-954A-8C6C5D3C0CA4}" type="slidenum">
              <a:rPr lang="en-IN" smtClean="0"/>
              <a:t>‹#›</a:t>
            </a:fld>
            <a:endParaRPr lang="en-IN"/>
          </a:p>
        </p:txBody>
      </p:sp>
    </p:spTree>
    <p:extLst>
      <p:ext uri="{BB962C8B-B14F-4D97-AF65-F5344CB8AC3E}">
        <p14:creationId xmlns:p14="http://schemas.microsoft.com/office/powerpoint/2010/main" val="417442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1C91E9-0B55-44A0-954A-8C6C5D3C0CA4}" type="slidenum">
              <a:rPr lang="en-IN" smtClean="0"/>
              <a:t>5</a:t>
            </a:fld>
            <a:endParaRPr lang="en-IN"/>
          </a:p>
        </p:txBody>
      </p:sp>
    </p:spTree>
    <p:extLst>
      <p:ext uri="{BB962C8B-B14F-4D97-AF65-F5344CB8AC3E}">
        <p14:creationId xmlns:p14="http://schemas.microsoft.com/office/powerpoint/2010/main" val="1537062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1C91E9-0B55-44A0-954A-8C6C5D3C0CA4}" type="slidenum">
              <a:rPr lang="en-IN" smtClean="0"/>
              <a:t>6</a:t>
            </a:fld>
            <a:endParaRPr lang="en-IN"/>
          </a:p>
        </p:txBody>
      </p:sp>
    </p:spTree>
    <p:extLst>
      <p:ext uri="{BB962C8B-B14F-4D97-AF65-F5344CB8AC3E}">
        <p14:creationId xmlns:p14="http://schemas.microsoft.com/office/powerpoint/2010/main" val="196061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548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10A0C-946C-421F-8661-5B3160B09398}"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1655870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410A0C-946C-421F-8661-5B3160B09398}"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B7D1C7C-DFDA-4A2C-BE8C-4D179279468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044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410A0C-946C-421F-8661-5B3160B09398}"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3316161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410A0C-946C-421F-8661-5B3160B09398}"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7D1C7C-DFDA-4A2C-BE8C-4D179279468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93694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7410A0C-946C-421F-8661-5B3160B09398}"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2924330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10A0C-946C-421F-8661-5B3160B09398}"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3018900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10A0C-946C-421F-8661-5B3160B09398}"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201884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410A0C-946C-421F-8661-5B3160B09398}" type="datetimeFigureOut">
              <a:rPr lang="en-IN" smtClean="0"/>
              <a:t>24-11-2022</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162468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11/24/2022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177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410A0C-946C-421F-8661-5B3160B09398}"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3160474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410A0C-946C-421F-8661-5B3160B09398}" type="datetimeFigureOut">
              <a:rPr lang="en-IN" smtClean="0"/>
              <a:t>24-11-2022</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81622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410A0C-946C-421F-8661-5B3160B09398}" type="datetimeFigureOut">
              <a:rPr lang="en-IN" smtClean="0"/>
              <a:t>24-11-2022</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281087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410A0C-946C-421F-8661-5B3160B09398}" type="datetimeFigureOut">
              <a:rPr lang="en-IN" smtClean="0"/>
              <a:t>24-11-2022</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684873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10A0C-946C-421F-8661-5B3160B09398}"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352650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410A0C-946C-421F-8661-5B3160B09398}" type="datetimeFigureOut">
              <a:rPr lang="en-IN" smtClean="0"/>
              <a:t>24-11-2022</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B7D1C7C-DFDA-4A2C-BE8C-4D179279468D}" type="slidenum">
              <a:rPr lang="en-IN" smtClean="0"/>
              <a:t>‹#›</a:t>
            </a:fld>
            <a:endParaRPr lang="en-IN"/>
          </a:p>
        </p:txBody>
      </p:sp>
    </p:spTree>
    <p:extLst>
      <p:ext uri="{BB962C8B-B14F-4D97-AF65-F5344CB8AC3E}">
        <p14:creationId xmlns:p14="http://schemas.microsoft.com/office/powerpoint/2010/main" val="3194974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7410A0C-946C-421F-8661-5B3160B09398}" type="datetimeFigureOut">
              <a:rPr lang="en-IN" smtClean="0"/>
              <a:t>24-11-2022</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B7D1C7C-DFDA-4A2C-BE8C-4D179279468D}" type="slidenum">
              <a:rPr lang="en-IN" smtClean="0"/>
              <a:t>‹#›</a:t>
            </a:fld>
            <a:endParaRPr lang="en-IN"/>
          </a:p>
        </p:txBody>
      </p:sp>
    </p:spTree>
    <p:extLst>
      <p:ext uri="{BB962C8B-B14F-4D97-AF65-F5344CB8AC3E}">
        <p14:creationId xmlns:p14="http://schemas.microsoft.com/office/powerpoint/2010/main" val="2957730148"/>
      </p:ext>
    </p:extLst>
  </p:cSld>
  <p:clrMap bg1="lt1" tx1="dk1" bg2="lt2" tx2="dk2" accent1="accent1" accent2="accent2" accent3="accent3" accent4="accent4" accent5="accent5" accent6="accent6" hlink="hlink" folHlink="folHlink"/>
  <p:sldLayoutIdLst>
    <p:sldLayoutId id="2147484138" r:id="rId1"/>
    <p:sldLayoutId id="2147484139" r:id="rId2"/>
    <p:sldLayoutId id="2147484140" r:id="rId3"/>
    <p:sldLayoutId id="2147484141" r:id="rId4"/>
    <p:sldLayoutId id="2147484142" r:id="rId5"/>
    <p:sldLayoutId id="2147484143" r:id="rId6"/>
    <p:sldLayoutId id="2147484144" r:id="rId7"/>
    <p:sldLayoutId id="2147484145" r:id="rId8"/>
    <p:sldLayoutId id="2147484146" r:id="rId9"/>
    <p:sldLayoutId id="2147484147" r:id="rId10"/>
    <p:sldLayoutId id="2147484148" r:id="rId11"/>
    <p:sldLayoutId id="2147484149" r:id="rId12"/>
    <p:sldLayoutId id="2147484150" r:id="rId13"/>
    <p:sldLayoutId id="2147484151" r:id="rId14"/>
    <p:sldLayoutId id="2147484152" r:id="rId15"/>
    <p:sldLayoutId id="214748415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48B8D9-D26C-6508-5A81-C4D66EB146E1}"/>
              </a:ext>
            </a:extLst>
          </p:cNvPr>
          <p:cNvSpPr txBox="1"/>
          <p:nvPr/>
        </p:nvSpPr>
        <p:spPr>
          <a:xfrm>
            <a:off x="1111170" y="567160"/>
            <a:ext cx="11447362" cy="1477328"/>
          </a:xfrm>
          <a:prstGeom prst="rect">
            <a:avLst/>
          </a:prstGeom>
          <a:noFill/>
        </p:spPr>
        <p:txBody>
          <a:bodyPr wrap="square" rtlCol="0">
            <a:spAutoFit/>
          </a:bodyPr>
          <a:lstStyle/>
          <a:p>
            <a:pPr algn="ctr"/>
            <a:r>
              <a:rPr lang="en-US" sz="3600" dirty="0">
                <a:latin typeface="Arial Black" panose="020B0A04020102020204" pitchFamily="34" charset="0"/>
                <a:cs typeface="Times New Roman" pitchFamily="18" charset="0"/>
              </a:rPr>
              <a:t>ACROPOLIS INSTITUTE OF TECHNOLOGY</a:t>
            </a:r>
          </a:p>
          <a:p>
            <a:pPr algn="ctr"/>
            <a:r>
              <a:rPr lang="en-US" sz="3600" dirty="0">
                <a:latin typeface="Arial Black" panose="020B0A04020102020204" pitchFamily="34" charset="0"/>
                <a:cs typeface="Times New Roman" pitchFamily="18" charset="0"/>
              </a:rPr>
              <a:t> AND RESEARCH</a:t>
            </a:r>
            <a:endParaRPr lang="en-IN" sz="3600" dirty="0">
              <a:latin typeface="Arial Black" panose="020B0A04020102020204" pitchFamily="34" charset="0"/>
              <a:cs typeface="Times New Roman" pitchFamily="18" charset="0"/>
            </a:endParaRPr>
          </a:p>
          <a:p>
            <a:endParaRPr lang="en-IN" dirty="0"/>
          </a:p>
        </p:txBody>
      </p:sp>
      <p:sp>
        <p:nvSpPr>
          <p:cNvPr id="5" name="TextBox 4">
            <a:extLst>
              <a:ext uri="{FF2B5EF4-FFF2-40B4-BE49-F238E27FC236}">
                <a16:creationId xmlns:a16="http://schemas.microsoft.com/office/drawing/2014/main" id="{7AF744C5-A31E-7F62-67EC-3C2C84269A5A}"/>
              </a:ext>
            </a:extLst>
          </p:cNvPr>
          <p:cNvSpPr txBox="1"/>
          <p:nvPr/>
        </p:nvSpPr>
        <p:spPr>
          <a:xfrm>
            <a:off x="1875099" y="5370653"/>
            <a:ext cx="3576577" cy="954107"/>
          </a:xfrm>
          <a:prstGeom prst="rect">
            <a:avLst/>
          </a:prstGeom>
          <a:noFill/>
        </p:spPr>
        <p:txBody>
          <a:bodyPr wrap="square" rtlCol="0">
            <a:spAutoFit/>
          </a:bodyPr>
          <a:lstStyle/>
          <a:p>
            <a:r>
              <a:rPr lang="en-US" dirty="0">
                <a:latin typeface="Arial Black" panose="020B0A04020102020204" pitchFamily="34" charset="0"/>
                <a:cs typeface="Times New Roman" pitchFamily="18" charset="0"/>
              </a:rPr>
              <a:t>SUBMITTED TO:</a:t>
            </a:r>
          </a:p>
          <a:p>
            <a:r>
              <a:rPr lang="en-US" dirty="0">
                <a:latin typeface="Arial Black" panose="020B0A04020102020204" pitchFamily="34" charset="0"/>
                <a:cs typeface="Times New Roman" pitchFamily="18" charset="0"/>
              </a:rPr>
              <a:t>PROF. </a:t>
            </a:r>
            <a:r>
              <a:rPr lang="en-US" sz="2000" dirty="0">
                <a:latin typeface="Arial Black" panose="020B0A04020102020204" pitchFamily="34" charset="0"/>
                <a:cs typeface="Times New Roman" pitchFamily="18" charset="0"/>
              </a:rPr>
              <a:t>Nidhi Nigam</a:t>
            </a:r>
            <a:endParaRPr lang="en-IN" sz="2000" dirty="0">
              <a:latin typeface="Arial Black" panose="020B0A04020102020204" pitchFamily="34" charset="0"/>
              <a:cs typeface="Times New Roman" pitchFamily="18" charset="0"/>
            </a:endParaRPr>
          </a:p>
          <a:p>
            <a:endParaRPr lang="en-IN" dirty="0"/>
          </a:p>
        </p:txBody>
      </p:sp>
      <p:sp>
        <p:nvSpPr>
          <p:cNvPr id="10" name="TextBox 9">
            <a:extLst>
              <a:ext uri="{FF2B5EF4-FFF2-40B4-BE49-F238E27FC236}">
                <a16:creationId xmlns:a16="http://schemas.microsoft.com/office/drawing/2014/main" id="{29564D70-A0A9-335D-07FC-92EC552E85D4}"/>
              </a:ext>
            </a:extLst>
          </p:cNvPr>
          <p:cNvSpPr txBox="1"/>
          <p:nvPr/>
        </p:nvSpPr>
        <p:spPr>
          <a:xfrm>
            <a:off x="9595414" y="5370653"/>
            <a:ext cx="2314936" cy="677108"/>
          </a:xfrm>
          <a:prstGeom prst="rect">
            <a:avLst/>
          </a:prstGeom>
          <a:noFill/>
        </p:spPr>
        <p:txBody>
          <a:bodyPr wrap="square">
            <a:spAutoFit/>
          </a:bodyPr>
          <a:lstStyle/>
          <a:p>
            <a:r>
              <a:rPr lang="en-US" dirty="0">
                <a:latin typeface="Arial Black" panose="020B0A04020102020204" pitchFamily="34" charset="0"/>
                <a:cs typeface="Times New Roman" pitchFamily="18" charset="0"/>
              </a:rPr>
              <a:t>SUBMITTED BY:</a:t>
            </a:r>
          </a:p>
          <a:p>
            <a:r>
              <a:rPr lang="en-US" sz="2000" dirty="0">
                <a:latin typeface="Arial Black" panose="020B0A04020102020204" pitchFamily="34" charset="0"/>
                <a:cs typeface="Times New Roman" pitchFamily="18" charset="0"/>
              </a:rPr>
              <a:t>Mokshi Diwde</a:t>
            </a:r>
          </a:p>
        </p:txBody>
      </p:sp>
      <p:pic>
        <p:nvPicPr>
          <p:cNvPr id="11" name="Picture 10" descr="ACRO.jpg">
            <a:extLst>
              <a:ext uri="{FF2B5EF4-FFF2-40B4-BE49-F238E27FC236}">
                <a16:creationId xmlns:a16="http://schemas.microsoft.com/office/drawing/2014/main" id="{99B8C17F-D217-6254-2750-5A147BBCD1BD}"/>
              </a:ext>
            </a:extLst>
          </p:cNvPr>
          <p:cNvPicPr>
            <a:picLocks noChangeAspect="1"/>
          </p:cNvPicPr>
          <p:nvPr/>
        </p:nvPicPr>
        <p:blipFill>
          <a:blip r:embed="rId2"/>
          <a:stretch>
            <a:fillRect/>
          </a:stretch>
        </p:blipFill>
        <p:spPr>
          <a:xfrm>
            <a:off x="5996946" y="2044487"/>
            <a:ext cx="1769667" cy="1763583"/>
          </a:xfrm>
          <a:prstGeom prst="rect">
            <a:avLst/>
          </a:prstGeom>
        </p:spPr>
      </p:pic>
      <p:sp>
        <p:nvSpPr>
          <p:cNvPr id="13" name="TextBox 12">
            <a:extLst>
              <a:ext uri="{FF2B5EF4-FFF2-40B4-BE49-F238E27FC236}">
                <a16:creationId xmlns:a16="http://schemas.microsoft.com/office/drawing/2014/main" id="{FD11AA56-6B26-1488-3A93-E428480DB9BE}"/>
              </a:ext>
            </a:extLst>
          </p:cNvPr>
          <p:cNvSpPr txBox="1"/>
          <p:nvPr/>
        </p:nvSpPr>
        <p:spPr>
          <a:xfrm>
            <a:off x="4217333" y="4018493"/>
            <a:ext cx="5135011" cy="707886"/>
          </a:xfrm>
          <a:prstGeom prst="rect">
            <a:avLst/>
          </a:prstGeom>
          <a:noFill/>
        </p:spPr>
        <p:txBody>
          <a:bodyPr wrap="square">
            <a:spAutoFit/>
          </a:bodyPr>
          <a:lstStyle/>
          <a:p>
            <a:pPr algn="ctr"/>
            <a:r>
              <a:rPr lang="en-US" sz="2000" dirty="0">
                <a:latin typeface="Arial Black" panose="020B0A04020102020204" pitchFamily="34" charset="0"/>
                <a:cs typeface="Times New Roman" pitchFamily="18" charset="0"/>
              </a:rPr>
              <a:t>SUBJECT  -Evolution of internship</a:t>
            </a:r>
          </a:p>
          <a:p>
            <a:pPr algn="ctr"/>
            <a:r>
              <a:rPr lang="en-US" sz="2000" dirty="0">
                <a:latin typeface="Arial Black" panose="020B0A04020102020204" pitchFamily="34" charset="0"/>
                <a:cs typeface="Times New Roman" pitchFamily="18" charset="0"/>
              </a:rPr>
              <a:t>TOPIC –  Nmap </a:t>
            </a:r>
          </a:p>
        </p:txBody>
      </p:sp>
    </p:spTree>
    <p:extLst>
      <p:ext uri="{BB962C8B-B14F-4D97-AF65-F5344CB8AC3E}">
        <p14:creationId xmlns:p14="http://schemas.microsoft.com/office/powerpoint/2010/main" val="4230459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4A782E-B740-FA1D-E2BF-4B1C26434DBB}"/>
              </a:ext>
            </a:extLst>
          </p:cNvPr>
          <p:cNvSpPr txBox="1"/>
          <p:nvPr/>
        </p:nvSpPr>
        <p:spPr>
          <a:xfrm>
            <a:off x="1700464" y="0"/>
            <a:ext cx="10186736" cy="769441"/>
          </a:xfrm>
          <a:prstGeom prst="rect">
            <a:avLst/>
          </a:prstGeom>
          <a:noFill/>
        </p:spPr>
        <p:txBody>
          <a:bodyPr wrap="square" rtlCol="0">
            <a:spAutoFit/>
          </a:bodyPr>
          <a:lstStyle/>
          <a:p>
            <a:endParaRPr lang="en-IN" sz="44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6" name="TextBox 5">
            <a:extLst>
              <a:ext uri="{FF2B5EF4-FFF2-40B4-BE49-F238E27FC236}">
                <a16:creationId xmlns:a16="http://schemas.microsoft.com/office/drawing/2014/main" id="{88EB34CE-8658-7C2C-B747-30C39272423E}"/>
              </a:ext>
            </a:extLst>
          </p:cNvPr>
          <p:cNvSpPr txBox="1"/>
          <p:nvPr/>
        </p:nvSpPr>
        <p:spPr>
          <a:xfrm>
            <a:off x="1852864" y="152400"/>
            <a:ext cx="10186736" cy="769441"/>
          </a:xfrm>
          <a:prstGeom prst="rect">
            <a:avLst/>
          </a:prstGeom>
          <a:noFill/>
        </p:spPr>
        <p:txBody>
          <a:bodyPr wrap="square" rtlCol="0">
            <a:spAutoFit/>
          </a:bodyPr>
          <a:lstStyle/>
          <a:p>
            <a:endParaRPr lang="en-IN" sz="44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7" name="TextBox 6">
            <a:extLst>
              <a:ext uri="{FF2B5EF4-FFF2-40B4-BE49-F238E27FC236}">
                <a16:creationId xmlns:a16="http://schemas.microsoft.com/office/drawing/2014/main" id="{BDD29922-4B89-03FB-C13B-00DD7D4FA22E}"/>
              </a:ext>
            </a:extLst>
          </p:cNvPr>
          <p:cNvSpPr txBox="1"/>
          <p:nvPr/>
        </p:nvSpPr>
        <p:spPr>
          <a:xfrm>
            <a:off x="2005264" y="304800"/>
            <a:ext cx="10186736" cy="769441"/>
          </a:xfrm>
          <a:prstGeom prst="rect">
            <a:avLst/>
          </a:prstGeom>
          <a:noFill/>
        </p:spPr>
        <p:txBody>
          <a:bodyPr wrap="square" rtlCol="0">
            <a:spAutoFit/>
          </a:bodyPr>
          <a:lstStyle/>
          <a:p>
            <a:endParaRPr lang="en-IN" sz="44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8" name="TextBox 7">
            <a:extLst>
              <a:ext uri="{FF2B5EF4-FFF2-40B4-BE49-F238E27FC236}">
                <a16:creationId xmlns:a16="http://schemas.microsoft.com/office/drawing/2014/main" id="{F0D74839-08DB-DD7F-E80D-20DDAFD23738}"/>
              </a:ext>
            </a:extLst>
          </p:cNvPr>
          <p:cNvSpPr txBox="1"/>
          <p:nvPr/>
        </p:nvSpPr>
        <p:spPr>
          <a:xfrm>
            <a:off x="2157664" y="457200"/>
            <a:ext cx="10186736" cy="769441"/>
          </a:xfrm>
          <a:prstGeom prst="rect">
            <a:avLst/>
          </a:prstGeom>
          <a:noFill/>
        </p:spPr>
        <p:txBody>
          <a:bodyPr wrap="square" rtlCol="0">
            <a:spAutoFit/>
          </a:bodyPr>
          <a:lstStyle/>
          <a:p>
            <a:endParaRPr lang="en-IN" sz="44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9" name="TextBox 8">
            <a:extLst>
              <a:ext uri="{FF2B5EF4-FFF2-40B4-BE49-F238E27FC236}">
                <a16:creationId xmlns:a16="http://schemas.microsoft.com/office/drawing/2014/main" id="{C8C8751B-4C6E-690F-6C98-B706A05FB2B4}"/>
              </a:ext>
            </a:extLst>
          </p:cNvPr>
          <p:cNvSpPr txBox="1"/>
          <p:nvPr/>
        </p:nvSpPr>
        <p:spPr>
          <a:xfrm>
            <a:off x="2310064" y="609600"/>
            <a:ext cx="10186736" cy="769441"/>
          </a:xfrm>
          <a:prstGeom prst="rect">
            <a:avLst/>
          </a:prstGeom>
          <a:noFill/>
        </p:spPr>
        <p:txBody>
          <a:bodyPr wrap="square" rtlCol="0">
            <a:spAutoFit/>
          </a:bodyPr>
          <a:lstStyle/>
          <a:p>
            <a:endParaRPr lang="en-IN" sz="44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10" name="TextBox 9">
            <a:extLst>
              <a:ext uri="{FF2B5EF4-FFF2-40B4-BE49-F238E27FC236}">
                <a16:creationId xmlns:a16="http://schemas.microsoft.com/office/drawing/2014/main" id="{24CF64EE-9F55-2EDD-B6F3-EF51443B7AD4}"/>
              </a:ext>
            </a:extLst>
          </p:cNvPr>
          <p:cNvSpPr txBox="1"/>
          <p:nvPr/>
        </p:nvSpPr>
        <p:spPr>
          <a:xfrm>
            <a:off x="2462464" y="762000"/>
            <a:ext cx="10186736" cy="769441"/>
          </a:xfrm>
          <a:prstGeom prst="rect">
            <a:avLst/>
          </a:prstGeom>
          <a:noFill/>
        </p:spPr>
        <p:txBody>
          <a:bodyPr wrap="square" rtlCol="0">
            <a:spAutoFit/>
          </a:bodyPr>
          <a:lstStyle/>
          <a:p>
            <a:endParaRPr lang="en-IN" sz="4400" dirty="0">
              <a:latin typeface="Cascadia Mono SemiBold" panose="020B0609020000020004" pitchFamily="49" charset="0"/>
              <a:ea typeface="Cascadia Mono SemiBold" panose="020B0609020000020004" pitchFamily="49" charset="0"/>
              <a:cs typeface="Cascadia Mono SemiBold" panose="020B0609020000020004" pitchFamily="49" charset="0"/>
            </a:endParaRPr>
          </a:p>
        </p:txBody>
      </p:sp>
      <p:sp>
        <p:nvSpPr>
          <p:cNvPr id="11" name="TextBox 10">
            <a:extLst>
              <a:ext uri="{FF2B5EF4-FFF2-40B4-BE49-F238E27FC236}">
                <a16:creationId xmlns:a16="http://schemas.microsoft.com/office/drawing/2014/main" id="{A267AB44-1401-FE78-FB40-53E714E8C75B}"/>
              </a:ext>
            </a:extLst>
          </p:cNvPr>
          <p:cNvSpPr txBox="1"/>
          <p:nvPr/>
        </p:nvSpPr>
        <p:spPr>
          <a:xfrm>
            <a:off x="1540042" y="914401"/>
            <a:ext cx="10347158" cy="769441"/>
          </a:xfrm>
          <a:prstGeom prst="rect">
            <a:avLst/>
          </a:prstGeom>
          <a:noFill/>
        </p:spPr>
        <p:txBody>
          <a:bodyPr wrap="square" rtlCol="0">
            <a:spAutoFit/>
          </a:bodyPr>
          <a:lstStyle/>
          <a:p>
            <a:r>
              <a:rPr lang="en-IN" sz="4400" dirty="0">
                <a:latin typeface="Arial Black" panose="020B0A04020102020204" pitchFamily="34" charset="0"/>
                <a:ea typeface="Cascadia Mono SemiBold" panose="020B0609020000020004" pitchFamily="49" charset="0"/>
                <a:cs typeface="Cascadia Mono SemiBold" panose="020B0609020000020004" pitchFamily="49" charset="0"/>
              </a:rPr>
              <a:t>Introduction of Cyber Security</a:t>
            </a:r>
          </a:p>
        </p:txBody>
      </p:sp>
      <p:sp>
        <p:nvSpPr>
          <p:cNvPr id="13" name="TextBox 12">
            <a:extLst>
              <a:ext uri="{FF2B5EF4-FFF2-40B4-BE49-F238E27FC236}">
                <a16:creationId xmlns:a16="http://schemas.microsoft.com/office/drawing/2014/main" id="{358519CA-C6BD-72E2-5F47-6882BA85E938}"/>
              </a:ext>
            </a:extLst>
          </p:cNvPr>
          <p:cNvSpPr txBox="1"/>
          <p:nvPr/>
        </p:nvSpPr>
        <p:spPr>
          <a:xfrm>
            <a:off x="1700464" y="2406316"/>
            <a:ext cx="9753599" cy="3785652"/>
          </a:xfrm>
          <a:prstGeom prst="rect">
            <a:avLst/>
          </a:prstGeom>
          <a:noFill/>
        </p:spPr>
        <p:txBody>
          <a:bodyPr wrap="square" rtlCol="0">
            <a:spAutoFit/>
          </a:bodyPr>
          <a:lstStyle/>
          <a:p>
            <a:r>
              <a:rPr lang="en-IN" dirty="0"/>
              <a:t>“</a:t>
            </a:r>
            <a:r>
              <a:rPr lang="en-IN" sz="4000" dirty="0">
                <a:latin typeface="Arial" panose="020B0604020202020204" pitchFamily="34" charset="0"/>
                <a:cs typeface="Arial" panose="020B0604020202020204" pitchFamily="34" charset="0"/>
              </a:rPr>
              <a:t>Cyber Security is the</a:t>
            </a:r>
          </a:p>
          <a:p>
            <a:r>
              <a:rPr lang="en-IN" sz="4000" dirty="0">
                <a:latin typeface="Arial" panose="020B0604020202020204" pitchFamily="34" charset="0"/>
                <a:cs typeface="Arial" panose="020B0604020202020204" pitchFamily="34" charset="0"/>
              </a:rPr>
              <a:t> protection of internet </a:t>
            </a:r>
          </a:p>
          <a:p>
            <a:r>
              <a:rPr lang="en-IN" sz="4000" dirty="0">
                <a:latin typeface="Arial" panose="020B0604020202020204" pitchFamily="34" charset="0"/>
                <a:cs typeface="Arial" panose="020B0604020202020204" pitchFamily="34" charset="0"/>
              </a:rPr>
              <a:t> connected system</a:t>
            </a:r>
          </a:p>
          <a:p>
            <a:r>
              <a:rPr lang="en-IN" sz="4000" dirty="0">
                <a:latin typeface="Arial" panose="020B0604020202020204" pitchFamily="34" charset="0"/>
                <a:cs typeface="Arial" panose="020B0604020202020204" pitchFamily="34" charset="0"/>
              </a:rPr>
              <a:t> including hardware,</a:t>
            </a:r>
          </a:p>
          <a:p>
            <a:r>
              <a:rPr lang="en-IN" sz="4000" dirty="0">
                <a:latin typeface="Arial" panose="020B0604020202020204" pitchFamily="34" charset="0"/>
                <a:cs typeface="Arial" panose="020B0604020202020204" pitchFamily="34" charset="0"/>
              </a:rPr>
              <a:t> software and program </a:t>
            </a:r>
          </a:p>
          <a:p>
            <a:r>
              <a:rPr lang="en-IN" sz="4000" dirty="0">
                <a:latin typeface="Arial" panose="020B0604020202020204" pitchFamily="34" charset="0"/>
                <a:cs typeface="Arial" panose="020B0604020202020204" pitchFamily="34" charset="0"/>
              </a:rPr>
              <a:t>or data from cyber attacks”</a:t>
            </a:r>
          </a:p>
        </p:txBody>
      </p:sp>
      <p:pic>
        <p:nvPicPr>
          <p:cNvPr id="2050" name="Picture 2" descr="What Tech Investors Get Wrong About Privacy - Techonomy">
            <a:extLst>
              <a:ext uri="{FF2B5EF4-FFF2-40B4-BE49-F238E27FC236}">
                <a16:creationId xmlns:a16="http://schemas.microsoft.com/office/drawing/2014/main" id="{7DD0B995-2C64-CB0D-DD99-B0119148F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7810" y="2550874"/>
            <a:ext cx="3906253" cy="2369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99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16F5FE0-051C-40AE-9BAA-A1AAC7E13AF9}"/>
              </a:ext>
            </a:extLst>
          </p:cNvPr>
          <p:cNvSpPr txBox="1"/>
          <p:nvPr/>
        </p:nvSpPr>
        <p:spPr>
          <a:xfrm>
            <a:off x="1620254" y="641684"/>
            <a:ext cx="7780420" cy="769441"/>
          </a:xfrm>
          <a:prstGeom prst="rect">
            <a:avLst/>
          </a:prstGeom>
          <a:noFill/>
        </p:spPr>
        <p:txBody>
          <a:bodyPr wrap="square" rtlCol="0">
            <a:spAutoFit/>
          </a:bodyPr>
          <a:lstStyle/>
          <a:p>
            <a:r>
              <a:rPr lang="en-IN" sz="4400" dirty="0">
                <a:latin typeface="Arial Black" panose="020B0A04020102020204" pitchFamily="34" charset="0"/>
              </a:rPr>
              <a:t>Need of Cyber Security</a:t>
            </a:r>
          </a:p>
        </p:txBody>
      </p:sp>
      <p:sp>
        <p:nvSpPr>
          <p:cNvPr id="7" name="TextBox 6">
            <a:extLst>
              <a:ext uri="{FF2B5EF4-FFF2-40B4-BE49-F238E27FC236}">
                <a16:creationId xmlns:a16="http://schemas.microsoft.com/office/drawing/2014/main" id="{D54B161C-861D-3012-E762-039C0346AAB8}"/>
              </a:ext>
            </a:extLst>
          </p:cNvPr>
          <p:cNvSpPr txBox="1"/>
          <p:nvPr/>
        </p:nvSpPr>
        <p:spPr>
          <a:xfrm>
            <a:off x="1620253" y="2085474"/>
            <a:ext cx="5502441" cy="3539430"/>
          </a:xfrm>
          <a:prstGeom prst="rect">
            <a:avLst/>
          </a:prstGeom>
          <a:noFill/>
        </p:spPr>
        <p:txBody>
          <a:bodyPr wrap="square" rtlCol="0">
            <a:spAutoFit/>
          </a:bodyPr>
          <a:lstStyle/>
          <a:p>
            <a:pPr marL="914400" lvl="1" indent="-457200">
              <a:buFont typeface="Wingdings" panose="05000000000000000000" pitchFamily="2" charset="2"/>
              <a:buChar char="q"/>
            </a:pPr>
            <a:r>
              <a:rPr lang="en-IN" sz="3200" dirty="0">
                <a:latin typeface="Arial" panose="020B0604020202020204" pitchFamily="34" charset="0"/>
                <a:cs typeface="Arial" panose="020B0604020202020204" pitchFamily="34" charset="0"/>
              </a:rPr>
              <a:t>To protect private data </a:t>
            </a:r>
          </a:p>
          <a:p>
            <a:pPr marL="457200" indent="-457200">
              <a:buFont typeface="Wingdings" panose="05000000000000000000" pitchFamily="2" charset="2"/>
              <a:buChar char="q"/>
            </a:pPr>
            <a:r>
              <a:rPr lang="en-IN" sz="3200" dirty="0">
                <a:latin typeface="Arial" panose="020B0604020202020204" pitchFamily="34" charset="0"/>
                <a:cs typeface="Arial" panose="020B0604020202020204" pitchFamily="34" charset="0"/>
              </a:rPr>
              <a:t>To protect intellectual data </a:t>
            </a:r>
          </a:p>
          <a:p>
            <a:pPr marL="457200" indent="-457200">
              <a:buFont typeface="Wingdings" panose="05000000000000000000" pitchFamily="2" charset="2"/>
              <a:buChar char="q"/>
            </a:pPr>
            <a:r>
              <a:rPr lang="en-IN" sz="3200" dirty="0">
                <a:latin typeface="Arial" panose="020B0604020202020204" pitchFamily="34" charset="0"/>
                <a:cs typeface="Arial" panose="020B0604020202020204" pitchFamily="34" charset="0"/>
              </a:rPr>
              <a:t>To protect banking and financial data </a:t>
            </a:r>
          </a:p>
          <a:p>
            <a:pPr marL="457200" indent="-457200">
              <a:buFont typeface="Wingdings" panose="05000000000000000000" pitchFamily="2" charset="2"/>
              <a:buChar char="q"/>
            </a:pPr>
            <a:r>
              <a:rPr lang="en-IN" sz="3200" dirty="0">
                <a:latin typeface="Arial" panose="020B0604020202020204" pitchFamily="34" charset="0"/>
                <a:cs typeface="Arial" panose="020B0604020202020204" pitchFamily="34" charset="0"/>
              </a:rPr>
              <a:t>National Security </a:t>
            </a:r>
          </a:p>
          <a:p>
            <a:pPr marL="457200" indent="-457200">
              <a:buFont typeface="Wingdings" panose="05000000000000000000" pitchFamily="2" charset="2"/>
              <a:buChar char="q"/>
            </a:pPr>
            <a:r>
              <a:rPr lang="en-IN" sz="3200" dirty="0">
                <a:latin typeface="Arial" panose="020B0604020202020204" pitchFamily="34" charset="0"/>
                <a:cs typeface="Arial" panose="020B0604020202020204" pitchFamily="34" charset="0"/>
              </a:rPr>
              <a:t>Global Security </a:t>
            </a:r>
          </a:p>
          <a:p>
            <a:pPr marL="457200" indent="-457200">
              <a:buFont typeface="Wingdings" panose="05000000000000000000" pitchFamily="2" charset="2"/>
              <a:buChar char="q"/>
            </a:pPr>
            <a:r>
              <a:rPr lang="en-IN" sz="3200" dirty="0">
                <a:latin typeface="Arial" panose="020B0604020202020204" pitchFamily="34" charset="0"/>
                <a:cs typeface="Arial" panose="020B0604020202020204" pitchFamily="34" charset="0"/>
              </a:rPr>
              <a:t>Protect Sensitive data </a:t>
            </a:r>
          </a:p>
        </p:txBody>
      </p:sp>
      <p:cxnSp>
        <p:nvCxnSpPr>
          <p:cNvPr id="11" name="Straight Connector 10">
            <a:extLst>
              <a:ext uri="{FF2B5EF4-FFF2-40B4-BE49-F238E27FC236}">
                <a16:creationId xmlns:a16="http://schemas.microsoft.com/office/drawing/2014/main" id="{AE415B62-22F6-FD00-DBB2-D22AC9F90693}"/>
              </a:ext>
            </a:extLst>
          </p:cNvPr>
          <p:cNvCxnSpPr>
            <a:cxnSpLocks/>
          </p:cNvCxnSpPr>
          <p:nvPr/>
        </p:nvCxnSpPr>
        <p:spPr>
          <a:xfrm>
            <a:off x="9621256" y="2643019"/>
            <a:ext cx="1126971" cy="9999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E2F65E9-A766-C62D-8C95-5837ABB50BD4}"/>
              </a:ext>
            </a:extLst>
          </p:cNvPr>
          <p:cNvCxnSpPr>
            <a:cxnSpLocks/>
          </p:cNvCxnSpPr>
          <p:nvPr/>
        </p:nvCxnSpPr>
        <p:spPr>
          <a:xfrm flipH="1">
            <a:off x="8308608" y="2639473"/>
            <a:ext cx="1037934" cy="1003458"/>
          </a:xfrm>
          <a:prstGeom prst="line">
            <a:avLst/>
          </a:prstGeom>
        </p:spPr>
        <p:style>
          <a:lnRef idx="1">
            <a:schemeClr val="accent1"/>
          </a:lnRef>
          <a:fillRef idx="0">
            <a:schemeClr val="accent1"/>
          </a:fillRef>
          <a:effectRef idx="0">
            <a:schemeClr val="accent1"/>
          </a:effectRef>
          <a:fontRef idx="minor">
            <a:schemeClr val="tx1"/>
          </a:fontRef>
        </p:style>
      </p:cxnSp>
      <p:sp>
        <p:nvSpPr>
          <p:cNvPr id="21" name="Double Bracket 20">
            <a:extLst>
              <a:ext uri="{FF2B5EF4-FFF2-40B4-BE49-F238E27FC236}">
                <a16:creationId xmlns:a16="http://schemas.microsoft.com/office/drawing/2014/main" id="{366BE1CE-040F-F740-9E8B-901678BB050D}"/>
              </a:ext>
            </a:extLst>
          </p:cNvPr>
          <p:cNvSpPr/>
          <p:nvPr/>
        </p:nvSpPr>
        <p:spPr>
          <a:xfrm>
            <a:off x="8518358" y="4331368"/>
            <a:ext cx="45719" cy="4571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3" name="Double Bracket 22">
            <a:extLst>
              <a:ext uri="{FF2B5EF4-FFF2-40B4-BE49-F238E27FC236}">
                <a16:creationId xmlns:a16="http://schemas.microsoft.com/office/drawing/2014/main" id="{B753B81E-0641-4435-0F11-97795FF3CB90}"/>
              </a:ext>
            </a:extLst>
          </p:cNvPr>
          <p:cNvSpPr/>
          <p:nvPr/>
        </p:nvSpPr>
        <p:spPr>
          <a:xfrm>
            <a:off x="8390021" y="4644951"/>
            <a:ext cx="45719" cy="45719"/>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Double Bracket 23">
            <a:extLst>
              <a:ext uri="{FF2B5EF4-FFF2-40B4-BE49-F238E27FC236}">
                <a16:creationId xmlns:a16="http://schemas.microsoft.com/office/drawing/2014/main" id="{33BF9222-6A6F-179F-CDCF-ACFE06A40E64}"/>
              </a:ext>
            </a:extLst>
          </p:cNvPr>
          <p:cNvSpPr/>
          <p:nvPr/>
        </p:nvSpPr>
        <p:spPr>
          <a:xfrm>
            <a:off x="8825566" y="4572000"/>
            <a:ext cx="45719" cy="72951"/>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5" name="TextBox 24">
            <a:extLst>
              <a:ext uri="{FF2B5EF4-FFF2-40B4-BE49-F238E27FC236}">
                <a16:creationId xmlns:a16="http://schemas.microsoft.com/office/drawing/2014/main" id="{8CA1BB6A-0988-4BB7-742F-1ED0D774D078}"/>
              </a:ext>
            </a:extLst>
          </p:cNvPr>
          <p:cNvSpPr txBox="1"/>
          <p:nvPr/>
        </p:nvSpPr>
        <p:spPr>
          <a:xfrm>
            <a:off x="7097426" y="4196929"/>
            <a:ext cx="2488933" cy="2215991"/>
          </a:xfrm>
          <a:prstGeom prst="rect">
            <a:avLst/>
          </a:prstGeom>
          <a:noFill/>
        </p:spPr>
        <p:txBody>
          <a:bodyPr wrap="square" rtlCol="0">
            <a:spAutoFit/>
          </a:bodyPr>
          <a:lstStyle/>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Computer</a:t>
            </a:r>
          </a:p>
          <a:p>
            <a:r>
              <a:rPr lang="en-IN" sz="2400" dirty="0">
                <a:latin typeface="Arial" panose="020B0604020202020204" pitchFamily="34" charset="0"/>
                <a:cs typeface="Arial" panose="020B0604020202020204" pitchFamily="34" charset="0"/>
              </a:rPr>
              <a:t>    System</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Network </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Program or</a:t>
            </a:r>
          </a:p>
          <a:p>
            <a:r>
              <a:rPr lang="en-IN" sz="2400" dirty="0">
                <a:latin typeface="Arial" panose="020B0604020202020204" pitchFamily="34" charset="0"/>
                <a:cs typeface="Arial" panose="020B0604020202020204" pitchFamily="34" charset="0"/>
              </a:rPr>
              <a:t>     data  </a:t>
            </a:r>
          </a:p>
          <a:p>
            <a:pPr marL="285750" indent="-285750">
              <a:buFont typeface="Arial" panose="020B0604020202020204" pitchFamily="34" charset="0"/>
              <a:buChar char="•"/>
            </a:pPr>
            <a:endParaRPr lang="en-IN" dirty="0"/>
          </a:p>
        </p:txBody>
      </p:sp>
      <p:sp>
        <p:nvSpPr>
          <p:cNvPr id="31" name="TextBox 30">
            <a:extLst>
              <a:ext uri="{FF2B5EF4-FFF2-40B4-BE49-F238E27FC236}">
                <a16:creationId xmlns:a16="http://schemas.microsoft.com/office/drawing/2014/main" id="{33DA029C-BEA8-775F-63A3-39574EFA755C}"/>
              </a:ext>
            </a:extLst>
          </p:cNvPr>
          <p:cNvSpPr txBox="1"/>
          <p:nvPr/>
        </p:nvSpPr>
        <p:spPr>
          <a:xfrm>
            <a:off x="9654939" y="4211531"/>
            <a:ext cx="2402306" cy="2308324"/>
          </a:xfrm>
          <a:prstGeom prst="rect">
            <a:avLst/>
          </a:prstGeom>
          <a:noFill/>
          <a:ln>
            <a:solidFill>
              <a:srgbClr val="00B0F0"/>
            </a:solidFill>
          </a:ln>
        </p:spPr>
        <p:txBody>
          <a:bodyPr wrap="square" rtlCol="0">
            <a:spAutoFit/>
          </a:bodyPr>
          <a:lstStyle/>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System Security</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Network Security</a:t>
            </a:r>
          </a:p>
          <a:p>
            <a:pPr marL="285750" indent="-285750">
              <a:buFont typeface="Arial" panose="020B0604020202020204" pitchFamily="34" charset="0"/>
              <a:buChar char="•"/>
            </a:pPr>
            <a:r>
              <a:rPr lang="en-IN" sz="2400" dirty="0">
                <a:latin typeface="Arial" panose="020B0604020202020204" pitchFamily="34" charset="0"/>
                <a:cs typeface="Arial" panose="020B0604020202020204" pitchFamily="34" charset="0"/>
              </a:rPr>
              <a:t>Problem or data Security</a:t>
            </a:r>
          </a:p>
        </p:txBody>
      </p:sp>
      <p:sp>
        <p:nvSpPr>
          <p:cNvPr id="2" name="Rectangle: Rounded Corners 1">
            <a:extLst>
              <a:ext uri="{FF2B5EF4-FFF2-40B4-BE49-F238E27FC236}">
                <a16:creationId xmlns:a16="http://schemas.microsoft.com/office/drawing/2014/main" id="{5A5C77D6-F7DE-2988-0988-19E49E4E8871}"/>
              </a:ext>
            </a:extLst>
          </p:cNvPr>
          <p:cNvSpPr/>
          <p:nvPr/>
        </p:nvSpPr>
        <p:spPr>
          <a:xfrm>
            <a:off x="7778425" y="1783080"/>
            <a:ext cx="4002095" cy="84172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D0F8EA5-39E9-1175-0427-B49CDF7FBF18}"/>
              </a:ext>
            </a:extLst>
          </p:cNvPr>
          <p:cNvSpPr txBox="1"/>
          <p:nvPr/>
        </p:nvSpPr>
        <p:spPr>
          <a:xfrm>
            <a:off x="7771206" y="1889631"/>
            <a:ext cx="4186989" cy="646331"/>
          </a:xfrm>
          <a:prstGeom prst="rect">
            <a:avLst/>
          </a:prstGeom>
          <a:noFill/>
        </p:spPr>
        <p:txBody>
          <a:bodyPr wrap="square" rtlCol="0">
            <a:spAutoFit/>
          </a:bodyPr>
          <a:lstStyle/>
          <a:p>
            <a:r>
              <a:rPr lang="en-IN" sz="3600" b="1" i="1" dirty="0">
                <a:effectLst>
                  <a:outerShdw blurRad="38100" dist="38100" dir="2700000" algn="tl">
                    <a:srgbClr val="000000">
                      <a:alpha val="43137"/>
                    </a:srgbClr>
                  </a:outerShdw>
                </a:effectLst>
                <a:latin typeface="Arial Black" panose="020B0A04020102020204" pitchFamily="34" charset="0"/>
              </a:rPr>
              <a:t>Cyber Security </a:t>
            </a:r>
          </a:p>
        </p:txBody>
      </p:sp>
      <p:sp>
        <p:nvSpPr>
          <p:cNvPr id="5" name="Oval 4">
            <a:extLst>
              <a:ext uri="{FF2B5EF4-FFF2-40B4-BE49-F238E27FC236}">
                <a16:creationId xmlns:a16="http://schemas.microsoft.com/office/drawing/2014/main" id="{81AA6A9C-1007-1FC2-E5F6-B05CEA48E4CE}"/>
              </a:ext>
            </a:extLst>
          </p:cNvPr>
          <p:cNvSpPr/>
          <p:nvPr/>
        </p:nvSpPr>
        <p:spPr>
          <a:xfrm>
            <a:off x="7122694" y="3657600"/>
            <a:ext cx="2223848" cy="5232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E9705717-B488-8D91-3742-5AA8F3EE01A8}"/>
              </a:ext>
            </a:extLst>
          </p:cNvPr>
          <p:cNvSpPr txBox="1"/>
          <p:nvPr/>
        </p:nvSpPr>
        <p:spPr>
          <a:xfrm>
            <a:off x="7603563" y="3650266"/>
            <a:ext cx="2488933"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Cyber</a:t>
            </a:r>
          </a:p>
        </p:txBody>
      </p:sp>
      <p:sp>
        <p:nvSpPr>
          <p:cNvPr id="12" name="Oval 11">
            <a:extLst>
              <a:ext uri="{FF2B5EF4-FFF2-40B4-BE49-F238E27FC236}">
                <a16:creationId xmlns:a16="http://schemas.microsoft.com/office/drawing/2014/main" id="{6A5C1345-C2F6-C0A5-60F4-508FB397C10A}"/>
              </a:ext>
            </a:extLst>
          </p:cNvPr>
          <p:cNvSpPr/>
          <p:nvPr/>
        </p:nvSpPr>
        <p:spPr>
          <a:xfrm>
            <a:off x="9779472" y="3657600"/>
            <a:ext cx="2158875" cy="47547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C9841CF-2965-5D51-832A-4A8EB1A94684}"/>
              </a:ext>
            </a:extLst>
          </p:cNvPr>
          <p:cNvSpPr txBox="1"/>
          <p:nvPr/>
        </p:nvSpPr>
        <p:spPr>
          <a:xfrm>
            <a:off x="10149448" y="3568758"/>
            <a:ext cx="2402306"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Security</a:t>
            </a:r>
          </a:p>
        </p:txBody>
      </p:sp>
      <p:sp>
        <p:nvSpPr>
          <p:cNvPr id="17" name="Rectangle 16">
            <a:extLst>
              <a:ext uri="{FF2B5EF4-FFF2-40B4-BE49-F238E27FC236}">
                <a16:creationId xmlns:a16="http://schemas.microsoft.com/office/drawing/2014/main" id="{9E640317-9C6B-9A9E-5F3F-FA92406F2308}"/>
              </a:ext>
            </a:extLst>
          </p:cNvPr>
          <p:cNvSpPr/>
          <p:nvPr/>
        </p:nvSpPr>
        <p:spPr>
          <a:xfrm>
            <a:off x="7097427" y="4211532"/>
            <a:ext cx="2249116" cy="22084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630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4841E6-56B7-4F5E-2AFE-96936C281F2E}"/>
              </a:ext>
            </a:extLst>
          </p:cNvPr>
          <p:cNvSpPr txBox="1"/>
          <p:nvPr/>
        </p:nvSpPr>
        <p:spPr>
          <a:xfrm>
            <a:off x="2398943" y="781219"/>
            <a:ext cx="9181708" cy="646331"/>
          </a:xfrm>
          <a:prstGeom prst="rect">
            <a:avLst/>
          </a:prstGeom>
          <a:noFill/>
        </p:spPr>
        <p:txBody>
          <a:bodyPr wrap="square" rtlCol="0">
            <a:spAutoFit/>
          </a:bodyPr>
          <a:lstStyle/>
          <a:p>
            <a:r>
              <a:rPr lang="en-US" sz="3600" dirty="0">
                <a:latin typeface="Arial Black" panose="020B0A04020102020204" pitchFamily="34" charset="0"/>
              </a:rPr>
              <a:t>Types of Cyber threats</a:t>
            </a:r>
            <a:endParaRPr lang="en-IN" sz="3600" dirty="0">
              <a:latin typeface="Arial Black" panose="020B0A04020102020204" pitchFamily="34" charset="0"/>
            </a:endParaRPr>
          </a:p>
        </p:txBody>
      </p:sp>
      <p:sp>
        <p:nvSpPr>
          <p:cNvPr id="4" name="TextBox 3">
            <a:extLst>
              <a:ext uri="{FF2B5EF4-FFF2-40B4-BE49-F238E27FC236}">
                <a16:creationId xmlns:a16="http://schemas.microsoft.com/office/drawing/2014/main" id="{728183C2-8CDC-7159-63F9-304C38743BE2}"/>
              </a:ext>
            </a:extLst>
          </p:cNvPr>
          <p:cNvSpPr txBox="1"/>
          <p:nvPr/>
        </p:nvSpPr>
        <p:spPr>
          <a:xfrm>
            <a:off x="2398943" y="1642412"/>
            <a:ext cx="7984503" cy="1323439"/>
          </a:xfrm>
          <a:prstGeom prst="rect">
            <a:avLst/>
          </a:prstGeom>
          <a:noFill/>
        </p:spPr>
        <p:txBody>
          <a:bodyPr wrap="square" rtlCol="0">
            <a:spAutoFit/>
          </a:bodyPr>
          <a:lstStyle/>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Malware</a:t>
            </a:r>
            <a:r>
              <a:rPr lang="en-IN" sz="2000" dirty="0">
                <a:latin typeface="Arial" panose="020B0604020202020204" pitchFamily="34" charset="0"/>
                <a:cs typeface="Arial" panose="020B0604020202020204" pitchFamily="34" charset="0"/>
              </a:rPr>
              <a:t> (virus)</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SQL injection</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Phishing</a:t>
            </a:r>
          </a:p>
          <a:p>
            <a:pPr marL="285750"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Man in the middle attack</a:t>
            </a:r>
            <a:endParaRPr 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AA72227-6776-F29F-ED22-3165E3B8FA48}"/>
              </a:ext>
            </a:extLst>
          </p:cNvPr>
          <p:cNvSpPr txBox="1"/>
          <p:nvPr/>
        </p:nvSpPr>
        <p:spPr>
          <a:xfrm>
            <a:off x="2398943" y="3803894"/>
            <a:ext cx="9181708" cy="2431435"/>
          </a:xfrm>
          <a:prstGeom prst="rect">
            <a:avLst/>
          </a:prstGeom>
          <a:noFill/>
        </p:spPr>
        <p:txBody>
          <a:bodyPr wrap="square" rtlCol="0">
            <a:spAutoFit/>
          </a:bodyPr>
          <a:lstStyle/>
          <a:p>
            <a:r>
              <a:rPr lang="en-US" sz="3600" dirty="0">
                <a:latin typeface="Arial Black" panose="020B0A04020102020204" pitchFamily="34" charset="0"/>
              </a:rPr>
              <a:t>Protect yourself to Cyber attacks</a:t>
            </a:r>
          </a:p>
          <a:p>
            <a:endParaRPr lang="en-US" sz="3600" dirty="0"/>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Update software and </a:t>
            </a:r>
            <a:r>
              <a:rPr lang="en-US" sz="2000" dirty="0" err="1">
                <a:latin typeface="Arial" panose="020B0604020202020204" pitchFamily="34" charset="0"/>
                <a:cs typeface="Arial" panose="020B0604020202020204" pitchFamily="34" charset="0"/>
              </a:rPr>
              <a:t>os</a:t>
            </a:r>
            <a:endParaRPr lang="en-US"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Use anti virus</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Use string password</a:t>
            </a:r>
          </a:p>
          <a:p>
            <a:pPr marL="285750" indent="-285750">
              <a:buFont typeface="Wingdings" panose="05000000000000000000" pitchFamily="2" charset="2"/>
              <a:buChar char="Ø"/>
            </a:pPr>
            <a:r>
              <a:rPr lang="en-US" sz="2000" dirty="0">
                <a:latin typeface="Arial" panose="020B0604020202020204" pitchFamily="34" charset="0"/>
                <a:cs typeface="Arial" panose="020B0604020202020204" pitchFamily="34" charset="0"/>
              </a:rPr>
              <a:t>Avoid using unsecure </a:t>
            </a:r>
            <a:r>
              <a:rPr lang="en-US" sz="2000" dirty="0" err="1">
                <a:latin typeface="Arial" panose="020B0604020202020204" pitchFamily="34" charset="0"/>
                <a:cs typeface="Arial" panose="020B0604020202020204" pitchFamily="34" charset="0"/>
              </a:rPr>
              <a:t>wifi</a:t>
            </a:r>
            <a:r>
              <a:rPr lang="en-US" sz="2000" dirty="0">
                <a:latin typeface="Arial" panose="020B0604020202020204" pitchFamily="34" charset="0"/>
                <a:cs typeface="Arial" panose="020B0604020202020204" pitchFamily="34" charset="0"/>
              </a:rPr>
              <a:t> networks in public places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493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5E185D-C775-8EAD-9EA3-ADD4576A7B75}"/>
              </a:ext>
            </a:extLst>
          </p:cNvPr>
          <p:cNvSpPr txBox="1"/>
          <p:nvPr/>
        </p:nvSpPr>
        <p:spPr>
          <a:xfrm>
            <a:off x="3054284" y="772998"/>
            <a:ext cx="8493551" cy="2923877"/>
          </a:xfrm>
          <a:prstGeom prst="rect">
            <a:avLst/>
          </a:prstGeom>
          <a:noFill/>
        </p:spPr>
        <p:txBody>
          <a:bodyPr wrap="square" rtlCol="0">
            <a:spAutoFit/>
          </a:bodyPr>
          <a:lstStyle/>
          <a:p>
            <a:r>
              <a:rPr lang="en-US" sz="3600" dirty="0">
                <a:latin typeface="Arial Black" panose="020B0A04020102020204" pitchFamily="34" charset="0"/>
              </a:rPr>
              <a:t>Types of </a:t>
            </a:r>
            <a:r>
              <a:rPr lang="en-US" sz="3600" dirty="0" err="1">
                <a:latin typeface="Arial Black" panose="020B0A04020102020204" pitchFamily="34" charset="0"/>
              </a:rPr>
              <a:t>Heakers</a:t>
            </a:r>
            <a:endParaRPr lang="en-US" sz="3600" dirty="0">
              <a:latin typeface="Arial Black" panose="020B0A04020102020204" pitchFamily="34" charset="0"/>
            </a:endParaRPr>
          </a:p>
          <a:p>
            <a:endParaRPr lang="en-US" sz="2800" dirty="0">
              <a:latin typeface="Arial Black" panose="020B0A04020102020204" pitchFamily="34" charset="0"/>
            </a:endParaRPr>
          </a:p>
          <a:p>
            <a:pPr marL="285750" indent="-285750" algn="l">
              <a:buFont typeface="Wingdings" panose="05000000000000000000" pitchFamily="2" charset="2"/>
              <a:buChar char="v"/>
            </a:pPr>
            <a:r>
              <a:rPr lang="en-US" dirty="0"/>
              <a:t> </a:t>
            </a:r>
            <a:r>
              <a:rPr lang="en-IN" sz="2000" b="0" i="0" dirty="0">
                <a:solidFill>
                  <a:srgbClr val="585858"/>
                </a:solidFill>
                <a:effectLst/>
                <a:latin typeface="Arial" panose="020B0604020202020204" pitchFamily="34" charset="0"/>
                <a:cs typeface="Arial" panose="020B0604020202020204" pitchFamily="34" charset="0"/>
              </a:rPr>
              <a:t>Black hat hackers</a:t>
            </a:r>
          </a:p>
          <a:p>
            <a:pPr marL="285750" indent="-285750">
              <a:buFont typeface="Wingdings" panose="05000000000000000000" pitchFamily="2" charset="2"/>
              <a:buChar char="v"/>
            </a:pPr>
            <a:r>
              <a:rPr lang="en-IN" sz="2000" b="0" i="0" dirty="0">
                <a:solidFill>
                  <a:srgbClr val="585858"/>
                </a:solidFill>
                <a:effectLst/>
                <a:latin typeface="Arial" panose="020B0604020202020204" pitchFamily="34" charset="0"/>
                <a:cs typeface="Arial" panose="020B0604020202020204" pitchFamily="34" charset="0"/>
              </a:rPr>
              <a:t>White hat hackers</a:t>
            </a:r>
          </a:p>
          <a:p>
            <a:pPr marL="285750" indent="-285750">
              <a:buFont typeface="Wingdings" panose="05000000000000000000" pitchFamily="2" charset="2"/>
              <a:buChar char="v"/>
            </a:pPr>
            <a:r>
              <a:rPr lang="en-IN" sz="2000" b="0" i="0" dirty="0">
                <a:solidFill>
                  <a:srgbClr val="585858"/>
                </a:solidFill>
                <a:effectLst/>
                <a:latin typeface="Arial" panose="020B0604020202020204" pitchFamily="34" charset="0"/>
                <a:cs typeface="Arial" panose="020B0604020202020204" pitchFamily="34" charset="0"/>
              </a:rPr>
              <a:t>Gray hat hackers</a:t>
            </a:r>
          </a:p>
          <a:p>
            <a:pPr marL="285750" indent="-285750">
              <a:buFont typeface="Wingdings" panose="05000000000000000000" pitchFamily="2" charset="2"/>
              <a:buChar char="v"/>
            </a:pPr>
            <a:r>
              <a:rPr lang="en-IN" sz="2000" b="0" i="0" dirty="0">
                <a:solidFill>
                  <a:srgbClr val="585858"/>
                </a:solidFill>
                <a:effectLst/>
                <a:latin typeface="Arial" panose="020B0604020202020204" pitchFamily="34" charset="0"/>
                <a:cs typeface="Arial" panose="020B0604020202020204" pitchFamily="34" charset="0"/>
              </a:rPr>
              <a:t>Red hat hackers</a:t>
            </a:r>
            <a:br>
              <a:rPr lang="en-IN"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3C4D44C-E4D7-CFA8-F881-EA7106594CF3}"/>
              </a:ext>
            </a:extLst>
          </p:cNvPr>
          <p:cNvSpPr txBox="1"/>
          <p:nvPr/>
        </p:nvSpPr>
        <p:spPr>
          <a:xfrm>
            <a:off x="3054284" y="4453786"/>
            <a:ext cx="7334054" cy="1631216"/>
          </a:xfrm>
          <a:prstGeom prst="rect">
            <a:avLst/>
          </a:prstGeom>
          <a:noFill/>
        </p:spPr>
        <p:txBody>
          <a:bodyPr wrap="square">
            <a:spAutoFit/>
          </a:bodyPr>
          <a:lstStyle/>
          <a:p>
            <a:r>
              <a:rPr lang="en-US" sz="2000" b="0" i="0" dirty="0">
                <a:solidFill>
                  <a:srgbClr val="3A3A3A"/>
                </a:solidFill>
                <a:effectLst/>
                <a:latin typeface="-apple-system"/>
                <a:cs typeface="Arial" panose="020B0604020202020204" pitchFamily="34" charset="0"/>
              </a:rPr>
              <a:t>“</a:t>
            </a:r>
            <a:r>
              <a:rPr lang="en-US" sz="2000" b="0" i="0" dirty="0">
                <a:solidFill>
                  <a:srgbClr val="3A3A3A"/>
                </a:solidFill>
                <a:effectLst/>
                <a:latin typeface="Arial" panose="020B0604020202020204" pitchFamily="34" charset="0"/>
                <a:cs typeface="Arial" panose="020B0604020202020204" pitchFamily="34" charset="0"/>
              </a:rPr>
              <a:t>network scanning” is the process allowing you to determine all active devices on your network.  </a:t>
            </a:r>
            <a:r>
              <a:rPr lang="en-US" sz="2000" b="1" i="0" dirty="0">
                <a:solidFill>
                  <a:srgbClr val="3A3A3A"/>
                </a:solidFill>
                <a:effectLst/>
                <a:latin typeface="Arial" panose="020B0604020202020204" pitchFamily="34" charset="0"/>
                <a:cs typeface="Arial" panose="020B0604020202020204" pitchFamily="34" charset="0"/>
              </a:rPr>
              <a:t>Active scanning is when the tool sends a ping to each device</a:t>
            </a:r>
            <a:r>
              <a:rPr lang="en-US" sz="2000" b="0" i="0" dirty="0">
                <a:solidFill>
                  <a:srgbClr val="3A3A3A"/>
                </a:solidFill>
                <a:effectLst/>
                <a:latin typeface="Arial" panose="020B0604020202020204" pitchFamily="34" charset="0"/>
                <a:cs typeface="Arial" panose="020B0604020202020204" pitchFamily="34" charset="0"/>
              </a:rPr>
              <a:t> on the network and awaits a response. The scanner then looks at the responses it gets to see if there are inconsistencies or vulnerabilities.</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B8DA1C-AA77-5677-D7D4-6BA772E04244}"/>
              </a:ext>
            </a:extLst>
          </p:cNvPr>
          <p:cNvSpPr txBox="1"/>
          <p:nvPr/>
        </p:nvSpPr>
        <p:spPr>
          <a:xfrm>
            <a:off x="3054284" y="3573765"/>
            <a:ext cx="5679948" cy="646331"/>
          </a:xfrm>
          <a:prstGeom prst="rect">
            <a:avLst/>
          </a:prstGeom>
          <a:noFill/>
        </p:spPr>
        <p:txBody>
          <a:bodyPr wrap="square" rtlCol="0">
            <a:spAutoFit/>
          </a:bodyPr>
          <a:lstStyle/>
          <a:p>
            <a:r>
              <a:rPr lang="en-US" sz="3600" dirty="0">
                <a:latin typeface="Arial Black" panose="020B0A04020102020204" pitchFamily="34" charset="0"/>
              </a:rPr>
              <a:t>Network scanning</a:t>
            </a:r>
            <a:endParaRPr lang="en-IN" sz="3600" dirty="0">
              <a:latin typeface="Arial Black" panose="020B0A04020102020204" pitchFamily="34" charset="0"/>
            </a:endParaRPr>
          </a:p>
        </p:txBody>
      </p:sp>
    </p:spTree>
    <p:extLst>
      <p:ext uri="{BB962C8B-B14F-4D97-AF65-F5344CB8AC3E}">
        <p14:creationId xmlns:p14="http://schemas.microsoft.com/office/powerpoint/2010/main" val="298163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E20040-28AE-58FD-EA71-A2AC7AE26AD0}"/>
              </a:ext>
            </a:extLst>
          </p:cNvPr>
          <p:cNvSpPr txBox="1"/>
          <p:nvPr/>
        </p:nvSpPr>
        <p:spPr>
          <a:xfrm>
            <a:off x="2187615" y="246496"/>
            <a:ext cx="8669437" cy="646331"/>
          </a:xfrm>
          <a:prstGeom prst="rect">
            <a:avLst/>
          </a:prstGeom>
          <a:noFill/>
        </p:spPr>
        <p:txBody>
          <a:bodyPr wrap="square" rtlCol="0">
            <a:spAutoFit/>
          </a:bodyPr>
          <a:lstStyle/>
          <a:p>
            <a:r>
              <a:rPr lang="en-US" sz="3600" dirty="0">
                <a:latin typeface="Arial Black" panose="020B0A04020102020204" pitchFamily="34" charset="0"/>
              </a:rPr>
              <a:t>Nmap (Network Mapping tool)</a:t>
            </a:r>
            <a:endParaRPr lang="en-IN" sz="3600" dirty="0">
              <a:latin typeface="Arial Black" panose="020B0A04020102020204" pitchFamily="34" charset="0"/>
            </a:endParaRPr>
          </a:p>
        </p:txBody>
      </p:sp>
      <p:sp>
        <p:nvSpPr>
          <p:cNvPr id="13" name="TextBox 12">
            <a:extLst>
              <a:ext uri="{FF2B5EF4-FFF2-40B4-BE49-F238E27FC236}">
                <a16:creationId xmlns:a16="http://schemas.microsoft.com/office/drawing/2014/main" id="{D3627D4F-6BAA-7399-BF6F-5454E50AA2F2}"/>
              </a:ext>
            </a:extLst>
          </p:cNvPr>
          <p:cNvSpPr txBox="1"/>
          <p:nvPr/>
        </p:nvSpPr>
        <p:spPr>
          <a:xfrm>
            <a:off x="2936240" y="1674674"/>
            <a:ext cx="6096000" cy="1754326"/>
          </a:xfrm>
          <a:prstGeom prst="rect">
            <a:avLst/>
          </a:prstGeom>
          <a:noFill/>
        </p:spPr>
        <p:txBody>
          <a:bodyPr wrap="square">
            <a:spAutoFit/>
          </a:bodyPr>
          <a:lstStyle/>
          <a:p>
            <a:br>
              <a:rPr lang="en-IN" dirty="0"/>
            </a:br>
            <a:br>
              <a:rPr lang="en-IN" dirty="0"/>
            </a:br>
            <a:br>
              <a:rPr lang="en-IN" dirty="0"/>
            </a:br>
            <a:br>
              <a:rPr lang="en-IN" dirty="0"/>
            </a:br>
            <a:br>
              <a:rPr lang="en-IN" dirty="0"/>
            </a:br>
            <a:endParaRPr lang="en-IN" dirty="0"/>
          </a:p>
        </p:txBody>
      </p:sp>
      <p:sp>
        <p:nvSpPr>
          <p:cNvPr id="14" name="TextBox 13">
            <a:extLst>
              <a:ext uri="{FF2B5EF4-FFF2-40B4-BE49-F238E27FC236}">
                <a16:creationId xmlns:a16="http://schemas.microsoft.com/office/drawing/2014/main" id="{C2F814B2-0DB2-1A64-F161-B68B696FE73E}"/>
              </a:ext>
            </a:extLst>
          </p:cNvPr>
          <p:cNvSpPr txBox="1"/>
          <p:nvPr/>
        </p:nvSpPr>
        <p:spPr>
          <a:xfrm>
            <a:off x="3088640" y="1827074"/>
            <a:ext cx="6096000" cy="1754326"/>
          </a:xfrm>
          <a:prstGeom prst="rect">
            <a:avLst/>
          </a:prstGeom>
          <a:noFill/>
        </p:spPr>
        <p:txBody>
          <a:bodyPr wrap="square">
            <a:spAutoFit/>
          </a:bodyPr>
          <a:lstStyle/>
          <a:p>
            <a:br>
              <a:rPr lang="en-IN" dirty="0"/>
            </a:br>
            <a:br>
              <a:rPr lang="en-IN" dirty="0"/>
            </a:br>
            <a:br>
              <a:rPr lang="en-IN" dirty="0"/>
            </a:br>
            <a:br>
              <a:rPr lang="en-IN" dirty="0"/>
            </a:br>
            <a:br>
              <a:rPr lang="en-IN" dirty="0"/>
            </a:br>
            <a:endParaRPr lang="en-IN" dirty="0"/>
          </a:p>
        </p:txBody>
      </p:sp>
      <p:sp>
        <p:nvSpPr>
          <p:cNvPr id="15" name="TextBox 14">
            <a:extLst>
              <a:ext uri="{FF2B5EF4-FFF2-40B4-BE49-F238E27FC236}">
                <a16:creationId xmlns:a16="http://schemas.microsoft.com/office/drawing/2014/main" id="{106F16AD-6FD7-7ED2-0B4B-91CBD077A9F6}"/>
              </a:ext>
            </a:extLst>
          </p:cNvPr>
          <p:cNvSpPr txBox="1"/>
          <p:nvPr/>
        </p:nvSpPr>
        <p:spPr>
          <a:xfrm>
            <a:off x="3196542" y="2560235"/>
            <a:ext cx="6096000" cy="1754326"/>
          </a:xfrm>
          <a:prstGeom prst="rect">
            <a:avLst/>
          </a:prstGeom>
          <a:noFill/>
        </p:spPr>
        <p:txBody>
          <a:bodyPr wrap="square">
            <a:spAutoFit/>
          </a:bodyPr>
          <a:lstStyle/>
          <a:p>
            <a:br>
              <a:rPr lang="en-IN" dirty="0"/>
            </a:br>
            <a:br>
              <a:rPr lang="en-IN" dirty="0"/>
            </a:br>
            <a:br>
              <a:rPr lang="en-IN" dirty="0"/>
            </a:br>
            <a:br>
              <a:rPr lang="en-IN" dirty="0"/>
            </a:br>
            <a:br>
              <a:rPr lang="en-IN" dirty="0"/>
            </a:br>
            <a:endParaRPr lang="en-IN" dirty="0"/>
          </a:p>
        </p:txBody>
      </p:sp>
      <p:sp>
        <p:nvSpPr>
          <p:cNvPr id="16" name="TextBox 15">
            <a:extLst>
              <a:ext uri="{FF2B5EF4-FFF2-40B4-BE49-F238E27FC236}">
                <a16:creationId xmlns:a16="http://schemas.microsoft.com/office/drawing/2014/main" id="{9028BD38-53D9-871A-2CE2-A9AD5FC7C49F}"/>
              </a:ext>
            </a:extLst>
          </p:cNvPr>
          <p:cNvSpPr txBox="1"/>
          <p:nvPr/>
        </p:nvSpPr>
        <p:spPr>
          <a:xfrm>
            <a:off x="3393440" y="2131874"/>
            <a:ext cx="6096000" cy="1754326"/>
          </a:xfrm>
          <a:prstGeom prst="rect">
            <a:avLst/>
          </a:prstGeom>
          <a:noFill/>
        </p:spPr>
        <p:txBody>
          <a:bodyPr wrap="square">
            <a:spAutoFit/>
          </a:bodyPr>
          <a:lstStyle/>
          <a:p>
            <a:br>
              <a:rPr lang="en-IN" dirty="0"/>
            </a:br>
            <a:br>
              <a:rPr lang="en-IN" dirty="0"/>
            </a:br>
            <a:br>
              <a:rPr lang="en-IN" dirty="0"/>
            </a:br>
            <a:br>
              <a:rPr lang="en-IN" dirty="0"/>
            </a:br>
            <a:br>
              <a:rPr lang="en-IN" dirty="0"/>
            </a:br>
            <a:endParaRPr lang="en-IN" dirty="0"/>
          </a:p>
        </p:txBody>
      </p:sp>
      <p:sp>
        <p:nvSpPr>
          <p:cNvPr id="17" name="TextBox 16">
            <a:extLst>
              <a:ext uri="{FF2B5EF4-FFF2-40B4-BE49-F238E27FC236}">
                <a16:creationId xmlns:a16="http://schemas.microsoft.com/office/drawing/2014/main" id="{A90D4F82-FC8C-187B-32CF-5911CAC2847C}"/>
              </a:ext>
            </a:extLst>
          </p:cNvPr>
          <p:cNvSpPr txBox="1"/>
          <p:nvPr/>
        </p:nvSpPr>
        <p:spPr>
          <a:xfrm>
            <a:off x="3545840" y="2284274"/>
            <a:ext cx="6096000" cy="1754326"/>
          </a:xfrm>
          <a:prstGeom prst="rect">
            <a:avLst/>
          </a:prstGeom>
          <a:noFill/>
        </p:spPr>
        <p:txBody>
          <a:bodyPr wrap="square">
            <a:spAutoFit/>
          </a:bodyPr>
          <a:lstStyle/>
          <a:p>
            <a:br>
              <a:rPr lang="en-IN" dirty="0"/>
            </a:br>
            <a:br>
              <a:rPr lang="en-IN" dirty="0"/>
            </a:br>
            <a:br>
              <a:rPr lang="en-IN" dirty="0"/>
            </a:br>
            <a:br>
              <a:rPr lang="en-IN" dirty="0"/>
            </a:br>
            <a:br>
              <a:rPr lang="en-IN" dirty="0"/>
            </a:br>
            <a:endParaRPr lang="en-IN" dirty="0"/>
          </a:p>
        </p:txBody>
      </p:sp>
      <p:pic>
        <p:nvPicPr>
          <p:cNvPr id="19" name="Picture 18">
            <a:extLst>
              <a:ext uri="{FF2B5EF4-FFF2-40B4-BE49-F238E27FC236}">
                <a16:creationId xmlns:a16="http://schemas.microsoft.com/office/drawing/2014/main" id="{6C4EBE86-8FF1-C3C3-8FD6-6C32DD88C4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7435" y="1027938"/>
            <a:ext cx="6616861" cy="5060346"/>
          </a:xfrm>
          <a:prstGeom prst="rect">
            <a:avLst/>
          </a:prstGeom>
        </p:spPr>
      </p:pic>
      <p:sp>
        <p:nvSpPr>
          <p:cNvPr id="20" name="TextBox 19">
            <a:extLst>
              <a:ext uri="{FF2B5EF4-FFF2-40B4-BE49-F238E27FC236}">
                <a16:creationId xmlns:a16="http://schemas.microsoft.com/office/drawing/2014/main" id="{D1655BB9-D4AA-C097-7CDD-0355A7D177FB}"/>
              </a:ext>
            </a:extLst>
          </p:cNvPr>
          <p:cNvSpPr txBox="1"/>
          <p:nvPr/>
        </p:nvSpPr>
        <p:spPr>
          <a:xfrm>
            <a:off x="1481560" y="1990846"/>
            <a:ext cx="3576577" cy="2554545"/>
          </a:xfrm>
          <a:prstGeom prst="rect">
            <a:avLst/>
          </a:prstGeom>
          <a:noFill/>
        </p:spPr>
        <p:txBody>
          <a:bodyPr wrap="square" rtlCol="0">
            <a:spAutoFit/>
          </a:bodyPr>
          <a:lstStyle/>
          <a:p>
            <a:r>
              <a:rPr lang="en-US" sz="2000" b="0" i="0" dirty="0">
                <a:solidFill>
                  <a:srgbClr val="212234"/>
                </a:solidFill>
                <a:effectLst/>
                <a:latin typeface="Arial" panose="020B0604020202020204" pitchFamily="34" charset="0"/>
                <a:cs typeface="Arial" panose="020B0604020202020204" pitchFamily="34" charset="0"/>
              </a:rPr>
              <a:t>Nmap is a network mapper that has emerged as one of the most popular, free network discovery tools on the market. Nmap is now one of the core tools used by network administrators to map their networks</a:t>
            </a:r>
            <a:r>
              <a:rPr lang="en-US" b="0" i="0" dirty="0">
                <a:solidFill>
                  <a:srgbClr val="212234"/>
                </a:solidFill>
                <a:effectLst/>
                <a:latin typeface="Graphik LC Web"/>
              </a:rPr>
              <a:t>.</a:t>
            </a:r>
            <a:endParaRPr lang="en-IN" dirty="0"/>
          </a:p>
        </p:txBody>
      </p:sp>
    </p:spTree>
    <p:extLst>
      <p:ext uri="{BB962C8B-B14F-4D97-AF65-F5344CB8AC3E}">
        <p14:creationId xmlns:p14="http://schemas.microsoft.com/office/powerpoint/2010/main" val="181441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C46D106-9D00-EEC5-C799-2BDD06946D4A}"/>
              </a:ext>
            </a:extLst>
          </p:cNvPr>
          <p:cNvSpPr txBox="1"/>
          <p:nvPr/>
        </p:nvSpPr>
        <p:spPr>
          <a:xfrm>
            <a:off x="3048000" y="697586"/>
            <a:ext cx="6096000" cy="923330"/>
          </a:xfrm>
          <a:prstGeom prst="rect">
            <a:avLst/>
          </a:prstGeom>
          <a:noFill/>
        </p:spPr>
        <p:txBody>
          <a:bodyPr wrap="square">
            <a:spAutoFit/>
          </a:bodyPr>
          <a:lstStyle/>
          <a:p>
            <a:pPr algn="l" fontAlgn="base"/>
            <a:r>
              <a:rPr lang="en-US" sz="3600" b="1" i="0" dirty="0">
                <a:effectLst/>
                <a:latin typeface="Arial Black" panose="020B0A04020102020204" pitchFamily="34" charset="0"/>
                <a:cs typeface="Arial" panose="020B0604020202020204" pitchFamily="34" charset="0"/>
              </a:rPr>
              <a:t>Why use Nmap?</a:t>
            </a:r>
          </a:p>
          <a:p>
            <a:pPr algn="l" fontAlgn="base"/>
            <a:endParaRPr lang="en-US" b="0" i="0" dirty="0">
              <a:solidFill>
                <a:srgbClr val="0A0A23"/>
              </a:solidFill>
              <a:effectLst/>
              <a:latin typeface="Lato" panose="020F0502020204030203" pitchFamily="34" charset="0"/>
            </a:endParaRPr>
          </a:p>
        </p:txBody>
      </p:sp>
      <p:sp>
        <p:nvSpPr>
          <p:cNvPr id="7" name="TextBox 6">
            <a:extLst>
              <a:ext uri="{FF2B5EF4-FFF2-40B4-BE49-F238E27FC236}">
                <a16:creationId xmlns:a16="http://schemas.microsoft.com/office/drawing/2014/main" id="{669234AC-1B63-336F-BC01-9CC8E829F8E7}"/>
              </a:ext>
            </a:extLst>
          </p:cNvPr>
          <p:cNvSpPr txBox="1"/>
          <p:nvPr/>
        </p:nvSpPr>
        <p:spPr>
          <a:xfrm>
            <a:off x="2743200" y="1674857"/>
            <a:ext cx="6248400" cy="1908215"/>
          </a:xfrm>
          <a:prstGeom prst="rect">
            <a:avLst/>
          </a:prstGeom>
          <a:noFill/>
        </p:spPr>
        <p:txBody>
          <a:bodyPr wrap="square">
            <a:spAutoFit/>
          </a:bodyPr>
          <a:lstStyle/>
          <a:p>
            <a:pPr marL="342900" indent="-342900" fontAlgn="base">
              <a:buFont typeface="Wingdings" panose="05000000000000000000" pitchFamily="2" charset="2"/>
              <a:buChar char="v"/>
            </a:pPr>
            <a:r>
              <a:rPr lang="en-US" sz="2000" b="0" i="0" dirty="0">
                <a:solidFill>
                  <a:srgbClr val="0A0A23"/>
                </a:solidFill>
                <a:effectLst/>
                <a:latin typeface="Arial" panose="020B0604020202020204" pitchFamily="34" charset="0"/>
                <a:cs typeface="Arial" panose="020B0604020202020204" pitchFamily="34" charset="0"/>
              </a:rPr>
              <a:t>Nmap can find information about the operating system running on devices. It can provide detailed information like OS versions, making it easier to plan additional approaches during penetration testing.</a:t>
            </a:r>
          </a:p>
          <a:p>
            <a:pPr marL="285750" indent="-285750" algn="l" fontAlgn="base">
              <a:buFont typeface="Wingdings" panose="05000000000000000000" pitchFamily="2" charset="2"/>
              <a:buChar char="v"/>
            </a:pPr>
            <a:endParaRPr lang="en-US" b="0" i="0" dirty="0">
              <a:solidFill>
                <a:srgbClr val="0A0A23"/>
              </a:solidFill>
              <a:effectLst/>
              <a:latin typeface="inherit"/>
            </a:endParaRPr>
          </a:p>
        </p:txBody>
      </p:sp>
      <p:sp>
        <p:nvSpPr>
          <p:cNvPr id="9" name="TextBox 8">
            <a:extLst>
              <a:ext uri="{FF2B5EF4-FFF2-40B4-BE49-F238E27FC236}">
                <a16:creationId xmlns:a16="http://schemas.microsoft.com/office/drawing/2014/main" id="{D9A7CE55-394B-C5C9-6E57-9B8D6FC5EA8E}"/>
              </a:ext>
            </a:extLst>
          </p:cNvPr>
          <p:cNvSpPr txBox="1"/>
          <p:nvPr/>
        </p:nvSpPr>
        <p:spPr>
          <a:xfrm>
            <a:off x="2743200" y="3582706"/>
            <a:ext cx="6096000" cy="1015663"/>
          </a:xfrm>
          <a:prstGeom prst="rect">
            <a:avLst/>
          </a:prstGeom>
          <a:noFill/>
        </p:spPr>
        <p:txBody>
          <a:bodyPr wrap="square">
            <a:spAutoFit/>
          </a:bodyPr>
          <a:lstStyle/>
          <a:p>
            <a:pPr marL="342900" indent="-342900" algn="l" fontAlgn="base">
              <a:buFont typeface="Wingdings" panose="05000000000000000000" pitchFamily="2" charset="2"/>
              <a:buChar char="v"/>
            </a:pPr>
            <a:r>
              <a:rPr lang="en-US" sz="2000" b="0" i="0" dirty="0">
                <a:solidFill>
                  <a:srgbClr val="0A0A23"/>
                </a:solidFill>
                <a:effectLst/>
                <a:latin typeface="Arial" panose="020B0604020202020204" pitchFamily="34" charset="0"/>
                <a:cs typeface="Arial" panose="020B0604020202020204" pitchFamily="34" charset="0"/>
              </a:rPr>
              <a:t>Nmap has a graphical user interface called </a:t>
            </a:r>
            <a:r>
              <a:rPr lang="en-US" sz="2000" b="0" i="0" dirty="0" err="1">
                <a:solidFill>
                  <a:srgbClr val="0A0A23"/>
                </a:solidFill>
                <a:effectLst/>
                <a:latin typeface="Arial" panose="020B0604020202020204" pitchFamily="34" charset="0"/>
                <a:cs typeface="Arial" panose="020B0604020202020204" pitchFamily="34" charset="0"/>
              </a:rPr>
              <a:t>Zenmap</a:t>
            </a:r>
            <a:r>
              <a:rPr lang="en-US" sz="2000" b="0" i="0" dirty="0">
                <a:solidFill>
                  <a:srgbClr val="0A0A23"/>
                </a:solidFill>
                <a:effectLst/>
                <a:latin typeface="Arial" panose="020B0604020202020204" pitchFamily="34" charset="0"/>
                <a:cs typeface="Arial" panose="020B0604020202020204" pitchFamily="34" charset="0"/>
              </a:rPr>
              <a:t>. It helps you develop visual mappings of a network for better usability and reporting</a:t>
            </a:r>
            <a:r>
              <a:rPr lang="en-US" b="0" i="0" dirty="0">
                <a:solidFill>
                  <a:srgbClr val="0A0A23"/>
                </a:solidFill>
                <a:effectLst/>
                <a:latin typeface="inherit"/>
              </a:rPr>
              <a:t>.</a:t>
            </a:r>
          </a:p>
        </p:txBody>
      </p:sp>
    </p:spTree>
    <p:extLst>
      <p:ext uri="{BB962C8B-B14F-4D97-AF65-F5344CB8AC3E}">
        <p14:creationId xmlns:p14="http://schemas.microsoft.com/office/powerpoint/2010/main" val="154609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BD7FCE-6B4A-190F-64E1-45CC455C8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9078" y="1053296"/>
            <a:ext cx="6832922" cy="5804704"/>
          </a:xfrm>
          <a:prstGeom prst="rect">
            <a:avLst/>
          </a:prstGeom>
        </p:spPr>
      </p:pic>
      <p:sp>
        <p:nvSpPr>
          <p:cNvPr id="7" name="TextBox 6">
            <a:extLst>
              <a:ext uri="{FF2B5EF4-FFF2-40B4-BE49-F238E27FC236}">
                <a16:creationId xmlns:a16="http://schemas.microsoft.com/office/drawing/2014/main" id="{4D0BA167-A9C7-EA61-8CE2-0B068FDCE661}"/>
              </a:ext>
            </a:extLst>
          </p:cNvPr>
          <p:cNvSpPr txBox="1"/>
          <p:nvPr/>
        </p:nvSpPr>
        <p:spPr>
          <a:xfrm>
            <a:off x="2681469" y="142054"/>
            <a:ext cx="6094070" cy="707886"/>
          </a:xfrm>
          <a:prstGeom prst="rect">
            <a:avLst/>
          </a:prstGeom>
          <a:noFill/>
        </p:spPr>
        <p:txBody>
          <a:bodyPr wrap="square">
            <a:spAutoFit/>
          </a:bodyPr>
          <a:lstStyle/>
          <a:p>
            <a:pPr algn="l"/>
            <a:r>
              <a:rPr lang="en-IN" sz="4000" b="1" i="0" dirty="0">
                <a:solidFill>
                  <a:srgbClr val="212234"/>
                </a:solidFill>
                <a:effectLst/>
                <a:latin typeface="Arial Black" panose="020B0A04020102020204" pitchFamily="34" charset="0"/>
              </a:rPr>
              <a:t>Nmap Commands</a:t>
            </a:r>
          </a:p>
        </p:txBody>
      </p:sp>
      <p:sp>
        <p:nvSpPr>
          <p:cNvPr id="8" name="TextBox 7">
            <a:extLst>
              <a:ext uri="{FF2B5EF4-FFF2-40B4-BE49-F238E27FC236}">
                <a16:creationId xmlns:a16="http://schemas.microsoft.com/office/drawing/2014/main" id="{F0F2D7D2-0904-79A9-8665-53128656F390}"/>
              </a:ext>
            </a:extLst>
          </p:cNvPr>
          <p:cNvSpPr txBox="1"/>
          <p:nvPr/>
        </p:nvSpPr>
        <p:spPr>
          <a:xfrm>
            <a:off x="1828800" y="1956122"/>
            <a:ext cx="3090441" cy="3785652"/>
          </a:xfrm>
          <a:prstGeom prst="rect">
            <a:avLst/>
          </a:prstGeom>
          <a:noFill/>
        </p:spPr>
        <p:txBody>
          <a:bodyPr wrap="square" rtlCol="0">
            <a:spAutoFit/>
          </a:bodyPr>
          <a:lstStyle/>
          <a:p>
            <a:r>
              <a:rPr lang="en-US" sz="2400" b="0" i="0" dirty="0">
                <a:solidFill>
                  <a:srgbClr val="212234"/>
                </a:solidFill>
                <a:effectLst/>
                <a:latin typeface="Arial" panose="020B0604020202020204" pitchFamily="34" charset="0"/>
                <a:cs typeface="Arial" panose="020B0604020202020204" pitchFamily="34" charset="0"/>
              </a:rPr>
              <a:t>Most of the common functions of Nmap can be executed using a single command, and the program also uses a number of ‘shortcut’ commands that can be used to automate common tasks.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1974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7188E-24C3-7707-29A7-B90BCE8075EF}"/>
              </a:ext>
            </a:extLst>
          </p:cNvPr>
          <p:cNvSpPr txBox="1"/>
          <p:nvPr/>
        </p:nvSpPr>
        <p:spPr>
          <a:xfrm>
            <a:off x="3460831" y="2465408"/>
            <a:ext cx="7755038" cy="1323439"/>
          </a:xfrm>
          <a:prstGeom prst="rect">
            <a:avLst/>
          </a:prstGeom>
          <a:noFill/>
        </p:spPr>
        <p:txBody>
          <a:bodyPr wrap="square" rtlCol="0">
            <a:spAutoFit/>
          </a:bodyPr>
          <a:lstStyle/>
          <a:p>
            <a:r>
              <a:rPr lang="en-US" sz="8000" dirty="0">
                <a:latin typeface="Arial Black" panose="020B0A04020102020204" pitchFamily="34" charset="0"/>
              </a:rPr>
              <a:t>Thank you</a:t>
            </a:r>
            <a:endParaRPr lang="en-IN" sz="8000" dirty="0">
              <a:latin typeface="Arial Black" panose="020B0A04020102020204" pitchFamily="34" charset="0"/>
            </a:endParaRPr>
          </a:p>
        </p:txBody>
      </p:sp>
    </p:spTree>
    <p:extLst>
      <p:ext uri="{BB962C8B-B14F-4D97-AF65-F5344CB8AC3E}">
        <p14:creationId xmlns:p14="http://schemas.microsoft.com/office/powerpoint/2010/main" val="50673656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1256</TotalTime>
  <Words>389</Words>
  <Application>Microsoft Office PowerPoint</Application>
  <PresentationFormat>Widescreen</PresentationFormat>
  <Paragraphs>67</Paragraphs>
  <Slides>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-apple-system</vt:lpstr>
      <vt:lpstr>Arial</vt:lpstr>
      <vt:lpstr>Arial Black</vt:lpstr>
      <vt:lpstr>Calibri</vt:lpstr>
      <vt:lpstr>Cascadia Mono SemiBold</vt:lpstr>
      <vt:lpstr>Century Gothic</vt:lpstr>
      <vt:lpstr>Graphik LC Web</vt:lpstr>
      <vt:lpstr>inherit</vt:lpstr>
      <vt:lpstr>Lato</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dc:title>
  <dc:creator>Mokshi Diwde</dc:creator>
  <cp:lastModifiedBy>Mokshi Diwde</cp:lastModifiedBy>
  <cp:revision>3</cp:revision>
  <dcterms:created xsi:type="dcterms:W3CDTF">2022-09-25T14:07:36Z</dcterms:created>
  <dcterms:modified xsi:type="dcterms:W3CDTF">2022-11-25T08:20:13Z</dcterms:modified>
</cp:coreProperties>
</file>