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9"/>
      <p:bold r:id="rId10"/>
      <p:italic r:id="rId11"/>
      <p:boldItalic r:id="rId12"/>
    </p:embeddedFont>
    <p:embeddedFont>
      <p:font typeface="Roboto Mono Medium" panose="020F0502020204030204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31ad65d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31ad65d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31ad65dc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31ad65dc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31ad65dc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31ad65dc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31ad65dc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31ad65dc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31ad65dc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31ad65dc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EtLw3WEuXJ4-ELK1a8l3wgmf3CKrLueR/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QJBb3D7HESsTc25oeo4r-Io30ARQHPED/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BlhIUqOly1G5VS70yaJzOqsiGrUul_Nj/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66650" y="2123850"/>
            <a:ext cx="40107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AI ASSIGNMENT-</a:t>
            </a:r>
            <a:r>
              <a:rPr lang="en-GB" b="1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CS22B046 TANGUTURI MOKSHITH REDDY</a:t>
            </a:r>
            <a:endParaRPr sz="1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CS22B059 SASAANK JANAPATI</a:t>
            </a:r>
            <a:endParaRPr sz="1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74100" y="200750"/>
            <a:ext cx="89958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1. Agent-1: 4-ply Minimax</a:t>
            </a:r>
            <a:endParaRPr sz="1300" b="1" dirty="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   Agent-2: 1-ply Minimax</a:t>
            </a:r>
            <a:endParaRPr sz="1300" b="1" dirty="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   Game Result: 1-0</a:t>
            </a:r>
            <a:endParaRPr sz="1300" b="1" dirty="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   Checkmate!</a:t>
            </a:r>
          </a:p>
        </p:txBody>
      </p:sp>
      <p:pic>
        <p:nvPicPr>
          <p:cNvPr id="60" name="Google Shape;60;p14" title="game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495" y="1042492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1721F2-5855-B0E7-4969-A17B933F572A}"/>
              </a:ext>
            </a:extLst>
          </p:cNvPr>
          <p:cNvSpPr txBox="1"/>
          <p:nvPr/>
        </p:nvSpPr>
        <p:spPr>
          <a:xfrm>
            <a:off x="113440" y="1556087"/>
            <a:ext cx="4266055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b="1" dirty="0">
                <a:solidFill>
                  <a:schemeClr val="bg2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Reason for Agent-1 (4-ply Minimax) Winning</a:t>
            </a:r>
          </a:p>
          <a:p>
            <a:pPr>
              <a:buFont typeface="+mj-lt"/>
              <a:buAutoNum type="arabicPeriod"/>
            </a:pPr>
            <a:r>
              <a:rPr lang="en-US" sz="1300" dirty="0">
                <a:solidFill>
                  <a:schemeClr val="bg2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Deeper foresight – Sees 4 moves ahead vs. 1.</a:t>
            </a:r>
          </a:p>
          <a:p>
            <a:pPr>
              <a:buFont typeface="+mj-lt"/>
              <a:buAutoNum type="arabicPeriod"/>
            </a:pPr>
            <a:r>
              <a:rPr lang="en-US" sz="1300" dirty="0">
                <a:solidFill>
                  <a:schemeClr val="bg2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Better tactics – Detects traps and threats early.</a:t>
            </a:r>
          </a:p>
          <a:p>
            <a:pPr>
              <a:buFont typeface="+mj-lt"/>
              <a:buAutoNum type="arabicPeriod"/>
            </a:pPr>
            <a:r>
              <a:rPr lang="en-US" sz="1300" dirty="0">
                <a:solidFill>
                  <a:schemeClr val="bg2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Stronger defense – Avoids blunders Agent-2 can't see.</a:t>
            </a:r>
          </a:p>
          <a:p>
            <a:pPr>
              <a:buFont typeface="+mj-lt"/>
              <a:buAutoNum type="arabicPeriod"/>
            </a:pPr>
            <a:r>
              <a:rPr lang="en-US" sz="1300" dirty="0">
                <a:solidFill>
                  <a:schemeClr val="bg2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Checkmate planning – Can force mate; Agent-2 can't anticipate it.</a:t>
            </a:r>
          </a:p>
          <a:p>
            <a:r>
              <a:rPr lang="en-US" sz="1300" dirty="0">
                <a:solidFill>
                  <a:schemeClr val="bg2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Result: Agent-1 plays strategically and tactically better, leading to a checkmate win.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74100" y="200750"/>
            <a:ext cx="8995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2. Agent-1: 1-ply Alphabeta</a:t>
            </a:r>
            <a:endParaRPr sz="1300" b="1" dirty="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   Agent-2: 4-ply Alphabeta</a:t>
            </a:r>
            <a:endParaRPr sz="1300" b="1" dirty="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   Game Result: 1/2-1/2</a:t>
            </a:r>
            <a:endParaRPr sz="1300" b="1" dirty="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   Fivefold repetition!</a:t>
            </a:r>
            <a:endParaRPr sz="1300" b="1" dirty="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6" name="Google Shape;66;p15" title="game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926" y="6933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2115BD-8087-C6CA-52AE-DDCE2C293E9E}"/>
              </a:ext>
            </a:extLst>
          </p:cNvPr>
          <p:cNvSpPr txBox="1"/>
          <p:nvPr/>
        </p:nvSpPr>
        <p:spPr>
          <a:xfrm>
            <a:off x="74100" y="1359126"/>
            <a:ext cx="3941010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b="1" dirty="0">
                <a:solidFill>
                  <a:schemeClr val="bg2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Reason for Draw (1-ply AlphaBeta vs 4-ply AlphaBeta)</a:t>
            </a:r>
          </a:p>
          <a:p>
            <a:pPr>
              <a:buFont typeface="+mj-lt"/>
              <a:buAutoNum type="arabicPeriod"/>
            </a:pPr>
            <a:r>
              <a:rPr lang="en-US" sz="1300" dirty="0">
                <a:solidFill>
                  <a:schemeClr val="bg2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Agent-2 (4-ply) was stronger but likely couldn’t find a forced win within 4 plies.</a:t>
            </a:r>
          </a:p>
          <a:p>
            <a:pPr>
              <a:buFont typeface="+mj-lt"/>
              <a:buAutoNum type="arabicPeriod"/>
            </a:pPr>
            <a:r>
              <a:rPr lang="en-US" sz="1300" dirty="0">
                <a:solidFill>
                  <a:schemeClr val="bg2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Agent-1 (1-ply) played safe or repetitive moves it considered best short-term.</a:t>
            </a:r>
          </a:p>
          <a:p>
            <a:pPr>
              <a:buFont typeface="+mj-lt"/>
              <a:buAutoNum type="arabicPeriod"/>
            </a:pPr>
            <a:r>
              <a:rPr lang="en-US" sz="1300" dirty="0">
                <a:solidFill>
                  <a:schemeClr val="bg2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The repeated safe responses caused both agents to repeat positions.</a:t>
            </a:r>
          </a:p>
          <a:p>
            <a:pPr>
              <a:buFont typeface="+mj-lt"/>
              <a:buAutoNum type="arabicPeriod"/>
            </a:pPr>
            <a:r>
              <a:rPr lang="en-US" sz="1300" dirty="0">
                <a:solidFill>
                  <a:schemeClr val="bg2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AlphaBeta’s pruning may have missed subtle win paths or preferred repetition to risk.</a:t>
            </a:r>
          </a:p>
          <a:p>
            <a:r>
              <a:rPr lang="en-US" sz="1300" dirty="0">
                <a:solidFill>
                  <a:schemeClr val="bg2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Result: Despite Agent-2 being deeper, both agents repeated the same board state five times → Draw by fivefold repetition.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74100" y="200750"/>
            <a:ext cx="8995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3. Agent-1: 4-ply Minimax</a:t>
            </a:r>
            <a:endParaRPr sz="1300" b="1" dirty="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   Agent-2: 4-ply Alphabeta</a:t>
            </a:r>
            <a:endParaRPr sz="1300" b="1" dirty="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   Game Result: 1/2-1/2</a:t>
            </a:r>
            <a:endParaRPr sz="1300" b="1" dirty="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   Fivefold repetition!</a:t>
            </a:r>
            <a:endParaRPr sz="1300" b="1" dirty="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2" name="Google Shape;72;p16" title="game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183" y="693350"/>
            <a:ext cx="3652750" cy="36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4C156A-9A28-C6B6-963F-8EE0F340BB55}"/>
              </a:ext>
            </a:extLst>
          </p:cNvPr>
          <p:cNvSpPr txBox="1"/>
          <p:nvPr/>
        </p:nvSpPr>
        <p:spPr>
          <a:xfrm>
            <a:off x="135977" y="1725224"/>
            <a:ext cx="420226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b="1" dirty="0">
                <a:latin typeface="Roboto Mono" panose="00000009000000000000" pitchFamily="49" charset="0"/>
                <a:ea typeface="Roboto Mono" panose="00000009000000000000" pitchFamily="49" charset="0"/>
              </a:rPr>
              <a:t>Reason for Draw (4-ply Minimax vs 4-ply AlphaBeta)</a:t>
            </a:r>
          </a:p>
          <a:p>
            <a:pPr>
              <a:buFont typeface="+mj-lt"/>
              <a:buAutoNum type="arabicPeriod"/>
            </a:pPr>
            <a:r>
              <a:rPr lang="en-US" sz="1300" dirty="0">
                <a:latin typeface="Roboto Mono" panose="00000009000000000000" pitchFamily="49" charset="0"/>
                <a:ea typeface="Roboto Mono" panose="00000009000000000000" pitchFamily="49" charset="0"/>
              </a:rPr>
              <a:t>Both agents search 4 plies deep, so they’re equally strong tactically.</a:t>
            </a:r>
          </a:p>
          <a:p>
            <a:pPr>
              <a:buFont typeface="+mj-lt"/>
              <a:buAutoNum type="arabicPeriod"/>
            </a:pPr>
            <a:r>
              <a:rPr lang="en-US" sz="1300" dirty="0">
                <a:latin typeface="Roboto Mono" panose="00000009000000000000" pitchFamily="49" charset="0"/>
                <a:ea typeface="Roboto Mono" panose="00000009000000000000" pitchFamily="49" charset="0"/>
              </a:rPr>
              <a:t>Neither agent found a clear path to victory within their search horizon.</a:t>
            </a:r>
          </a:p>
          <a:p>
            <a:pPr>
              <a:buFont typeface="+mj-lt"/>
              <a:buAutoNum type="arabicPeriod"/>
            </a:pPr>
            <a:r>
              <a:rPr lang="en-US" sz="1300" dirty="0">
                <a:latin typeface="Roboto Mono" panose="00000009000000000000" pitchFamily="49" charset="0"/>
                <a:ea typeface="Roboto Mono" panose="00000009000000000000" pitchFamily="49" charset="0"/>
              </a:rPr>
              <a:t>The agents likely repeated balanced or "safe" positions to avoid risks.</a:t>
            </a:r>
          </a:p>
          <a:p>
            <a:pPr>
              <a:buFont typeface="+mj-lt"/>
              <a:buAutoNum type="arabicPeriod"/>
            </a:pPr>
            <a:r>
              <a:rPr lang="en-US" sz="1300" dirty="0">
                <a:latin typeface="Roboto Mono" panose="00000009000000000000" pitchFamily="49" charset="0"/>
                <a:ea typeface="Roboto Mono" panose="00000009000000000000" pitchFamily="49" charset="0"/>
              </a:rPr>
              <a:t>Without deeper strategic planning, the game loops into repetition.</a:t>
            </a:r>
          </a:p>
          <a:p>
            <a:r>
              <a:rPr lang="en-US" sz="1300" dirty="0">
                <a:latin typeface="Roboto Mono" panose="00000009000000000000" pitchFamily="49" charset="0"/>
                <a:ea typeface="Roboto Mono" panose="00000009000000000000" pitchFamily="49" charset="0"/>
              </a:rPr>
              <a:t>Result: Equal strength + no decisive tactics = draw by fivefold repetition.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74100" y="200750"/>
            <a:ext cx="899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74100" y="1072500"/>
            <a:ext cx="8995800" cy="29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u="sng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Chess Evaluation Function (Material + Positional)</a:t>
            </a:r>
            <a:endParaRPr sz="1500" b="1" u="sng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This evaluation function scores a given chess position based on: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"/>
              <a:buAutoNum type="arabicPeriod"/>
            </a:pPr>
            <a:r>
              <a:rPr lang="en-GB" sz="1200" b="1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Material Balance:</a:t>
            </a:r>
            <a:endParaRPr sz="1200" b="1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 Medium"/>
              <a:buAutoNum type="alphaLcPeriod"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Assigns standard midgame values to each piece (e.g., pawn = 100, queen = 900).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 Medium"/>
              <a:buAutoNum type="alphaLcPeriod"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Calculates the material difference between White and Black.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"/>
              <a:buAutoNum type="arabicPeriod"/>
            </a:pPr>
            <a:r>
              <a:rPr lang="en-GB" sz="1200" b="1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Piece-Square Tables:</a:t>
            </a:r>
            <a:endParaRPr sz="1200" b="1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 Medium"/>
              <a:buAutoNum type="alphaLcPeriod"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Adds positional bonuses/penalties based on where each piece is located.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 Medium"/>
              <a:buAutoNum type="alphaLcPeriod"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Encourages strategic placement (e.g., central knights, advanced pawns).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 Medium"/>
              <a:buAutoNum type="alphaLcPeriod"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Uses mirrored tables for Black to evaluate from White’s perspective.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"/>
              <a:buAutoNum type="arabicPeriod"/>
            </a:pPr>
            <a:r>
              <a:rPr lang="en-GB" sz="1200" b="1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Game Termination Checks:</a:t>
            </a:r>
            <a:endParaRPr sz="1200" b="1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 Medium"/>
              <a:buAutoNum type="alphaLcPeriod"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Returns large values for checkmate (win/loss) and 0 for draws/stalemate.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The final score is positive if the current player (to move) is better, and negative if worse. This allows it to be used directly in minimax or alpha-beta search.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135600" y="1386150"/>
            <a:ext cx="8872800" cy="23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 u="sng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Initial Evaluation Function (Material Only)</a:t>
            </a:r>
            <a:endParaRPr sz="1500" b="1" u="sng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 the early stages, we used a basic evaluation function that scored positions purely based on material balance: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 Medium"/>
              <a:buAutoNum type="arabicPeriod"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Assigned simple values to each piece (e.g., pawn = 1, queen = 9).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 Medium"/>
              <a:buAutoNum type="arabicPeriod"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Counted the difference between White and Black's pieces.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 Medium"/>
              <a:buAutoNum type="arabicPeriod"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Returned high values for checkmate, and 0 for draws.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This provided a fast, straightforward way to compare positions but lacked positional understanding (like center control or piece activity).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On-screen Show (16:9)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 Mono</vt:lpstr>
      <vt:lpstr>Arial</vt:lpstr>
      <vt:lpstr>Roboto Mono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Mokshith Reddy Tanguturi</cp:lastModifiedBy>
  <cp:revision>1</cp:revision>
  <dcterms:modified xsi:type="dcterms:W3CDTF">2025-04-30T15:42:52Z</dcterms:modified>
</cp:coreProperties>
</file>