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Mono SemiBold"/>
      <p:regular r:id="rId12"/>
      <p:bold r:id="rId13"/>
      <p:italic r:id="rId14"/>
      <p:boldItalic r:id="rId15"/>
    </p:embeddedFon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SemiBold-bold.fntdata"/><Relationship Id="rId12" Type="http://schemas.openxmlformats.org/officeDocument/2006/relationships/font" Target="fonts/RobotoMono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SemiBold-boldItalic.fntdata"/><Relationship Id="rId14" Type="http://schemas.openxmlformats.org/officeDocument/2006/relationships/font" Target="fonts/RobotoMonoSemiBold-italic.fntdata"/><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40539c2b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40539c2b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0539c2b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0539c2b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9191992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9191992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0539c2b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0539c2b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0539c2bb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0539c2bb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gif"/><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drive.google.com/file/d/1cZB1d9tvYOh9ZU8gxvIvd504WrGxAwmh/view" TargetMode="External"/><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566650" y="2123850"/>
            <a:ext cx="40107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a:solidFill>
                  <a:schemeClr val="dk1"/>
                </a:solidFill>
                <a:latin typeface="Roboto Mono"/>
                <a:ea typeface="Roboto Mono"/>
                <a:cs typeface="Roboto Mono"/>
                <a:sym typeface="Roboto Mono"/>
              </a:rPr>
              <a:t>AI ASSIGNMENT-2</a:t>
            </a:r>
            <a:endParaRPr b="1">
              <a:latin typeface="Roboto Mono"/>
              <a:ea typeface="Roboto Mono"/>
              <a:cs typeface="Roboto Mono"/>
              <a:sym typeface="Roboto Mono"/>
            </a:endParaRPr>
          </a:p>
          <a:p>
            <a:pPr indent="0" lvl="0" marL="0" rtl="0" algn="ctr">
              <a:lnSpc>
                <a:spcPct val="115000"/>
              </a:lnSpc>
              <a:spcBef>
                <a:spcPts val="0"/>
              </a:spcBef>
              <a:spcAft>
                <a:spcPts val="0"/>
              </a:spcAft>
              <a:buNone/>
            </a:pPr>
            <a:r>
              <a:rPr b="1" lang="en">
                <a:latin typeface="Roboto Mono"/>
                <a:ea typeface="Roboto Mono"/>
                <a:cs typeface="Roboto Mono"/>
                <a:sym typeface="Roboto Mono"/>
              </a:rPr>
              <a:t>CS22B046 TANGUTURI MOKSHITH REDDY</a:t>
            </a:r>
            <a:endParaRPr b="1">
              <a:latin typeface="Roboto Mono"/>
              <a:ea typeface="Roboto Mono"/>
              <a:cs typeface="Roboto Mono"/>
              <a:sym typeface="Roboto Mono"/>
            </a:endParaRPr>
          </a:p>
          <a:p>
            <a:pPr indent="0" lvl="0" marL="0" rtl="0" algn="ctr">
              <a:lnSpc>
                <a:spcPct val="115000"/>
              </a:lnSpc>
              <a:spcBef>
                <a:spcPts val="0"/>
              </a:spcBef>
              <a:spcAft>
                <a:spcPts val="0"/>
              </a:spcAft>
              <a:buNone/>
            </a:pPr>
            <a:r>
              <a:rPr b="1" lang="en">
                <a:latin typeface="Roboto Mono"/>
                <a:ea typeface="Roboto Mono"/>
                <a:cs typeface="Roboto Mono"/>
                <a:sym typeface="Roboto Mono"/>
              </a:rPr>
              <a:t>CS22B059 SASAANK JANAPATI</a:t>
            </a:r>
            <a:endParaRPr b="1">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63075" y="180000"/>
            <a:ext cx="8694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1. Depth First Branch and Bound (DFBnB) - Informed Search</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Heuristic function - </a:t>
            </a:r>
            <a:r>
              <a:rPr b="1" lang="en" sz="1300">
                <a:solidFill>
                  <a:srgbClr val="3C4043"/>
                </a:solidFill>
                <a:latin typeface="Roboto Mono"/>
                <a:ea typeface="Roboto Mono"/>
                <a:cs typeface="Roboto Mono"/>
                <a:sym typeface="Roboto Mono"/>
              </a:rPr>
              <a:t>Manhattan Distance</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300">
                <a:solidFill>
                  <a:srgbClr val="3C4043"/>
                </a:solidFill>
                <a:latin typeface="Roboto Mono"/>
                <a:ea typeface="Roboto Mono"/>
                <a:cs typeface="Roboto Mono"/>
                <a:sym typeface="Roboto Mono"/>
              </a:rPr>
              <a:t>   Environment - Frozen Lake</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300">
                <a:solidFill>
                  <a:srgbClr val="3C4043"/>
                </a:solidFill>
                <a:latin typeface="Roboto Mono"/>
                <a:ea typeface="Roboto Mono"/>
                <a:cs typeface="Roboto Mono"/>
                <a:sym typeface="Roboto Mono"/>
              </a:rPr>
              <a:t>   Dimension of the Lake = 16x16; #Runs = 5;</a:t>
            </a:r>
            <a:endParaRPr b="1" sz="1300">
              <a:solidFill>
                <a:srgbClr val="3C4043"/>
              </a:solidFill>
              <a:latin typeface="Roboto Mono"/>
              <a:ea typeface="Roboto Mono"/>
              <a:cs typeface="Roboto Mono"/>
              <a:sym typeface="Roboto Mono"/>
            </a:endParaRPr>
          </a:p>
        </p:txBody>
      </p:sp>
      <p:pic>
        <p:nvPicPr>
          <p:cNvPr id="60" name="Google Shape;60;p14" title="frozenlake.gif"/>
          <p:cNvPicPr preferRelativeResize="0"/>
          <p:nvPr/>
        </p:nvPicPr>
        <p:blipFill>
          <a:blip r:embed="rId3">
            <a:alphaModFix/>
          </a:blip>
          <a:stretch>
            <a:fillRect/>
          </a:stretch>
        </p:blipFill>
        <p:spPr>
          <a:xfrm>
            <a:off x="4912199" y="918900"/>
            <a:ext cx="3673500" cy="3673500"/>
          </a:xfrm>
          <a:prstGeom prst="rect">
            <a:avLst/>
          </a:prstGeom>
          <a:noFill/>
          <a:ln>
            <a:noFill/>
          </a:ln>
        </p:spPr>
      </p:pic>
      <p:sp>
        <p:nvSpPr>
          <p:cNvPr id="61" name="Google Shape;61;p14"/>
          <p:cNvSpPr txBox="1"/>
          <p:nvPr/>
        </p:nvSpPr>
        <p:spPr>
          <a:xfrm>
            <a:off x="968400" y="1900275"/>
            <a:ext cx="12333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62" name="Google Shape;62;p14"/>
          <p:cNvPicPr preferRelativeResize="0"/>
          <p:nvPr/>
        </p:nvPicPr>
        <p:blipFill>
          <a:blip r:embed="rId4">
            <a:alphaModFix/>
          </a:blip>
          <a:stretch>
            <a:fillRect/>
          </a:stretch>
        </p:blipFill>
        <p:spPr>
          <a:xfrm>
            <a:off x="577750" y="1249110"/>
            <a:ext cx="3673501" cy="2755164"/>
          </a:xfrm>
          <a:prstGeom prst="rect">
            <a:avLst/>
          </a:prstGeom>
          <a:noFill/>
          <a:ln>
            <a:noFill/>
          </a:ln>
        </p:spPr>
      </p:pic>
      <p:sp>
        <p:nvSpPr>
          <p:cNvPr id="63" name="Google Shape;63;p14"/>
          <p:cNvSpPr txBox="1"/>
          <p:nvPr/>
        </p:nvSpPr>
        <p:spPr>
          <a:xfrm>
            <a:off x="263075" y="4004275"/>
            <a:ext cx="430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2"/>
                </a:solidFill>
                <a:latin typeface="Roboto Mono"/>
                <a:ea typeface="Roboto Mono"/>
                <a:cs typeface="Roboto Mono"/>
                <a:sym typeface="Roboto Mono"/>
              </a:rPr>
              <a:t>Heuristic-based Branch and Bound (Informed BnB) improves performance over regular BnB by pruning large parts of the search space using heuristics like Manhattan distance. However, despite being faster and more efficient than uninformed BnB, it still takes more time than IDA* due to its exhaustive nature.</a:t>
            </a:r>
            <a:endParaRPr b="1" sz="900">
              <a:solidFill>
                <a:schemeClr val="dk2"/>
              </a:solidFill>
              <a:latin typeface="Roboto Mono"/>
              <a:ea typeface="Roboto Mono"/>
              <a:cs typeface="Roboto Mono"/>
              <a:sym typeface="Roboto Mono"/>
            </a:endParaRPr>
          </a:p>
        </p:txBody>
      </p:sp>
      <p:sp>
        <p:nvSpPr>
          <p:cNvPr id="64" name="Google Shape;64;p14"/>
          <p:cNvSpPr txBox="1"/>
          <p:nvPr/>
        </p:nvSpPr>
        <p:spPr>
          <a:xfrm>
            <a:off x="5081688" y="4592400"/>
            <a:ext cx="3334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Roboto Mono SemiBold"/>
                <a:ea typeface="Roboto Mono SemiBold"/>
                <a:cs typeface="Roboto Mono SemiBold"/>
                <a:sym typeface="Roboto Mono SemiBold"/>
              </a:rPr>
              <a:t>Frame count of the GIF for 16x16 exceeded the limit,so showing for 8x8 (all moves)</a:t>
            </a:r>
            <a:endParaRPr sz="1000">
              <a:solidFill>
                <a:schemeClr val="dk2"/>
              </a:solidFill>
              <a:latin typeface="Roboto Mono SemiBold"/>
              <a:ea typeface="Roboto Mono SemiBold"/>
              <a:cs typeface="Roboto Mono SemiBold"/>
              <a:sym typeface="Roboto Mon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263075" y="180000"/>
            <a:ext cx="8694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2</a:t>
            </a:r>
            <a:r>
              <a:rPr b="1" lang="en" sz="1300">
                <a:solidFill>
                  <a:srgbClr val="3C4043"/>
                </a:solidFill>
                <a:latin typeface="Roboto Mono"/>
                <a:ea typeface="Roboto Mono"/>
                <a:cs typeface="Roboto Mono"/>
                <a:sym typeface="Roboto Mono"/>
              </a:rPr>
              <a:t>. Iterative Deepening A* (IDA*) - Informed Search</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Heuristic function - Manhattan Distance</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Environment - Frozen Lake</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Dimension of the Lake = 16x16; #Runs = 5;</a:t>
            </a:r>
            <a:endParaRPr b="1" sz="1300">
              <a:solidFill>
                <a:srgbClr val="3C4043"/>
              </a:solidFill>
              <a:latin typeface="Roboto Mono"/>
              <a:ea typeface="Roboto Mono"/>
              <a:cs typeface="Roboto Mono"/>
              <a:sym typeface="Roboto Mono"/>
            </a:endParaRPr>
          </a:p>
        </p:txBody>
      </p:sp>
      <p:pic>
        <p:nvPicPr>
          <p:cNvPr id="70" name="Google Shape;70;p15" title="IDA*.png"/>
          <p:cNvPicPr preferRelativeResize="0"/>
          <p:nvPr/>
        </p:nvPicPr>
        <p:blipFill>
          <a:blip r:embed="rId3">
            <a:alphaModFix/>
          </a:blip>
          <a:stretch>
            <a:fillRect/>
          </a:stretch>
        </p:blipFill>
        <p:spPr>
          <a:xfrm>
            <a:off x="730875" y="1165200"/>
            <a:ext cx="3878250" cy="2908675"/>
          </a:xfrm>
          <a:prstGeom prst="rect">
            <a:avLst/>
          </a:prstGeom>
          <a:noFill/>
          <a:ln>
            <a:noFill/>
          </a:ln>
        </p:spPr>
      </p:pic>
      <p:pic>
        <p:nvPicPr>
          <p:cNvPr id="71" name="Google Shape;71;p15" title="ida_star.gif"/>
          <p:cNvPicPr preferRelativeResize="0"/>
          <p:nvPr/>
        </p:nvPicPr>
        <p:blipFill>
          <a:blip r:embed="rId4">
            <a:alphaModFix/>
          </a:blip>
          <a:stretch>
            <a:fillRect/>
          </a:stretch>
        </p:blipFill>
        <p:spPr>
          <a:xfrm>
            <a:off x="4898550" y="782788"/>
            <a:ext cx="3673500" cy="3673500"/>
          </a:xfrm>
          <a:prstGeom prst="rect">
            <a:avLst/>
          </a:prstGeom>
          <a:noFill/>
          <a:ln>
            <a:noFill/>
          </a:ln>
        </p:spPr>
      </p:pic>
      <p:sp>
        <p:nvSpPr>
          <p:cNvPr id="72" name="Google Shape;72;p15"/>
          <p:cNvSpPr txBox="1"/>
          <p:nvPr/>
        </p:nvSpPr>
        <p:spPr>
          <a:xfrm>
            <a:off x="384825" y="4190700"/>
            <a:ext cx="422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latin typeface="Roboto Mono"/>
                <a:ea typeface="Roboto Mono"/>
                <a:cs typeface="Roboto Mono"/>
                <a:sym typeface="Roboto Mono"/>
              </a:rPr>
              <a:t>Using Manhattan distance heuristic in IDA* drastically reduces execution time by effectively guiding the search towards the goal while preserving optimality. It enhances performance by minimizing node expansions, making it suitable for grid-based pathfinding problems.</a:t>
            </a:r>
            <a:endParaRPr b="1" sz="700">
              <a:solidFill>
                <a:schemeClr val="dk2"/>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63075" y="180000"/>
            <a:ext cx="8694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3</a:t>
            </a:r>
            <a:r>
              <a:rPr b="1" lang="en" sz="1300">
                <a:solidFill>
                  <a:srgbClr val="3C4043"/>
                </a:solidFill>
                <a:latin typeface="Roboto Mono"/>
                <a:ea typeface="Roboto Mono"/>
                <a:cs typeface="Roboto Mono"/>
                <a:sym typeface="Roboto Mono"/>
              </a:rPr>
              <a:t>. Hill Climbing - Steepest Ascent (Local Search)</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Heuristic function - Total Euclidean Tour Distance</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Environment - </a:t>
            </a:r>
            <a:r>
              <a:rPr lang="en" sz="1100">
                <a:solidFill>
                  <a:schemeClr val="dk1"/>
                </a:solidFill>
              </a:rPr>
              <a:t> </a:t>
            </a:r>
            <a:r>
              <a:rPr b="1" lang="en" sz="1300">
                <a:solidFill>
                  <a:srgbClr val="3C4043"/>
                </a:solidFill>
                <a:latin typeface="Roboto Mono"/>
                <a:ea typeface="Roboto Mono"/>
                <a:cs typeface="Roboto Mono"/>
                <a:sym typeface="Roboto Mono"/>
              </a:rPr>
              <a:t>VRP-TSP Simulation (gym_vrp)</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Dimension of the Graph: 10 nodes, </a:t>
            </a:r>
            <a:r>
              <a:rPr lang="en" sz="1100">
                <a:solidFill>
                  <a:schemeClr val="dk1"/>
                </a:solidFill>
              </a:rPr>
              <a:t> </a:t>
            </a:r>
            <a:r>
              <a:rPr b="1" lang="en" sz="1300">
                <a:solidFill>
                  <a:srgbClr val="3C4043"/>
                </a:solidFill>
                <a:latin typeface="Roboto Mono"/>
                <a:ea typeface="Roboto Mono"/>
                <a:cs typeface="Roboto Mono"/>
                <a:sym typeface="Roboto Mono"/>
              </a:rPr>
              <a:t>#Runs = 5;</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Neighborhood </a:t>
            </a:r>
            <a:r>
              <a:rPr b="1" lang="en" sz="1300">
                <a:solidFill>
                  <a:srgbClr val="3C4043"/>
                </a:solidFill>
                <a:latin typeface="Roboto Mono"/>
                <a:ea typeface="Roboto Mono"/>
                <a:cs typeface="Roboto Mono"/>
                <a:sym typeface="Roboto Mono"/>
              </a:rPr>
              <a:t>function</a:t>
            </a:r>
            <a:r>
              <a:rPr b="1" lang="en" sz="1300">
                <a:solidFill>
                  <a:srgbClr val="3C4043"/>
                </a:solidFill>
                <a:latin typeface="Roboto Mono"/>
                <a:ea typeface="Roboto Mono"/>
                <a:cs typeface="Roboto Mono"/>
                <a:sym typeface="Roboto Mono"/>
              </a:rPr>
              <a:t>: All possible 2-swap permutations;</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100">
                <a:solidFill>
                  <a:schemeClr val="dk1"/>
                </a:solidFill>
              </a:rPr>
              <a:t>       </a:t>
            </a:r>
            <a:r>
              <a:rPr b="1" lang="en" sz="1300">
                <a:solidFill>
                  <a:srgbClr val="3C4043"/>
                </a:solidFill>
                <a:latin typeface="Roboto Mono"/>
                <a:ea typeface="Roboto Mono"/>
                <a:cs typeface="Roboto Mono"/>
                <a:sym typeface="Roboto Mono"/>
              </a:rPr>
              <a:t>Termination: Time-based (default = 5 seconds per run) or on hitting a local minima</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b="1" sz="1300">
              <a:solidFill>
                <a:srgbClr val="3C4043"/>
              </a:solidFill>
              <a:latin typeface="Roboto Mono"/>
              <a:ea typeface="Roboto Mono"/>
              <a:cs typeface="Roboto Mono"/>
              <a:sym typeface="Roboto Mono"/>
            </a:endParaRPr>
          </a:p>
        </p:txBody>
      </p:sp>
      <p:sp>
        <p:nvSpPr>
          <p:cNvPr id="78" name="Google Shape;78;p16"/>
          <p:cNvSpPr txBox="1"/>
          <p:nvPr/>
        </p:nvSpPr>
        <p:spPr>
          <a:xfrm>
            <a:off x="916738" y="4239050"/>
            <a:ext cx="333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Mono SemiBold"/>
              <a:ea typeface="Roboto Mono SemiBold"/>
              <a:cs typeface="Roboto Mono SemiBold"/>
              <a:sym typeface="Roboto Mono SemiBold"/>
            </a:endParaRPr>
          </a:p>
        </p:txBody>
      </p:sp>
      <p:pic>
        <p:nvPicPr>
          <p:cNvPr id="79" name="Google Shape;79;p16"/>
          <p:cNvPicPr preferRelativeResize="0"/>
          <p:nvPr/>
        </p:nvPicPr>
        <p:blipFill>
          <a:blip r:embed="rId3">
            <a:alphaModFix/>
          </a:blip>
          <a:stretch>
            <a:fillRect/>
          </a:stretch>
        </p:blipFill>
        <p:spPr>
          <a:xfrm>
            <a:off x="322638" y="1915125"/>
            <a:ext cx="4587962" cy="2867476"/>
          </a:xfrm>
          <a:prstGeom prst="rect">
            <a:avLst/>
          </a:prstGeom>
          <a:noFill/>
          <a:ln>
            <a:noFill/>
          </a:ln>
        </p:spPr>
      </p:pic>
      <p:pic>
        <p:nvPicPr>
          <p:cNvPr id="80" name="Google Shape;80;p16"/>
          <p:cNvPicPr preferRelativeResize="0"/>
          <p:nvPr/>
        </p:nvPicPr>
        <p:blipFill>
          <a:blip r:embed="rId4">
            <a:alphaModFix/>
          </a:blip>
          <a:stretch>
            <a:fillRect/>
          </a:stretch>
        </p:blipFill>
        <p:spPr>
          <a:xfrm>
            <a:off x="5175700" y="1917900"/>
            <a:ext cx="3815901" cy="2861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263075" y="180000"/>
            <a:ext cx="86946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4</a:t>
            </a:r>
            <a:r>
              <a:rPr b="1" lang="en" sz="1300">
                <a:solidFill>
                  <a:srgbClr val="3C4043"/>
                </a:solidFill>
                <a:latin typeface="Roboto Mono"/>
                <a:ea typeface="Roboto Mono"/>
                <a:cs typeface="Roboto Mono"/>
                <a:sym typeface="Roboto Mono"/>
              </a:rPr>
              <a:t>. </a:t>
            </a:r>
            <a:r>
              <a:rPr b="1" lang="en" sz="1300">
                <a:solidFill>
                  <a:srgbClr val="3C4043"/>
                </a:solidFill>
                <a:latin typeface="Roboto Mono"/>
                <a:ea typeface="Roboto Mono"/>
                <a:cs typeface="Roboto Mono"/>
                <a:sym typeface="Roboto Mono"/>
              </a:rPr>
              <a:t>Simulated Annealing - Informed Metaheuristic Search</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Heuristic function - Total Euclidean Tour Distance</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Environment - </a:t>
            </a:r>
            <a:r>
              <a:rPr lang="en" sz="1100">
                <a:solidFill>
                  <a:schemeClr val="dk1"/>
                </a:solidFill>
              </a:rPr>
              <a:t> </a:t>
            </a:r>
            <a:r>
              <a:rPr b="1" lang="en" sz="1300">
                <a:solidFill>
                  <a:srgbClr val="3C4043"/>
                </a:solidFill>
                <a:latin typeface="Roboto Mono"/>
                <a:ea typeface="Roboto Mono"/>
                <a:cs typeface="Roboto Mono"/>
                <a:sym typeface="Roboto Mono"/>
              </a:rPr>
              <a:t>VRP-TSP Simulation (gym_vrp)</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Dimension of the Graph: 10 nodes, </a:t>
            </a:r>
            <a:r>
              <a:rPr lang="en" sz="1100">
                <a:solidFill>
                  <a:schemeClr val="dk1"/>
                </a:solidFill>
              </a:rPr>
              <a:t> </a:t>
            </a:r>
            <a:r>
              <a:rPr b="1" lang="en" sz="1300">
                <a:solidFill>
                  <a:srgbClr val="3C4043"/>
                </a:solidFill>
                <a:latin typeface="Roboto Mono"/>
                <a:ea typeface="Roboto Mono"/>
                <a:cs typeface="Roboto Mono"/>
                <a:sym typeface="Roboto Mono"/>
              </a:rPr>
              <a:t>#Runs = 5;</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300">
                <a:solidFill>
                  <a:srgbClr val="3C4043"/>
                </a:solidFill>
                <a:latin typeface="Roboto Mono"/>
                <a:ea typeface="Roboto Mono"/>
                <a:cs typeface="Roboto Mono"/>
                <a:sym typeface="Roboto Mono"/>
              </a:rPr>
              <a:t>   Neighborhood </a:t>
            </a:r>
            <a:r>
              <a:rPr b="1" lang="en" sz="1300">
                <a:solidFill>
                  <a:srgbClr val="3C4043"/>
                </a:solidFill>
                <a:latin typeface="Roboto Mono"/>
                <a:ea typeface="Roboto Mono"/>
                <a:cs typeface="Roboto Mono"/>
                <a:sym typeface="Roboto Mono"/>
              </a:rPr>
              <a:t>function</a:t>
            </a:r>
            <a:r>
              <a:rPr b="1" lang="en" sz="1300">
                <a:solidFill>
                  <a:srgbClr val="3C4043"/>
                </a:solidFill>
                <a:latin typeface="Roboto Mono"/>
                <a:ea typeface="Roboto Mono"/>
                <a:cs typeface="Roboto Mono"/>
                <a:sym typeface="Roboto Mono"/>
              </a:rPr>
              <a:t>: All possible 2-swap permutations</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rPr b="1" lang="en" sz="1100">
                <a:solidFill>
                  <a:schemeClr val="dk1"/>
                </a:solidFill>
              </a:rPr>
              <a:t>       </a:t>
            </a:r>
            <a:r>
              <a:rPr b="1" lang="en" sz="1300">
                <a:solidFill>
                  <a:srgbClr val="3C4043"/>
                </a:solidFill>
                <a:latin typeface="Roboto Mono"/>
                <a:ea typeface="Roboto Mono"/>
                <a:cs typeface="Roboto Mono"/>
                <a:sym typeface="Roboto Mono"/>
              </a:rPr>
              <a:t>Termination: Time-based (default = 5 seconds per run)</a:t>
            </a:r>
            <a:r>
              <a:rPr b="1" lang="en" sz="1300">
                <a:solidFill>
                  <a:srgbClr val="3C4043"/>
                </a:solidFill>
                <a:latin typeface="Roboto Mono"/>
                <a:ea typeface="Roboto Mono"/>
                <a:cs typeface="Roboto Mono"/>
                <a:sym typeface="Roboto Mono"/>
              </a:rPr>
              <a:t> or on hitting a local minima</a:t>
            </a:r>
            <a:endParaRPr b="1" sz="130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b="1" sz="1300">
              <a:solidFill>
                <a:srgbClr val="3C4043"/>
              </a:solidFill>
              <a:latin typeface="Roboto Mono"/>
              <a:ea typeface="Roboto Mono"/>
              <a:cs typeface="Roboto Mono"/>
              <a:sym typeface="Roboto Mono"/>
            </a:endParaRPr>
          </a:p>
        </p:txBody>
      </p:sp>
      <p:pic>
        <p:nvPicPr>
          <p:cNvPr id="86" name="Google Shape;86;p17"/>
          <p:cNvPicPr preferRelativeResize="0"/>
          <p:nvPr/>
        </p:nvPicPr>
        <p:blipFill>
          <a:blip r:embed="rId3">
            <a:alphaModFix/>
          </a:blip>
          <a:stretch>
            <a:fillRect/>
          </a:stretch>
        </p:blipFill>
        <p:spPr>
          <a:xfrm>
            <a:off x="128250" y="1732775"/>
            <a:ext cx="4917120" cy="3073200"/>
          </a:xfrm>
          <a:prstGeom prst="rect">
            <a:avLst/>
          </a:prstGeom>
          <a:noFill/>
          <a:ln>
            <a:noFill/>
          </a:ln>
        </p:spPr>
      </p:pic>
      <p:pic>
        <p:nvPicPr>
          <p:cNvPr id="87" name="Google Shape;87;p17" title="ezgif-5aa260fbcb1aff.mp4">
            <a:hlinkClick r:id="rId4"/>
          </p:cNvPr>
          <p:cNvPicPr preferRelativeResize="0"/>
          <p:nvPr/>
        </p:nvPicPr>
        <p:blipFill>
          <a:blip r:embed="rId5">
            <a:alphaModFix/>
          </a:blip>
          <a:stretch>
            <a:fillRect/>
          </a:stretch>
        </p:blipFill>
        <p:spPr>
          <a:xfrm>
            <a:off x="5197770" y="1917900"/>
            <a:ext cx="3793830" cy="2845373"/>
          </a:xfrm>
          <a:prstGeom prst="rect">
            <a:avLst/>
          </a:prstGeom>
          <a:noFill/>
          <a:ln>
            <a:noFill/>
          </a:ln>
        </p:spPr>
      </p:pic>
      <p:sp>
        <p:nvSpPr>
          <p:cNvPr id="88" name="Google Shape;88;p17"/>
          <p:cNvSpPr txBox="1"/>
          <p:nvPr/>
        </p:nvSpPr>
        <p:spPr>
          <a:xfrm>
            <a:off x="9897314" y="895325"/>
            <a:ext cx="27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Mono SemiBold"/>
              <a:ea typeface="Roboto Mono SemiBold"/>
              <a:cs typeface="Roboto Mono SemiBold"/>
              <a:sym typeface="Roboto Mon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741275" y="526200"/>
            <a:ext cx="7738200" cy="16761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15000"/>
              </a:lnSpc>
              <a:spcBef>
                <a:spcPts val="1200"/>
              </a:spcBef>
              <a:spcAft>
                <a:spcPts val="0"/>
              </a:spcAft>
              <a:buClr>
                <a:schemeClr val="dk1"/>
              </a:buClr>
              <a:buSzPts val="1100"/>
              <a:buFont typeface="Arial"/>
              <a:buNone/>
            </a:pPr>
            <a:r>
              <a:rPr b="1" i="1" lang="en" sz="1100">
                <a:solidFill>
                  <a:schemeClr val="dk1"/>
                </a:solidFill>
                <a:latin typeface="Roboto Mono"/>
                <a:ea typeface="Roboto Mono"/>
                <a:cs typeface="Roboto Mono"/>
                <a:sym typeface="Roboto Mono"/>
              </a:rPr>
              <a:t>Hill Climbing</a:t>
            </a:r>
            <a:r>
              <a:rPr b="1" lang="en" sz="1100">
                <a:solidFill>
                  <a:schemeClr val="dk1"/>
                </a:solidFill>
                <a:latin typeface="Roboto Mono"/>
                <a:ea typeface="Roboto Mono"/>
                <a:cs typeface="Roboto Mono"/>
                <a:sym typeface="Roboto Mono"/>
              </a:rPr>
              <a:t> with Total Euclidean Distance heuristic quickly converges to a local minimum due to its greedy nature, often missing the global optimum. Performance is fast but solution quality heavily depends on the starting state.</a:t>
            </a:r>
            <a:endParaRPr b="1" sz="1100">
              <a:solidFill>
                <a:schemeClr val="dk1"/>
              </a:solidFill>
              <a:latin typeface="Roboto Mono"/>
              <a:ea typeface="Roboto Mono"/>
              <a:cs typeface="Roboto Mono"/>
              <a:sym typeface="Roboto Mono"/>
            </a:endParaRPr>
          </a:p>
          <a:p>
            <a:pPr indent="0" lvl="0" marL="381000" marR="381000" rtl="0" algn="l">
              <a:lnSpc>
                <a:spcPct val="115000"/>
              </a:lnSpc>
              <a:spcBef>
                <a:spcPts val="1200"/>
              </a:spcBef>
              <a:spcAft>
                <a:spcPts val="1200"/>
              </a:spcAft>
              <a:buNone/>
            </a:pPr>
            <a:r>
              <a:rPr b="1" i="1" lang="en" sz="1100">
                <a:solidFill>
                  <a:schemeClr val="dk1"/>
                </a:solidFill>
                <a:latin typeface="Roboto Mono"/>
                <a:ea typeface="Roboto Mono"/>
                <a:cs typeface="Roboto Mono"/>
                <a:sym typeface="Roboto Mono"/>
              </a:rPr>
              <a:t>Simulated Annealing</a:t>
            </a:r>
            <a:r>
              <a:rPr b="1" lang="en" sz="1100">
                <a:solidFill>
                  <a:schemeClr val="dk1"/>
                </a:solidFill>
                <a:latin typeface="Roboto Mono"/>
                <a:ea typeface="Roboto Mono"/>
                <a:cs typeface="Roboto Mono"/>
                <a:sym typeface="Roboto Mono"/>
              </a:rPr>
              <a:t> overcomes local minima by probabilistically accepting worse solutions early on. It provides better-quality solutions than Hill Climbing but at the cost of higher execution time due to its controlled exploration-exploitation trade-off.</a:t>
            </a:r>
            <a:endParaRPr b="1" sz="1800">
              <a:solidFill>
                <a:schemeClr val="dk2"/>
              </a:solidFill>
              <a:latin typeface="Roboto Mono"/>
              <a:ea typeface="Roboto Mono"/>
              <a:cs typeface="Roboto Mono"/>
              <a:sym typeface="Roboto Mono"/>
            </a:endParaRPr>
          </a:p>
        </p:txBody>
      </p:sp>
      <p:sp>
        <p:nvSpPr>
          <p:cNvPr id="94" name="Google Shape;94;p18"/>
          <p:cNvSpPr txBox="1"/>
          <p:nvPr/>
        </p:nvSpPr>
        <p:spPr>
          <a:xfrm>
            <a:off x="263075" y="180000"/>
            <a:ext cx="86946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u="sng">
                <a:solidFill>
                  <a:srgbClr val="3C4043"/>
                </a:solidFill>
                <a:latin typeface="Roboto Mono"/>
                <a:ea typeface="Roboto Mono"/>
                <a:cs typeface="Roboto Mono"/>
                <a:sym typeface="Roboto Mono"/>
              </a:rPr>
              <a:t>Observations</a:t>
            </a:r>
            <a:endParaRPr b="1" sz="2100" u="sng">
              <a:solidFill>
                <a:srgbClr val="595959"/>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