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3" name="Shape 63"/>
          <p:cNvSpPr/>
          <p:nvPr>
            <p:ph type="sldImg"/>
          </p:nvPr>
        </p:nvSpPr>
        <p:spPr>
          <a:xfrm>
            <a:off x="1143000" y="685800"/>
            <a:ext cx="4572000" cy="3429000"/>
          </a:xfrm>
          <a:prstGeom prst="rect">
            <a:avLst/>
          </a:prstGeom>
        </p:spPr>
        <p:txBody>
          <a:bodyPr/>
          <a:lstStyle/>
          <a:p>
            <a:pPr/>
          </a:p>
        </p:txBody>
      </p:sp>
      <p:sp>
        <p:nvSpPr>
          <p:cNvPr id="64" name="Shape 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23" name="Rectangle"/>
          <p:cNvSpPr/>
          <p:nvPr/>
        </p:nvSpPr>
        <p:spPr>
          <a:xfrm>
            <a:off x="0" y="0"/>
            <a:ext cx="12192000" cy="241300"/>
          </a:xfrm>
          <a:prstGeom prst="rect">
            <a:avLst/>
          </a:prstGeom>
          <a:solidFill>
            <a:schemeClr val="accent1"/>
          </a:solidFill>
          <a:ln w="12700">
            <a:solidFill>
              <a:srgbClr val="41719C"/>
            </a:solidFill>
          </a:ln>
        </p:spPr>
        <p:txBody>
          <a:bodyPr lIns="45718" tIns="45718" rIns="45718" bIns="45718" anchor="ctr"/>
          <a:lstStyle/>
          <a:p>
            <a:pPr algn="ctr">
              <a:defRPr sz="1800">
                <a:solidFill>
                  <a:srgbClr val="FFFFFF"/>
                </a:solidFill>
              </a:defRPr>
            </a:pPr>
          </a:p>
        </p:txBody>
      </p:sp>
      <p:grpSp>
        <p:nvGrpSpPr>
          <p:cNvPr id="26" name="Group"/>
          <p:cNvGrpSpPr/>
          <p:nvPr/>
        </p:nvGrpSpPr>
        <p:grpSpPr>
          <a:xfrm>
            <a:off x="0" y="6528974"/>
            <a:ext cx="12192000" cy="362775"/>
            <a:chOff x="0" y="-14844"/>
            <a:chExt cx="12192000" cy="362774"/>
          </a:xfrm>
        </p:grpSpPr>
        <p:sp>
          <p:nvSpPr>
            <p:cNvPr id="24" name="Rectangle"/>
            <p:cNvSpPr/>
            <p:nvPr/>
          </p:nvSpPr>
          <p:spPr>
            <a:xfrm>
              <a:off x="0" y="9381"/>
              <a:ext cx="12192000" cy="314329"/>
            </a:xfrm>
            <a:prstGeom prst="rect">
              <a:avLst/>
            </a:prstGeom>
            <a:solidFill>
              <a:schemeClr val="accent1"/>
            </a:solidFill>
            <a:ln w="12700" cap="flat">
              <a:solidFill>
                <a:srgbClr val="FFD966"/>
              </a:solidFill>
              <a:prstDash val="solid"/>
              <a:round/>
            </a:ln>
            <a:effectLst/>
          </p:spPr>
          <p:txBody>
            <a:bodyPr wrap="square" lIns="45718" tIns="45718" rIns="45718" bIns="45718" numCol="1" anchor="ctr">
              <a:noAutofit/>
            </a:bodyPr>
            <a:lstStyle/>
            <a:p>
              <a:pPr algn="ctr">
                <a:defRPr sz="1800"/>
              </a:pPr>
            </a:p>
          </p:txBody>
        </p:sp>
        <p:sp>
          <p:nvSpPr>
            <p:cNvPr id="25" name="MRCET | Department of Emerging Technologies | Application Development-I PPT| III Year B.Tech-I Semester"/>
            <p:cNvSpPr txBox="1"/>
            <p:nvPr/>
          </p:nvSpPr>
          <p:spPr>
            <a:xfrm>
              <a:off x="52066" y="-14845"/>
              <a:ext cx="12087866" cy="3627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stStyle>
            <a:p>
              <a:pPr/>
              <a:r>
                <a:t>MRCET | Department of Emerging Technologies | Application Development-I PPT| III Year B.Tech-I Semester</a:t>
              </a:r>
            </a:p>
          </p:txBody>
        </p:sp>
      </p:grpSp>
      <p:pic>
        <p:nvPicPr>
          <p:cNvPr id="27" name="image.jpeg" descr="image.jpeg"/>
          <p:cNvPicPr>
            <a:picLocks noChangeAspect="1"/>
          </p:cNvPicPr>
          <p:nvPr/>
        </p:nvPicPr>
        <p:blipFill>
          <a:blip r:embed="rId2">
            <a:extLst/>
          </a:blip>
          <a:stretch>
            <a:fillRect/>
          </a:stretch>
        </p:blipFill>
        <p:spPr>
          <a:xfrm>
            <a:off x="11353800" y="0"/>
            <a:ext cx="822325" cy="822325"/>
          </a:xfrm>
          <a:prstGeom prst="rect">
            <a:avLst/>
          </a:prstGeom>
          <a:ln w="12700">
            <a:miter lim="400000"/>
          </a:ln>
        </p:spPr>
      </p:pic>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sp>
        <p:nvSpPr>
          <p:cNvPr id="35" name="Rectangle"/>
          <p:cNvSpPr/>
          <p:nvPr/>
        </p:nvSpPr>
        <p:spPr>
          <a:xfrm>
            <a:off x="0" y="0"/>
            <a:ext cx="12192000" cy="241300"/>
          </a:xfrm>
          <a:prstGeom prst="rect">
            <a:avLst/>
          </a:prstGeom>
          <a:solidFill>
            <a:schemeClr val="accent1"/>
          </a:solidFill>
          <a:ln w="12700">
            <a:solidFill>
              <a:srgbClr val="41719C"/>
            </a:solidFill>
          </a:ln>
        </p:spPr>
        <p:txBody>
          <a:bodyPr lIns="45718" tIns="45718" rIns="45718" bIns="45718" anchor="ctr"/>
          <a:lstStyle/>
          <a:p>
            <a:pPr algn="ctr">
              <a:defRPr sz="1800">
                <a:solidFill>
                  <a:srgbClr val="FFFFFF"/>
                </a:solidFill>
              </a:defRPr>
            </a:pPr>
          </a:p>
        </p:txBody>
      </p:sp>
      <p:grpSp>
        <p:nvGrpSpPr>
          <p:cNvPr id="38" name="Group"/>
          <p:cNvGrpSpPr/>
          <p:nvPr/>
        </p:nvGrpSpPr>
        <p:grpSpPr>
          <a:xfrm>
            <a:off x="0" y="6528975"/>
            <a:ext cx="12192000" cy="362777"/>
            <a:chOff x="0" y="-14843"/>
            <a:chExt cx="12192000" cy="362776"/>
          </a:xfrm>
        </p:grpSpPr>
        <p:sp>
          <p:nvSpPr>
            <p:cNvPr id="36" name="Rectangle"/>
            <p:cNvSpPr/>
            <p:nvPr/>
          </p:nvSpPr>
          <p:spPr>
            <a:xfrm>
              <a:off x="0" y="9381"/>
              <a:ext cx="12192000" cy="314327"/>
            </a:xfrm>
            <a:prstGeom prst="rect">
              <a:avLst/>
            </a:prstGeom>
            <a:solidFill>
              <a:schemeClr val="accent1"/>
            </a:solidFill>
            <a:ln w="12700" cap="flat">
              <a:solidFill>
                <a:srgbClr val="FFD966"/>
              </a:solidFill>
              <a:prstDash val="solid"/>
              <a:round/>
            </a:ln>
            <a:effectLst/>
          </p:spPr>
          <p:txBody>
            <a:bodyPr wrap="square" lIns="45718" tIns="45718" rIns="45718" bIns="45718" numCol="1" anchor="ctr">
              <a:noAutofit/>
            </a:bodyPr>
            <a:lstStyle/>
            <a:p>
              <a:pPr algn="ctr">
                <a:defRPr sz="1800"/>
              </a:pPr>
            </a:p>
          </p:txBody>
        </p:sp>
        <p:sp>
          <p:nvSpPr>
            <p:cNvPr id="37" name="MRCET | Department of Emerging Technologies | Application Development-I PPT| III Year B.Tech-I Semester"/>
            <p:cNvSpPr txBox="1"/>
            <p:nvPr/>
          </p:nvSpPr>
          <p:spPr>
            <a:xfrm>
              <a:off x="52068" y="-14844"/>
              <a:ext cx="12087863" cy="3627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stStyle>
            <a:p>
              <a:pPr/>
              <a:r>
                <a:t>MRCET | Department of Emerging Technologies | Application Development-I PPT| III Year B.Tech-I Semester</a:t>
              </a:r>
            </a:p>
          </p:txBody>
        </p:sp>
      </p:grpSp>
      <p:pic>
        <p:nvPicPr>
          <p:cNvPr id="39" name="image1.jpeg" descr="image1.jpeg"/>
          <p:cNvPicPr>
            <a:picLocks noChangeAspect="1"/>
          </p:cNvPicPr>
          <p:nvPr/>
        </p:nvPicPr>
        <p:blipFill>
          <a:blip r:embed="rId2">
            <a:extLst/>
          </a:blip>
          <a:stretch>
            <a:fillRect/>
          </a:stretch>
        </p:blipFill>
        <p:spPr>
          <a:xfrm>
            <a:off x="11353800" y="0"/>
            <a:ext cx="822325" cy="822325"/>
          </a:xfrm>
          <a:prstGeom prst="rect">
            <a:avLst/>
          </a:prstGeom>
          <a:ln w="12700">
            <a:miter lim="400000"/>
          </a:ln>
        </p:spPr>
      </p:pic>
      <p:sp>
        <p:nvSpPr>
          <p:cNvPr id="40" name="Slide Number"/>
          <p:cNvSpPr txBox="1"/>
          <p:nvPr>
            <p:ph type="sldNum" sz="quarter" idx="2"/>
          </p:nvPr>
        </p:nvSpPr>
        <p:spPr>
          <a:xfrm>
            <a:off x="11552378" y="6235373"/>
            <a:ext cx="258623" cy="248304"/>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sp>
        <p:nvSpPr>
          <p:cNvPr id="47" name="Rectangle"/>
          <p:cNvSpPr/>
          <p:nvPr/>
        </p:nvSpPr>
        <p:spPr>
          <a:xfrm>
            <a:off x="0" y="0"/>
            <a:ext cx="12192000" cy="241300"/>
          </a:xfrm>
          <a:prstGeom prst="rect">
            <a:avLst/>
          </a:prstGeom>
          <a:solidFill>
            <a:schemeClr val="accent1"/>
          </a:solidFill>
          <a:ln w="12700">
            <a:solidFill>
              <a:srgbClr val="41719C"/>
            </a:solidFill>
          </a:ln>
        </p:spPr>
        <p:txBody>
          <a:bodyPr lIns="45718" tIns="45718" rIns="45718" bIns="45718" anchor="ctr"/>
          <a:lstStyle/>
          <a:p>
            <a:pPr algn="ctr">
              <a:defRPr sz="1800">
                <a:solidFill>
                  <a:srgbClr val="FFFFFF"/>
                </a:solidFill>
              </a:defRPr>
            </a:pPr>
          </a:p>
        </p:txBody>
      </p:sp>
      <p:grpSp>
        <p:nvGrpSpPr>
          <p:cNvPr id="50" name="Group"/>
          <p:cNvGrpSpPr/>
          <p:nvPr/>
        </p:nvGrpSpPr>
        <p:grpSpPr>
          <a:xfrm>
            <a:off x="0" y="6528975"/>
            <a:ext cx="12192000" cy="362777"/>
            <a:chOff x="0" y="-14843"/>
            <a:chExt cx="12192000" cy="362776"/>
          </a:xfrm>
        </p:grpSpPr>
        <p:sp>
          <p:nvSpPr>
            <p:cNvPr id="48" name="Rectangle"/>
            <p:cNvSpPr/>
            <p:nvPr/>
          </p:nvSpPr>
          <p:spPr>
            <a:xfrm>
              <a:off x="0" y="9381"/>
              <a:ext cx="12192000" cy="314327"/>
            </a:xfrm>
            <a:prstGeom prst="rect">
              <a:avLst/>
            </a:prstGeom>
            <a:solidFill>
              <a:schemeClr val="accent1"/>
            </a:solidFill>
            <a:ln w="12700" cap="flat">
              <a:solidFill>
                <a:srgbClr val="FFD966"/>
              </a:solidFill>
              <a:prstDash val="solid"/>
              <a:round/>
            </a:ln>
            <a:effectLst/>
          </p:spPr>
          <p:txBody>
            <a:bodyPr wrap="square" lIns="45718" tIns="45718" rIns="45718" bIns="45718" numCol="1" anchor="ctr">
              <a:noAutofit/>
            </a:bodyPr>
            <a:lstStyle/>
            <a:p>
              <a:pPr algn="ctr">
                <a:defRPr sz="1800"/>
              </a:pPr>
            </a:p>
          </p:txBody>
        </p:sp>
        <p:sp>
          <p:nvSpPr>
            <p:cNvPr id="49" name="MRCET | Department of Emerging Technologies | Application Development-I PPT| III Year B.Tech-I Semester"/>
            <p:cNvSpPr txBox="1"/>
            <p:nvPr/>
          </p:nvSpPr>
          <p:spPr>
            <a:xfrm>
              <a:off x="52068" y="-14844"/>
              <a:ext cx="12087863" cy="3627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stStyle>
            <a:p>
              <a:pPr/>
              <a:r>
                <a:t>MRCET | Department of Emerging Technologies | Application Development-I PPT| III Year B.Tech-I Semester</a:t>
              </a:r>
            </a:p>
          </p:txBody>
        </p:sp>
      </p:grpSp>
      <p:pic>
        <p:nvPicPr>
          <p:cNvPr id="51" name="image1.jpeg" descr="image1.jpeg"/>
          <p:cNvPicPr>
            <a:picLocks noChangeAspect="1"/>
          </p:cNvPicPr>
          <p:nvPr/>
        </p:nvPicPr>
        <p:blipFill>
          <a:blip r:embed="rId2">
            <a:extLst/>
          </a:blip>
          <a:stretch>
            <a:fillRect/>
          </a:stretch>
        </p:blipFill>
        <p:spPr>
          <a:xfrm>
            <a:off x="11353800" y="0"/>
            <a:ext cx="822325" cy="822325"/>
          </a:xfrm>
          <a:prstGeom prst="rect">
            <a:avLst/>
          </a:prstGeom>
          <a:ln w="12700">
            <a:miter lim="400000"/>
          </a:ln>
        </p:spPr>
      </p:pic>
      <p:sp>
        <p:nvSpPr>
          <p:cNvPr id="52" name="Rectangle"/>
          <p:cNvSpPr/>
          <p:nvPr/>
        </p:nvSpPr>
        <p:spPr>
          <a:xfrm>
            <a:off x="0" y="0"/>
            <a:ext cx="12192000" cy="241300"/>
          </a:xfrm>
          <a:prstGeom prst="rect">
            <a:avLst/>
          </a:prstGeom>
          <a:solidFill>
            <a:schemeClr val="accent1"/>
          </a:solidFill>
          <a:ln w="12700">
            <a:solidFill>
              <a:srgbClr val="41719C"/>
            </a:solidFill>
          </a:ln>
        </p:spPr>
        <p:txBody>
          <a:bodyPr lIns="45718" tIns="45718" rIns="45718" bIns="45718" anchor="ctr"/>
          <a:lstStyle/>
          <a:p>
            <a:pPr algn="ctr">
              <a:defRPr sz="1800">
                <a:solidFill>
                  <a:srgbClr val="FFFFFF"/>
                </a:solidFill>
              </a:defRPr>
            </a:pPr>
          </a:p>
        </p:txBody>
      </p:sp>
      <p:grpSp>
        <p:nvGrpSpPr>
          <p:cNvPr id="55" name="Group"/>
          <p:cNvGrpSpPr/>
          <p:nvPr/>
        </p:nvGrpSpPr>
        <p:grpSpPr>
          <a:xfrm>
            <a:off x="0" y="6528975"/>
            <a:ext cx="12192000" cy="362777"/>
            <a:chOff x="0" y="-14843"/>
            <a:chExt cx="12192000" cy="362776"/>
          </a:xfrm>
        </p:grpSpPr>
        <p:sp>
          <p:nvSpPr>
            <p:cNvPr id="53" name="Rectangle"/>
            <p:cNvSpPr/>
            <p:nvPr/>
          </p:nvSpPr>
          <p:spPr>
            <a:xfrm>
              <a:off x="0" y="9381"/>
              <a:ext cx="12192000" cy="314327"/>
            </a:xfrm>
            <a:prstGeom prst="rect">
              <a:avLst/>
            </a:prstGeom>
            <a:solidFill>
              <a:schemeClr val="accent1"/>
            </a:solidFill>
            <a:ln w="12700" cap="flat">
              <a:solidFill>
                <a:srgbClr val="FFD966"/>
              </a:solidFill>
              <a:prstDash val="solid"/>
              <a:round/>
            </a:ln>
            <a:effectLst/>
          </p:spPr>
          <p:txBody>
            <a:bodyPr wrap="square" lIns="45718" tIns="45718" rIns="45718" bIns="45718" numCol="1" anchor="ctr">
              <a:noAutofit/>
            </a:bodyPr>
            <a:lstStyle/>
            <a:p>
              <a:pPr algn="ctr">
                <a:defRPr sz="1800"/>
              </a:pPr>
            </a:p>
          </p:txBody>
        </p:sp>
        <p:sp>
          <p:nvSpPr>
            <p:cNvPr id="54" name="MRCET | Department of Emerging Technologies | Application Development-I PPT| III Year B.Tech-I Semester"/>
            <p:cNvSpPr txBox="1"/>
            <p:nvPr/>
          </p:nvSpPr>
          <p:spPr>
            <a:xfrm>
              <a:off x="52068" y="-14844"/>
              <a:ext cx="12087863" cy="3627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stStyle>
            <a:p>
              <a:pPr/>
              <a:r>
                <a:t>MRCET | Department of Emerging Technologies | Application Development-I PPT| III Year B.Tech-I Semester</a:t>
              </a:r>
            </a:p>
          </p:txBody>
        </p:sp>
      </p:grpSp>
      <p:pic>
        <p:nvPicPr>
          <p:cNvPr id="56" name="image1.jpeg" descr="image1.jpeg"/>
          <p:cNvPicPr>
            <a:picLocks noChangeAspect="1"/>
          </p:cNvPicPr>
          <p:nvPr/>
        </p:nvPicPr>
        <p:blipFill>
          <a:blip r:embed="rId2">
            <a:extLst/>
          </a:blip>
          <a:stretch>
            <a:fillRect/>
          </a:stretch>
        </p:blipFill>
        <p:spPr>
          <a:xfrm>
            <a:off x="11353800" y="0"/>
            <a:ext cx="822325" cy="822325"/>
          </a:xfrm>
          <a:prstGeom prst="rect">
            <a:avLst/>
          </a:prstGeom>
          <a:ln w="12700">
            <a:miter lim="400000"/>
          </a:ln>
        </p:spPr>
      </p:pic>
      <p:sp>
        <p:nvSpPr>
          <p:cNvPr id="57" name="Slide Number"/>
          <p:cNvSpPr txBox="1"/>
          <p:nvPr>
            <p:ph type="sldNum" sz="quarter" idx="2"/>
          </p:nvPr>
        </p:nvSpPr>
        <p:spPr>
          <a:xfrm>
            <a:off x="11552378" y="6235373"/>
            <a:ext cx="258623" cy="248304"/>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p:cNvSpPr/>
          <p:nvPr/>
        </p:nvSpPr>
        <p:spPr>
          <a:xfrm>
            <a:off x="0" y="0"/>
            <a:ext cx="12192000" cy="241300"/>
          </a:xfrm>
          <a:prstGeom prst="rect">
            <a:avLst/>
          </a:prstGeom>
          <a:solidFill>
            <a:schemeClr val="accent1"/>
          </a:solidFill>
          <a:ln w="12700">
            <a:solidFill>
              <a:srgbClr val="41719C"/>
            </a:solidFill>
          </a:ln>
        </p:spPr>
        <p:txBody>
          <a:bodyPr lIns="45718" tIns="45718" rIns="45718" bIns="45718" anchor="ctr"/>
          <a:lstStyle/>
          <a:p>
            <a:pPr algn="ctr">
              <a:defRPr sz="1800">
                <a:solidFill>
                  <a:srgbClr val="FFFFFF"/>
                </a:solidFill>
              </a:defRPr>
            </a:pPr>
          </a:p>
        </p:txBody>
      </p:sp>
      <p:grpSp>
        <p:nvGrpSpPr>
          <p:cNvPr id="5" name="Group"/>
          <p:cNvGrpSpPr/>
          <p:nvPr/>
        </p:nvGrpSpPr>
        <p:grpSpPr>
          <a:xfrm>
            <a:off x="0" y="6528974"/>
            <a:ext cx="12192000" cy="362775"/>
            <a:chOff x="0" y="-14844"/>
            <a:chExt cx="12192000" cy="362774"/>
          </a:xfrm>
        </p:grpSpPr>
        <p:sp>
          <p:nvSpPr>
            <p:cNvPr id="3" name="Rectangle"/>
            <p:cNvSpPr/>
            <p:nvPr/>
          </p:nvSpPr>
          <p:spPr>
            <a:xfrm>
              <a:off x="0" y="9381"/>
              <a:ext cx="12192000" cy="314329"/>
            </a:xfrm>
            <a:prstGeom prst="rect">
              <a:avLst/>
            </a:prstGeom>
            <a:solidFill>
              <a:schemeClr val="accent1"/>
            </a:solidFill>
            <a:ln w="12700" cap="flat">
              <a:solidFill>
                <a:srgbClr val="FFD966"/>
              </a:solidFill>
              <a:prstDash val="solid"/>
              <a:round/>
            </a:ln>
            <a:effectLst/>
          </p:spPr>
          <p:txBody>
            <a:bodyPr wrap="square" lIns="45718" tIns="45718" rIns="45718" bIns="45718" numCol="1" anchor="ctr">
              <a:noAutofit/>
            </a:bodyPr>
            <a:lstStyle/>
            <a:p>
              <a:pPr algn="ctr">
                <a:defRPr sz="1800"/>
              </a:pPr>
            </a:p>
          </p:txBody>
        </p:sp>
        <p:sp>
          <p:nvSpPr>
            <p:cNvPr id="4" name="MRCET | Department of Emerging Technologies | Application Development-I PPT| III Year B.Tech-I Semester"/>
            <p:cNvSpPr txBox="1"/>
            <p:nvPr/>
          </p:nvSpPr>
          <p:spPr>
            <a:xfrm>
              <a:off x="52066" y="-14845"/>
              <a:ext cx="12087866" cy="3627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lstStyle>
            <a:p>
              <a:pPr/>
              <a:r>
                <a:t>MRCET | Department of Emerging Technologies | Application Development-I PPT| III Year B.Tech-I Semester</a:t>
              </a:r>
            </a:p>
          </p:txBody>
        </p:sp>
      </p:grpSp>
      <p:pic>
        <p:nvPicPr>
          <p:cNvPr id="6" name="image.jpeg" descr="image.jpeg"/>
          <p:cNvPicPr>
            <a:picLocks noChangeAspect="1"/>
          </p:cNvPicPr>
          <p:nvPr/>
        </p:nvPicPr>
        <p:blipFill>
          <a:blip r:embed="rId2">
            <a:extLst/>
          </a:blip>
          <a:stretch>
            <a:fillRect/>
          </a:stretch>
        </p:blipFill>
        <p:spPr>
          <a:xfrm>
            <a:off x="11353800" y="0"/>
            <a:ext cx="822325" cy="822325"/>
          </a:xfrm>
          <a:prstGeom prst="rect">
            <a:avLst/>
          </a:prstGeom>
          <a:ln w="12700">
            <a:miter lim="400000"/>
          </a:ln>
        </p:spPr>
      </p:pic>
      <p:sp>
        <p:nvSpPr>
          <p:cNvPr id="7" name="Title Text"/>
          <p:cNvSpPr txBox="1"/>
          <p:nvPr>
            <p:ph type="title"/>
          </p:nvPr>
        </p:nvSpPr>
        <p:spPr>
          <a:xfrm>
            <a:off x="1826683" y="769937"/>
            <a:ext cx="9753601" cy="16684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lstStyle/>
          <a:p>
            <a:pPr/>
            <a:r>
              <a:t>Title Text</a:t>
            </a:r>
          </a:p>
        </p:txBody>
      </p:sp>
      <p:sp>
        <p:nvSpPr>
          <p:cNvPr id="8"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r>
              <a:t>Body Level One</a:t>
            </a:r>
          </a:p>
          <a:p>
            <a:pPr lvl="1"/>
            <a:r>
              <a:t>Body Level Two</a:t>
            </a:r>
          </a:p>
          <a:p>
            <a:pPr lvl="2"/>
            <a:r>
              <a:t>Body Level Three</a:t>
            </a:r>
          </a:p>
          <a:p>
            <a:pPr lvl="3"/>
            <a:r>
              <a:t>Body Level Four</a:t>
            </a:r>
          </a:p>
          <a:p>
            <a:pPr lvl="4"/>
            <a:r>
              <a:t>Body Level Five</a:t>
            </a:r>
          </a:p>
        </p:txBody>
      </p:sp>
      <p:sp>
        <p:nvSpPr>
          <p:cNvPr id="9" name="Slide Number"/>
          <p:cNvSpPr txBox="1"/>
          <p:nvPr>
            <p:ph type="sldNum" sz="quarter" idx="2"/>
          </p:nvPr>
        </p:nvSpPr>
        <p:spPr>
          <a:xfrm>
            <a:off x="11552381" y="6235374"/>
            <a:ext cx="258620" cy="248302"/>
          </a:xfrm>
          <a:prstGeom prst="rect">
            <a:avLst/>
          </a:prstGeom>
          <a:ln w="12700">
            <a:miter lim="400000"/>
          </a:ln>
        </p:spPr>
        <p:txBody>
          <a:bodyPr wrap="none" lIns="45718" tIns="45718" rIns="45718" bIns="45718" anchor="ctr">
            <a:spAutoFit/>
          </a:bodyPr>
          <a:lstStyle>
            <a:lvl1pPr algn="r">
              <a:defRPr b="1" sz="1200">
                <a:solidFill>
                  <a:srgbClr val="C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179614" marR="0" indent="-179614" algn="l" defTabSz="512062" rtl="0" latinLnBrk="0">
        <a:lnSpc>
          <a:spcPct val="90000"/>
        </a:lnSpc>
        <a:spcBef>
          <a:spcPts val="500"/>
        </a:spcBef>
        <a:spcAft>
          <a:spcPts val="0"/>
        </a:spcAft>
        <a:buClrTx/>
        <a:buSzPct val="100000"/>
        <a:buFont typeface="Arial"/>
        <a:buChar char="•"/>
        <a:tabLst/>
        <a:defRPr b="0" baseline="0" cap="none" i="0" spc="0" strike="noStrike" sz="2200" u="none">
          <a:solidFill>
            <a:srgbClr val="000000"/>
          </a:solidFill>
          <a:uFillTx/>
          <a:latin typeface="+mj-lt"/>
          <a:ea typeface="+mj-ea"/>
          <a:cs typeface="+mj-cs"/>
          <a:sym typeface="Calibri"/>
        </a:defRPr>
      </a:lvl1pPr>
      <a:lvl2pPr marL="666750" marR="0" indent="-209550" algn="l" defTabSz="512062" rtl="0" latinLnBrk="0">
        <a:lnSpc>
          <a:spcPct val="90000"/>
        </a:lnSpc>
        <a:spcBef>
          <a:spcPts val="500"/>
        </a:spcBef>
        <a:spcAft>
          <a:spcPts val="0"/>
        </a:spcAft>
        <a:buClrTx/>
        <a:buSzPct val="100000"/>
        <a:buFont typeface="Arial"/>
        <a:buChar char="•"/>
        <a:tabLst/>
        <a:defRPr b="0" baseline="0" cap="none" i="0" spc="0" strike="noStrike" sz="2200" u="none">
          <a:solidFill>
            <a:srgbClr val="000000"/>
          </a:solidFill>
          <a:uFillTx/>
          <a:latin typeface="+mj-lt"/>
          <a:ea typeface="+mj-ea"/>
          <a:cs typeface="+mj-cs"/>
          <a:sym typeface="Calibri"/>
        </a:defRPr>
      </a:lvl2pPr>
      <a:lvl3pPr marL="1165859" marR="0" indent="-251459" algn="l" defTabSz="512062" rtl="0" latinLnBrk="0">
        <a:lnSpc>
          <a:spcPct val="90000"/>
        </a:lnSpc>
        <a:spcBef>
          <a:spcPts val="500"/>
        </a:spcBef>
        <a:spcAft>
          <a:spcPts val="0"/>
        </a:spcAft>
        <a:buClrTx/>
        <a:buSzPct val="100000"/>
        <a:buFont typeface="Arial"/>
        <a:buChar char="•"/>
        <a:tabLst/>
        <a:defRPr b="0" baseline="0" cap="none" i="0" spc="0" strike="noStrike" sz="2200" u="none">
          <a:solidFill>
            <a:srgbClr val="000000"/>
          </a:solidFill>
          <a:uFillTx/>
          <a:latin typeface="+mj-lt"/>
          <a:ea typeface="+mj-ea"/>
          <a:cs typeface="+mj-cs"/>
          <a:sym typeface="Calibri"/>
        </a:defRPr>
      </a:lvl3pPr>
      <a:lvl4pPr marL="1651000" marR="0" indent="-279400" algn="l" defTabSz="512062" rtl="0" latinLnBrk="0">
        <a:lnSpc>
          <a:spcPct val="90000"/>
        </a:lnSpc>
        <a:spcBef>
          <a:spcPts val="500"/>
        </a:spcBef>
        <a:spcAft>
          <a:spcPts val="0"/>
        </a:spcAft>
        <a:buClrTx/>
        <a:buSzPct val="100000"/>
        <a:buFont typeface="Arial"/>
        <a:buChar char="•"/>
        <a:tabLst/>
        <a:defRPr b="0" baseline="0" cap="none" i="0" spc="0" strike="noStrike" sz="2200" u="none">
          <a:solidFill>
            <a:srgbClr val="000000"/>
          </a:solidFill>
          <a:uFillTx/>
          <a:latin typeface="+mj-lt"/>
          <a:ea typeface="+mj-ea"/>
          <a:cs typeface="+mj-cs"/>
          <a:sym typeface="Calibri"/>
        </a:defRPr>
      </a:lvl4pPr>
      <a:lvl5pPr marL="2108200" marR="0" indent="-279400" algn="l" defTabSz="512062" rtl="0" latinLnBrk="0">
        <a:lnSpc>
          <a:spcPct val="90000"/>
        </a:lnSpc>
        <a:spcBef>
          <a:spcPts val="500"/>
        </a:spcBef>
        <a:spcAft>
          <a:spcPts val="0"/>
        </a:spcAft>
        <a:buClrTx/>
        <a:buSzPct val="100000"/>
        <a:buFont typeface="Arial"/>
        <a:buChar char="•"/>
        <a:tabLst/>
        <a:defRPr b="0" baseline="0" cap="none" i="0" spc="0" strike="noStrike" sz="2200" u="none">
          <a:solidFill>
            <a:srgbClr val="000000"/>
          </a:solidFill>
          <a:uFillTx/>
          <a:latin typeface="+mj-lt"/>
          <a:ea typeface="+mj-ea"/>
          <a:cs typeface="+mj-cs"/>
          <a:sym typeface="Calibri"/>
        </a:defRPr>
      </a:lvl5pPr>
      <a:lvl6pPr marL="0" marR="0" indent="2286000" algn="l" defTabSz="512062" rtl="0" latinLnBrk="0">
        <a:lnSpc>
          <a:spcPct val="90000"/>
        </a:lnSpc>
        <a:spcBef>
          <a:spcPts val="500"/>
        </a:spcBef>
        <a:spcAft>
          <a:spcPts val="0"/>
        </a:spcAft>
        <a:buClrTx/>
        <a:buSzTx/>
        <a:buFont typeface="Arial"/>
        <a:buNone/>
        <a:tabLst/>
        <a:defRPr b="0" baseline="0" cap="none" i="0" spc="0" strike="noStrike" sz="2200" u="none">
          <a:solidFill>
            <a:srgbClr val="000000"/>
          </a:solidFill>
          <a:uFillTx/>
          <a:latin typeface="+mj-lt"/>
          <a:ea typeface="+mj-ea"/>
          <a:cs typeface="+mj-cs"/>
          <a:sym typeface="Calibri"/>
        </a:defRPr>
      </a:lvl6pPr>
      <a:lvl7pPr marL="0" marR="0" indent="2743200" algn="l" defTabSz="512062" rtl="0" latinLnBrk="0">
        <a:lnSpc>
          <a:spcPct val="90000"/>
        </a:lnSpc>
        <a:spcBef>
          <a:spcPts val="500"/>
        </a:spcBef>
        <a:spcAft>
          <a:spcPts val="0"/>
        </a:spcAft>
        <a:buClrTx/>
        <a:buSzTx/>
        <a:buFont typeface="Arial"/>
        <a:buNone/>
        <a:tabLst/>
        <a:defRPr b="0" baseline="0" cap="none" i="0" spc="0" strike="noStrike" sz="2200" u="none">
          <a:solidFill>
            <a:srgbClr val="000000"/>
          </a:solidFill>
          <a:uFillTx/>
          <a:latin typeface="+mj-lt"/>
          <a:ea typeface="+mj-ea"/>
          <a:cs typeface="+mj-cs"/>
          <a:sym typeface="Calibri"/>
        </a:defRPr>
      </a:lvl7pPr>
      <a:lvl8pPr marL="0" marR="0" indent="3200400" algn="l" defTabSz="512062" rtl="0" latinLnBrk="0">
        <a:lnSpc>
          <a:spcPct val="90000"/>
        </a:lnSpc>
        <a:spcBef>
          <a:spcPts val="500"/>
        </a:spcBef>
        <a:spcAft>
          <a:spcPts val="0"/>
        </a:spcAft>
        <a:buClrTx/>
        <a:buSzTx/>
        <a:buFont typeface="Arial"/>
        <a:buNone/>
        <a:tabLst/>
        <a:defRPr b="0" baseline="0" cap="none" i="0" spc="0" strike="noStrike" sz="2200" u="none">
          <a:solidFill>
            <a:srgbClr val="000000"/>
          </a:solidFill>
          <a:uFillTx/>
          <a:latin typeface="+mj-lt"/>
          <a:ea typeface="+mj-ea"/>
          <a:cs typeface="+mj-cs"/>
          <a:sym typeface="Calibri"/>
        </a:defRPr>
      </a:lvl8pPr>
      <a:lvl9pPr marL="0" marR="0" indent="3657600" algn="l" defTabSz="512062" rtl="0" latinLnBrk="0">
        <a:lnSpc>
          <a:spcPct val="90000"/>
        </a:lnSpc>
        <a:spcBef>
          <a:spcPts val="500"/>
        </a:spcBef>
        <a:spcAft>
          <a:spcPts val="0"/>
        </a:spcAft>
        <a:buClrTx/>
        <a:buSzTx/>
        <a:buFont typeface="Arial"/>
        <a:buNone/>
        <a:tabLst/>
        <a:defRPr b="0" baseline="0" cap="none" i="0" spc="0" strike="noStrike" sz="2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MokshithT/LoanApprovalSystemML/blob/main/Loan%20Status%20Prediction%20Using%20Machine%20Learning.ipynb"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Loan Approval Prediction Using Machine Learning"/>
          <p:cNvSpPr txBox="1"/>
          <p:nvPr>
            <p:ph type="title" idx="4294967295"/>
          </p:nvPr>
        </p:nvSpPr>
        <p:spPr>
          <a:xfrm>
            <a:off x="1485898" y="679448"/>
            <a:ext cx="9144004" cy="703268"/>
          </a:xfrm>
          <a:prstGeom prst="rect">
            <a:avLst/>
          </a:prstGeom>
        </p:spPr>
        <p:txBody>
          <a:bodyPr lIns="45718" tIns="45718" rIns="45718" bIns="45718" anchor="b">
            <a:normAutofit fontScale="100000" lnSpcReduction="0"/>
          </a:bodyPr>
          <a:lstStyle>
            <a:lvl1pPr algn="ctr">
              <a:defRPr sz="3200"/>
            </a:lvl1pPr>
          </a:lstStyle>
          <a:p>
            <a:pPr/>
            <a:r>
              <a:t>Loan Approval Prediction Using Machine Learning</a:t>
            </a:r>
          </a:p>
        </p:txBody>
      </p:sp>
      <p:sp>
        <p:nvSpPr>
          <p:cNvPr id="67" name="Team Members Details…"/>
          <p:cNvSpPr txBox="1"/>
          <p:nvPr>
            <p:ph type="body" sz="quarter" idx="4294967295"/>
          </p:nvPr>
        </p:nvSpPr>
        <p:spPr>
          <a:xfrm>
            <a:off x="1523998" y="1795459"/>
            <a:ext cx="9144004" cy="1655766"/>
          </a:xfrm>
          <a:prstGeom prst="rect">
            <a:avLst/>
          </a:prstGeom>
        </p:spPr>
        <p:txBody>
          <a:bodyPr lIns="45718" tIns="45718" rIns="45718" bIns="45718">
            <a:normAutofit fontScale="100000" lnSpcReduction="0"/>
          </a:bodyPr>
          <a:lstStyle/>
          <a:p>
            <a:pPr marL="0" indent="0" algn="ctr" defTabSz="658368">
              <a:spcBef>
                <a:spcPts val="700"/>
              </a:spcBef>
              <a:buSzTx/>
              <a:buNone/>
              <a:defRPr b="1" sz="1700">
                <a:solidFill>
                  <a:srgbClr val="FF0000"/>
                </a:solidFill>
              </a:defRPr>
            </a:pPr>
            <a:r>
              <a:t>Team Members Details</a:t>
            </a:r>
          </a:p>
          <a:p>
            <a:pPr marL="0" indent="0" algn="ctr" defTabSz="658368">
              <a:spcBef>
                <a:spcPts val="700"/>
              </a:spcBef>
              <a:buFontTx/>
              <a:buAutoNum type="arabicPeriod" startAt="1"/>
              <a:defRPr b="1" sz="1700"/>
            </a:pPr>
            <a:r>
              <a:t>S. Anvesh – 21N31A6750</a:t>
            </a:r>
          </a:p>
          <a:p>
            <a:pPr marL="0" indent="0" algn="ctr" defTabSz="658368">
              <a:spcBef>
                <a:spcPts val="700"/>
              </a:spcBef>
              <a:buFontTx/>
              <a:buAutoNum type="arabicPeriod" startAt="1"/>
              <a:defRPr b="1" sz="1700"/>
            </a:pPr>
            <a:r>
              <a:t>   </a:t>
            </a:r>
            <a:r>
              <a:t>T. Mokshith – 21N31A6755</a:t>
            </a:r>
          </a:p>
          <a:p>
            <a:pPr marL="0" indent="0" algn="ctr" defTabSz="658368">
              <a:spcBef>
                <a:spcPts val="700"/>
              </a:spcBef>
              <a:buFontTx/>
              <a:buAutoNum type="arabicPeriod" startAt="1"/>
              <a:defRPr b="1" sz="1700"/>
            </a:pPr>
            <a:r>
              <a:t>    </a:t>
            </a:r>
            <a:r>
              <a:t>V. Gouthami – 21N31A6761</a:t>
            </a:r>
          </a:p>
          <a:p>
            <a:pPr marL="0" indent="0" algn="ctr" defTabSz="658368">
              <a:spcBef>
                <a:spcPts val="700"/>
              </a:spcBef>
              <a:buSzTx/>
              <a:buNone/>
              <a:defRPr sz="1700"/>
            </a:pPr>
            <a:r>
              <a:t>III Year B.Tech-I Semester – CSE (Data Science)</a:t>
            </a:r>
          </a:p>
        </p:txBody>
      </p:sp>
      <p:sp>
        <p:nvSpPr>
          <p:cNvPr id="68" name="Under the Guidance of…"/>
          <p:cNvSpPr txBox="1"/>
          <p:nvPr/>
        </p:nvSpPr>
        <p:spPr>
          <a:xfrm>
            <a:off x="1372869" y="4289425"/>
            <a:ext cx="9674861" cy="184034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lnSpc>
                <a:spcPct val="90000"/>
              </a:lnSpc>
              <a:spcBef>
                <a:spcPts val="1000"/>
              </a:spcBef>
              <a:defRPr b="1" i="1" sz="2400"/>
            </a:pPr>
            <a:r>
              <a:t>Under the Guidance of </a:t>
            </a:r>
          </a:p>
          <a:p>
            <a:pPr algn="ctr">
              <a:lnSpc>
                <a:spcPct val="90000"/>
              </a:lnSpc>
              <a:spcBef>
                <a:spcPts val="1000"/>
              </a:spcBef>
              <a:defRPr b="1" sz="2400">
                <a:solidFill>
                  <a:srgbClr val="FF0000"/>
                </a:solidFill>
              </a:defRPr>
            </a:pPr>
            <a:r>
              <a:t>Dr. I Nagaraju</a:t>
            </a:r>
            <a:endParaRPr i="1"/>
          </a:p>
          <a:p>
            <a:pPr algn="ctr">
              <a:lnSpc>
                <a:spcPct val="90000"/>
              </a:lnSpc>
              <a:spcBef>
                <a:spcPts val="1000"/>
              </a:spcBef>
              <a:defRPr sz="2400"/>
            </a:pPr>
            <a:r>
              <a:t>Professor &amp; Dept. of ET</a:t>
            </a:r>
          </a:p>
          <a:p>
            <a:pPr algn="ctr">
              <a:lnSpc>
                <a:spcPct val="90000"/>
              </a:lnSpc>
              <a:spcBef>
                <a:spcPts val="1000"/>
              </a:spcBef>
              <a:defRPr b="1" sz="2800">
                <a:solidFill>
                  <a:srgbClr val="FF0000"/>
                </a:solidFill>
              </a:defRPr>
            </a:pPr>
            <a:r>
              <a:t>MRCET CAMPUS (UGC AUTONOMOUS INSTITUTION)</a:t>
            </a:r>
          </a:p>
        </p:txBody>
      </p:sp>
      <p:sp>
        <p:nvSpPr>
          <p:cNvPr id="69" name="Slide Number"/>
          <p:cNvSpPr txBox="1"/>
          <p:nvPr>
            <p:ph type="sldNum" sz="quarter" idx="4294967295"/>
          </p:nvPr>
        </p:nvSpPr>
        <p:spPr>
          <a:xfrm>
            <a:off x="11629617" y="6235372"/>
            <a:ext cx="181378" cy="24830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72" name="Group"/>
          <p:cNvGrpSpPr/>
          <p:nvPr/>
        </p:nvGrpSpPr>
        <p:grpSpPr>
          <a:xfrm>
            <a:off x="901700" y="6056629"/>
            <a:ext cx="10617200" cy="396237"/>
            <a:chOff x="0" y="-1270"/>
            <a:chExt cx="10617200" cy="396235"/>
          </a:xfrm>
        </p:grpSpPr>
        <p:sp>
          <p:nvSpPr>
            <p:cNvPr id="70" name="Rounded Rectangle"/>
            <p:cNvSpPr/>
            <p:nvPr/>
          </p:nvSpPr>
          <p:spPr>
            <a:xfrm>
              <a:off x="0" y="0"/>
              <a:ext cx="10617200" cy="393700"/>
            </a:xfrm>
            <a:prstGeom prst="roundRect">
              <a:avLst>
                <a:gd name="adj" fmla="val 16667"/>
              </a:avLst>
            </a:prstGeom>
            <a:solidFill>
              <a:srgbClr val="BF9000"/>
            </a:solidFill>
            <a:ln w="12700" cap="flat">
              <a:solidFill>
                <a:srgbClr val="41719C"/>
              </a:solidFill>
              <a:prstDash val="solid"/>
              <a:miter lim="800000"/>
            </a:ln>
            <a:effectLst/>
          </p:spPr>
          <p:txBody>
            <a:bodyPr wrap="square" lIns="45718" tIns="45718" rIns="45718" bIns="45718" numCol="1" anchor="ctr">
              <a:noAutofit/>
            </a:bodyPr>
            <a:lstStyle/>
            <a:p>
              <a:pPr algn="ctr">
                <a:defRPr sz="1800">
                  <a:latin typeface="Arial Rounded MT Bold"/>
                  <a:ea typeface="Arial Rounded MT Bold"/>
                  <a:cs typeface="Arial Rounded MT Bold"/>
                  <a:sym typeface="Arial Rounded MT Bold"/>
                </a:defRPr>
              </a:pPr>
            </a:p>
          </p:txBody>
        </p:sp>
        <p:sp>
          <p:nvSpPr>
            <p:cNvPr id="71" name="B.Tech III Year – I Sem | Application Development – I | External Project Review"/>
            <p:cNvSpPr txBox="1"/>
            <p:nvPr/>
          </p:nvSpPr>
          <p:spPr>
            <a:xfrm>
              <a:off x="71278" y="-1271"/>
              <a:ext cx="10474643" cy="396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latin typeface="Arial Rounded MT Bold"/>
                  <a:ea typeface="Arial Rounded MT Bold"/>
                  <a:cs typeface="Arial Rounded MT Bold"/>
                  <a:sym typeface="Arial Rounded MT Bold"/>
                </a:defRPr>
              </a:lvl1pPr>
            </a:lstStyle>
            <a:p>
              <a:pPr/>
              <a:r>
                <a:t>B.Tech III Year – I Sem | Application Development – I | External Project Review</a:t>
              </a:r>
            </a:p>
          </p:txBody>
        </p:sp>
      </p:grpSp>
      <p:pic>
        <p:nvPicPr>
          <p:cNvPr id="73" name="image.png" descr="image.png"/>
          <p:cNvPicPr>
            <a:picLocks noChangeAspect="1"/>
          </p:cNvPicPr>
          <p:nvPr/>
        </p:nvPicPr>
        <p:blipFill>
          <a:blip r:embed="rId2">
            <a:extLst/>
          </a:blip>
          <a:stretch>
            <a:fillRect/>
          </a:stretch>
        </p:blipFill>
        <p:spPr>
          <a:xfrm>
            <a:off x="10320335" y="4146550"/>
            <a:ext cx="1673229" cy="1673225"/>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Implementation"/>
          <p:cNvSpPr txBox="1"/>
          <p:nvPr>
            <p:ph type="title" idx="4294967295"/>
          </p:nvPr>
        </p:nvSpPr>
        <p:spPr>
          <a:xfrm>
            <a:off x="838200" y="328611"/>
            <a:ext cx="10515600" cy="776289"/>
          </a:xfrm>
          <a:prstGeom prst="rect">
            <a:avLst/>
          </a:prstGeom>
        </p:spPr>
        <p:txBody>
          <a:bodyPr>
            <a:normAutofit fontScale="100000" lnSpcReduction="0"/>
          </a:bodyPr>
          <a:lstStyle>
            <a:lvl1pPr>
              <a:defRPr>
                <a:solidFill>
                  <a:srgbClr val="FF0000"/>
                </a:solidFill>
              </a:defRPr>
            </a:lvl1pPr>
          </a:lstStyle>
          <a:p>
            <a:pPr/>
            <a:r>
              <a:t>Implementation</a:t>
            </a:r>
          </a:p>
        </p:txBody>
      </p:sp>
      <p:sp>
        <p:nvSpPr>
          <p:cNvPr id="108" name="These are simplified examples to give you an idea of how each module might be implemented. Depending on specific requirements and the libraries we choose, may need to adjust these code snippets."/>
          <p:cNvSpPr txBox="1"/>
          <p:nvPr>
            <p:ph type="body" idx="4294967295"/>
          </p:nvPr>
        </p:nvSpPr>
        <p:spPr>
          <a:xfrm>
            <a:off x="838200" y="1104900"/>
            <a:ext cx="10515600" cy="5072063"/>
          </a:xfrm>
          <a:prstGeom prst="rect">
            <a:avLst/>
          </a:prstGeom>
        </p:spPr>
        <p:txBody>
          <a:bodyPr>
            <a:normAutofit fontScale="100000" lnSpcReduction="0"/>
          </a:bodyPr>
          <a:lstStyle/>
          <a:p>
            <a:pPr marL="0" indent="0">
              <a:buSzTx/>
              <a:buNone/>
            </a:pPr>
            <a:r>
              <a:t>These are simplified examples to give you an idea of how each module might be implemented. Depending on specific requirements and the libraries we choose, may need to adjust these code snippets.</a:t>
            </a:r>
          </a:p>
          <a:p>
            <a:pPr marL="0" indent="0">
              <a:buSzTx/>
              <a:buNone/>
            </a:pPr>
          </a:p>
          <a:p>
            <a:pPr marL="0" indent="0">
              <a:buSzTx/>
              <a:buNone/>
            </a:pPr>
          </a:p>
          <a:p>
            <a:pPr marL="0" indent="0">
              <a:buSzTx/>
              <a:buNone/>
            </a:pPr>
            <a:r>
              <a:t>Github: </a:t>
            </a:r>
            <a:r>
              <a:rPr u="sng">
                <a:solidFill>
                  <a:srgbClr val="0000FF"/>
                </a:solidFill>
                <a:uFill>
                  <a:solidFill>
                    <a:srgbClr val="0000FF"/>
                  </a:solidFill>
                </a:uFill>
                <a:hlinkClick r:id="rId2" invalidUrl="" action="" tgtFrame="" tooltip="" history="1" highlightClick="0" endSnd="0"/>
              </a:rPr>
              <a:t>https://github.com/MokshithT/LoanApprovalSystemML/blob/main/Loan%20Status%20Prediction%20Using%20Machine%20Learning.ipynb</a:t>
            </a:r>
          </a:p>
          <a:p>
            <a:pPr marL="0" indent="0">
              <a:buSzTx/>
              <a:buNone/>
            </a:pPr>
          </a:p>
        </p:txBody>
      </p:sp>
      <p:sp>
        <p:nvSpPr>
          <p:cNvPr id="109" name="Slide Number"/>
          <p:cNvSpPr txBox="1"/>
          <p:nvPr>
            <p:ph type="sldNum" sz="quarter" idx="4294967295"/>
          </p:nvPr>
        </p:nvSpPr>
        <p:spPr>
          <a:xfrm>
            <a:off x="11552376" y="6235372"/>
            <a:ext cx="258622" cy="248303"/>
          </a:xfrm>
          <a:prstGeom prst="rect">
            <a:avLst/>
          </a:prstGeom>
          <a:extLst>
            <a:ext uri="{C572A759-6A51-4108-AA02-DFA0A04FC94B}">
              <ma14:wrappingTextBoxFlag xmlns:ma14="http://schemas.microsoft.com/office/mac/drawingml/2011/main" val="1"/>
            </a:ext>
          </a:extLst>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System Models  (UML Diagrams)"/>
          <p:cNvSpPr txBox="1"/>
          <p:nvPr>
            <p:ph type="title" idx="4294967295"/>
          </p:nvPr>
        </p:nvSpPr>
        <p:spPr>
          <a:xfrm>
            <a:off x="1523998" y="1122362"/>
            <a:ext cx="9144004" cy="2387601"/>
          </a:xfrm>
          <a:prstGeom prst="rect">
            <a:avLst/>
          </a:prstGeom>
        </p:spPr>
        <p:txBody>
          <a:bodyPr anchor="b">
            <a:normAutofit fontScale="100000" lnSpcReduction="0"/>
          </a:bodyPr>
          <a:lstStyle/>
          <a:p>
            <a:pPr algn="ctr">
              <a:defRPr sz="6000">
                <a:solidFill>
                  <a:srgbClr val="FF0000"/>
                </a:solidFill>
              </a:defRPr>
            </a:pPr>
            <a:r>
              <a:t>System Models </a:t>
            </a:r>
            <a:br/>
            <a:r>
              <a:rPr sz="4500">
                <a:solidFill>
                  <a:srgbClr val="002060"/>
                </a:solidFill>
              </a:rPr>
              <a:t>(UML Diagrams)</a:t>
            </a:r>
          </a:p>
        </p:txBody>
      </p:sp>
      <p:sp>
        <p:nvSpPr>
          <p:cNvPr id="112" name="Slide Number"/>
          <p:cNvSpPr txBox="1"/>
          <p:nvPr>
            <p:ph type="sldNum" sz="quarter" idx="4294967295"/>
          </p:nvPr>
        </p:nvSpPr>
        <p:spPr>
          <a:xfrm>
            <a:off x="11552376" y="6235372"/>
            <a:ext cx="258622" cy="248303"/>
          </a:xfrm>
          <a:prstGeom prst="rect">
            <a:avLst/>
          </a:prstGeom>
          <a:extLst>
            <a:ext uri="{C572A759-6A51-4108-AA02-DFA0A04FC94B}">
              <ma14:wrappingTextBoxFlag xmlns:ma14="http://schemas.microsoft.com/office/mac/drawingml/2011/main" val="1"/>
            </a:ext>
          </a:extLst>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Dataflow Diagram"/>
          <p:cNvSpPr txBox="1"/>
          <p:nvPr>
            <p:ph type="title" idx="4294967295"/>
          </p:nvPr>
        </p:nvSpPr>
        <p:spPr>
          <a:xfrm>
            <a:off x="838200" y="365125"/>
            <a:ext cx="10515600" cy="787400"/>
          </a:xfrm>
          <a:prstGeom prst="rect">
            <a:avLst/>
          </a:prstGeom>
        </p:spPr>
        <p:txBody>
          <a:bodyPr>
            <a:normAutofit fontScale="100000" lnSpcReduction="0"/>
          </a:bodyPr>
          <a:lstStyle>
            <a:lvl1pPr>
              <a:defRPr>
                <a:solidFill>
                  <a:srgbClr val="FF0000"/>
                </a:solidFill>
              </a:defRPr>
            </a:lvl1pPr>
          </a:lstStyle>
          <a:p>
            <a:pPr/>
            <a:r>
              <a:t>Dataflow Diagram</a:t>
            </a:r>
          </a:p>
        </p:txBody>
      </p:sp>
      <p:sp>
        <p:nvSpPr>
          <p:cNvPr id="115" name="Double-click to edit"/>
          <p:cNvSpPr txBox="1"/>
          <p:nvPr>
            <p:ph type="body" idx="4294967295"/>
          </p:nvPr>
        </p:nvSpPr>
        <p:spPr>
          <a:xfrm>
            <a:off x="838200" y="1152525"/>
            <a:ext cx="10515600" cy="5024438"/>
          </a:xfrm>
          <a:prstGeom prst="rect">
            <a:avLst/>
          </a:prstGeom>
        </p:spPr>
        <p:txBody>
          <a:bodyPr>
            <a:normAutofit fontScale="100000" lnSpcReduction="0"/>
          </a:bodyPr>
          <a:lstStyle>
            <a:lvl1pPr marL="0" indent="0">
              <a:buSzTx/>
              <a:buNone/>
            </a:lvl1pPr>
          </a:lstStyle>
          <a:p>
            <a:pPr/>
            <a:r>
              <a:t> </a:t>
            </a:r>
          </a:p>
        </p:txBody>
      </p:sp>
      <p:sp>
        <p:nvSpPr>
          <p:cNvPr id="116" name="Slide Number"/>
          <p:cNvSpPr txBox="1"/>
          <p:nvPr>
            <p:ph type="sldNum" sz="quarter" idx="4294967295"/>
          </p:nvPr>
        </p:nvSpPr>
        <p:spPr>
          <a:xfrm>
            <a:off x="11552376" y="6235372"/>
            <a:ext cx="258622" cy="248303"/>
          </a:xfrm>
          <a:prstGeom prst="rect">
            <a:avLst/>
          </a:prstGeom>
          <a:extLst>
            <a:ext uri="{C572A759-6A51-4108-AA02-DFA0A04FC94B}">
              <ma14:wrappingTextBoxFlag xmlns:ma14="http://schemas.microsoft.com/office/mac/drawingml/2011/main" val="1"/>
            </a:ext>
          </a:extLst>
        </p:spPr>
        <p:txBody>
          <a:bodyPr lIns="45718" tIns="45718" rIns="45718" bIns="45718"/>
          <a:lstStyle/>
          <a:p>
            <a:pPr/>
            <a:fld id="{86CB4B4D-7CA3-9044-876B-883B54F8677D}" type="slidenum"/>
          </a:p>
        </p:txBody>
      </p:sp>
      <p:pic>
        <p:nvPicPr>
          <p:cNvPr id="117" name="Screenshot 2023-11-14 at 6.38.28 PM.png" descr="Screenshot 2023-11-14 at 6.38.28 PM.png"/>
          <p:cNvPicPr>
            <a:picLocks noChangeAspect="1"/>
          </p:cNvPicPr>
          <p:nvPr/>
        </p:nvPicPr>
        <p:blipFill>
          <a:blip r:embed="rId2">
            <a:extLst/>
          </a:blip>
          <a:stretch>
            <a:fillRect/>
          </a:stretch>
        </p:blipFill>
        <p:spPr>
          <a:xfrm>
            <a:off x="1170527" y="1107286"/>
            <a:ext cx="9069839" cy="5114914"/>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Use-Case Diagram"/>
          <p:cNvSpPr txBox="1"/>
          <p:nvPr>
            <p:ph type="title" idx="4294967295"/>
          </p:nvPr>
        </p:nvSpPr>
        <p:spPr>
          <a:xfrm>
            <a:off x="838200" y="365125"/>
            <a:ext cx="10515600" cy="787400"/>
          </a:xfrm>
          <a:prstGeom prst="rect">
            <a:avLst/>
          </a:prstGeom>
        </p:spPr>
        <p:txBody>
          <a:bodyPr>
            <a:normAutofit fontScale="100000" lnSpcReduction="0"/>
          </a:bodyPr>
          <a:lstStyle>
            <a:lvl1pPr>
              <a:defRPr>
                <a:solidFill>
                  <a:srgbClr val="FF0000"/>
                </a:solidFill>
              </a:defRPr>
            </a:lvl1pPr>
          </a:lstStyle>
          <a:p>
            <a:pPr/>
            <a:r>
              <a:t>Use-Case Diagram</a:t>
            </a:r>
          </a:p>
        </p:txBody>
      </p:sp>
      <p:sp>
        <p:nvSpPr>
          <p:cNvPr id="120" name="Double-click to edit"/>
          <p:cNvSpPr txBox="1"/>
          <p:nvPr>
            <p:ph type="body" idx="4294967295"/>
          </p:nvPr>
        </p:nvSpPr>
        <p:spPr>
          <a:xfrm>
            <a:off x="838200" y="1152525"/>
            <a:ext cx="10515600" cy="5024438"/>
          </a:xfrm>
          <a:prstGeom prst="rect">
            <a:avLst/>
          </a:prstGeom>
        </p:spPr>
        <p:txBody>
          <a:bodyPr>
            <a:normAutofit fontScale="100000" lnSpcReduction="0"/>
          </a:bodyPr>
          <a:lstStyle>
            <a:lvl1pPr marL="0" indent="0">
              <a:buSzTx/>
              <a:buNone/>
            </a:lvl1pPr>
          </a:lstStyle>
          <a:p>
            <a:pPr/>
            <a:r>
              <a:t> </a:t>
            </a:r>
          </a:p>
        </p:txBody>
      </p:sp>
      <p:sp>
        <p:nvSpPr>
          <p:cNvPr id="121" name="Slide Number"/>
          <p:cNvSpPr txBox="1"/>
          <p:nvPr>
            <p:ph type="sldNum" sz="quarter" idx="4294967295"/>
          </p:nvPr>
        </p:nvSpPr>
        <p:spPr>
          <a:xfrm>
            <a:off x="11552376" y="6235372"/>
            <a:ext cx="258622" cy="248303"/>
          </a:xfrm>
          <a:prstGeom prst="rect">
            <a:avLst/>
          </a:prstGeom>
          <a:extLst>
            <a:ext uri="{C572A759-6A51-4108-AA02-DFA0A04FC94B}">
              <ma14:wrappingTextBoxFlag xmlns:ma14="http://schemas.microsoft.com/office/mac/drawingml/2011/main" val="1"/>
            </a:ext>
          </a:extLst>
        </p:spPr>
        <p:txBody>
          <a:bodyPr lIns="45718" tIns="45718" rIns="45718" bIns="45718"/>
          <a:lstStyle/>
          <a:p>
            <a:pPr/>
            <a:fld id="{86CB4B4D-7CA3-9044-876B-883B54F8677D}" type="slidenum"/>
          </a:p>
        </p:txBody>
      </p:sp>
      <p:pic>
        <p:nvPicPr>
          <p:cNvPr id="122" name="Screenshot 2023-11-14 at 6.35.09 PM.png" descr="Screenshot 2023-11-14 at 6.35.09 PM.png"/>
          <p:cNvPicPr>
            <a:picLocks noChangeAspect="1"/>
          </p:cNvPicPr>
          <p:nvPr/>
        </p:nvPicPr>
        <p:blipFill>
          <a:blip r:embed="rId2">
            <a:extLst/>
          </a:blip>
          <a:stretch>
            <a:fillRect/>
          </a:stretch>
        </p:blipFill>
        <p:spPr>
          <a:xfrm>
            <a:off x="3047384" y="1185241"/>
            <a:ext cx="6264849" cy="4959005"/>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equential Diagram"/>
          <p:cNvSpPr txBox="1"/>
          <p:nvPr>
            <p:ph type="title" idx="4294967295"/>
          </p:nvPr>
        </p:nvSpPr>
        <p:spPr>
          <a:xfrm>
            <a:off x="838200" y="365125"/>
            <a:ext cx="10515600" cy="787400"/>
          </a:xfrm>
          <a:prstGeom prst="rect">
            <a:avLst/>
          </a:prstGeom>
        </p:spPr>
        <p:txBody>
          <a:bodyPr>
            <a:normAutofit fontScale="100000" lnSpcReduction="0"/>
          </a:bodyPr>
          <a:lstStyle>
            <a:lvl1pPr>
              <a:defRPr>
                <a:solidFill>
                  <a:srgbClr val="FF0000"/>
                </a:solidFill>
              </a:defRPr>
            </a:lvl1pPr>
          </a:lstStyle>
          <a:p>
            <a:pPr/>
            <a:r>
              <a:t>Sequential Diagram</a:t>
            </a:r>
          </a:p>
        </p:txBody>
      </p:sp>
      <p:sp>
        <p:nvSpPr>
          <p:cNvPr id="125" name="Double-click to edit"/>
          <p:cNvSpPr txBox="1"/>
          <p:nvPr>
            <p:ph type="body" idx="4294967295"/>
          </p:nvPr>
        </p:nvSpPr>
        <p:spPr>
          <a:xfrm>
            <a:off x="838200" y="1152525"/>
            <a:ext cx="10515600" cy="5024438"/>
          </a:xfrm>
          <a:prstGeom prst="rect">
            <a:avLst/>
          </a:prstGeom>
        </p:spPr>
        <p:txBody>
          <a:bodyPr>
            <a:normAutofit fontScale="100000" lnSpcReduction="0"/>
          </a:bodyPr>
          <a:lstStyle>
            <a:lvl1pPr marL="0" indent="0">
              <a:buSzTx/>
              <a:buNone/>
            </a:lvl1pPr>
          </a:lstStyle>
          <a:p>
            <a:pPr/>
            <a:r>
              <a:t> </a:t>
            </a:r>
          </a:p>
        </p:txBody>
      </p:sp>
      <p:sp>
        <p:nvSpPr>
          <p:cNvPr id="126" name="Slide Number"/>
          <p:cNvSpPr txBox="1"/>
          <p:nvPr>
            <p:ph type="sldNum" sz="quarter" idx="4294967295"/>
          </p:nvPr>
        </p:nvSpPr>
        <p:spPr>
          <a:xfrm>
            <a:off x="11552376" y="6235372"/>
            <a:ext cx="258622" cy="248303"/>
          </a:xfrm>
          <a:prstGeom prst="rect">
            <a:avLst/>
          </a:prstGeom>
          <a:extLst>
            <a:ext uri="{C572A759-6A51-4108-AA02-DFA0A04FC94B}">
              <ma14:wrappingTextBoxFlag xmlns:ma14="http://schemas.microsoft.com/office/mac/drawingml/2011/main" val="1"/>
            </a:ext>
          </a:extLst>
        </p:spPr>
        <p:txBody>
          <a:bodyPr lIns="45718" tIns="45718" rIns="45718" bIns="45718"/>
          <a:lstStyle/>
          <a:p>
            <a:pPr/>
            <a:fld id="{86CB4B4D-7CA3-9044-876B-883B54F8677D}" type="slidenum"/>
          </a:p>
        </p:txBody>
      </p:sp>
      <p:pic>
        <p:nvPicPr>
          <p:cNvPr id="127" name="Screenshot 2023-11-14 at 6.37.06 PM.png" descr="Screenshot 2023-11-14 at 6.37.06 PM.png"/>
          <p:cNvPicPr>
            <a:picLocks noChangeAspect="1"/>
          </p:cNvPicPr>
          <p:nvPr/>
        </p:nvPicPr>
        <p:blipFill>
          <a:blip r:embed="rId2">
            <a:extLst/>
          </a:blip>
          <a:stretch>
            <a:fillRect/>
          </a:stretch>
        </p:blipFill>
        <p:spPr>
          <a:xfrm>
            <a:off x="2177842" y="1178052"/>
            <a:ext cx="7033783" cy="497338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Output Screens"/>
          <p:cNvSpPr txBox="1"/>
          <p:nvPr>
            <p:ph type="title" idx="4294967295"/>
          </p:nvPr>
        </p:nvSpPr>
        <p:spPr>
          <a:xfrm>
            <a:off x="1523998" y="1122362"/>
            <a:ext cx="9144004" cy="2387601"/>
          </a:xfrm>
          <a:prstGeom prst="rect">
            <a:avLst/>
          </a:prstGeom>
        </p:spPr>
        <p:txBody>
          <a:bodyPr anchor="b">
            <a:normAutofit fontScale="100000" lnSpcReduction="0"/>
          </a:bodyPr>
          <a:lstStyle>
            <a:lvl1pPr algn="ctr">
              <a:defRPr sz="6000">
                <a:solidFill>
                  <a:srgbClr val="FF0000"/>
                </a:solidFill>
              </a:defRPr>
            </a:lvl1pPr>
          </a:lstStyle>
          <a:p>
            <a:pPr/>
            <a:r>
              <a:t>Output Screens</a:t>
            </a:r>
          </a:p>
        </p:txBody>
      </p:sp>
      <p:sp>
        <p:nvSpPr>
          <p:cNvPr id="130" name="Slide Number"/>
          <p:cNvSpPr txBox="1"/>
          <p:nvPr>
            <p:ph type="sldNum" sz="quarter" idx="4294967295"/>
          </p:nvPr>
        </p:nvSpPr>
        <p:spPr>
          <a:xfrm>
            <a:off x="11552376" y="6235372"/>
            <a:ext cx="258622" cy="248303"/>
          </a:xfrm>
          <a:prstGeom prst="rect">
            <a:avLst/>
          </a:prstGeom>
          <a:extLst>
            <a:ext uri="{C572A759-6A51-4108-AA02-DFA0A04FC94B}">
              <ma14:wrappingTextBoxFlag xmlns:ma14="http://schemas.microsoft.com/office/mac/drawingml/2011/main" val="1"/>
            </a:ext>
          </a:extLst>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Results (Output Screens)"/>
          <p:cNvSpPr txBox="1"/>
          <p:nvPr>
            <p:ph type="title" idx="4294967295"/>
          </p:nvPr>
        </p:nvSpPr>
        <p:spPr>
          <a:xfrm>
            <a:off x="838200" y="346074"/>
            <a:ext cx="10515600" cy="763590"/>
          </a:xfrm>
          <a:prstGeom prst="rect">
            <a:avLst/>
          </a:prstGeom>
        </p:spPr>
        <p:txBody>
          <a:bodyPr>
            <a:normAutofit fontScale="100000" lnSpcReduction="0"/>
          </a:bodyPr>
          <a:lstStyle/>
          <a:p>
            <a:pPr>
              <a:defRPr>
                <a:solidFill>
                  <a:srgbClr val="FF0000"/>
                </a:solidFill>
              </a:defRPr>
            </a:pPr>
            <a:r>
              <a:t>Results </a:t>
            </a:r>
            <a:r>
              <a:rPr>
                <a:solidFill>
                  <a:srgbClr val="000000"/>
                </a:solidFill>
              </a:rPr>
              <a:t>(Output Screens)</a:t>
            </a:r>
          </a:p>
        </p:txBody>
      </p:sp>
      <p:sp>
        <p:nvSpPr>
          <p:cNvPr id="133" name="Double-click to edit"/>
          <p:cNvSpPr txBox="1"/>
          <p:nvPr>
            <p:ph type="body" idx="4294967295"/>
          </p:nvPr>
        </p:nvSpPr>
        <p:spPr>
          <a:xfrm>
            <a:off x="838200" y="1109661"/>
            <a:ext cx="10515600" cy="5067303"/>
          </a:xfrm>
          <a:prstGeom prst="rect">
            <a:avLst/>
          </a:prstGeom>
        </p:spPr>
        <p:txBody>
          <a:bodyPr>
            <a:normAutofit fontScale="100000" lnSpcReduction="0"/>
          </a:bodyPr>
          <a:lstStyle>
            <a:lvl1pPr marL="0" indent="0">
              <a:buSzTx/>
              <a:buNone/>
            </a:lvl1pPr>
          </a:lstStyle>
          <a:p>
            <a:pPr/>
            <a:r>
              <a:t>   </a:t>
            </a:r>
          </a:p>
        </p:txBody>
      </p:sp>
      <p:sp>
        <p:nvSpPr>
          <p:cNvPr id="134" name="Slide Number"/>
          <p:cNvSpPr txBox="1"/>
          <p:nvPr>
            <p:ph type="sldNum" sz="quarter" idx="4294967295"/>
          </p:nvPr>
        </p:nvSpPr>
        <p:spPr>
          <a:xfrm>
            <a:off x="11552376" y="6235372"/>
            <a:ext cx="258622" cy="248303"/>
          </a:xfrm>
          <a:prstGeom prst="rect">
            <a:avLst/>
          </a:prstGeom>
          <a:extLst>
            <a:ext uri="{C572A759-6A51-4108-AA02-DFA0A04FC94B}">
              <ma14:wrappingTextBoxFlag xmlns:ma14="http://schemas.microsoft.com/office/mac/drawingml/2011/main" val="1"/>
            </a:ext>
          </a:extLst>
        </p:spPr>
        <p:txBody>
          <a:bodyPr lIns="45718" tIns="45718" rIns="45718" bIns="45718"/>
          <a:lstStyle/>
          <a:p>
            <a:pPr/>
            <a:fld id="{86CB4B4D-7CA3-9044-876B-883B54F8677D}" type="slidenum"/>
          </a:p>
        </p:txBody>
      </p:sp>
      <p:pic>
        <p:nvPicPr>
          <p:cNvPr id="135" name="Screenshot 2023-12-05 at 12.23.22 AM.png" descr="Screenshot 2023-12-05 at 12.23.22 AM.png"/>
          <p:cNvPicPr>
            <a:picLocks noChangeAspect="1"/>
          </p:cNvPicPr>
          <p:nvPr/>
        </p:nvPicPr>
        <p:blipFill>
          <a:blip r:embed="rId2">
            <a:extLst/>
          </a:blip>
          <a:stretch>
            <a:fillRect/>
          </a:stretch>
        </p:blipFill>
        <p:spPr>
          <a:xfrm>
            <a:off x="949608" y="1273840"/>
            <a:ext cx="5766148" cy="4738945"/>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Conclusion &amp;  Future Scope"/>
          <p:cNvSpPr txBox="1"/>
          <p:nvPr>
            <p:ph type="title" idx="4294967295"/>
          </p:nvPr>
        </p:nvSpPr>
        <p:spPr>
          <a:xfrm>
            <a:off x="1523998" y="1122362"/>
            <a:ext cx="9144004" cy="2387601"/>
          </a:xfrm>
          <a:prstGeom prst="rect">
            <a:avLst/>
          </a:prstGeom>
        </p:spPr>
        <p:txBody>
          <a:bodyPr anchor="b">
            <a:normAutofit fontScale="100000" lnSpcReduction="0"/>
          </a:bodyPr>
          <a:lstStyle/>
          <a:p>
            <a:pPr algn="ctr">
              <a:defRPr sz="6000">
                <a:solidFill>
                  <a:srgbClr val="FF0000"/>
                </a:solidFill>
              </a:defRPr>
            </a:pPr>
            <a:r>
              <a:t>Conclusion</a:t>
            </a:r>
            <a:r>
              <a:rPr>
                <a:solidFill>
                  <a:srgbClr val="385723"/>
                </a:solidFill>
              </a:rPr>
              <a:t> &amp; </a:t>
            </a:r>
            <a:br>
              <a:rPr>
                <a:solidFill>
                  <a:srgbClr val="385723"/>
                </a:solidFill>
              </a:rPr>
            </a:br>
            <a:r>
              <a:rPr>
                <a:solidFill>
                  <a:srgbClr val="002060"/>
                </a:solidFill>
              </a:rPr>
              <a:t>Future Scope</a:t>
            </a:r>
          </a:p>
        </p:txBody>
      </p:sp>
      <p:sp>
        <p:nvSpPr>
          <p:cNvPr id="138" name="Slide Number"/>
          <p:cNvSpPr txBox="1"/>
          <p:nvPr>
            <p:ph type="sldNum" sz="quarter" idx="4294967295"/>
          </p:nvPr>
        </p:nvSpPr>
        <p:spPr>
          <a:xfrm>
            <a:off x="11552376" y="6235372"/>
            <a:ext cx="258622" cy="248303"/>
          </a:xfrm>
          <a:prstGeom prst="rect">
            <a:avLst/>
          </a:prstGeom>
          <a:extLst>
            <a:ext uri="{C572A759-6A51-4108-AA02-DFA0A04FC94B}">
              <ma14:wrappingTextBoxFlag xmlns:ma14="http://schemas.microsoft.com/office/mac/drawingml/2011/main" val="1"/>
            </a:ext>
          </a:extLst>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Conclusion"/>
          <p:cNvSpPr txBox="1"/>
          <p:nvPr>
            <p:ph type="title" idx="4294967295"/>
          </p:nvPr>
        </p:nvSpPr>
        <p:spPr>
          <a:xfrm>
            <a:off x="838200" y="346074"/>
            <a:ext cx="10515600" cy="763590"/>
          </a:xfrm>
          <a:prstGeom prst="rect">
            <a:avLst/>
          </a:prstGeom>
        </p:spPr>
        <p:txBody>
          <a:bodyPr>
            <a:normAutofit fontScale="100000" lnSpcReduction="0"/>
          </a:bodyPr>
          <a:lstStyle>
            <a:lvl1pPr>
              <a:defRPr>
                <a:solidFill>
                  <a:srgbClr val="FF0000"/>
                </a:solidFill>
              </a:defRPr>
            </a:lvl1pPr>
          </a:lstStyle>
          <a:p>
            <a:pPr/>
            <a:r>
              <a:t>Conclusion</a:t>
            </a:r>
          </a:p>
        </p:txBody>
      </p:sp>
      <p:sp>
        <p:nvSpPr>
          <p:cNvPr id="141" name="Therefore, the developed model automates the method of determining the applicant’s creditworthiness.…"/>
          <p:cNvSpPr txBox="1"/>
          <p:nvPr>
            <p:ph type="body" idx="4294967295"/>
          </p:nvPr>
        </p:nvSpPr>
        <p:spPr>
          <a:xfrm>
            <a:off x="838200" y="1109661"/>
            <a:ext cx="10515600" cy="5067303"/>
          </a:xfrm>
          <a:prstGeom prst="rect">
            <a:avLst/>
          </a:prstGeom>
        </p:spPr>
        <p:txBody>
          <a:bodyPr>
            <a:normAutofit fontScale="100000" lnSpcReduction="0"/>
          </a:bodyPr>
          <a:lstStyle/>
          <a:p>
            <a:pPr marL="0" indent="0" defTabSz="914400">
              <a:lnSpc>
                <a:spcPct val="100000"/>
              </a:lnSpc>
              <a:spcBef>
                <a:spcPts val="0"/>
              </a:spcBef>
              <a:buSzTx/>
              <a:buFontTx/>
              <a:buNone/>
              <a:defRPr sz="2100"/>
            </a:pPr>
            <a:r>
              <a:t>In conclusion, the Loan Status Prediction System demonstrates a comprehensive approach to predicting loan approval using machine learning.</a:t>
            </a:r>
          </a:p>
          <a:p>
            <a:pPr marL="0" indent="0" defTabSz="914400">
              <a:lnSpc>
                <a:spcPct val="100000"/>
              </a:lnSpc>
              <a:spcBef>
                <a:spcPts val="0"/>
              </a:spcBef>
              <a:buSzTx/>
              <a:buFontTx/>
              <a:buNone/>
              <a:defRPr sz="2100"/>
            </a:pPr>
          </a:p>
          <a:p>
            <a:pPr marL="0" indent="0" defTabSz="914400">
              <a:lnSpc>
                <a:spcPct val="100000"/>
              </a:lnSpc>
              <a:spcBef>
                <a:spcPts val="0"/>
              </a:spcBef>
              <a:buSzTx/>
              <a:buFontTx/>
              <a:buNone/>
              <a:defRPr sz="2100"/>
            </a:pPr>
            <a:r>
              <a:t> Through modularization, the code is organized into distinct and purposeful modules, from data loading and preprocessing to model training, hyperparameter tuning, and a user-friendly GUI. </a:t>
            </a:r>
          </a:p>
          <a:p>
            <a:pPr marL="0" indent="0" defTabSz="914400">
              <a:lnSpc>
                <a:spcPct val="100000"/>
              </a:lnSpc>
              <a:spcBef>
                <a:spcPts val="0"/>
              </a:spcBef>
              <a:buSzTx/>
              <a:buFontTx/>
              <a:buNone/>
              <a:defRPr sz="2100"/>
            </a:pPr>
          </a:p>
          <a:p>
            <a:pPr marL="0" indent="0" defTabSz="914400">
              <a:lnSpc>
                <a:spcPct val="100000"/>
              </a:lnSpc>
              <a:spcBef>
                <a:spcPts val="0"/>
              </a:spcBef>
              <a:buSzTx/>
              <a:buFontTx/>
              <a:buNone/>
              <a:defRPr sz="2100"/>
            </a:pPr>
            <a:r>
              <a:t>The Random Forest model, optimized through hyperparameter tuning, is employed for accurate predictions. </a:t>
            </a:r>
          </a:p>
          <a:p>
            <a:pPr marL="0" indent="0" defTabSz="914400">
              <a:lnSpc>
                <a:spcPct val="100000"/>
              </a:lnSpc>
              <a:spcBef>
                <a:spcPts val="0"/>
              </a:spcBef>
              <a:buSzTx/>
              <a:buFontTx/>
              <a:buNone/>
              <a:defRPr sz="2100"/>
            </a:pPr>
          </a:p>
          <a:p>
            <a:pPr marL="0" indent="0" defTabSz="914400">
              <a:lnSpc>
                <a:spcPct val="100000"/>
              </a:lnSpc>
              <a:spcBef>
                <a:spcPts val="0"/>
              </a:spcBef>
              <a:buSzTx/>
              <a:buFontTx/>
              <a:buNone/>
              <a:defRPr sz="2100"/>
            </a:pPr>
            <a:r>
              <a:t>The application not only provides a robust backend for machine learning tasks but also offers a convenient GUI for users to input data and receive instant loan approval predictions. </a:t>
            </a:r>
          </a:p>
          <a:p>
            <a:pPr marL="0" indent="0" defTabSz="914400">
              <a:lnSpc>
                <a:spcPct val="100000"/>
              </a:lnSpc>
              <a:spcBef>
                <a:spcPts val="0"/>
              </a:spcBef>
              <a:buSzTx/>
              <a:buFontTx/>
              <a:buNone/>
              <a:defRPr sz="2100"/>
            </a:pPr>
          </a:p>
          <a:p>
            <a:pPr marL="0" indent="0" defTabSz="914400">
              <a:lnSpc>
                <a:spcPct val="100000"/>
              </a:lnSpc>
              <a:spcBef>
                <a:spcPts val="0"/>
              </a:spcBef>
              <a:buSzTx/>
              <a:buFontTx/>
              <a:buNone/>
              <a:defRPr sz="2100"/>
            </a:pPr>
            <a:r>
              <a:t>This modular and well-structured system facilitates maintainability, scalability, and ease of integration into diverse applications.</a:t>
            </a:r>
          </a:p>
        </p:txBody>
      </p:sp>
      <p:sp>
        <p:nvSpPr>
          <p:cNvPr id="142" name="Slide Number"/>
          <p:cNvSpPr txBox="1"/>
          <p:nvPr>
            <p:ph type="sldNum" sz="quarter" idx="4294967295"/>
          </p:nvPr>
        </p:nvSpPr>
        <p:spPr>
          <a:xfrm>
            <a:off x="11552376" y="6235372"/>
            <a:ext cx="258622" cy="248303"/>
          </a:xfrm>
          <a:prstGeom prst="rect">
            <a:avLst/>
          </a:prstGeom>
          <a:extLst>
            <a:ext uri="{C572A759-6A51-4108-AA02-DFA0A04FC94B}">
              <ma14:wrappingTextBoxFlag xmlns:ma14="http://schemas.microsoft.com/office/mac/drawingml/2011/main" val="1"/>
            </a:ext>
          </a:extLst>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Future Scope"/>
          <p:cNvSpPr txBox="1"/>
          <p:nvPr>
            <p:ph type="title" idx="4294967295"/>
          </p:nvPr>
        </p:nvSpPr>
        <p:spPr>
          <a:xfrm>
            <a:off x="838200" y="346074"/>
            <a:ext cx="10515600" cy="763590"/>
          </a:xfrm>
          <a:prstGeom prst="rect">
            <a:avLst/>
          </a:prstGeom>
        </p:spPr>
        <p:txBody>
          <a:bodyPr>
            <a:normAutofit fontScale="100000" lnSpcReduction="0"/>
          </a:bodyPr>
          <a:lstStyle>
            <a:lvl1pPr>
              <a:defRPr>
                <a:solidFill>
                  <a:srgbClr val="FF0000"/>
                </a:solidFill>
              </a:defRPr>
            </a:lvl1pPr>
          </a:lstStyle>
          <a:p>
            <a:pPr/>
            <a:r>
              <a:t>Future Scope</a:t>
            </a:r>
          </a:p>
        </p:txBody>
      </p:sp>
      <p:sp>
        <p:nvSpPr>
          <p:cNvPr id="145" name="The Loan Approval Prediction System using machine learning lays the foundation for a dynamic and evolving financial decision-making process.…"/>
          <p:cNvSpPr txBox="1"/>
          <p:nvPr>
            <p:ph type="body" idx="4294967295"/>
          </p:nvPr>
        </p:nvSpPr>
        <p:spPr>
          <a:xfrm>
            <a:off x="838200" y="1109661"/>
            <a:ext cx="10515600" cy="5067303"/>
          </a:xfrm>
          <a:prstGeom prst="rect">
            <a:avLst/>
          </a:prstGeom>
        </p:spPr>
        <p:txBody>
          <a:bodyPr>
            <a:normAutofit fontScale="100000" lnSpcReduction="0"/>
          </a:bodyPr>
          <a:lstStyle/>
          <a:p>
            <a:pPr marL="0" indent="0" defTabSz="713230">
              <a:spcBef>
                <a:spcPts val="700"/>
              </a:spcBef>
              <a:buSzTx/>
              <a:buNone/>
            </a:pPr>
            <a:r>
              <a:t>The Loan Approval Prediction System using machine learning lays the foundation for a dynamic and evolving financial decision-making process. </a:t>
            </a:r>
          </a:p>
          <a:p>
            <a:pPr marL="0" indent="0" defTabSz="713230">
              <a:spcBef>
                <a:spcPts val="700"/>
              </a:spcBef>
              <a:buSzTx/>
              <a:buNone/>
            </a:pPr>
            <a:r>
              <a:t>Looking ahead, there are several avenues for future enhancement and expansion that can contribute to the system's continued effectiveness and relevance.</a:t>
            </a:r>
          </a:p>
          <a:p>
            <a:pPr marL="0" indent="0" defTabSz="713230">
              <a:spcBef>
                <a:spcPts val="700"/>
              </a:spcBef>
              <a:buSzTx/>
              <a:buNone/>
            </a:pPr>
            <a:r>
              <a:t>Firstly, the incorporation of additional features into the machine learning model can enhance its predictive capabilities. </a:t>
            </a:r>
          </a:p>
          <a:p>
            <a:pPr marL="0" indent="0" defTabSz="713230">
              <a:spcBef>
                <a:spcPts val="700"/>
              </a:spcBef>
              <a:buSzTx/>
              <a:buNone/>
            </a:pPr>
            <a:r>
              <a:t>Techniques like neural networks or gradient boosting may uncover complex patterns within the data that traditional models might overlook. </a:t>
            </a:r>
          </a:p>
          <a:p>
            <a:pPr marL="0" indent="0" defTabSz="713230">
              <a:spcBef>
                <a:spcPts val="700"/>
              </a:spcBef>
              <a:buSzTx/>
              <a:buNone/>
            </a:pPr>
            <a:r>
              <a:t>Regular updates to the model based on new data and retraining schedules can ensure that the system remains robust and aligned with real-world scenarios.</a:t>
            </a:r>
          </a:p>
        </p:txBody>
      </p:sp>
      <p:sp>
        <p:nvSpPr>
          <p:cNvPr id="146" name="Slide Number"/>
          <p:cNvSpPr txBox="1"/>
          <p:nvPr>
            <p:ph type="sldNum" sz="quarter" idx="4294967295"/>
          </p:nvPr>
        </p:nvSpPr>
        <p:spPr>
          <a:xfrm>
            <a:off x="11552376" y="6235372"/>
            <a:ext cx="258622" cy="248303"/>
          </a:xfrm>
          <a:prstGeom prst="rect">
            <a:avLst/>
          </a:prstGeom>
          <a:extLst>
            <a:ext uri="{C572A759-6A51-4108-AA02-DFA0A04FC94B}">
              <ma14:wrappingTextBoxFlag xmlns:ma14="http://schemas.microsoft.com/office/mac/drawingml/2011/main" val="1"/>
            </a:ext>
          </a:extLst>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Abstract"/>
          <p:cNvSpPr txBox="1"/>
          <p:nvPr>
            <p:ph type="title" idx="4294967295"/>
          </p:nvPr>
        </p:nvSpPr>
        <p:spPr>
          <a:xfrm>
            <a:off x="838200" y="482598"/>
            <a:ext cx="10515600" cy="598493"/>
          </a:xfrm>
          <a:prstGeom prst="rect">
            <a:avLst/>
          </a:prstGeom>
        </p:spPr>
        <p:txBody>
          <a:bodyPr lIns="45718" tIns="45718" rIns="45718" bIns="45718">
            <a:normAutofit fontScale="100000" lnSpcReduction="0"/>
          </a:bodyPr>
          <a:lstStyle>
            <a:lvl1pPr>
              <a:defRPr sz="4000">
                <a:solidFill>
                  <a:srgbClr val="FF0000"/>
                </a:solidFill>
              </a:defRPr>
            </a:lvl1pPr>
          </a:lstStyle>
          <a:p>
            <a:pPr/>
            <a:r>
              <a:t>Abstract</a:t>
            </a:r>
          </a:p>
        </p:txBody>
      </p:sp>
      <p:sp>
        <p:nvSpPr>
          <p:cNvPr id="76" name="The prediction of loan approval and risk assessment is a critical task in the financial sector, as it directly impacts the stability of lending institutions and the financial well-being of individuals.…"/>
          <p:cNvSpPr txBox="1"/>
          <p:nvPr>
            <p:ph type="body" idx="4294967295"/>
          </p:nvPr>
        </p:nvSpPr>
        <p:spPr>
          <a:xfrm>
            <a:off x="838200" y="1308100"/>
            <a:ext cx="10515600" cy="4868863"/>
          </a:xfrm>
          <a:prstGeom prst="rect">
            <a:avLst/>
          </a:prstGeom>
        </p:spPr>
        <p:txBody>
          <a:bodyPr lIns="45718" tIns="45718" rIns="45718" bIns="45718">
            <a:normAutofit fontScale="100000" lnSpcReduction="0"/>
          </a:bodyPr>
          <a:lstStyle/>
          <a:p>
            <a:pPr marL="164589" indent="-164589" defTabSz="658368">
              <a:spcBef>
                <a:spcPts val="700"/>
              </a:spcBef>
            </a:pPr>
            <a:r>
              <a:t>The prediction of loan approval and risk assessment is a critical task in the financial sector, as it directly impacts the stability of lending institutions and the financial well-being of individuals.</a:t>
            </a:r>
          </a:p>
          <a:p>
            <a:pPr marL="164589" indent="-164589" defTabSz="658368">
              <a:spcBef>
                <a:spcPts val="700"/>
              </a:spcBef>
            </a:pPr>
            <a:r>
              <a:t>The project begins by collecting and preprocessing a dataset of historical loan data, including applicant information, loan terms, and credit history.</a:t>
            </a:r>
          </a:p>
          <a:p>
            <a:pPr marL="164589" indent="-164589" defTabSz="658368">
              <a:spcBef>
                <a:spcPts val="700"/>
              </a:spcBef>
            </a:pPr>
            <a:r>
              <a:t>Several machine learning algorithms, including logistic regression, decision trees, random forests, and gradient boosting, are implemented and compared for their performance in predicting loan outcomes.</a:t>
            </a:r>
          </a:p>
          <a:p>
            <a:pPr marL="164589" indent="-164589" defTabSz="658368">
              <a:spcBef>
                <a:spcPts val="700"/>
              </a:spcBef>
            </a:pPr>
            <a:r>
              <a:t>Additionally, the project explores the use of alternative data sources, such as social media activity and online behavior, to enhance the predictive power of the models.</a:t>
            </a:r>
          </a:p>
          <a:p>
            <a:pPr marL="164589" indent="-164589" defTabSz="658368">
              <a:spcBef>
                <a:spcPts val="700"/>
              </a:spcBef>
            </a:pPr>
            <a:r>
              <a:t>The outcomes of this research provide valuable insights into the application of machine learning in the financial sector, contributing to the ongoing effort to optimize loan approval processes while minimizing the risk associated with lending activities.</a:t>
            </a:r>
          </a:p>
        </p:txBody>
      </p:sp>
      <p:sp>
        <p:nvSpPr>
          <p:cNvPr id="77" name="Slide Number"/>
          <p:cNvSpPr txBox="1"/>
          <p:nvPr>
            <p:ph type="sldNum" sz="quarter" idx="4294967295"/>
          </p:nvPr>
        </p:nvSpPr>
        <p:spPr>
          <a:xfrm>
            <a:off x="11629617" y="6235372"/>
            <a:ext cx="181378" cy="24830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Thank you"/>
          <p:cNvSpPr txBox="1"/>
          <p:nvPr>
            <p:ph type="title" idx="4294967295"/>
          </p:nvPr>
        </p:nvSpPr>
        <p:spPr>
          <a:xfrm>
            <a:off x="838200" y="1457325"/>
            <a:ext cx="10515600" cy="1325563"/>
          </a:xfrm>
          <a:prstGeom prst="rect">
            <a:avLst/>
          </a:prstGeom>
        </p:spPr>
        <p:txBody>
          <a:bodyPr>
            <a:normAutofit fontScale="100000" lnSpcReduction="0"/>
          </a:bodyPr>
          <a:lstStyle>
            <a:lvl1pPr>
              <a:defRPr>
                <a:solidFill>
                  <a:srgbClr val="FF0000"/>
                </a:solidFill>
              </a:defRPr>
            </a:lvl1pPr>
          </a:lstStyle>
          <a:p>
            <a:pPr/>
            <a:r>
              <a:t>Thank you</a:t>
            </a:r>
          </a:p>
        </p:txBody>
      </p:sp>
      <p:sp>
        <p:nvSpPr>
          <p:cNvPr id="149" name="S. Anvesh…"/>
          <p:cNvSpPr txBox="1"/>
          <p:nvPr>
            <p:ph type="body" sz="half" idx="4294967295"/>
          </p:nvPr>
        </p:nvSpPr>
        <p:spPr>
          <a:xfrm>
            <a:off x="838200" y="2675096"/>
            <a:ext cx="10515600" cy="3019268"/>
          </a:xfrm>
          <a:prstGeom prst="rect">
            <a:avLst/>
          </a:prstGeom>
        </p:spPr>
        <p:txBody>
          <a:bodyPr>
            <a:normAutofit fontScale="100000" lnSpcReduction="0"/>
          </a:bodyPr>
          <a:lstStyle/>
          <a:p>
            <a:pPr/>
            <a:r>
              <a:t>S. Anvesh</a:t>
            </a:r>
          </a:p>
          <a:p>
            <a:pPr/>
            <a:r>
              <a:t>T. Mokshith</a:t>
            </a:r>
          </a:p>
          <a:p>
            <a:pPr/>
            <a:r>
              <a:t>V. Gouthami </a:t>
            </a:r>
          </a:p>
        </p:txBody>
      </p:sp>
      <p:sp>
        <p:nvSpPr>
          <p:cNvPr id="150" name="Slide Number"/>
          <p:cNvSpPr txBox="1"/>
          <p:nvPr>
            <p:ph type="sldNum" sz="quarter" idx="4294967295"/>
          </p:nvPr>
        </p:nvSpPr>
        <p:spPr>
          <a:xfrm>
            <a:off x="11552376" y="6235372"/>
            <a:ext cx="258622" cy="248303"/>
          </a:xfrm>
          <a:prstGeom prst="rect">
            <a:avLst/>
          </a:prstGeom>
          <a:extLst>
            <a:ext uri="{C572A759-6A51-4108-AA02-DFA0A04FC94B}">
              <ma14:wrappingTextBoxFlag xmlns:ma14="http://schemas.microsoft.com/office/mac/drawingml/2011/main" val="1"/>
            </a:ext>
          </a:extLst>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Introduction"/>
          <p:cNvSpPr txBox="1"/>
          <p:nvPr>
            <p:ph type="title" idx="4294967295"/>
          </p:nvPr>
        </p:nvSpPr>
        <p:spPr>
          <a:xfrm>
            <a:off x="838200" y="457198"/>
            <a:ext cx="10515600" cy="649293"/>
          </a:xfrm>
          <a:prstGeom prst="rect">
            <a:avLst/>
          </a:prstGeom>
        </p:spPr>
        <p:txBody>
          <a:bodyPr lIns="45718" tIns="45718" rIns="45718" bIns="45718">
            <a:normAutofit fontScale="100000" lnSpcReduction="0"/>
          </a:bodyPr>
          <a:lstStyle>
            <a:lvl1pPr>
              <a:defRPr sz="4000">
                <a:solidFill>
                  <a:srgbClr val="FF0000"/>
                </a:solidFill>
              </a:defRPr>
            </a:lvl1pPr>
          </a:lstStyle>
          <a:p>
            <a:pPr/>
            <a:r>
              <a:t>Introduction</a:t>
            </a:r>
          </a:p>
        </p:txBody>
      </p:sp>
      <p:sp>
        <p:nvSpPr>
          <p:cNvPr id="80" name="However, the traditional methods for evaluating the creditworthiness of loan applicants have often been fraught with challenges such as subjectivity, time-consuming manual assessments, and the potential for human bias.…"/>
          <p:cNvSpPr txBox="1"/>
          <p:nvPr>
            <p:ph type="body" idx="4294967295"/>
          </p:nvPr>
        </p:nvSpPr>
        <p:spPr>
          <a:xfrm>
            <a:off x="838200" y="1106484"/>
            <a:ext cx="10515600" cy="5070482"/>
          </a:xfrm>
          <a:prstGeom prst="rect">
            <a:avLst/>
          </a:prstGeom>
        </p:spPr>
        <p:txBody>
          <a:bodyPr lIns="45718" tIns="45718" rIns="45718" bIns="45718">
            <a:normAutofit fontScale="100000" lnSpcReduction="0"/>
          </a:bodyPr>
          <a:lstStyle/>
          <a:p>
            <a:pPr marL="166878" indent="-166878" defTabSz="667512">
              <a:spcBef>
                <a:spcPts val="700"/>
              </a:spcBef>
            </a:pPr>
            <a:r>
              <a:t>However, the traditional methods for evaluating the creditworthiness of loan applicants have often been fraught with challenges such as subjectivity, time-consuming manual assessments, and the potential for human bias.</a:t>
            </a:r>
          </a:p>
          <a:p>
            <a:pPr marL="166878" indent="-166878" defTabSz="667512">
              <a:spcBef>
                <a:spcPts val="700"/>
              </a:spcBef>
            </a:pPr>
            <a:r>
              <a:t>This project, titled "Loan Prediction Using Machine Learning," is a timely exploration of the intersection between finance and artificial intelligence.</a:t>
            </a:r>
          </a:p>
          <a:p>
            <a:pPr marL="166878" indent="-166878" defTabSz="667512">
              <a:spcBef>
                <a:spcPts val="700"/>
              </a:spcBef>
            </a:pPr>
            <a:r>
              <a:t>It delves into the application of machine learning algorithms to streamline the loan approval process, enhance its accuracy, and reduce the associated risks.</a:t>
            </a:r>
          </a:p>
          <a:p>
            <a:pPr marL="166878" indent="-166878" defTabSz="667512">
              <a:spcBef>
                <a:spcPts val="700"/>
              </a:spcBef>
            </a:pPr>
            <a:r>
              <a:t>We also offer a glimpse into the goals and objectives of this project, emphasizing the potential for machine learning to transform the landscape of lending and borrowing, paving the way for a more robust, efficient, and just financial system.</a:t>
            </a:r>
          </a:p>
        </p:txBody>
      </p:sp>
      <p:sp>
        <p:nvSpPr>
          <p:cNvPr id="81" name="Slide Number"/>
          <p:cNvSpPr txBox="1"/>
          <p:nvPr>
            <p:ph type="sldNum" sz="quarter" idx="4294967295"/>
          </p:nvPr>
        </p:nvSpPr>
        <p:spPr>
          <a:xfrm>
            <a:off x="11883617" y="6338558"/>
            <a:ext cx="181378" cy="24830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 name="Proposed System"/>
          <p:cNvSpPr txBox="1"/>
          <p:nvPr>
            <p:ph type="title" idx="4294967295"/>
          </p:nvPr>
        </p:nvSpPr>
        <p:spPr>
          <a:xfrm>
            <a:off x="838200" y="365125"/>
            <a:ext cx="10515600" cy="777875"/>
          </a:xfrm>
          <a:prstGeom prst="rect">
            <a:avLst/>
          </a:prstGeom>
        </p:spPr>
        <p:txBody>
          <a:bodyPr lIns="45718" tIns="45718" rIns="45718" bIns="45718">
            <a:normAutofit fontScale="100000" lnSpcReduction="0"/>
          </a:bodyPr>
          <a:lstStyle>
            <a:lvl1pPr>
              <a:defRPr>
                <a:solidFill>
                  <a:srgbClr val="FF0000"/>
                </a:solidFill>
              </a:defRPr>
            </a:lvl1pPr>
          </a:lstStyle>
          <a:p>
            <a:pPr/>
            <a:r>
              <a:t>Proposed System</a:t>
            </a:r>
          </a:p>
        </p:txBody>
      </p:sp>
      <p:sp>
        <p:nvSpPr>
          <p:cNvPr id="84" name="The proposed system for &quot;Loan Prediction Using Machine Learning&quot; is a comprehensive solution that uses machine learning models, data analytics, and alternative data sources to improve loan evaluation.…"/>
          <p:cNvSpPr txBox="1"/>
          <p:nvPr>
            <p:ph type="body" idx="4294967295"/>
          </p:nvPr>
        </p:nvSpPr>
        <p:spPr>
          <a:xfrm>
            <a:off x="838200" y="1143000"/>
            <a:ext cx="10515600" cy="5033963"/>
          </a:xfrm>
          <a:prstGeom prst="rect">
            <a:avLst/>
          </a:prstGeom>
        </p:spPr>
        <p:txBody>
          <a:bodyPr lIns="45718" tIns="45718" rIns="45718" bIns="45718">
            <a:normAutofit fontScale="100000" lnSpcReduction="0"/>
          </a:bodyPr>
          <a:lstStyle/>
          <a:p>
            <a:pPr marL="128015" indent="-128015"/>
            <a:r>
              <a:t>The proposed system for "Loan Prediction Using Machine Learning" is a comprehensive solution that uses machine learning models, data analytics, and alternative data sources to improve loan evaluation.</a:t>
            </a:r>
          </a:p>
          <a:p>
            <a:pPr marL="128015" indent="-128015"/>
            <a:r>
              <a:t>The system includes data collection and preprocessing, feature engineering, machine learning models, performance evaluation, and the integration of non-traditional data sources.</a:t>
            </a:r>
          </a:p>
          <a:p>
            <a:pPr marL="128015" indent="-128015"/>
            <a:r>
              <a:t>Data preprocessing techniques will be employed to clean, transform, and normalize the dataset, while feature engineering will create relevant features from raw data.</a:t>
            </a:r>
          </a:p>
          <a:p>
            <a:pPr marL="128015" indent="-128015"/>
            <a:r>
              <a:t>Machine learning models will be trained on historical data to predict loan approval or rejection based on applicant attributes.</a:t>
            </a:r>
          </a:p>
          <a:p>
            <a:pPr marL="128015" indent="-128015"/>
            <a:r>
              <a:t>Continuous monitoring and improvement will be integral to the system's maintenance, responding to changing data trends and economic conditions.</a:t>
            </a:r>
          </a:p>
        </p:txBody>
      </p:sp>
      <p:sp>
        <p:nvSpPr>
          <p:cNvPr id="85" name="Slide Number"/>
          <p:cNvSpPr txBox="1"/>
          <p:nvPr>
            <p:ph type="sldNum" sz="quarter" idx="4294967295"/>
          </p:nvPr>
        </p:nvSpPr>
        <p:spPr>
          <a:xfrm>
            <a:off x="11629617" y="6235372"/>
            <a:ext cx="181378" cy="24830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System Architecture"/>
          <p:cNvSpPr txBox="1"/>
          <p:nvPr>
            <p:ph type="title" idx="4294967295"/>
          </p:nvPr>
        </p:nvSpPr>
        <p:spPr>
          <a:xfrm>
            <a:off x="838200" y="365125"/>
            <a:ext cx="10515600" cy="727075"/>
          </a:xfrm>
          <a:prstGeom prst="rect">
            <a:avLst/>
          </a:prstGeom>
        </p:spPr>
        <p:txBody>
          <a:bodyPr lIns="45718" tIns="45718" rIns="45718" bIns="45718">
            <a:normAutofit fontScale="100000" lnSpcReduction="0"/>
          </a:bodyPr>
          <a:lstStyle>
            <a:lvl1pPr>
              <a:defRPr>
                <a:solidFill>
                  <a:srgbClr val="FF0000"/>
                </a:solidFill>
              </a:defRPr>
            </a:lvl1pPr>
          </a:lstStyle>
          <a:p>
            <a:pPr/>
            <a:r>
              <a:t>System Architecture </a:t>
            </a:r>
          </a:p>
        </p:txBody>
      </p:sp>
      <p:sp>
        <p:nvSpPr>
          <p:cNvPr id="88" name="Slide Number"/>
          <p:cNvSpPr txBox="1"/>
          <p:nvPr>
            <p:ph type="sldNum" sz="quarter" idx="4294967295"/>
          </p:nvPr>
        </p:nvSpPr>
        <p:spPr>
          <a:xfrm>
            <a:off x="11629617" y="6235372"/>
            <a:ext cx="181378" cy="24830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89" name="ml project.png" descr="ml project.png"/>
          <p:cNvPicPr>
            <a:picLocks noChangeAspect="1"/>
          </p:cNvPicPr>
          <p:nvPr/>
        </p:nvPicPr>
        <p:blipFill>
          <a:blip r:embed="rId2">
            <a:extLst/>
          </a:blip>
          <a:stretch>
            <a:fillRect/>
          </a:stretch>
        </p:blipFill>
        <p:spPr>
          <a:xfrm>
            <a:off x="3031925" y="1093263"/>
            <a:ext cx="6128285" cy="460507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Software Requirements Specification (SRS)"/>
          <p:cNvSpPr txBox="1"/>
          <p:nvPr>
            <p:ph type="title" idx="4294967295"/>
          </p:nvPr>
        </p:nvSpPr>
        <p:spPr>
          <a:xfrm>
            <a:off x="2768600" y="2806700"/>
            <a:ext cx="6858000" cy="1270000"/>
          </a:xfrm>
          <a:prstGeom prst="rect">
            <a:avLst/>
          </a:prstGeom>
        </p:spPr>
        <p:txBody>
          <a:bodyPr lIns="45718" tIns="45718" rIns="45718" bIns="45718" anchor="b">
            <a:normAutofit fontScale="100000" lnSpcReduction="0"/>
          </a:bodyPr>
          <a:lstStyle>
            <a:lvl1pPr algn="ctr" defTabSz="731519">
              <a:defRPr sz="4300">
                <a:solidFill>
                  <a:srgbClr val="FF0000"/>
                </a:solidFill>
              </a:defRPr>
            </a:lvl1pPr>
          </a:lstStyle>
          <a:p>
            <a:pPr/>
            <a:r>
              <a:t>Software Requirements Specification (SRS) </a:t>
            </a:r>
          </a:p>
        </p:txBody>
      </p:sp>
      <p:sp>
        <p:nvSpPr>
          <p:cNvPr id="92" name="Slide Number"/>
          <p:cNvSpPr txBox="1"/>
          <p:nvPr>
            <p:ph type="sldNum" sz="quarter" idx="4294967295"/>
          </p:nvPr>
        </p:nvSpPr>
        <p:spPr>
          <a:xfrm>
            <a:off x="11629617" y="6235372"/>
            <a:ext cx="181378" cy="24830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Software Requirement Specifications (SRS)"/>
          <p:cNvSpPr txBox="1"/>
          <p:nvPr>
            <p:ph type="title" idx="4294967295"/>
          </p:nvPr>
        </p:nvSpPr>
        <p:spPr>
          <a:xfrm>
            <a:off x="838200" y="457200"/>
            <a:ext cx="10515600" cy="865188"/>
          </a:xfrm>
          <a:prstGeom prst="rect">
            <a:avLst/>
          </a:prstGeom>
        </p:spPr>
        <p:txBody>
          <a:bodyPr lIns="45718" tIns="45718" rIns="45718" bIns="45718">
            <a:normAutofit fontScale="100000" lnSpcReduction="0"/>
          </a:bodyPr>
          <a:lstStyle/>
          <a:p>
            <a:pPr>
              <a:defRPr>
                <a:solidFill>
                  <a:srgbClr val="FF0000"/>
                </a:solidFill>
              </a:defRPr>
            </a:pPr>
            <a:r>
              <a:t>Software</a:t>
            </a:r>
            <a:r>
              <a:rPr>
                <a:solidFill>
                  <a:srgbClr val="000000"/>
                </a:solidFill>
              </a:rPr>
              <a:t> Requirement Specifications (SRS)</a:t>
            </a:r>
          </a:p>
        </p:txBody>
      </p:sp>
      <p:sp>
        <p:nvSpPr>
          <p:cNvPr id="95" name="Developing a loan prediction application involves a combination of front-end and back-end software tools and technologies. Below is a list of some commonly used software for different aspects of application development:…"/>
          <p:cNvSpPr txBox="1"/>
          <p:nvPr>
            <p:ph type="body" idx="4294967295"/>
          </p:nvPr>
        </p:nvSpPr>
        <p:spPr>
          <a:xfrm>
            <a:off x="838200" y="1322384"/>
            <a:ext cx="10515600" cy="4854582"/>
          </a:xfrm>
          <a:prstGeom prst="rect">
            <a:avLst/>
          </a:prstGeom>
        </p:spPr>
        <p:txBody>
          <a:bodyPr lIns="45718" tIns="45718" rIns="45718" bIns="45718">
            <a:normAutofit fontScale="100000" lnSpcReduction="0"/>
          </a:bodyPr>
          <a:lstStyle/>
          <a:p>
            <a:pPr marL="220578" indent="-220578">
              <a:buFontTx/>
            </a:pPr>
            <a:r>
              <a:t>Python 3.x</a:t>
            </a:r>
          </a:p>
          <a:p>
            <a:pPr marL="220578" indent="-220578">
              <a:buFontTx/>
            </a:pPr>
            <a:r>
              <a:t>Required Python libraries: pandas, scikit-learn, joblib, numpy, tkinter</a:t>
            </a:r>
          </a:p>
          <a:p>
            <a:pPr marL="220578" indent="-220578">
              <a:buFontTx/>
            </a:pPr>
            <a:r>
              <a:t>Provide a GUI using Tkinter for user input of loan application details.</a:t>
            </a:r>
          </a:p>
          <a:p>
            <a:pPr marL="220578" indent="-220578">
              <a:buFontTx/>
            </a:pPr>
            <a:r>
              <a:t>Display the loan approval prediction result.</a:t>
            </a:r>
          </a:p>
          <a:p>
            <a:pPr marL="220578" indent="-220578">
              <a:buFontTx/>
            </a:pPr>
            <a:r>
              <a:t>Machine Learning Models</a:t>
            </a:r>
          </a:p>
          <a:p>
            <a:pPr lvl="1" marL="0" indent="228600">
              <a:buSzTx/>
              <a:buFontTx/>
              <a:buNone/>
            </a:pPr>
            <a:r>
              <a:t>The system uses the following machine learning models:</a:t>
            </a:r>
          </a:p>
          <a:p>
            <a:pPr lvl="1" marL="0" indent="228600">
              <a:buSzTx/>
              <a:buFontTx/>
              <a:buNone/>
            </a:pPr>
            <a:r>
              <a:t>- Logistic Regression</a:t>
            </a:r>
          </a:p>
          <a:p>
            <a:pPr lvl="1" marL="0" indent="228600">
              <a:buSzTx/>
              <a:buFontTx/>
              <a:buNone/>
            </a:pPr>
            <a:r>
              <a:t>- Support Vector Machines</a:t>
            </a:r>
          </a:p>
          <a:p>
            <a:pPr lvl="1" marL="0" indent="228600">
              <a:buSzTx/>
              <a:buFontTx/>
              <a:buNone/>
            </a:pPr>
            <a:r>
              <a:t>- Decision Trees</a:t>
            </a:r>
          </a:p>
          <a:p>
            <a:pPr lvl="1" marL="0" indent="228600">
              <a:buSzTx/>
              <a:buFontTx/>
              <a:buNone/>
            </a:pPr>
            <a:r>
              <a:t>- Random Forests.</a:t>
            </a:r>
          </a:p>
        </p:txBody>
      </p:sp>
      <p:sp>
        <p:nvSpPr>
          <p:cNvPr id="96" name="Slide Number"/>
          <p:cNvSpPr txBox="1"/>
          <p:nvPr>
            <p:ph type="sldNum" sz="quarter" idx="4294967295"/>
          </p:nvPr>
        </p:nvSpPr>
        <p:spPr>
          <a:xfrm>
            <a:off x="11629617" y="6235372"/>
            <a:ext cx="181378" cy="24830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Hardware Requirement Specifications (HRS)"/>
          <p:cNvSpPr txBox="1"/>
          <p:nvPr>
            <p:ph type="title" idx="4294967295"/>
          </p:nvPr>
        </p:nvSpPr>
        <p:spPr>
          <a:xfrm>
            <a:off x="838200" y="495298"/>
            <a:ext cx="10515600" cy="801693"/>
          </a:xfrm>
          <a:prstGeom prst="rect">
            <a:avLst/>
          </a:prstGeom>
        </p:spPr>
        <p:txBody>
          <a:bodyPr lIns="45718" tIns="45718" rIns="45718" bIns="45718">
            <a:normAutofit fontScale="100000" lnSpcReduction="0"/>
          </a:bodyPr>
          <a:lstStyle/>
          <a:p>
            <a:pPr>
              <a:defRPr>
                <a:solidFill>
                  <a:srgbClr val="FF0000"/>
                </a:solidFill>
              </a:defRPr>
            </a:pPr>
            <a:r>
              <a:t>Hardware </a:t>
            </a:r>
            <a:r>
              <a:rPr>
                <a:solidFill>
                  <a:srgbClr val="000000"/>
                </a:solidFill>
              </a:rPr>
              <a:t>Requirement Specifications (HRS)</a:t>
            </a:r>
          </a:p>
        </p:txBody>
      </p:sp>
      <p:sp>
        <p:nvSpPr>
          <p:cNvPr id="99" name="The hardware requirements for developing a loan prediction application can vary depending on the project's complexity and scale. Here are the major hardware components and specifications typically used:…"/>
          <p:cNvSpPr txBox="1"/>
          <p:nvPr>
            <p:ph type="body" idx="4294967295"/>
          </p:nvPr>
        </p:nvSpPr>
        <p:spPr>
          <a:xfrm>
            <a:off x="838200" y="1473199"/>
            <a:ext cx="10515600" cy="4703765"/>
          </a:xfrm>
          <a:prstGeom prst="rect">
            <a:avLst/>
          </a:prstGeom>
        </p:spPr>
        <p:txBody>
          <a:bodyPr lIns="45718" tIns="45718" rIns="45718" bIns="45718">
            <a:normAutofit fontScale="100000" lnSpcReduction="0"/>
          </a:bodyPr>
          <a:lstStyle/>
          <a:p>
            <a:pPr marL="210552" indent="-210552" defTabSz="914400">
              <a:lnSpc>
                <a:spcPct val="100000"/>
              </a:lnSpc>
              <a:spcBef>
                <a:spcPts val="0"/>
              </a:spcBef>
              <a:buFontTx/>
              <a:defRPr sz="2100"/>
            </a:pPr>
            <a:r>
              <a:t>Recommended Hardware Requirements</a:t>
            </a:r>
          </a:p>
          <a:p>
            <a:pPr marL="210552" indent="-210552" defTabSz="914400">
              <a:lnSpc>
                <a:spcPct val="100000"/>
              </a:lnSpc>
              <a:spcBef>
                <a:spcPts val="0"/>
              </a:spcBef>
              <a:buFontTx/>
              <a:defRPr sz="2100"/>
            </a:pPr>
            <a:r>
              <a:t>Operating System: Windows,MacOS, Linux</a:t>
            </a:r>
          </a:p>
          <a:p>
            <a:pPr marL="210552" indent="-210552" defTabSz="914400">
              <a:lnSpc>
                <a:spcPct val="100000"/>
              </a:lnSpc>
              <a:spcBef>
                <a:spcPts val="0"/>
              </a:spcBef>
              <a:buFontTx/>
              <a:defRPr sz="2100"/>
            </a:pPr>
            <a:r>
              <a:t>Processor</a:t>
            </a:r>
          </a:p>
          <a:p>
            <a:pPr lvl="1" marL="591552" indent="-210552" defTabSz="914400">
              <a:lnSpc>
                <a:spcPct val="100000"/>
              </a:lnSpc>
              <a:spcBef>
                <a:spcPts val="0"/>
              </a:spcBef>
              <a:buFontTx/>
              <a:defRPr sz="2100"/>
            </a:pPr>
            <a:r>
              <a:t>8 GB of RAM.</a:t>
            </a:r>
          </a:p>
          <a:p>
            <a:pPr lvl="1" marL="591552" indent="-210552" defTabSz="914400">
              <a:lnSpc>
                <a:spcPct val="100000"/>
              </a:lnSpc>
              <a:spcBef>
                <a:spcPts val="0"/>
              </a:spcBef>
              <a:buFontTx/>
              <a:defRPr sz="2100"/>
            </a:pPr>
            <a:r>
              <a:t>3.3 Storage</a:t>
            </a:r>
          </a:p>
          <a:p>
            <a:pPr lvl="1" marL="591552" indent="-210552" defTabSz="914400">
              <a:lnSpc>
                <a:spcPct val="100000"/>
              </a:lnSpc>
              <a:spcBef>
                <a:spcPts val="0"/>
              </a:spcBef>
              <a:buFontTx/>
              <a:defRPr sz="2100"/>
            </a:pPr>
            <a:r>
              <a:t>20 GB or more of free disk space.</a:t>
            </a:r>
          </a:p>
          <a:p>
            <a:pPr lvl="1" marL="591552" indent="-210552" defTabSz="914400">
              <a:lnSpc>
                <a:spcPct val="100000"/>
              </a:lnSpc>
              <a:spcBef>
                <a:spcPts val="0"/>
              </a:spcBef>
              <a:buFontTx/>
              <a:defRPr sz="2100"/>
            </a:pPr>
            <a:r>
              <a:t>3.4 Display</a:t>
            </a:r>
          </a:p>
          <a:p>
            <a:pPr lvl="1" marL="591552" indent="-210552" defTabSz="914400">
              <a:lnSpc>
                <a:spcPct val="100000"/>
              </a:lnSpc>
              <a:spcBef>
                <a:spcPts val="0"/>
              </a:spcBef>
              <a:buFontTx/>
              <a:defRPr sz="2100"/>
            </a:pPr>
            <a:r>
              <a:t>A monitor with a resolution of 1920x1080 or higher.</a:t>
            </a:r>
          </a:p>
          <a:p>
            <a:pPr lvl="1" marL="591552" indent="-210552" defTabSz="914400">
              <a:lnSpc>
                <a:spcPct val="100000"/>
              </a:lnSpc>
              <a:spcBef>
                <a:spcPts val="0"/>
              </a:spcBef>
              <a:buFontTx/>
              <a:defRPr sz="2100"/>
            </a:pPr>
            <a:r>
              <a:t>3.5 Input Devices</a:t>
            </a:r>
          </a:p>
          <a:p>
            <a:pPr lvl="1" marL="591552" indent="-210552" defTabSz="914400">
              <a:lnSpc>
                <a:spcPct val="100000"/>
              </a:lnSpc>
              <a:spcBef>
                <a:spcPts val="0"/>
              </a:spcBef>
              <a:buFontTx/>
              <a:defRPr sz="2100"/>
            </a:pPr>
            <a:r>
              <a:t>A keyboard and a mouse or other pointing device.</a:t>
            </a:r>
          </a:p>
        </p:txBody>
      </p:sp>
      <p:sp>
        <p:nvSpPr>
          <p:cNvPr id="100" name="Slide Number"/>
          <p:cNvSpPr txBox="1"/>
          <p:nvPr>
            <p:ph type="sldNum" sz="quarter" idx="4294967295"/>
          </p:nvPr>
        </p:nvSpPr>
        <p:spPr>
          <a:xfrm>
            <a:off x="11629617" y="6235372"/>
            <a:ext cx="181378" cy="24830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Application Modules"/>
          <p:cNvSpPr txBox="1"/>
          <p:nvPr>
            <p:ph type="title" idx="4294967295"/>
          </p:nvPr>
        </p:nvSpPr>
        <p:spPr>
          <a:xfrm>
            <a:off x="516341" y="335827"/>
            <a:ext cx="10515601" cy="765178"/>
          </a:xfrm>
          <a:prstGeom prst="rect">
            <a:avLst/>
          </a:prstGeom>
        </p:spPr>
        <p:txBody>
          <a:bodyPr>
            <a:normAutofit fontScale="100000" lnSpcReduction="0"/>
          </a:bodyPr>
          <a:lstStyle>
            <a:lvl1pPr>
              <a:defRPr>
                <a:solidFill>
                  <a:srgbClr val="FF0000"/>
                </a:solidFill>
              </a:defRPr>
            </a:lvl1pPr>
          </a:lstStyle>
          <a:p>
            <a:pPr/>
            <a:r>
              <a:t>Application Modules</a:t>
            </a:r>
          </a:p>
        </p:txBody>
      </p:sp>
      <p:sp>
        <p:nvSpPr>
          <p:cNvPr id="103" name="Exploratory Data Analysis (EDA) Module:…"/>
          <p:cNvSpPr txBox="1"/>
          <p:nvPr>
            <p:ph type="body" idx="4294967295"/>
          </p:nvPr>
        </p:nvSpPr>
        <p:spPr>
          <a:xfrm>
            <a:off x="395574" y="1033431"/>
            <a:ext cx="11041262" cy="5501952"/>
          </a:xfrm>
          <a:prstGeom prst="rect">
            <a:avLst/>
          </a:prstGeom>
        </p:spPr>
        <p:txBody>
          <a:bodyPr>
            <a:normAutofit fontScale="100000" lnSpcReduction="0"/>
          </a:bodyPr>
          <a:lstStyle>
            <a:lvl1pPr marL="0" indent="0">
              <a:lnSpc>
                <a:spcPct val="100000"/>
              </a:lnSpc>
              <a:spcBef>
                <a:spcPts val="0"/>
              </a:spcBef>
              <a:buSzTx/>
              <a:buNone/>
              <a:defRPr sz="1700" u="sng"/>
            </a:lvl1pPr>
          </a:lstStyle>
          <a:p>
            <a:pPr/>
            <a:r>
              <a:t>  </a:t>
            </a:r>
          </a:p>
        </p:txBody>
      </p:sp>
      <p:sp>
        <p:nvSpPr>
          <p:cNvPr id="104" name="Slide Number"/>
          <p:cNvSpPr txBox="1"/>
          <p:nvPr>
            <p:ph type="sldNum" sz="quarter" idx="4294967295"/>
          </p:nvPr>
        </p:nvSpPr>
        <p:spPr>
          <a:xfrm>
            <a:off x="11629617" y="6235372"/>
            <a:ext cx="181381" cy="248303"/>
          </a:xfrm>
          <a:prstGeom prst="rect">
            <a:avLst/>
          </a:prstGeom>
          <a:extLst>
            <a:ext uri="{C572A759-6A51-4108-AA02-DFA0A04FC94B}">
              <ma14:wrappingTextBoxFlag xmlns:ma14="http://schemas.microsoft.com/office/mac/drawingml/2011/main" val="1"/>
            </a:ext>
          </a:extLst>
        </p:spPr>
        <p:txBody>
          <a:bodyPr lIns="45718" tIns="45718" rIns="45718" bIns="45718"/>
          <a:lstStyle/>
          <a:p>
            <a:pPr/>
            <a:fld id="{86CB4B4D-7CA3-9044-876B-883B54F8677D}" type="slidenum"/>
          </a:p>
        </p:txBody>
      </p:sp>
      <p:pic>
        <p:nvPicPr>
          <p:cNvPr id="105" name="Screenshot 2023-12-05 at 12.10.08 AM.png" descr="Screenshot 2023-12-05 at 12.10.08 AM.png"/>
          <p:cNvPicPr>
            <a:picLocks noChangeAspect="1"/>
          </p:cNvPicPr>
          <p:nvPr/>
        </p:nvPicPr>
        <p:blipFill>
          <a:blip r:embed="rId2">
            <a:extLst/>
          </a:blip>
          <a:srcRect l="3007" t="10731" r="2705" b="11239"/>
          <a:stretch>
            <a:fillRect/>
          </a:stretch>
        </p:blipFill>
        <p:spPr>
          <a:xfrm rot="120000">
            <a:off x="1800554" y="1479122"/>
            <a:ext cx="7833123" cy="44001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908" y="0"/>
                </a:moveTo>
                <a:lnTo>
                  <a:pt x="12361" y="41"/>
                </a:lnTo>
                <a:cubicBezTo>
                  <a:pt x="11821" y="82"/>
                  <a:pt x="10003" y="194"/>
                  <a:pt x="7757" y="327"/>
                </a:cubicBezTo>
                <a:cubicBezTo>
                  <a:pt x="7122" y="365"/>
                  <a:pt x="6583" y="408"/>
                  <a:pt x="6558" y="423"/>
                </a:cubicBezTo>
                <a:cubicBezTo>
                  <a:pt x="6523" y="443"/>
                  <a:pt x="6516" y="556"/>
                  <a:pt x="6530" y="871"/>
                </a:cubicBezTo>
                <a:cubicBezTo>
                  <a:pt x="6541" y="1102"/>
                  <a:pt x="6558" y="1761"/>
                  <a:pt x="6570" y="2334"/>
                </a:cubicBezTo>
                <a:lnTo>
                  <a:pt x="6590" y="3376"/>
                </a:lnTo>
                <a:lnTo>
                  <a:pt x="6498" y="3300"/>
                </a:lnTo>
                <a:cubicBezTo>
                  <a:pt x="6423" y="3239"/>
                  <a:pt x="6400" y="3241"/>
                  <a:pt x="6375" y="3314"/>
                </a:cubicBezTo>
                <a:cubicBezTo>
                  <a:pt x="6351" y="3382"/>
                  <a:pt x="6228" y="3409"/>
                  <a:pt x="5841" y="3427"/>
                </a:cubicBezTo>
                <a:lnTo>
                  <a:pt x="5338" y="3450"/>
                </a:lnTo>
                <a:lnTo>
                  <a:pt x="5314" y="2311"/>
                </a:lnTo>
                <a:cubicBezTo>
                  <a:pt x="5301" y="1684"/>
                  <a:pt x="5283" y="1159"/>
                  <a:pt x="5274" y="1144"/>
                </a:cubicBezTo>
                <a:cubicBezTo>
                  <a:pt x="5265" y="1128"/>
                  <a:pt x="4734" y="1148"/>
                  <a:pt x="4094" y="1188"/>
                </a:cubicBezTo>
                <a:cubicBezTo>
                  <a:pt x="3454" y="1229"/>
                  <a:pt x="2498" y="1290"/>
                  <a:pt x="1969" y="1323"/>
                </a:cubicBezTo>
                <a:cubicBezTo>
                  <a:pt x="1440" y="1356"/>
                  <a:pt x="780" y="1401"/>
                  <a:pt x="503" y="1422"/>
                </a:cubicBezTo>
                <a:lnTo>
                  <a:pt x="0" y="1459"/>
                </a:lnTo>
                <a:lnTo>
                  <a:pt x="23" y="2712"/>
                </a:lnTo>
                <a:cubicBezTo>
                  <a:pt x="36" y="3401"/>
                  <a:pt x="57" y="4420"/>
                  <a:pt x="69" y="4976"/>
                </a:cubicBezTo>
                <a:lnTo>
                  <a:pt x="92" y="5987"/>
                </a:lnTo>
                <a:lnTo>
                  <a:pt x="392" y="5987"/>
                </a:lnTo>
                <a:cubicBezTo>
                  <a:pt x="557" y="5986"/>
                  <a:pt x="1086" y="5959"/>
                  <a:pt x="1567" y="5927"/>
                </a:cubicBezTo>
                <a:cubicBezTo>
                  <a:pt x="2048" y="5894"/>
                  <a:pt x="2922" y="5838"/>
                  <a:pt x="3509" y="5804"/>
                </a:cubicBezTo>
                <a:cubicBezTo>
                  <a:pt x="4095" y="5769"/>
                  <a:pt x="4757" y="5723"/>
                  <a:pt x="4979" y="5702"/>
                </a:cubicBezTo>
                <a:lnTo>
                  <a:pt x="5383" y="5663"/>
                </a:lnTo>
                <a:lnTo>
                  <a:pt x="5373" y="5313"/>
                </a:lnTo>
                <a:cubicBezTo>
                  <a:pt x="5368" y="5119"/>
                  <a:pt x="5358" y="4646"/>
                  <a:pt x="5352" y="4261"/>
                </a:cubicBezTo>
                <a:lnTo>
                  <a:pt x="5340" y="3561"/>
                </a:lnTo>
                <a:lnTo>
                  <a:pt x="5855" y="3561"/>
                </a:lnTo>
                <a:cubicBezTo>
                  <a:pt x="6211" y="3561"/>
                  <a:pt x="6374" y="3582"/>
                  <a:pt x="6384" y="3631"/>
                </a:cubicBezTo>
                <a:cubicBezTo>
                  <a:pt x="6393" y="3684"/>
                  <a:pt x="6418" y="3684"/>
                  <a:pt x="6477" y="3628"/>
                </a:cubicBezTo>
                <a:cubicBezTo>
                  <a:pt x="6521" y="3586"/>
                  <a:pt x="6564" y="3562"/>
                  <a:pt x="6572" y="3577"/>
                </a:cubicBezTo>
                <a:cubicBezTo>
                  <a:pt x="6580" y="3591"/>
                  <a:pt x="6595" y="4132"/>
                  <a:pt x="6606" y="4779"/>
                </a:cubicBezTo>
                <a:cubicBezTo>
                  <a:pt x="6616" y="5426"/>
                  <a:pt x="6632" y="6023"/>
                  <a:pt x="6642" y="6104"/>
                </a:cubicBezTo>
                <a:lnTo>
                  <a:pt x="6659" y="6252"/>
                </a:lnTo>
                <a:lnTo>
                  <a:pt x="7174" y="6211"/>
                </a:lnTo>
                <a:cubicBezTo>
                  <a:pt x="7895" y="6153"/>
                  <a:pt x="12615" y="5863"/>
                  <a:pt x="12838" y="5862"/>
                </a:cubicBezTo>
                <a:lnTo>
                  <a:pt x="13022" y="5862"/>
                </a:lnTo>
                <a:lnTo>
                  <a:pt x="13002" y="4697"/>
                </a:lnTo>
                <a:cubicBezTo>
                  <a:pt x="12992" y="4056"/>
                  <a:pt x="12977" y="3411"/>
                  <a:pt x="12969" y="3265"/>
                </a:cubicBezTo>
                <a:lnTo>
                  <a:pt x="12952" y="3000"/>
                </a:lnTo>
                <a:lnTo>
                  <a:pt x="13336" y="3000"/>
                </a:lnTo>
                <a:cubicBezTo>
                  <a:pt x="13596" y="3000"/>
                  <a:pt x="13720" y="3023"/>
                  <a:pt x="13720" y="3070"/>
                </a:cubicBezTo>
                <a:cubicBezTo>
                  <a:pt x="13720" y="3109"/>
                  <a:pt x="13749" y="3126"/>
                  <a:pt x="13785" y="3109"/>
                </a:cubicBezTo>
                <a:cubicBezTo>
                  <a:pt x="13845" y="3081"/>
                  <a:pt x="13852" y="3148"/>
                  <a:pt x="13874" y="4048"/>
                </a:cubicBezTo>
                <a:cubicBezTo>
                  <a:pt x="13886" y="4581"/>
                  <a:pt x="13902" y="5024"/>
                  <a:pt x="13908" y="5034"/>
                </a:cubicBezTo>
                <a:cubicBezTo>
                  <a:pt x="13918" y="5052"/>
                  <a:pt x="15136" y="4980"/>
                  <a:pt x="16278" y="4894"/>
                </a:cubicBezTo>
                <a:lnTo>
                  <a:pt x="16823" y="4853"/>
                </a:lnTo>
                <a:lnTo>
                  <a:pt x="16847" y="5591"/>
                </a:lnTo>
                <a:cubicBezTo>
                  <a:pt x="16860" y="5998"/>
                  <a:pt x="16879" y="6504"/>
                  <a:pt x="16891" y="6717"/>
                </a:cubicBezTo>
                <a:cubicBezTo>
                  <a:pt x="16909" y="7049"/>
                  <a:pt x="16903" y="7107"/>
                  <a:pt x="16855" y="7107"/>
                </a:cubicBezTo>
                <a:cubicBezTo>
                  <a:pt x="16783" y="7107"/>
                  <a:pt x="16784" y="7161"/>
                  <a:pt x="16857" y="7304"/>
                </a:cubicBezTo>
                <a:cubicBezTo>
                  <a:pt x="16912" y="7413"/>
                  <a:pt x="16906" y="7417"/>
                  <a:pt x="16726" y="7419"/>
                </a:cubicBezTo>
                <a:cubicBezTo>
                  <a:pt x="16582" y="7420"/>
                  <a:pt x="14041" y="7589"/>
                  <a:pt x="13969" y="7602"/>
                </a:cubicBezTo>
                <a:cubicBezTo>
                  <a:pt x="13961" y="7603"/>
                  <a:pt x="13965" y="7982"/>
                  <a:pt x="13978" y="8444"/>
                </a:cubicBezTo>
                <a:lnTo>
                  <a:pt x="14001" y="9283"/>
                </a:lnTo>
                <a:lnTo>
                  <a:pt x="13650" y="9283"/>
                </a:lnTo>
                <a:cubicBezTo>
                  <a:pt x="13360" y="9283"/>
                  <a:pt x="13301" y="9269"/>
                  <a:pt x="13301" y="9190"/>
                </a:cubicBezTo>
                <a:cubicBezTo>
                  <a:pt x="13301" y="9105"/>
                  <a:pt x="13290" y="9104"/>
                  <a:pt x="13196" y="9190"/>
                </a:cubicBezTo>
                <a:lnTo>
                  <a:pt x="13091" y="9287"/>
                </a:lnTo>
                <a:lnTo>
                  <a:pt x="13091" y="8991"/>
                </a:lnTo>
                <a:cubicBezTo>
                  <a:pt x="13091" y="8828"/>
                  <a:pt x="13080" y="8585"/>
                  <a:pt x="13068" y="8451"/>
                </a:cubicBezTo>
                <a:lnTo>
                  <a:pt x="13045" y="8210"/>
                </a:lnTo>
                <a:lnTo>
                  <a:pt x="12500" y="8249"/>
                </a:lnTo>
                <a:cubicBezTo>
                  <a:pt x="12200" y="8271"/>
                  <a:pt x="11491" y="8318"/>
                  <a:pt x="10923" y="8352"/>
                </a:cubicBezTo>
                <a:cubicBezTo>
                  <a:pt x="10356" y="8386"/>
                  <a:pt x="9246" y="8456"/>
                  <a:pt x="8457" y="8506"/>
                </a:cubicBezTo>
                <a:cubicBezTo>
                  <a:pt x="7669" y="8556"/>
                  <a:pt x="6472" y="8627"/>
                  <a:pt x="5799" y="8664"/>
                </a:cubicBezTo>
                <a:cubicBezTo>
                  <a:pt x="5126" y="8701"/>
                  <a:pt x="4507" y="8744"/>
                  <a:pt x="4426" y="8761"/>
                </a:cubicBezTo>
                <a:lnTo>
                  <a:pt x="4278" y="8794"/>
                </a:lnTo>
                <a:lnTo>
                  <a:pt x="4300" y="9895"/>
                </a:lnTo>
                <a:cubicBezTo>
                  <a:pt x="4312" y="10500"/>
                  <a:pt x="4331" y="11014"/>
                  <a:pt x="4344" y="11039"/>
                </a:cubicBezTo>
                <a:cubicBezTo>
                  <a:pt x="4356" y="11063"/>
                  <a:pt x="5027" y="11043"/>
                  <a:pt x="5834" y="10992"/>
                </a:cubicBezTo>
                <a:cubicBezTo>
                  <a:pt x="6642" y="10941"/>
                  <a:pt x="7657" y="10877"/>
                  <a:pt x="8090" y="10850"/>
                </a:cubicBezTo>
                <a:cubicBezTo>
                  <a:pt x="8523" y="10822"/>
                  <a:pt x="8879" y="10801"/>
                  <a:pt x="8882" y="10803"/>
                </a:cubicBezTo>
                <a:cubicBezTo>
                  <a:pt x="8885" y="10805"/>
                  <a:pt x="8892" y="11116"/>
                  <a:pt x="8896" y="11493"/>
                </a:cubicBezTo>
                <a:cubicBezTo>
                  <a:pt x="8902" y="11982"/>
                  <a:pt x="8893" y="12172"/>
                  <a:pt x="8865" y="12161"/>
                </a:cubicBezTo>
                <a:cubicBezTo>
                  <a:pt x="8816" y="12142"/>
                  <a:pt x="8813" y="12239"/>
                  <a:pt x="8858" y="12389"/>
                </a:cubicBezTo>
                <a:cubicBezTo>
                  <a:pt x="8889" y="12493"/>
                  <a:pt x="8845" y="12502"/>
                  <a:pt x="8097" y="12541"/>
                </a:cubicBezTo>
                <a:cubicBezTo>
                  <a:pt x="7661" y="12564"/>
                  <a:pt x="7102" y="12601"/>
                  <a:pt x="6855" y="12623"/>
                </a:cubicBezTo>
                <a:lnTo>
                  <a:pt x="6407" y="12662"/>
                </a:lnTo>
                <a:lnTo>
                  <a:pt x="6427" y="13478"/>
                </a:lnTo>
                <a:cubicBezTo>
                  <a:pt x="6439" y="13926"/>
                  <a:pt x="6457" y="14639"/>
                  <a:pt x="6468" y="15064"/>
                </a:cubicBezTo>
                <a:lnTo>
                  <a:pt x="6489" y="15835"/>
                </a:lnTo>
                <a:lnTo>
                  <a:pt x="7193" y="15794"/>
                </a:lnTo>
                <a:cubicBezTo>
                  <a:pt x="7581" y="15772"/>
                  <a:pt x="8230" y="15737"/>
                  <a:pt x="8636" y="15714"/>
                </a:cubicBezTo>
                <a:lnTo>
                  <a:pt x="9375" y="15673"/>
                </a:lnTo>
                <a:lnTo>
                  <a:pt x="9400" y="16560"/>
                </a:lnTo>
                <a:cubicBezTo>
                  <a:pt x="9419" y="17236"/>
                  <a:pt x="9416" y="17461"/>
                  <a:pt x="9383" y="17497"/>
                </a:cubicBezTo>
                <a:cubicBezTo>
                  <a:pt x="9360" y="17523"/>
                  <a:pt x="9349" y="17571"/>
                  <a:pt x="9361" y="17606"/>
                </a:cubicBezTo>
                <a:cubicBezTo>
                  <a:pt x="9389" y="17686"/>
                  <a:pt x="9064" y="17725"/>
                  <a:pt x="7636" y="17811"/>
                </a:cubicBezTo>
                <a:cubicBezTo>
                  <a:pt x="7030" y="17847"/>
                  <a:pt x="6530" y="17886"/>
                  <a:pt x="6524" y="17896"/>
                </a:cubicBezTo>
                <a:cubicBezTo>
                  <a:pt x="6518" y="17907"/>
                  <a:pt x="6529" y="18598"/>
                  <a:pt x="6549" y="19432"/>
                </a:cubicBezTo>
                <a:cubicBezTo>
                  <a:pt x="6569" y="20266"/>
                  <a:pt x="6586" y="21095"/>
                  <a:pt x="6586" y="21275"/>
                </a:cubicBezTo>
                <a:lnTo>
                  <a:pt x="6586" y="21600"/>
                </a:lnTo>
                <a:lnTo>
                  <a:pt x="6805" y="21600"/>
                </a:lnTo>
                <a:cubicBezTo>
                  <a:pt x="6925" y="21600"/>
                  <a:pt x="7629" y="21559"/>
                  <a:pt x="8370" y="21510"/>
                </a:cubicBezTo>
                <a:cubicBezTo>
                  <a:pt x="9110" y="21461"/>
                  <a:pt x="10299" y="21390"/>
                  <a:pt x="11011" y="21351"/>
                </a:cubicBezTo>
                <a:cubicBezTo>
                  <a:pt x="11722" y="21312"/>
                  <a:pt x="12341" y="21267"/>
                  <a:pt x="12385" y="21251"/>
                </a:cubicBezTo>
                <a:cubicBezTo>
                  <a:pt x="12441" y="21232"/>
                  <a:pt x="12460" y="21191"/>
                  <a:pt x="12449" y="21117"/>
                </a:cubicBezTo>
                <a:cubicBezTo>
                  <a:pt x="12439" y="21058"/>
                  <a:pt x="12421" y="20233"/>
                  <a:pt x="12408" y="19284"/>
                </a:cubicBezTo>
                <a:cubicBezTo>
                  <a:pt x="12395" y="18334"/>
                  <a:pt x="12374" y="17544"/>
                  <a:pt x="12361" y="17530"/>
                </a:cubicBezTo>
                <a:cubicBezTo>
                  <a:pt x="12349" y="17516"/>
                  <a:pt x="11764" y="17545"/>
                  <a:pt x="11062" y="17592"/>
                </a:cubicBezTo>
                <a:cubicBezTo>
                  <a:pt x="9410" y="17704"/>
                  <a:pt x="9561" y="17708"/>
                  <a:pt x="9584" y="17557"/>
                </a:cubicBezTo>
                <a:cubicBezTo>
                  <a:pt x="9598" y="17461"/>
                  <a:pt x="9589" y="17440"/>
                  <a:pt x="9545" y="17470"/>
                </a:cubicBezTo>
                <a:cubicBezTo>
                  <a:pt x="9497" y="17502"/>
                  <a:pt x="9489" y="17457"/>
                  <a:pt x="9488" y="17176"/>
                </a:cubicBezTo>
                <a:cubicBezTo>
                  <a:pt x="9488" y="16992"/>
                  <a:pt x="9479" y="16574"/>
                  <a:pt x="9466" y="16246"/>
                </a:cubicBezTo>
                <a:lnTo>
                  <a:pt x="9445" y="15652"/>
                </a:lnTo>
                <a:lnTo>
                  <a:pt x="10769" y="15578"/>
                </a:lnTo>
                <a:cubicBezTo>
                  <a:pt x="11498" y="15537"/>
                  <a:pt x="12148" y="15503"/>
                  <a:pt x="12212" y="15504"/>
                </a:cubicBezTo>
                <a:lnTo>
                  <a:pt x="12331" y="15504"/>
                </a:lnTo>
                <a:lnTo>
                  <a:pt x="12305" y="13934"/>
                </a:lnTo>
                <a:cubicBezTo>
                  <a:pt x="12292" y="13070"/>
                  <a:pt x="12270" y="12344"/>
                  <a:pt x="12257" y="12321"/>
                </a:cubicBezTo>
                <a:cubicBezTo>
                  <a:pt x="12245" y="12297"/>
                  <a:pt x="11872" y="12302"/>
                  <a:pt x="11430" y="12332"/>
                </a:cubicBezTo>
                <a:cubicBezTo>
                  <a:pt x="10987" y="12362"/>
                  <a:pt x="10265" y="12407"/>
                  <a:pt x="9825" y="12432"/>
                </a:cubicBezTo>
                <a:lnTo>
                  <a:pt x="9025" y="12476"/>
                </a:lnTo>
                <a:lnTo>
                  <a:pt x="9065" y="12346"/>
                </a:lnTo>
                <a:cubicBezTo>
                  <a:pt x="9116" y="12177"/>
                  <a:pt x="9114" y="12145"/>
                  <a:pt x="9056" y="12145"/>
                </a:cubicBezTo>
                <a:cubicBezTo>
                  <a:pt x="8997" y="12145"/>
                  <a:pt x="8965" y="11828"/>
                  <a:pt x="8964" y="11235"/>
                </a:cubicBezTo>
                <a:lnTo>
                  <a:pt x="8964" y="10793"/>
                </a:lnTo>
                <a:lnTo>
                  <a:pt x="9707" y="10748"/>
                </a:lnTo>
                <a:cubicBezTo>
                  <a:pt x="11766" y="10627"/>
                  <a:pt x="13067" y="10531"/>
                  <a:pt x="13086" y="10497"/>
                </a:cubicBezTo>
                <a:cubicBezTo>
                  <a:pt x="13097" y="10476"/>
                  <a:pt x="13101" y="10234"/>
                  <a:pt x="13095" y="9959"/>
                </a:cubicBezTo>
                <a:cubicBezTo>
                  <a:pt x="13085" y="9474"/>
                  <a:pt x="13087" y="9461"/>
                  <a:pt x="13156" y="9527"/>
                </a:cubicBezTo>
                <a:cubicBezTo>
                  <a:pt x="13253" y="9620"/>
                  <a:pt x="13301" y="9612"/>
                  <a:pt x="13301" y="9502"/>
                </a:cubicBezTo>
                <a:cubicBezTo>
                  <a:pt x="13301" y="9425"/>
                  <a:pt x="13363" y="9408"/>
                  <a:pt x="13646" y="9408"/>
                </a:cubicBezTo>
                <a:lnTo>
                  <a:pt x="13990" y="9408"/>
                </a:lnTo>
                <a:lnTo>
                  <a:pt x="14010" y="10193"/>
                </a:lnTo>
                <a:cubicBezTo>
                  <a:pt x="14022" y="10625"/>
                  <a:pt x="14041" y="10994"/>
                  <a:pt x="14052" y="11013"/>
                </a:cubicBezTo>
                <a:cubicBezTo>
                  <a:pt x="14070" y="11046"/>
                  <a:pt x="16130" y="10930"/>
                  <a:pt x="19981" y="10682"/>
                </a:cubicBezTo>
                <a:cubicBezTo>
                  <a:pt x="20741" y="10633"/>
                  <a:pt x="21417" y="10593"/>
                  <a:pt x="21482" y="10593"/>
                </a:cubicBezTo>
                <a:lnTo>
                  <a:pt x="21600" y="10591"/>
                </a:lnTo>
                <a:lnTo>
                  <a:pt x="21575" y="8896"/>
                </a:lnTo>
                <a:cubicBezTo>
                  <a:pt x="21561" y="7963"/>
                  <a:pt x="21541" y="7177"/>
                  <a:pt x="21531" y="7148"/>
                </a:cubicBezTo>
                <a:cubicBezTo>
                  <a:pt x="21521" y="7119"/>
                  <a:pt x="21369" y="7112"/>
                  <a:pt x="21193" y="7132"/>
                </a:cubicBezTo>
                <a:cubicBezTo>
                  <a:pt x="21017" y="7153"/>
                  <a:pt x="20134" y="7211"/>
                  <a:pt x="19230" y="7261"/>
                </a:cubicBezTo>
                <a:cubicBezTo>
                  <a:pt x="18325" y="7311"/>
                  <a:pt x="17455" y="7370"/>
                  <a:pt x="17295" y="7390"/>
                </a:cubicBezTo>
                <a:cubicBezTo>
                  <a:pt x="17012" y="7424"/>
                  <a:pt x="17005" y="7422"/>
                  <a:pt x="17041" y="7302"/>
                </a:cubicBezTo>
                <a:cubicBezTo>
                  <a:pt x="17092" y="7130"/>
                  <a:pt x="17087" y="7045"/>
                  <a:pt x="17025" y="7045"/>
                </a:cubicBezTo>
                <a:cubicBezTo>
                  <a:pt x="16996" y="7045"/>
                  <a:pt x="16973" y="6990"/>
                  <a:pt x="16973" y="6922"/>
                </a:cubicBezTo>
                <a:cubicBezTo>
                  <a:pt x="16973" y="6854"/>
                  <a:pt x="16956" y="6376"/>
                  <a:pt x="16935" y="5860"/>
                </a:cubicBezTo>
                <a:cubicBezTo>
                  <a:pt x="16913" y="5344"/>
                  <a:pt x="16904" y="4908"/>
                  <a:pt x="16913" y="4892"/>
                </a:cubicBezTo>
                <a:cubicBezTo>
                  <a:pt x="16927" y="4867"/>
                  <a:pt x="19420" y="4684"/>
                  <a:pt x="19780" y="4682"/>
                </a:cubicBezTo>
                <a:lnTo>
                  <a:pt x="19911" y="4682"/>
                </a:lnTo>
                <a:lnTo>
                  <a:pt x="19911" y="4011"/>
                </a:lnTo>
                <a:cubicBezTo>
                  <a:pt x="19911" y="3199"/>
                  <a:pt x="19845" y="374"/>
                  <a:pt x="19826" y="339"/>
                </a:cubicBezTo>
                <a:cubicBezTo>
                  <a:pt x="19818" y="325"/>
                  <a:pt x="19358" y="344"/>
                  <a:pt x="18804" y="382"/>
                </a:cubicBezTo>
                <a:cubicBezTo>
                  <a:pt x="18249" y="419"/>
                  <a:pt x="17095" y="492"/>
                  <a:pt x="16239" y="544"/>
                </a:cubicBezTo>
                <a:cubicBezTo>
                  <a:pt x="15383" y="595"/>
                  <a:pt x="14488" y="653"/>
                  <a:pt x="14251" y="674"/>
                </a:cubicBezTo>
                <a:lnTo>
                  <a:pt x="13820" y="713"/>
                </a:lnTo>
                <a:lnTo>
                  <a:pt x="13832" y="1730"/>
                </a:lnTo>
                <a:lnTo>
                  <a:pt x="13843" y="2747"/>
                </a:lnTo>
                <a:lnTo>
                  <a:pt x="13764" y="2712"/>
                </a:lnTo>
                <a:cubicBezTo>
                  <a:pt x="13702" y="2684"/>
                  <a:pt x="13689" y="2697"/>
                  <a:pt x="13706" y="2776"/>
                </a:cubicBezTo>
                <a:cubicBezTo>
                  <a:pt x="13725" y="2865"/>
                  <a:pt x="13683" y="2878"/>
                  <a:pt x="13344" y="2878"/>
                </a:cubicBezTo>
                <a:lnTo>
                  <a:pt x="12960" y="2878"/>
                </a:lnTo>
                <a:lnTo>
                  <a:pt x="12935" y="1438"/>
                </a:lnTo>
                <a:lnTo>
                  <a:pt x="12908" y="0"/>
                </a:lnTo>
                <a:close/>
              </a:path>
            </a:pathLst>
          </a:cu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