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582140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983948992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51990437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359438350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79264221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66007502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9733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065528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442964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0D5C74-CF75-4BBB-9CB0-D410027B479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28828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24220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48191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1870E6-3C00-6FA9-1B79-A71CABCC66B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85653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0188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7953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7B607C-19ED-2061-19E4-A69EF1075F5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94341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278981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38099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C48E50-BA59-0CC4-C7C1-8882783666B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93831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62537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158369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BA828D-0328-8F6F-8039-7DBCF11DCCF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63474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675506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97713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DEFA82-2942-EE88-3A14-7888DDCC922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24362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430706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386122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EE7E0D-A71E-FA06-D895-0B069AC647E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84404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99325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64953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8B0A73-46D6-9796-B2EE-99F3B3E0425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3792696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493784887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067428327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818008097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60765455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2950060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215871724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14407914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997993868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58734104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957005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245870160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2016550867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133390266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090560735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009085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6853697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1247238356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248164552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412751243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422522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606191532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13966801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67270973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721967325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177467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312835576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30809811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75814437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39812736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96921849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645331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676430511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726218717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493279638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04216187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21143489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09614618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85325793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645374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05198271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964497695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79370759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1178340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31811539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850726315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9729233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4072846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2072927309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41950132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382889083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011034411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0421777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743979776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639870948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66403686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110963205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552946345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334564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2075470236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1699252370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980605582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92256359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Chris_Lattner" TargetMode="External"/><Relationship Id="rId4" Type="http://schemas.openxmlformats.org/officeDocument/2006/relationships/hyperlink" Target="https://llvm.org/" TargetMode="External"/><Relationship Id="rId5" Type="http://schemas.openxmlformats.org/officeDocument/2006/relationships/hyperlink" Target="https://github.com/llvm/" TargetMode="External"/><Relationship Id="rId6" Type="http://schemas.openxmlformats.org/officeDocument/2006/relationships/hyperlink" Target="https://en.wikipedia.org/wiki/LLVM" TargetMode="Externa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aosabook.org/en/v1/llvm.html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lvm.org/docs/GettingStartedTutorials.html" TargetMode="External"/><Relationship Id="rId4" Type="http://schemas.openxmlformats.org/officeDocument/2006/relationships/hyperlink" Target="https://llvm.org/docs/GettingStarted.html" TargetMode="External"/><Relationship Id="rId5" Type="http://schemas.openxmlformats.org/officeDocument/2006/relationships/hyperlink" Target="https://llvm.org/docs/ProgrammersManual.html" TargetMode="External"/><Relationship Id="rId6" Type="http://schemas.openxmlformats.org/officeDocument/2006/relationships/hyperlink" Target="https://llvm.org/docs/" TargetMode="External"/><Relationship Id="rId7" Type="http://schemas.openxmlformats.org/officeDocument/2006/relationships/hyperlink" Target="https://llvm.org/docs/Reference.html#llvm-ir" TargetMode="External"/><Relationship Id="rId8" Type="http://schemas.openxmlformats.org/officeDocument/2006/relationships/hyperlink" Target="https://clang.llvm.org/docs/UsersManual.html" TargetMode="External"/><Relationship Id="rId9" Type="http://schemas.openxmlformats.org/officeDocument/2006/relationships/hyperlink" Target="https://ru.wikipedia.org/wiki/&#1055;&#1086;&#1089;&#1077;&#1090;&#1080;&#1090;&#1077;&#1083;&#1100;_(&#1096;&#1072;&#1073;&#1083;&#1086;&#1085;_&#1087;&#1088;&#1086;&#1077;&#1082;&#1090;&#1080;&#1088;&#1086;&#1074;&#1072;&#1085;&#1080;&#1103;)" TargetMode="Externa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277B5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5900801" name="" hidden="0"/>
          <p:cNvSpPr txBox="1"/>
          <p:nvPr isPhoto="0" userDrawn="0"/>
        </p:nvSpPr>
        <p:spPr bwMode="auto">
          <a:xfrm flipH="0" flipV="0">
            <a:off x="998402" y="503715"/>
            <a:ext cx="10223188" cy="36612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0">
                <a:solidFill>
                  <a:schemeClr val="bg1"/>
                </a:solidFill>
                <a:latin typeface="PT Sans"/>
                <a:ea typeface="PT Sans"/>
                <a:cs typeface="PT Sans"/>
              </a:rPr>
              <a:t>Курс «Компиляторные технологии»</a:t>
            </a:r>
            <a:endParaRPr sz="1800" b="0">
              <a:solidFill>
                <a:schemeClr val="bg1"/>
              </a:solidFill>
              <a:latin typeface="PT Sans"/>
              <a:cs typeface="PT Sans"/>
            </a:endParaRPr>
          </a:p>
        </p:txBody>
      </p:sp>
      <p:sp>
        <p:nvSpPr>
          <p:cNvPr id="247081110" name="" hidden="0"/>
          <p:cNvSpPr txBox="1"/>
          <p:nvPr isPhoto="0" userDrawn="0"/>
        </p:nvSpPr>
        <p:spPr bwMode="auto">
          <a:xfrm flipH="0" flipV="0">
            <a:off x="570105" y="2347155"/>
            <a:ext cx="11304832" cy="10062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6000" b="1" i="0" u="none" strike="noStrike" cap="none" spc="0">
                <a:solidFill>
                  <a:schemeClr val="bg1"/>
                </a:solidFill>
                <a:latin typeface="PT Sans Caption"/>
                <a:ea typeface="PT Sans Caption"/>
                <a:cs typeface="PT Sans Caption"/>
              </a:rPr>
              <a:t>Введение в LLVM</a:t>
            </a:r>
            <a:endParaRPr sz="6000" b="1" i="0" u="none" strike="noStrike" cap="none" spc="0">
              <a:solidFill>
                <a:schemeClr val="bg1"/>
              </a:solidFill>
              <a:latin typeface="PT Sans Caption"/>
              <a:cs typeface="PT Sans Caption"/>
            </a:endParaRPr>
          </a:p>
        </p:txBody>
      </p:sp>
      <p:sp>
        <p:nvSpPr>
          <p:cNvPr id="1554762941" name="Прямоугольник 8" hidden="0"/>
          <p:cNvSpPr/>
          <p:nvPr isPhoto="0" userDrawn="0"/>
        </p:nvSpPr>
        <p:spPr bwMode="auto">
          <a:xfrm flipH="0" flipV="0">
            <a:off x="570101" y="5114315"/>
            <a:ext cx="11442315" cy="1366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1800" b="1">
                <a:solidFill>
                  <a:schemeClr val="bg1"/>
                </a:solidFill>
                <a:latin typeface="PT Sans Caption"/>
                <a:ea typeface="PT Sans Caption"/>
                <a:cs typeface="PT Sans Caption"/>
              </a:rPr>
              <a:t>Курносов</a:t>
            </a:r>
            <a:r>
              <a:rPr lang="en-US" sz="1800" b="1">
                <a:solidFill>
                  <a:schemeClr val="bg1"/>
                </a:solidFill>
                <a:latin typeface="PT Sans Caption"/>
                <a:ea typeface="PT Sans Caption"/>
                <a:cs typeface="PT Sans Caption"/>
              </a:rPr>
              <a:t> </a:t>
            </a:r>
            <a:r>
              <a:rPr lang="ru-RU" sz="1800" b="1">
                <a:solidFill>
                  <a:schemeClr val="bg1"/>
                </a:solidFill>
                <a:latin typeface="PT Sans Caption"/>
                <a:ea typeface="PT Sans Caption"/>
                <a:cs typeface="PT Sans Caption"/>
              </a:rPr>
              <a:t>Михаил Георгиевич</a:t>
            </a:r>
            <a:endParaRPr sz="1800">
              <a:latin typeface="PT Sans Caption"/>
              <a:cs typeface="PT Sans Caption"/>
            </a:endParaRPr>
          </a:p>
          <a:p>
            <a:pPr>
              <a:defRPr/>
            </a:pPr>
            <a:endParaRPr sz="900">
              <a:solidFill>
                <a:schemeClr val="bg1"/>
              </a:solidFill>
              <a:latin typeface="PT Sans Caption"/>
              <a:cs typeface="PT Sans Caption"/>
            </a:endParaRPr>
          </a:p>
          <a:p>
            <a:pPr>
              <a:defRPr/>
            </a:pPr>
            <a:r>
              <a:rPr lang="ru-RU" sz="1200">
                <a:solidFill>
                  <a:schemeClr val="bg1"/>
                </a:solidFill>
                <a:latin typeface="PT Sans Caption"/>
                <a:ea typeface="PT Sans Caption"/>
                <a:cs typeface="PT Sans Caption"/>
              </a:rPr>
              <a:t>www.mkurnosov.net</a:t>
            </a:r>
            <a:endParaRPr sz="1600">
              <a:latin typeface="PT Sans Caption"/>
              <a:cs typeface="PT Sans Caption"/>
            </a:endParaRPr>
          </a:p>
          <a:p>
            <a:pPr>
              <a:defRPr/>
            </a:pPr>
            <a:endParaRPr sz="300">
              <a:solidFill>
                <a:schemeClr val="bg1"/>
              </a:solidFill>
              <a:latin typeface="PT Sans Caption"/>
              <a:cs typeface="PT Sans Caption"/>
            </a:endParaRPr>
          </a:p>
          <a:p>
            <a:pPr>
              <a:defRPr/>
            </a:pPr>
            <a:endParaRPr sz="1200">
              <a:solidFill>
                <a:schemeClr val="bg1"/>
              </a:solidFill>
              <a:latin typeface="PT Sans Caption"/>
              <a:cs typeface="PT Sans Caption"/>
            </a:endParaRPr>
          </a:p>
          <a:p>
            <a:pPr>
              <a:spcAft>
                <a:spcPts val="199"/>
              </a:spcAft>
              <a:defRPr/>
            </a:pPr>
            <a:r>
              <a:rPr lang="ru-RU" sz="1400">
                <a:solidFill>
                  <a:schemeClr val="bg1"/>
                </a:solidFill>
                <a:latin typeface="PT Sans Caption"/>
                <a:ea typeface="PT Sans Caption"/>
                <a:cs typeface="PT Sans Caption"/>
              </a:rPr>
              <a:t>Сибирский государственный университет телекоммуникаций и информатики</a:t>
            </a:r>
            <a:endParaRPr sz="1800">
              <a:latin typeface="PT Sans Caption"/>
              <a:cs typeface="PT Sans Caption"/>
            </a:endParaRPr>
          </a:p>
          <a:p>
            <a:pPr>
              <a:spcAft>
                <a:spcPts val="199"/>
              </a:spcAft>
              <a:defRPr/>
            </a:pPr>
            <a:r>
              <a:rPr lang="ru-RU" sz="1400">
                <a:solidFill>
                  <a:schemeClr val="bg1"/>
                </a:solidFill>
                <a:latin typeface="PT Sans Caption"/>
                <a:ea typeface="PT Sans Caption"/>
                <a:cs typeface="PT Sans Caption"/>
              </a:rPr>
              <a:t>Осенний семестр</a:t>
            </a:r>
            <a:endParaRPr sz="1400">
              <a:solidFill>
                <a:schemeClr val="bg1"/>
              </a:solidFill>
              <a:latin typeface="PT Sans Caption"/>
              <a:cs typeface="PT Sans Caption"/>
            </a:endParaRPr>
          </a:p>
        </p:txBody>
      </p:sp>
      <p:sp>
        <p:nvSpPr>
          <p:cNvPr id="424256658" name=""/>
          <p:cNvSpPr txBox="1"/>
          <p:nvPr/>
        </p:nvSpPr>
        <p:spPr bwMode="auto">
          <a:xfrm flipH="0" flipV="0">
            <a:off x="670212" y="1605699"/>
            <a:ext cx="375592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spcAft>
                <a:spcPts val="792"/>
              </a:spcAft>
              <a:defRPr/>
            </a:pPr>
            <a:r>
              <a:rPr sz="3200" b="1">
                <a:solidFill>
                  <a:schemeClr val="bg1"/>
                </a:solidFill>
                <a:latin typeface="PT Sans Caption"/>
                <a:ea typeface="PT Sans Caption"/>
                <a:cs typeface="PT Sans Caption"/>
              </a:rPr>
              <a:t>Лекция 1</a:t>
            </a:r>
            <a:endParaRPr sz="3200" b="1">
              <a:solidFill>
                <a:schemeClr val="bg1"/>
              </a:solidFill>
              <a:latin typeface="PT Sans Caption"/>
              <a:ea typeface="PT Sans Caption"/>
              <a:cs typeface="PT Sans Caption"/>
            </a:endParaRPr>
          </a:p>
        </p:txBody>
      </p:sp>
      <p:pic>
        <p:nvPicPr>
          <p:cNvPr id="10613689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74775" y="494896"/>
            <a:ext cx="390871" cy="3908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8025872" name="TextBox 51" hidden="0"/>
          <p:cNvSpPr txBox="1"/>
          <p:nvPr isPhoto="0" userDrawn="0"/>
        </p:nvSpPr>
        <p:spPr bwMode="auto">
          <a:xfrm flipH="0" flipV="0">
            <a:off x="263124" y="266095"/>
            <a:ext cx="11768199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3200" b="1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Структура курса</a:t>
            </a:r>
            <a:endParaRPr lang="ru-RU" sz="3200" b="1" i="0" u="none" strike="noStrike" cap="none" spc="0">
              <a:solidFill>
                <a:schemeClr val="tx1"/>
              </a:solidFill>
              <a:latin typeface="PT Sans"/>
              <a:cs typeface="PT Sans"/>
            </a:endParaRPr>
          </a:p>
        </p:txBody>
      </p:sp>
      <p:sp>
        <p:nvSpPr>
          <p:cNvPr id="18142732" name=""/>
          <p:cNvSpPr txBox="1"/>
          <p:nvPr/>
        </p:nvSpPr>
        <p:spPr bwMode="auto">
          <a:xfrm flipH="0" flipV="0">
            <a:off x="536886" y="1152738"/>
            <a:ext cx="11359173" cy="408023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spcAft>
                <a:spcPts val="850"/>
              </a:spcAft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Лекции — 9</a:t>
            </a:r>
            <a:endParaRPr sz="1800" b="0" i="0" u="none" strike="noStrike" cap="none" spc="0">
              <a:solidFill>
                <a:schemeClr val="tx1"/>
              </a:solidFill>
              <a:latin typeface="PT Sans"/>
              <a:cs typeface="PT Sans"/>
            </a:endParaRPr>
          </a:p>
          <a:p>
            <a:pPr marL="283879" indent="-283879">
              <a:spcAft>
                <a:spcPts val="850"/>
              </a:spcAft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Практики — 17</a:t>
            </a:r>
            <a:endParaRPr sz="1800" b="0" i="0" u="none" strike="noStrike" cap="none" spc="0">
              <a:solidFill>
                <a:schemeClr val="tx1"/>
              </a:solidFill>
              <a:latin typeface="PT Sans"/>
              <a:cs typeface="PT Sans"/>
            </a:endParaRPr>
          </a:p>
          <a:p>
            <a:pPr marL="283879" indent="-283879">
              <a:spcAft>
                <a:spcPts val="850"/>
              </a:spcAft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Экзамен</a:t>
            </a:r>
            <a:endParaRPr lang="ru-RU" sz="18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83878" indent="-283878">
              <a:spcAft>
                <a:spcPts val="849"/>
              </a:spcAft>
              <a:buFont typeface="Arial"/>
              <a:buChar char="•"/>
              <a:defRPr/>
            </a:pPr>
            <a:endParaRPr sz="1800" b="0" i="0" u="none" strike="noStrike" cap="none" spc="0">
              <a:solidFill>
                <a:schemeClr val="tx1"/>
              </a:solidFill>
              <a:latin typeface="PT Sans"/>
              <a:cs typeface="PT Sans"/>
            </a:endParaRPr>
          </a:p>
          <a:p>
            <a:pPr marL="283878" indent="-283878">
              <a:spcAft>
                <a:spcPts val="849"/>
              </a:spcAft>
              <a:buFont typeface="Arial"/>
              <a:buChar char="•"/>
              <a:defRPr/>
            </a:pPr>
            <a:endParaRPr sz="1800" b="0" i="0" u="none" strike="noStrike" cap="none" spc="0">
              <a:solidFill>
                <a:schemeClr val="tx1"/>
              </a:solidFill>
              <a:latin typeface="PT Sans"/>
              <a:cs typeface="PT Sans"/>
            </a:endParaRPr>
          </a:p>
          <a:p>
            <a:pPr marL="283878" indent="-283878">
              <a:spcAft>
                <a:spcPts val="849"/>
              </a:spcAft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Kai Nacke, Amy Kwan</a:t>
            </a:r>
            <a:r>
              <a:rPr lang="en-US" sz="1800" b="0" i="0" u="none">
                <a:solidFill>
                  <a:srgbClr val="0F1111"/>
                </a:solidFill>
                <a:latin typeface="PT Sans"/>
                <a:ea typeface="PT Sans"/>
                <a:cs typeface="PT Sans"/>
              </a:rPr>
              <a:t>. </a:t>
            </a:r>
            <a:r>
              <a:rPr sz="1800" b="1" i="0" u="none">
                <a:solidFill>
                  <a:srgbClr val="0F1111"/>
                </a:solidFill>
                <a:latin typeface="PT Sans"/>
                <a:ea typeface="PT Sans"/>
                <a:cs typeface="PT Sans"/>
              </a:rPr>
              <a:t>Learn LLVM 17: A beginner's guide to learning LLVM compiler tools and core libraries with C++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, 2024</a:t>
            </a:r>
            <a:endParaRPr sz="1800" b="0" i="0" u="none" strike="noStrike" cap="none" spc="0">
              <a:solidFill>
                <a:schemeClr val="tx1"/>
              </a:solidFill>
              <a:latin typeface="PT Sans"/>
              <a:cs typeface="PT Sans"/>
            </a:endParaRPr>
          </a:p>
          <a:p>
            <a:pPr marL="283878" indent="-283878">
              <a:spcAft>
                <a:spcPts val="849"/>
              </a:spcAft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Quentin Colombet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. </a:t>
            </a:r>
            <a:r>
              <a:rPr sz="1800" b="1" i="0" u="none">
                <a:solidFill>
                  <a:srgbClr val="0F1111"/>
                </a:solidFill>
                <a:latin typeface="PT Sans"/>
                <a:ea typeface="PT Sans"/>
                <a:cs typeface="PT Sans"/>
              </a:rPr>
              <a:t>LLVM Code Generation: A deep dive into compiler backend development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, 2025</a:t>
            </a:r>
            <a:endParaRPr sz="1800" b="0" i="0" u="none" strike="noStrike" cap="none" spc="0">
              <a:solidFill>
                <a:schemeClr val="tx1"/>
              </a:solidFill>
              <a:latin typeface="PT Sans"/>
              <a:cs typeface="PT Sans"/>
            </a:endParaRPr>
          </a:p>
          <a:p>
            <a:pPr marL="283878" indent="-283878">
              <a:spcAft>
                <a:spcPts val="849"/>
              </a:spcAft>
              <a:buFont typeface="Arial"/>
              <a:buChar char="•"/>
              <a:defRPr/>
            </a:pPr>
            <a:endParaRPr sz="1800" b="0" i="0" u="none" strike="noStrike" cap="none" spc="0">
              <a:solidFill>
                <a:schemeClr val="tx1"/>
              </a:solidFill>
              <a:latin typeface="PT Sans"/>
              <a:cs typeface="PT Sans"/>
            </a:endParaRPr>
          </a:p>
          <a:p>
            <a:pPr marL="283879" indent="-283879">
              <a:spcAft>
                <a:spcPts val="850"/>
              </a:spcAft>
              <a:buFont typeface="Arial"/>
              <a:buChar char="•"/>
              <a:defRPr/>
            </a:pPr>
            <a:endParaRPr sz="1800" b="0" i="0" u="none" strike="noStrike" cap="none" spc="0">
              <a:solidFill>
                <a:schemeClr val="tx1"/>
              </a:solidFill>
              <a:latin typeface="PT Sans"/>
              <a:cs typeface="PT Sans"/>
            </a:endParaRPr>
          </a:p>
          <a:p>
            <a:pPr marL="283879" indent="-283879">
              <a:spcBef>
                <a:spcPts val="849"/>
              </a:spcBef>
              <a:spcAft>
                <a:spcPts val="850"/>
              </a:spcAft>
              <a:buFont typeface="Arial"/>
              <a:buChar char="•"/>
              <a:defRPr/>
            </a:pPr>
            <a:endParaRPr sz="1800" b="0" i="0" u="none" strike="noStrike" cap="none" spc="0">
              <a:solidFill>
                <a:schemeClr val="tx1"/>
              </a:solidFill>
              <a:latin typeface="PT Sans"/>
              <a:cs typeface="PT Sans"/>
            </a:endParaRPr>
          </a:p>
        </p:txBody>
      </p:sp>
      <p:pic>
        <p:nvPicPr>
          <p:cNvPr id="3424368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54356" y="4677688"/>
            <a:ext cx="1562525" cy="1928116"/>
          </a:xfrm>
          <a:prstGeom prst="rect">
            <a:avLst/>
          </a:prstGeom>
        </p:spPr>
      </p:pic>
      <p:pic>
        <p:nvPicPr>
          <p:cNvPr id="186200897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39349" y="4657494"/>
            <a:ext cx="1580135" cy="1948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5606833" name="TextBox 51" hidden="0"/>
          <p:cNvSpPr txBox="1"/>
          <p:nvPr isPhoto="0" userDrawn="0"/>
        </p:nvSpPr>
        <p:spPr bwMode="auto">
          <a:xfrm flipH="0" flipV="0">
            <a:off x="263124" y="266095"/>
            <a:ext cx="11766039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3200" b="1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LLVM (</a:t>
            </a:r>
            <a:r>
              <a:rPr lang="ru-RU" sz="3200" b="1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Low Level Virtual Machine</a:t>
            </a:r>
            <a:r>
              <a:rPr lang="ru-RU" sz="3200" b="1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)</a:t>
            </a:r>
            <a:endParaRPr lang="ru-RU" sz="3200" b="1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</p:txBody>
      </p:sp>
      <p:sp>
        <p:nvSpPr>
          <p:cNvPr id="580561199" name=""/>
          <p:cNvSpPr txBox="1"/>
          <p:nvPr/>
        </p:nvSpPr>
        <p:spPr bwMode="auto">
          <a:xfrm flipH="0" flipV="0">
            <a:off x="536886" y="1196836"/>
            <a:ext cx="11266056" cy="31499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spcBef>
                <a:spcPts val="849"/>
              </a:spcBef>
              <a:spcAft>
                <a:spcPts val="565"/>
              </a:spcAft>
              <a:buFont typeface="Wingdings"/>
              <a:buChar char="§"/>
              <a:defRPr/>
            </a:pPr>
            <a:r>
              <a:rPr lang="ru-RU" sz="1600" b="1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The LLVM project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, 2000, University of Illinois at Urbana-Champaign, Prof. Vikram Adve and Chris Lattner (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M.Sc. student!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).</a:t>
            </a:r>
            <a:endParaRPr lang="ru-RU"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83878" indent="-283878">
              <a:spcBef>
                <a:spcPts val="849"/>
              </a:spcBef>
              <a:spcAft>
                <a:spcPts val="565"/>
              </a:spcAft>
              <a:buFont typeface="Wingdings"/>
              <a:buChar char="§"/>
              <a:defRPr/>
            </a:pPr>
            <a:r>
              <a:rPr lang="ru-RU" sz="1600" b="1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Clang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, 2006</a:t>
            </a:r>
            <a:endParaRPr lang="ru-RU"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83878" indent="-283878">
              <a:spcBef>
                <a:spcPts val="849"/>
              </a:spcBef>
              <a:spcAft>
                <a:spcPts val="565"/>
              </a:spcAft>
              <a:buFont typeface="Wingdings"/>
              <a:buChar char="§"/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Core components (sub-projects): Core, Clang, LLDB, libc++, compiler-rt, LLD, BOLT, MLIR, OpenMP, polly, klee</a:t>
            </a:r>
            <a:endParaRPr lang="ru-RU"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83878" indent="-283878">
              <a:spcBef>
                <a:spcPts val="849"/>
              </a:spcBef>
              <a:spcAft>
                <a:spcPts val="565"/>
              </a:spcAft>
              <a:buFont typeface="Wingdings"/>
              <a:buChar char="§"/>
              <a:defRPr/>
            </a:pPr>
            <a:endParaRPr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83878" indent="-283878">
              <a:spcBef>
                <a:spcPts val="849"/>
              </a:spcBef>
              <a:spcAft>
                <a:spcPts val="565"/>
              </a:spcAft>
              <a:buFont typeface="Wingdings"/>
              <a:buChar char="§"/>
              <a:defRPr/>
            </a:pPr>
            <a:r>
              <a:rPr lang="ru-RU" sz="1600" b="1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Chris Lattner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: LLVM, Clang, Swift, MLIR, Mojo // </a:t>
            </a:r>
            <a:r>
              <a:rPr lang="ru-RU" sz="1600" b="0" i="0" u="sng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  <a:hlinkClick r:id="rId3" tooltip="https://en.wikipedia.org/wiki/Chris_Lattner"/>
              </a:rPr>
              <a:t>https://en.wikipedia.org/wiki/Chris_Lattner</a:t>
            </a:r>
            <a:endParaRPr lang="ru-RU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marR="0" indent="-283878" algn="l">
              <a:lnSpc>
                <a:spcPct val="100000"/>
              </a:lnSpc>
              <a:spcBef>
                <a:spcPts val="849"/>
              </a:spcBef>
              <a:spcAft>
                <a:spcPts val="565"/>
              </a:spcAft>
              <a:buFont typeface="Wingdings"/>
              <a:buChar char="§"/>
              <a:defRPr/>
            </a:pPr>
            <a:r>
              <a:rPr lang="ru-RU" sz="1600" b="0" i="0" u="sng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  <a:hlinkClick r:id="rId4" tooltip="https://llvm.org/"/>
              </a:rPr>
              <a:t>https://llvm.org</a:t>
            </a:r>
            <a:endParaRPr lang="ru-RU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marR="0" indent="-283878" algn="l">
              <a:lnSpc>
                <a:spcPct val="100000"/>
              </a:lnSpc>
              <a:spcBef>
                <a:spcPts val="849"/>
              </a:spcBef>
              <a:spcAft>
                <a:spcPts val="565"/>
              </a:spcAft>
              <a:buFont typeface="Wingdings"/>
              <a:buChar char="§"/>
              <a:defRPr/>
            </a:pPr>
            <a:r>
              <a:rPr lang="ru-RU" sz="1600" b="0" i="0" u="sng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  <a:hlinkClick r:id="rId5" tooltip="https://github.com/llvm/"/>
              </a:rPr>
              <a:t>https://github.com/llvm/</a:t>
            </a:r>
            <a:endParaRPr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83878" indent="-283878">
              <a:spcBef>
                <a:spcPts val="849"/>
              </a:spcBef>
              <a:spcAft>
                <a:spcPts val="565"/>
              </a:spcAft>
              <a:buFont typeface="Wingdings"/>
              <a:buChar char="§"/>
              <a:defRPr/>
            </a:pPr>
            <a:r>
              <a:rPr lang="ru-RU" sz="1600" b="0" i="0" u="sng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  <a:hlinkClick r:id="rId6" tooltip="https://en.wikipedia.org/wiki/LLVM"/>
              </a:rPr>
              <a:t>https://en.wikipedia.org/wiki/LLVM</a:t>
            </a:r>
            <a:endParaRPr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>
              <a:spcBef>
                <a:spcPts val="849"/>
              </a:spcBef>
              <a:spcAft>
                <a:spcPts val="566"/>
              </a:spcAft>
              <a:defRPr/>
            </a:pPr>
            <a:endParaRPr lang="ru-RU" sz="1600" b="0" i="0" u="none" strike="noStrike" cap="none" spc="0">
              <a:solidFill>
                <a:schemeClr val="tx1"/>
              </a:solidFill>
              <a:latin typeface="PT Sans"/>
              <a:cs typeface="PT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7340205" name="TextBox 51" hidden="0"/>
          <p:cNvSpPr txBox="1"/>
          <p:nvPr isPhoto="0" userDrawn="0"/>
        </p:nvSpPr>
        <p:spPr bwMode="auto">
          <a:xfrm flipH="0" flipV="0">
            <a:off x="174928" y="116165"/>
            <a:ext cx="11764239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3200" b="1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LLVM</a:t>
            </a:r>
            <a:endParaRPr lang="ru-RU" sz="3200" b="1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</p:txBody>
      </p:sp>
      <p:pic>
        <p:nvPicPr>
          <p:cNvPr id="20068878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399572" y="758472"/>
            <a:ext cx="5627026" cy="2077360"/>
          </a:xfrm>
          <a:prstGeom prst="rect">
            <a:avLst/>
          </a:prstGeom>
        </p:spPr>
      </p:pic>
      <p:sp>
        <p:nvSpPr>
          <p:cNvPr id="1399246040" name=""/>
          <p:cNvSpPr/>
          <p:nvPr/>
        </p:nvSpPr>
        <p:spPr bwMode="auto">
          <a:xfrm>
            <a:off x="4572000" y="2835833"/>
            <a:ext cx="3418968" cy="2594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1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LLVM's Implementation of the Three-Phase Design</a:t>
            </a:r>
            <a:endParaRPr/>
          </a:p>
        </p:txBody>
      </p:sp>
      <p:sp>
        <p:nvSpPr>
          <p:cNvPr id="550091778" name=""/>
          <p:cNvSpPr/>
          <p:nvPr/>
        </p:nvSpPr>
        <p:spPr bwMode="auto">
          <a:xfrm flipH="0" flipV="0">
            <a:off x="57279" y="6531609"/>
            <a:ext cx="11693825" cy="2746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PT Sans"/>
                <a:ea typeface="PT Sans"/>
                <a:cs typeface="PT Sans"/>
              </a:rPr>
              <a:t>Chris Lattner</a:t>
            </a:r>
            <a:r>
              <a:rPr sz="1200">
                <a:latin typeface="PT Sans"/>
                <a:ea typeface="PT Sans"/>
                <a:cs typeface="PT Sans"/>
              </a:rPr>
              <a:t>. </a:t>
            </a:r>
            <a:r>
              <a:rPr sz="1200" b="1" i="0" u="none">
                <a:solidFill>
                  <a:srgbClr val="000000"/>
                </a:solidFill>
                <a:latin typeface="PT Sans"/>
                <a:ea typeface="PT Sans"/>
                <a:cs typeface="PT Sans"/>
              </a:rPr>
              <a:t>The Architecture of Open Source Applications (Volume 1): </a:t>
            </a:r>
            <a:r>
              <a:rPr sz="1200" b="1" i="0" u="none">
                <a:solidFill>
                  <a:srgbClr val="000000"/>
                </a:solidFill>
                <a:latin typeface="PT Sans"/>
                <a:ea typeface="PT Sans"/>
                <a:cs typeface="PT Sans"/>
              </a:rPr>
              <a:t>LLVM // </a:t>
            </a:r>
            <a:r>
              <a:rPr lang="ru-RU" sz="1200" b="0" i="0" u="sng" strike="noStrike" cap="none" spc="0">
                <a:solidFill>
                  <a:srgbClr val="000000"/>
                </a:solidFill>
                <a:latin typeface="PT Sans"/>
                <a:ea typeface="PT Sans"/>
                <a:cs typeface="PT Sans"/>
                <a:hlinkClick r:id="rId4" tooltip="https://aosabook.org/en/v1/llvm.html"/>
              </a:rPr>
              <a:t>https://aosabook.org/en/v1/llvm.html</a:t>
            </a:r>
            <a:endParaRPr sz="1200" b="1" i="0" u="none" strike="noStrike" cap="none" spc="0">
              <a:solidFill>
                <a:srgbClr val="000000"/>
              </a:solidFill>
              <a:latin typeface="PT Sans"/>
              <a:cs typeface="PT Sans"/>
            </a:endParaRPr>
          </a:p>
        </p:txBody>
      </p:sp>
      <p:pic>
        <p:nvPicPr>
          <p:cNvPr id="106885176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015242" y="3429000"/>
            <a:ext cx="6563472" cy="1280261"/>
          </a:xfrm>
          <a:prstGeom prst="rect">
            <a:avLst/>
          </a:prstGeom>
        </p:spPr>
      </p:pic>
      <p:pic>
        <p:nvPicPr>
          <p:cNvPr id="60299148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015242" y="4947708"/>
            <a:ext cx="6766319" cy="1294199"/>
          </a:xfrm>
          <a:prstGeom prst="rect">
            <a:avLst/>
          </a:prstGeom>
        </p:spPr>
      </p:pic>
      <p:sp>
        <p:nvSpPr>
          <p:cNvPr id="276901132" name=""/>
          <p:cNvSpPr/>
          <p:nvPr/>
        </p:nvSpPr>
        <p:spPr bwMode="auto">
          <a:xfrm>
            <a:off x="8862679" y="3939410"/>
            <a:ext cx="1684742" cy="427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1100" b="1" i="0" u="none">
                <a:solidFill>
                  <a:srgbClr val="0013BF"/>
                </a:solidFill>
                <a:latin typeface="Arial"/>
                <a:ea typeface="Arial"/>
                <a:cs typeface="Arial"/>
              </a:rPr>
              <a:t>Link-Time Optimization</a:t>
            </a:r>
            <a:endParaRPr b="1">
              <a:solidFill>
                <a:srgbClr val="0013BF"/>
              </a:solidFill>
            </a:endParaRPr>
          </a:p>
        </p:txBody>
      </p:sp>
      <p:sp>
        <p:nvSpPr>
          <p:cNvPr id="1032992915" name=""/>
          <p:cNvSpPr/>
          <p:nvPr/>
        </p:nvSpPr>
        <p:spPr bwMode="auto">
          <a:xfrm>
            <a:off x="8808348" y="5408928"/>
            <a:ext cx="1793403" cy="427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1100" b="1" i="0" u="none">
                <a:solidFill>
                  <a:srgbClr val="0013BF"/>
                </a:solidFill>
                <a:latin typeface="Arial"/>
                <a:ea typeface="Arial"/>
                <a:cs typeface="Arial"/>
              </a:rPr>
              <a:t>Install-Time Optimization</a:t>
            </a:r>
            <a:endParaRPr b="1">
              <a:solidFill>
                <a:srgbClr val="0013B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85653" name="TextBox 51" hidden="0"/>
          <p:cNvSpPr txBox="1"/>
          <p:nvPr isPhoto="0" userDrawn="0"/>
        </p:nvSpPr>
        <p:spPr bwMode="auto">
          <a:xfrm flipH="0" flipV="0">
            <a:off x="263124" y="266095"/>
            <a:ext cx="11762439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3200" b="1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LLVM Tools</a:t>
            </a:r>
            <a:endParaRPr lang="ru-RU" sz="3200" b="1" i="0" u="none" strike="noStrike" cap="none" spc="0">
              <a:solidFill>
                <a:schemeClr val="tx1"/>
              </a:solidFill>
              <a:latin typeface="PT Sans"/>
              <a:cs typeface="PT Sans"/>
            </a:endParaRPr>
          </a:p>
        </p:txBody>
      </p:sp>
      <p:sp>
        <p:nvSpPr>
          <p:cNvPr id="834632895" name=""/>
          <p:cNvSpPr txBox="1"/>
          <p:nvPr/>
        </p:nvSpPr>
        <p:spPr bwMode="auto">
          <a:xfrm flipH="0" flipV="0">
            <a:off x="536886" y="1417323"/>
            <a:ext cx="11292514" cy="370952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spcBef>
                <a:spcPts val="849"/>
              </a:spcBef>
              <a:spcAft>
                <a:spcPts val="565"/>
              </a:spcAft>
              <a:defRPr/>
            </a:pPr>
            <a:r>
              <a:rPr lang="ru-RU" sz="1600" b="1" i="0" u="none" strike="noStrike" cap="none" spc="0">
                <a:solidFill>
                  <a:schemeClr val="tx1"/>
                </a:solidFill>
                <a:latin typeface="PT Mono"/>
                <a:ea typeface="PT Mono"/>
                <a:cs typeface="PT Mono"/>
              </a:rPr>
              <a:t># C++ to LLVM IR</a:t>
            </a:r>
            <a:endParaRPr lang="ru-RU" sz="1600" b="0" i="0" u="none" strike="noStrike" cap="none" spc="0">
              <a:solidFill>
                <a:schemeClr val="tx1"/>
              </a:solidFill>
              <a:latin typeface="PT Mono"/>
              <a:ea typeface="PT Mono"/>
              <a:cs typeface="PT Mono"/>
            </a:endParaRPr>
          </a:p>
          <a:p>
            <a:pPr>
              <a:spcBef>
                <a:spcPts val="849"/>
              </a:spcBef>
              <a:spcAft>
                <a:spcPts val="565"/>
              </a:spcAft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PT Mono"/>
                <a:ea typeface="PT Mono"/>
                <a:cs typeface="PT Mono"/>
              </a:rPr>
              <a:t>$ 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PT Mono"/>
                <a:ea typeface="PT Mono"/>
                <a:cs typeface="PT Mono"/>
              </a:rPr>
              <a:t>clang++ ./prog.cpp -oprog.ll -S -emit-llvm</a:t>
            </a:r>
            <a:endParaRPr lang="ru-RU" sz="1600" b="0" i="0" u="none" strike="noStrike" cap="none" spc="0">
              <a:solidFill>
                <a:schemeClr val="tx1"/>
              </a:solidFill>
              <a:latin typeface="PT Mono"/>
              <a:ea typeface="PT Mono"/>
              <a:cs typeface="PT Mono"/>
            </a:endParaRPr>
          </a:p>
          <a:p>
            <a:pPr>
              <a:spcBef>
                <a:spcPts val="849"/>
              </a:spcBef>
              <a:spcAft>
                <a:spcPts val="565"/>
              </a:spcAft>
              <a:defRPr/>
            </a:pPr>
            <a:endParaRPr lang="ru-RU" sz="1600" b="0" i="0" u="none" strike="noStrike" cap="none" spc="0">
              <a:solidFill>
                <a:schemeClr val="tx1"/>
              </a:solidFill>
              <a:latin typeface="PT Mono"/>
              <a:cs typeface="PT Mono"/>
            </a:endParaRPr>
          </a:p>
          <a:p>
            <a:pPr>
              <a:spcBef>
                <a:spcPts val="849"/>
              </a:spcBef>
              <a:spcAft>
                <a:spcPts val="565"/>
              </a:spcAft>
              <a:defRPr/>
            </a:pPr>
            <a:r>
              <a:rPr lang="ru-RU" sz="1600" b="1" i="0" u="none" strike="noStrike" cap="none" spc="0">
                <a:solidFill>
                  <a:schemeClr val="tx1"/>
                </a:solidFill>
                <a:latin typeface="PT Mono"/>
                <a:ea typeface="PT Mono"/>
                <a:cs typeface="PT Mono"/>
              </a:rPr>
              <a:t># IR level code optimization</a:t>
            </a:r>
            <a:endParaRPr lang="ru-RU" sz="1600" b="0" i="0" u="none" strike="noStrike" cap="none" spc="0">
              <a:solidFill>
                <a:schemeClr val="tx1"/>
              </a:solidFill>
              <a:latin typeface="PT Mono"/>
              <a:ea typeface="PT Mono"/>
              <a:cs typeface="PT Mono"/>
            </a:endParaRPr>
          </a:p>
          <a:p>
            <a:pPr>
              <a:spcBef>
                <a:spcPts val="849"/>
              </a:spcBef>
              <a:spcAft>
                <a:spcPts val="565"/>
              </a:spcAft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PT Mono"/>
                <a:ea typeface="PT Mono"/>
                <a:cs typeface="PT Mono"/>
              </a:rPr>
              <a:t>$ opt ...</a:t>
            </a:r>
            <a:endParaRPr lang="ru-RU" sz="1600" b="0" i="0" u="none" strike="noStrike" cap="none" spc="0">
              <a:solidFill>
                <a:schemeClr val="tx1"/>
              </a:solidFill>
              <a:latin typeface="PT Mono"/>
              <a:ea typeface="PT Mono"/>
              <a:cs typeface="PT Mono"/>
            </a:endParaRPr>
          </a:p>
          <a:p>
            <a:pPr>
              <a:spcBef>
                <a:spcPts val="849"/>
              </a:spcBef>
              <a:spcAft>
                <a:spcPts val="565"/>
              </a:spcAft>
              <a:defRPr/>
            </a:pPr>
            <a:endParaRPr lang="ru-RU" sz="1600" b="0" i="0" u="none" strike="noStrike" cap="none" spc="0">
              <a:solidFill>
                <a:schemeClr val="tx1"/>
              </a:solidFill>
              <a:latin typeface="PT Mono"/>
              <a:cs typeface="PT Mono"/>
            </a:endParaRPr>
          </a:p>
          <a:p>
            <a:pPr>
              <a:defRPr/>
            </a:pPr>
            <a:r>
              <a:rPr lang="ru-RU" sz="1600" b="1" i="0" u="none" strike="noStrike" cap="none" spc="0">
                <a:solidFill>
                  <a:schemeClr val="tx1"/>
                </a:solidFill>
                <a:latin typeface="PT Mono"/>
                <a:ea typeface="PT Mono"/>
                <a:cs typeface="PT Mono"/>
              </a:rPr>
              <a:t># LLVM IR to target arch asm</a:t>
            </a:r>
            <a:endParaRPr lang="ru-RU" sz="1600" b="0" i="0" u="none" strike="noStrike" cap="none" spc="0">
              <a:solidFill>
                <a:schemeClr val="tx1"/>
              </a:solidFill>
              <a:latin typeface="PT Mono"/>
              <a:cs typeface="PT Mono"/>
            </a:endParaRPr>
          </a:p>
          <a:p>
            <a:pPr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PT Mono"/>
                <a:ea typeface="PT Mono"/>
                <a:cs typeface="PT Mono"/>
              </a:rPr>
              <a:t>$ llc ./prog.ll -o prog.s</a:t>
            </a:r>
            <a:endParaRPr lang="ru-RU" sz="1600" b="0" i="0" u="none" strike="noStrike" cap="none" spc="0">
              <a:solidFill>
                <a:schemeClr val="tx1"/>
              </a:solidFill>
              <a:latin typeface="PT Mono"/>
              <a:ea typeface="PT Mono"/>
              <a:cs typeface="PT Mono"/>
            </a:endParaRPr>
          </a:p>
          <a:p>
            <a:pPr>
              <a:spcBef>
                <a:spcPts val="849"/>
              </a:spcBef>
              <a:spcAft>
                <a:spcPts val="565"/>
              </a:spcAft>
              <a:defRPr/>
            </a:pPr>
            <a:endParaRPr lang="ru-RU" sz="1600" b="0" i="0" u="none" strike="noStrike" cap="none" spc="0">
              <a:solidFill>
                <a:schemeClr val="tx1"/>
              </a:solidFill>
              <a:latin typeface="PT Mono"/>
              <a:cs typeface="PT Mono"/>
            </a:endParaRPr>
          </a:p>
          <a:p>
            <a:pPr>
              <a:spcBef>
                <a:spcPts val="849"/>
              </a:spcBef>
              <a:spcAft>
                <a:spcPts val="565"/>
              </a:spcAft>
              <a:defRPr/>
            </a:pPr>
            <a:r>
              <a:rPr lang="ru-RU" sz="1600" b="1" i="0" u="none" strike="noStrike" cap="none" spc="0">
                <a:solidFill>
                  <a:schemeClr val="tx1"/>
                </a:solidFill>
                <a:latin typeface="PT Mono"/>
                <a:ea typeface="PT Mono"/>
                <a:cs typeface="PT Mono"/>
              </a:rPr>
              <a:t># Asm to ELF</a:t>
            </a:r>
            <a:endParaRPr lang="ru-RU" sz="1600" b="0" i="0" u="none" strike="noStrike" cap="none" spc="0">
              <a:solidFill>
                <a:schemeClr val="tx1"/>
              </a:solidFill>
              <a:latin typeface="PT Mono"/>
              <a:ea typeface="PT Mono"/>
              <a:cs typeface="PT Mono"/>
            </a:endParaRPr>
          </a:p>
          <a:p>
            <a:pPr>
              <a:spcBef>
                <a:spcPts val="849"/>
              </a:spcBef>
              <a:spcAft>
                <a:spcPts val="565"/>
              </a:spcAft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PT Mono"/>
                <a:ea typeface="PT Mono"/>
                <a:cs typeface="PT Mono"/>
              </a:rPr>
              <a:t>$ clang++ ./prog.s -o prog</a:t>
            </a:r>
            <a:endParaRPr lang="ru-RU" sz="1600" b="0" i="0" u="none" strike="noStrike" cap="none" spc="0">
              <a:solidFill>
                <a:schemeClr val="tx1"/>
              </a:solidFill>
              <a:latin typeface="PT Mono"/>
              <a:ea typeface="PT Mono"/>
              <a:cs typeface="PT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221259" name="TextBox 51" hidden="0"/>
          <p:cNvSpPr txBox="1"/>
          <p:nvPr isPhoto="0" userDrawn="0"/>
        </p:nvSpPr>
        <p:spPr bwMode="auto">
          <a:xfrm flipH="0" flipV="0">
            <a:off x="263124" y="266095"/>
            <a:ext cx="11758839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3200" b="1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References</a:t>
            </a:r>
            <a:endParaRPr lang="ru-RU" sz="3200" b="1" i="0" u="none" strike="noStrike" cap="none" spc="0">
              <a:solidFill>
                <a:schemeClr val="tx1"/>
              </a:solidFill>
              <a:latin typeface="PT Sans"/>
              <a:cs typeface="PT Sans"/>
            </a:endParaRPr>
          </a:p>
        </p:txBody>
      </p:sp>
      <p:sp>
        <p:nvSpPr>
          <p:cNvPr id="516323980" name=""/>
          <p:cNvSpPr txBox="1"/>
          <p:nvPr/>
        </p:nvSpPr>
        <p:spPr bwMode="auto">
          <a:xfrm flipH="0" flipV="0">
            <a:off x="536886" y="1152739"/>
            <a:ext cx="11345495" cy="3917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spcAft>
                <a:spcPts val="565"/>
              </a:spcAft>
              <a:buFont typeface="Wingdings"/>
              <a:buChar char="§"/>
              <a:defRPr/>
            </a:pPr>
            <a:r>
              <a:rPr lang="ru-RU" sz="1600" b="1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LLVM Tutorials 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(Kaleidoscope, JIT, Backend) // </a:t>
            </a:r>
            <a:r>
              <a:rPr lang="ru-RU" sz="1600" b="0" i="0" u="sng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  <a:hlinkClick r:id="rId3" tooltip="https://llvm.org/docs/GettingStartedTutorials.html"/>
              </a:rPr>
              <a:t>https://llvm.org/docs/GettingStartedTutorials.html</a:t>
            </a:r>
            <a:endParaRPr lang="ru-RU"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83878" indent="-283878">
              <a:spcAft>
                <a:spcPts val="565"/>
              </a:spcAft>
              <a:buFont typeface="Wingdings"/>
              <a:buChar char="§"/>
              <a:defRPr/>
            </a:pPr>
            <a:r>
              <a:rPr lang="ru-RU" sz="1600" b="1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Getting Started with the LLVM System 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(clone and build Clang/LLVM) // </a:t>
            </a:r>
            <a:r>
              <a:rPr lang="ru-RU" sz="1600" b="0" i="0" u="sng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  <a:hlinkClick r:id="rId4" tooltip="https://llvm.org/docs/GettingStarted.html"/>
              </a:rPr>
              <a:t>https://llvm.org/docs/GettingStarted.html</a:t>
            </a:r>
            <a:endParaRPr sz="1600" b="0" i="0" u="none" strike="noStrike" cap="none" spc="0">
              <a:solidFill>
                <a:schemeClr val="tx1"/>
              </a:solidFill>
              <a:latin typeface="PT Sans"/>
              <a:cs typeface="PT Sans"/>
            </a:endParaRPr>
          </a:p>
          <a:p>
            <a:pPr marL="283878" indent="-283878">
              <a:spcAft>
                <a:spcPts val="565"/>
              </a:spcAft>
              <a:buFont typeface="Wingdings"/>
              <a:buChar char="§"/>
              <a:defRPr/>
            </a:pPr>
            <a:r>
              <a:rPr lang="ru-RU" sz="1600" b="0" i="0" u="sng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  <a:hlinkClick r:id="rId5" tooltip="https://llvm.org/docs/ProgrammersManual.html"/>
              </a:rPr>
              <a:t>https://llvm.org/docs/ProgrammersManual.html</a:t>
            </a:r>
            <a:endParaRPr sz="1600">
              <a:latin typeface="PT Sans"/>
              <a:cs typeface="PT Sans"/>
            </a:endParaRPr>
          </a:p>
          <a:p>
            <a:pPr marL="283878" indent="-283878">
              <a:spcAft>
                <a:spcPts val="565"/>
              </a:spcAft>
              <a:buFont typeface="Wingdings"/>
              <a:buChar char="§"/>
              <a:defRPr/>
            </a:pPr>
            <a:r>
              <a:rPr lang="ru-RU" sz="1600" b="1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LLVM Doc 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// </a:t>
            </a:r>
            <a:r>
              <a:rPr lang="ru-RU" sz="1600" b="0" i="0" u="sng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  <a:hlinkClick r:id="rId6" tooltip="https://llvm.org/docs/"/>
              </a:rPr>
              <a:t>https://llvm.org/docs/</a:t>
            </a:r>
            <a:endParaRPr sz="1600"/>
          </a:p>
          <a:p>
            <a:pPr marL="283878" indent="-283878">
              <a:spcAft>
                <a:spcPts val="565"/>
              </a:spcAft>
              <a:buFont typeface="Wingdings"/>
              <a:buChar char="§"/>
              <a:defRPr/>
            </a:pPr>
            <a:r>
              <a:rPr lang="ru-RU" sz="1600" b="1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LLVM IR 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// </a:t>
            </a:r>
            <a:r>
              <a:rPr lang="ru-RU" sz="1600" b="0" i="0" u="sng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  <a:hlinkClick r:id="rId7" tooltip="https://llvm.org/docs/Reference.html#llvm-ir"/>
              </a:rPr>
              <a:t>https://llvm.org/docs/Reference.html#llvm-ir</a:t>
            </a:r>
            <a:endParaRPr sz="1600">
              <a:latin typeface="PT Sans"/>
              <a:ea typeface="PT Sans"/>
              <a:cs typeface="PT Sans"/>
            </a:endParaRPr>
          </a:p>
          <a:p>
            <a:pPr marL="283878" indent="-283878">
              <a:spcAft>
                <a:spcPts val="565"/>
              </a:spcAft>
              <a:buFont typeface="Wingdings"/>
              <a:buChar char="§"/>
              <a:defRPr/>
            </a:pPr>
            <a:r>
              <a:rPr sz="1600" b="1">
                <a:latin typeface="PT Sans"/>
                <a:ea typeface="PT Sans"/>
                <a:cs typeface="PT Sans"/>
              </a:rPr>
              <a:t>Clang</a:t>
            </a:r>
            <a:r>
              <a:rPr sz="1600">
                <a:latin typeface="PT Sans"/>
                <a:ea typeface="PT Sans"/>
                <a:cs typeface="PT Sans"/>
              </a:rPr>
              <a:t>: </a:t>
            </a:r>
            <a:r>
              <a:rPr lang="ru-RU" sz="1600" b="0" i="0" u="sng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  <a:hlinkClick r:id="rId8" tooltip="https://clang.llvm.org/docs/UsersManual.html"/>
              </a:rPr>
              <a:t>https://clang.llvm.org/docs/UsersManual.html</a:t>
            </a:r>
            <a:endParaRPr sz="1600">
              <a:latin typeface="PT Sans"/>
              <a:cs typeface="PT Sans"/>
            </a:endParaRPr>
          </a:p>
          <a:p>
            <a:pPr marL="283878" indent="-283878">
              <a:spcBef>
                <a:spcPts val="849"/>
              </a:spcBef>
              <a:spcAft>
                <a:spcPts val="565"/>
              </a:spcAft>
              <a:buFont typeface="Wingdings"/>
              <a:buChar char="§"/>
              <a:defRPr/>
            </a:pPr>
            <a:endParaRPr sz="1600" b="0" i="0" u="none" strike="noStrike" cap="none" spc="0">
              <a:solidFill>
                <a:schemeClr val="tx1"/>
              </a:solidFill>
              <a:latin typeface="PT Sans"/>
              <a:cs typeface="PT Sans"/>
            </a:endParaRPr>
          </a:p>
          <a:p>
            <a:pPr marL="283878" indent="-283878">
              <a:spcBef>
                <a:spcPts val="849"/>
              </a:spcBef>
              <a:spcAft>
                <a:spcPts val="565"/>
              </a:spcAft>
              <a:buFont typeface="Wingdings"/>
              <a:buChar char="§"/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Kai Nacke, Amy Kwan. </a:t>
            </a:r>
            <a:r>
              <a:rPr lang="ru-RU" sz="1600" b="1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Learn LLVM 17: A beginner’s guide to learning LLVM compiler tools and core libraries with C++</a:t>
            </a:r>
            <a:r>
              <a:rPr lang="ru-RU" sz="1600" b="0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. - Packt Publishing; 2nd ed, 2024</a:t>
            </a:r>
            <a:endParaRPr lang="ru-RU"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83878" indent="-283878">
              <a:spcBef>
                <a:spcPts val="849"/>
              </a:spcBef>
              <a:spcAft>
                <a:spcPts val="565"/>
              </a:spcAft>
              <a:buFont typeface="Wingdings"/>
              <a:buChar char="§"/>
              <a:defRPr/>
            </a:pPr>
            <a:endParaRPr lang="ru-RU" sz="1600" b="0" i="0" u="none" strike="noStrike" cap="none" spc="0">
              <a:solidFill>
                <a:schemeClr val="tx1"/>
              </a:solidFill>
              <a:latin typeface="PT Sans"/>
              <a:cs typeface="PT Sans"/>
            </a:endParaRPr>
          </a:p>
          <a:p>
            <a:pPr marL="283878" indent="-283878">
              <a:spcBef>
                <a:spcPts val="849"/>
              </a:spcBef>
              <a:spcAft>
                <a:spcPts val="565"/>
              </a:spcAft>
              <a:buFont typeface="Wingdings"/>
              <a:buChar char="§"/>
              <a:defRPr/>
            </a:pPr>
            <a:r>
              <a:rPr lang="ru-RU" sz="1600" b="0" i="0" u="sng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  <a:hlinkClick r:id="rId9" tooltip="https://ru.wikipedia.org/wiki/Посетитель_(шаблон_проектирования)"/>
              </a:rPr>
              <a:t>https://ru.wikipedia.org/wiki/Посетитель_(шаблон_проектирования)</a:t>
            </a:r>
            <a:endParaRPr sz="1600" b="0" i="0" u="none" strike="noStrike" cap="none" spc="0">
              <a:solidFill>
                <a:schemeClr val="tx1"/>
              </a:solidFill>
              <a:latin typeface="PT Sans"/>
              <a:ea typeface="PT Sans"/>
              <a:cs typeface="PT Sans"/>
            </a:endParaRPr>
          </a:p>
          <a:p>
            <a:pPr marL="283878" indent="-283878">
              <a:spcBef>
                <a:spcPts val="849"/>
              </a:spcBef>
              <a:spcAft>
                <a:spcPts val="565"/>
              </a:spcAft>
              <a:buFont typeface="Wingdings"/>
              <a:buChar char="§"/>
              <a:defRPr/>
            </a:pPr>
            <a:endParaRPr lang="ru-RU" sz="1600" b="0" i="0" u="none" strike="noStrike" cap="none" spc="0">
              <a:solidFill>
                <a:schemeClr val="tx1"/>
              </a:solidFill>
              <a:latin typeface="PT Sans"/>
              <a:cs typeface="PT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7864247" name="TextBox 51" hidden="0"/>
          <p:cNvSpPr txBox="1"/>
          <p:nvPr isPhoto="0" userDrawn="0"/>
        </p:nvSpPr>
        <p:spPr bwMode="auto">
          <a:xfrm flipH="0" flipV="0">
            <a:off x="263124" y="266094"/>
            <a:ext cx="11767119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3200" b="1" i="0" u="none" strike="noStrike" cap="none" spc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Expression compiler</a:t>
            </a:r>
            <a:endParaRPr lang="ru-RU" sz="3200" b="1" i="0" u="none" strike="noStrike" cap="none" spc="0">
              <a:solidFill>
                <a:schemeClr val="tx1"/>
              </a:solidFill>
              <a:latin typeface="PT Sans"/>
              <a:cs typeface="PT Sans"/>
            </a:endParaRPr>
          </a:p>
        </p:txBody>
      </p:sp>
      <p:sp>
        <p:nvSpPr>
          <p:cNvPr id="2063735028" name=""/>
          <p:cNvSpPr/>
          <p:nvPr/>
        </p:nvSpPr>
        <p:spPr bwMode="auto">
          <a:xfrm flipH="0" flipV="0">
            <a:off x="401397" y="1180919"/>
            <a:ext cx="11547516" cy="4999078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Cascadia Code"/>
                <a:ea typeface="Cascadia Code"/>
                <a:cs typeface="Cascadia Code"/>
              </a:rPr>
              <a:t>//</a:t>
            </a:r>
            <a:endParaRPr sz="2600">
              <a:solidFill>
                <a:schemeClr val="tx1"/>
              </a:solidFill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Cascadia Code"/>
                <a:ea typeface="Cascadia Code"/>
                <a:cs typeface="Cascadia Code"/>
              </a:rPr>
              <a:t>// </a:t>
            </a:r>
            <a:r>
              <a:rPr sz="1800" b="1" i="0" u="none">
                <a:solidFill>
                  <a:schemeClr val="tx1"/>
                </a:solidFill>
                <a:latin typeface="Cascadia Code"/>
                <a:ea typeface="Cascadia Code"/>
                <a:cs typeface="Cascadia Code"/>
              </a:rPr>
              <a:t>Expression: with a, b: a * (4 + b)</a:t>
            </a:r>
            <a:endParaRPr sz="2600">
              <a:solidFill>
                <a:schemeClr val="tx1"/>
              </a:solidFill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Cascadia Code"/>
                <a:ea typeface="Cascadia Code"/>
                <a:cs typeface="Cascadia Code"/>
              </a:rPr>
              <a:t>// Expressions grammar (extended Backus-Naur form -- EBNF):</a:t>
            </a:r>
            <a:endParaRPr sz="2600">
              <a:solidFill>
                <a:schemeClr val="tx1"/>
              </a:solidFill>
            </a:endParaRPr>
          </a:p>
          <a:p>
            <a:pPr>
              <a:defRPr/>
            </a:pPr>
            <a:endParaRPr sz="2600">
              <a:solidFill>
                <a:schemeClr val="tx1"/>
              </a:solidFill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Cascadia Code"/>
                <a:ea typeface="Cascadia Code"/>
                <a:cs typeface="Cascadia Code"/>
              </a:rPr>
              <a:t>// calc : ("with" ident ("," ident)* ":")? expr ;</a:t>
            </a:r>
            <a:endParaRPr sz="1800" b="0" i="0" u="none">
              <a:solidFill>
                <a:schemeClr val="tx1"/>
              </a:solidFill>
              <a:latin typeface="Cascadia Code"/>
              <a:ea typeface="Cascadia Code"/>
              <a:cs typeface="Cascadia Code"/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Cascadia Code"/>
                <a:ea typeface="Cascadia Code"/>
                <a:cs typeface="Cascadia Code"/>
              </a:rPr>
              <a:t>// expr : term (( "+" | "-" ) term)* ;</a:t>
            </a:r>
            <a:endParaRPr sz="2600">
              <a:solidFill>
                <a:schemeClr val="tx1"/>
              </a:solidFill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Cascadia Code"/>
                <a:ea typeface="Cascadia Code"/>
                <a:cs typeface="Cascadia Code"/>
              </a:rPr>
              <a:t>// term : factor (( "*" | "/") factor)* ;</a:t>
            </a:r>
            <a:endParaRPr sz="2600">
              <a:solidFill>
                <a:schemeClr val="tx1"/>
              </a:solidFill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Cascadia Code"/>
                <a:ea typeface="Cascadia Code"/>
                <a:cs typeface="Cascadia Code"/>
              </a:rPr>
              <a:t>// factor : ident | number | "(" expr ")" ;</a:t>
            </a:r>
            <a:endParaRPr sz="2600">
              <a:solidFill>
                <a:schemeClr val="tx1"/>
              </a:solidFill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Cascadia Code"/>
                <a:ea typeface="Cascadia Code"/>
                <a:cs typeface="Cascadia Code"/>
              </a:rPr>
              <a:t>// ident : ([a-zAZ])+ ;</a:t>
            </a:r>
            <a:endParaRPr sz="2600">
              <a:solidFill>
                <a:schemeClr val="tx1"/>
              </a:solidFill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Cascadia Code"/>
                <a:ea typeface="Cascadia Code"/>
                <a:cs typeface="Cascadia Code"/>
              </a:rPr>
              <a:t>// number : ([0-9])+ ;</a:t>
            </a:r>
            <a:endParaRPr sz="2600">
              <a:solidFill>
                <a:schemeClr val="tx1"/>
              </a:solidFill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Cascadia Code"/>
                <a:ea typeface="Cascadia Code"/>
                <a:cs typeface="Cascadia Code"/>
              </a:rPr>
              <a:t>//</a:t>
            </a:r>
            <a:br>
              <a:rPr sz="1800" b="0" i="0" u="none">
                <a:solidFill>
                  <a:schemeClr val="tx1"/>
                </a:solidFill>
                <a:latin typeface="Cascadia Code"/>
                <a:ea typeface="Cascadia Code"/>
                <a:cs typeface="Cascadia Code"/>
              </a:rPr>
            </a:br>
            <a:endParaRPr sz="1800" b="0" i="0" u="none">
              <a:solidFill>
                <a:schemeClr val="tx1"/>
              </a:solidFill>
              <a:latin typeface="Cascadia Code"/>
              <a:ea typeface="Cascadia Code"/>
              <a:cs typeface="Cascadia Code"/>
            </a:endParaRPr>
          </a:p>
          <a:p>
            <a:pPr>
              <a:defRPr/>
            </a:pPr>
            <a:endParaRPr sz="2600">
              <a:solidFill>
                <a:schemeClr val="tx1"/>
              </a:solidFill>
            </a:endParaRPr>
          </a:p>
          <a:p>
            <a:pPr>
              <a:defRPr/>
            </a:pPr>
            <a:r>
              <a:rPr sz="1800" b="1" i="0" u="none">
                <a:solidFill>
                  <a:schemeClr val="tx1"/>
                </a:solidFill>
                <a:latin typeface="Cascadia Code"/>
                <a:ea typeface="Cascadia Code"/>
                <a:cs typeface="Cascadia Code"/>
              </a:rPr>
              <a:t>$ </a:t>
            </a:r>
            <a:r>
              <a:rPr sz="1800" b="1" i="0" u="none">
                <a:solidFill>
                  <a:schemeClr val="tx1"/>
                </a:solidFill>
                <a:latin typeface="Cascadia Code"/>
                <a:ea typeface="Cascadia Code"/>
                <a:cs typeface="Cascadia Code"/>
              </a:rPr>
              <a:t>calc ‘with a,b: 23 + (a - b)’</a:t>
            </a:r>
            <a:endParaRPr sz="1800" b="0" i="0" u="none">
              <a:solidFill>
                <a:schemeClr val="tx1"/>
              </a:solidFill>
              <a:latin typeface="Cascadia Code"/>
              <a:ea typeface="Cascadia Code"/>
              <a:cs typeface="Cascadia Code"/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Cascadia Code"/>
                <a:ea typeface="Cascadia Code"/>
                <a:cs typeface="Cascadia Code"/>
              </a:rPr>
              <a:t>Input a: 2</a:t>
            </a:r>
            <a:endParaRPr sz="1800" b="0" i="0" u="none">
              <a:solidFill>
                <a:schemeClr val="tx1"/>
              </a:solidFill>
              <a:latin typeface="Cascadia Code"/>
              <a:ea typeface="Cascadia Code"/>
              <a:cs typeface="Cascadia Code"/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Cascadia Code"/>
                <a:ea typeface="Cascadia Code"/>
                <a:cs typeface="Cascadia Code"/>
              </a:rPr>
              <a:t>Input b: 3</a:t>
            </a:r>
            <a:endParaRPr sz="1800" b="0" i="0" u="none">
              <a:solidFill>
                <a:schemeClr val="tx1"/>
              </a:solidFill>
              <a:latin typeface="Cascadia Code"/>
              <a:ea typeface="Cascadia Code"/>
              <a:cs typeface="Cascadia Code"/>
            </a:endParaRPr>
          </a:p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Cascadia Code"/>
                <a:ea typeface="Cascadia Code"/>
                <a:cs typeface="Cascadia Code"/>
              </a:rPr>
              <a:t>Result: 22 </a:t>
            </a:r>
            <a:endParaRPr sz="2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2047579" name=""/>
          <p:cNvSpPr/>
          <p:nvPr/>
        </p:nvSpPr>
        <p:spPr bwMode="auto">
          <a:xfrm flipH="0" flipV="0">
            <a:off x="401396" y="3165293"/>
            <a:ext cx="11561195" cy="4880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2600" b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Демонстрация и разбор кода</a:t>
            </a:r>
            <a:endParaRPr sz="2600" b="1">
              <a:solidFill>
                <a:schemeClr val="tx1"/>
              </a:solidFill>
              <a:latin typeface="PT Sans"/>
              <a:cs typeface="PT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DocSecurity>0</DocSecurity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156</cp:revision>
  <dcterms:created xsi:type="dcterms:W3CDTF">2012-12-03T06:56:55Z</dcterms:created>
  <dcterms:modified xsi:type="dcterms:W3CDTF">2025-09-02T06:55:42Z</dcterms:modified>
  <cp:category/>
  <cp:contentStatus/>
  <cp:version/>
</cp:coreProperties>
</file>