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6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33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5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0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4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41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6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0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7F3361-7634-4560-A6D9-F29836252688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42D06A-B253-4FBF-8746-3F5F7A7F0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76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Skip list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8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>
                <a:effectLst/>
              </a:rPr>
              <a:t>Удаление </a:t>
            </a:r>
            <a:r>
              <a:rPr lang="ru-RU" b="1" dirty="0" smtClean="0">
                <a:effectLst/>
              </a:rPr>
              <a:t>ключа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409284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>
                <a:effectLst/>
              </a:rPr>
              <a:t>В ходе выполнения данной курсовой работы была реализована и детально проанализирована такая структура данных как список с пропусками, которая способна выполнять операции поиска, вставки ключей, и удаления ключей за время </a:t>
            </a:r>
            <a:r>
              <a:rPr lang="en-US" dirty="0">
                <a:effectLst/>
              </a:rPr>
              <a:t>log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) в среднем случае</a:t>
            </a:r>
            <a:r>
              <a:rPr lang="ru-RU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Но при этом сложность по памяти составляет </a:t>
            </a:r>
            <a:r>
              <a:rPr lang="en-US" dirty="0" err="1" smtClean="0">
                <a:effectLst/>
              </a:rPr>
              <a:t>Nlog</a:t>
            </a:r>
            <a:r>
              <a:rPr lang="en-US" smtClean="0">
                <a:effectLst/>
              </a:rPr>
              <a:t>(N).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8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ОПИСАНИЕ СТРУКТУРЫ</a:t>
            </a:r>
            <a:endParaRPr lang="ru-RU" b="1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712936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Skip </a:t>
            </a:r>
            <a:r>
              <a:rPr lang="en-US" dirty="0">
                <a:effectLst/>
              </a:rPr>
              <a:t>list</a:t>
            </a:r>
            <a:r>
              <a:rPr lang="ru-RU" dirty="0">
                <a:effectLst/>
              </a:rPr>
              <a:t> -  вероятностная структура данных, основанная на нескольких параллельных отсортированных связных </a:t>
            </a:r>
            <a:r>
              <a:rPr lang="ru-RU" dirty="0" smtClean="0">
                <a:effectLst/>
              </a:rPr>
              <a:t>списках</a:t>
            </a:r>
            <a:r>
              <a:rPr lang="en-US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4" name="Рисунок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36" y="2445385"/>
            <a:ext cx="9196880" cy="12385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913795" y="4107091"/>
            <a:ext cx="10353762" cy="7129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dirty="0" smtClean="0">
                <a:effectLst/>
              </a:rPr>
              <a:t>Основная идея – реализация бинарного поиска для связных списков (выполняется быстрее, чем тривиальный проход по списку за линейное время)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9028"/>
          </a:xfrm>
        </p:spPr>
        <p:txBody>
          <a:bodyPr>
            <a:normAutofit fontScale="250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ru-RU" sz="7200" dirty="0">
                <a:effectLst/>
              </a:rPr>
              <a:t>Поиск </a:t>
            </a:r>
            <a:r>
              <a:rPr lang="ru-RU" sz="7200" dirty="0" smtClean="0">
                <a:effectLst/>
              </a:rPr>
              <a:t>элемента</a:t>
            </a:r>
            <a:r>
              <a:rPr lang="en-US" sz="7200" dirty="0" smtClean="0">
                <a:effectLst/>
              </a:rPr>
              <a:t>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ru-RU" sz="7200" dirty="0">
                <a:effectLst/>
              </a:rPr>
              <a:t>Начиная с указателя наивысшего уровня, двигаемся вперед по указателям до тех пор, пока они ссылаются на элемент, не превосходящий искомый. Затем спускаемся на один уровень ниже и снова двигаемся по тому же правилу. Если мы достигли уровня 1 и не можем идти дальше, то мы находимся как раз перед элементом, который ищем (если он там есть</a:t>
            </a:r>
            <a:r>
              <a:rPr lang="ru-RU" sz="7200" dirty="0" smtClean="0">
                <a:effectLst/>
              </a:rPr>
              <a:t>).</a:t>
            </a:r>
            <a:endParaRPr lang="en-US" sz="7200" dirty="0" smtClean="0">
              <a:effectLst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US" sz="7200" b="1" dirty="0">
                <a:effectLst/>
              </a:rPr>
              <a:t>Search</a:t>
            </a:r>
            <a:r>
              <a:rPr lang="en-US" sz="7200" dirty="0">
                <a:effectLst/>
              </a:rPr>
              <a:t>(list, </a:t>
            </a:r>
            <a:r>
              <a:rPr lang="en-US" sz="7200" dirty="0" err="1">
                <a:effectLst/>
              </a:rPr>
              <a:t>searchKey</a:t>
            </a:r>
            <a:r>
              <a:rPr lang="en-US" sz="7200" dirty="0">
                <a:effectLst/>
              </a:rPr>
              <a:t>)</a:t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x := </a:t>
            </a:r>
            <a:r>
              <a:rPr lang="en-US" sz="7200" dirty="0" err="1">
                <a:effectLst/>
              </a:rPr>
              <a:t>list→header</a:t>
            </a:r>
            <a:r>
              <a:rPr lang="en-US" sz="7200" dirty="0">
                <a:effectLst/>
              </a:rPr>
              <a:t/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</a:t>
            </a:r>
            <a:r>
              <a:rPr lang="en-US" sz="7200" i="1" dirty="0" err="1">
                <a:effectLst/>
              </a:rPr>
              <a:t>x→key</a:t>
            </a:r>
            <a:r>
              <a:rPr lang="en-US" sz="7200" i="1" dirty="0">
                <a:effectLst/>
              </a:rPr>
              <a:t> &lt; </a:t>
            </a:r>
            <a:r>
              <a:rPr lang="en-US" sz="7200" i="1" dirty="0" err="1">
                <a:effectLst/>
              </a:rPr>
              <a:t>searchKey</a:t>
            </a:r>
            <a:r>
              <a:rPr lang="en-US" sz="7200" dirty="0">
                <a:effectLst/>
              </a:rPr>
              <a:t/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</a:t>
            </a:r>
            <a:r>
              <a:rPr lang="en-US" sz="7200" b="1" dirty="0">
                <a:effectLst/>
              </a:rPr>
              <a:t>for</a:t>
            </a:r>
            <a:r>
              <a:rPr lang="en-US" sz="7200" dirty="0">
                <a:effectLst/>
              </a:rPr>
              <a:t> </a:t>
            </a:r>
            <a:r>
              <a:rPr lang="en-US" sz="7200" dirty="0" err="1">
                <a:effectLst/>
              </a:rPr>
              <a:t>i</a:t>
            </a:r>
            <a:r>
              <a:rPr lang="en-US" sz="7200" dirty="0">
                <a:effectLst/>
              </a:rPr>
              <a:t> := </a:t>
            </a:r>
            <a:r>
              <a:rPr lang="en-US" sz="7200" dirty="0" err="1">
                <a:effectLst/>
              </a:rPr>
              <a:t>list→level</a:t>
            </a:r>
            <a:r>
              <a:rPr lang="en-US" sz="7200" dirty="0">
                <a:effectLst/>
              </a:rPr>
              <a:t> </a:t>
            </a:r>
            <a:r>
              <a:rPr lang="en-US" sz="7200" b="1" dirty="0" err="1">
                <a:effectLst/>
              </a:rPr>
              <a:t>downto</a:t>
            </a:r>
            <a:r>
              <a:rPr lang="en-US" sz="7200" dirty="0">
                <a:effectLst/>
              </a:rPr>
              <a:t> 1 </a:t>
            </a:r>
            <a:r>
              <a:rPr lang="en-US" sz="7200" b="1" dirty="0">
                <a:effectLst/>
              </a:rPr>
              <a:t>do</a:t>
            </a:r>
            <a:r>
              <a:rPr lang="en-US" sz="7200" dirty="0">
                <a:effectLst/>
              </a:rPr>
              <a:t/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    </a:t>
            </a:r>
            <a:r>
              <a:rPr lang="en-US" sz="7200" b="1" dirty="0">
                <a:effectLst/>
              </a:rPr>
              <a:t>while</a:t>
            </a:r>
            <a:r>
              <a:rPr lang="en-US" sz="7200" dirty="0">
                <a:effectLst/>
              </a:rPr>
              <a:t> </a:t>
            </a:r>
            <a:r>
              <a:rPr lang="en-US" sz="7200" dirty="0" err="1">
                <a:effectLst/>
              </a:rPr>
              <a:t>x→forward</a:t>
            </a:r>
            <a:r>
              <a:rPr lang="en-US" sz="7200" dirty="0">
                <a:effectLst/>
              </a:rPr>
              <a:t>[</a:t>
            </a:r>
            <a:r>
              <a:rPr lang="en-US" sz="7200" dirty="0" err="1">
                <a:effectLst/>
              </a:rPr>
              <a:t>i</a:t>
            </a:r>
            <a:r>
              <a:rPr lang="en-US" sz="7200" dirty="0">
                <a:effectLst/>
              </a:rPr>
              <a:t>]→key &lt; </a:t>
            </a:r>
            <a:r>
              <a:rPr lang="en-US" sz="7200" dirty="0" err="1">
                <a:effectLst/>
              </a:rPr>
              <a:t>searchKey</a:t>
            </a:r>
            <a:r>
              <a:rPr lang="en-US" sz="7200" dirty="0">
                <a:effectLst/>
              </a:rPr>
              <a:t> </a:t>
            </a:r>
            <a:r>
              <a:rPr lang="en-US" sz="7200" b="1" dirty="0">
                <a:effectLst/>
              </a:rPr>
              <a:t>do</a:t>
            </a:r>
            <a:r>
              <a:rPr lang="en-US" sz="7200" dirty="0">
                <a:effectLst/>
              </a:rPr>
              <a:t/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        x := </a:t>
            </a:r>
            <a:r>
              <a:rPr lang="en-US" sz="7200" dirty="0" err="1">
                <a:effectLst/>
              </a:rPr>
              <a:t>x→forward</a:t>
            </a:r>
            <a:r>
              <a:rPr lang="en-US" sz="7200" dirty="0">
                <a:effectLst/>
              </a:rPr>
              <a:t>[</a:t>
            </a:r>
            <a:r>
              <a:rPr lang="en-US" sz="7200" dirty="0" err="1">
                <a:effectLst/>
              </a:rPr>
              <a:t>i</a:t>
            </a:r>
            <a:r>
              <a:rPr lang="en-US" sz="7200" dirty="0">
                <a:effectLst/>
              </a:rPr>
              <a:t>]</a:t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</a:t>
            </a:r>
            <a:r>
              <a:rPr lang="en-US" sz="7200" i="1" dirty="0">
                <a:effectLst/>
              </a:rPr>
              <a:t># </a:t>
            </a:r>
            <a:r>
              <a:rPr lang="en-US" sz="7200" i="1" dirty="0" err="1">
                <a:effectLst/>
              </a:rPr>
              <a:t>x→key</a:t>
            </a:r>
            <a:r>
              <a:rPr lang="en-US" sz="7200" i="1" dirty="0">
                <a:effectLst/>
              </a:rPr>
              <a:t> &lt; </a:t>
            </a:r>
            <a:r>
              <a:rPr lang="en-US" sz="7200" i="1" dirty="0" err="1">
                <a:effectLst/>
              </a:rPr>
              <a:t>searchKey</a:t>
            </a:r>
            <a:r>
              <a:rPr lang="en-US" sz="7200" i="1" dirty="0">
                <a:effectLst/>
              </a:rPr>
              <a:t> ≤ </a:t>
            </a:r>
            <a:r>
              <a:rPr lang="en-US" sz="7200" i="1" dirty="0" err="1">
                <a:effectLst/>
              </a:rPr>
              <a:t>x→forward</a:t>
            </a:r>
            <a:r>
              <a:rPr lang="en-US" sz="7200" i="1" dirty="0">
                <a:effectLst/>
              </a:rPr>
              <a:t>[1]→key</a:t>
            </a:r>
            <a:r>
              <a:rPr lang="en-US" sz="7200" dirty="0">
                <a:effectLst/>
              </a:rPr>
              <a:t/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x := </a:t>
            </a:r>
            <a:r>
              <a:rPr lang="en-US" sz="7200" dirty="0" err="1">
                <a:effectLst/>
              </a:rPr>
              <a:t>x→forward</a:t>
            </a:r>
            <a:r>
              <a:rPr lang="en-US" sz="7200" dirty="0">
                <a:effectLst/>
              </a:rPr>
              <a:t>[1]</a:t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</a:t>
            </a:r>
            <a:r>
              <a:rPr lang="en-US" sz="7200" b="1" dirty="0">
                <a:effectLst/>
              </a:rPr>
              <a:t>if</a:t>
            </a:r>
            <a:r>
              <a:rPr lang="en-US" sz="7200" dirty="0">
                <a:effectLst/>
              </a:rPr>
              <a:t> </a:t>
            </a:r>
            <a:r>
              <a:rPr lang="en-US" sz="7200" dirty="0" err="1">
                <a:effectLst/>
              </a:rPr>
              <a:t>x→key</a:t>
            </a:r>
            <a:r>
              <a:rPr lang="en-US" sz="7200" dirty="0">
                <a:effectLst/>
              </a:rPr>
              <a:t> = </a:t>
            </a:r>
            <a:r>
              <a:rPr lang="en-US" sz="7200" dirty="0" err="1">
                <a:effectLst/>
              </a:rPr>
              <a:t>searchKey</a:t>
            </a:r>
            <a:r>
              <a:rPr lang="en-US" sz="7200" dirty="0">
                <a:effectLst/>
              </a:rPr>
              <a:t> </a:t>
            </a:r>
            <a:r>
              <a:rPr lang="en-US" sz="7200" b="1" dirty="0">
                <a:effectLst/>
              </a:rPr>
              <a:t>then</a:t>
            </a:r>
            <a:r>
              <a:rPr lang="en-US" sz="7200" dirty="0">
                <a:effectLst/>
              </a:rPr>
              <a:t> </a:t>
            </a:r>
            <a:r>
              <a:rPr lang="en-US" sz="7200" b="1" dirty="0">
                <a:effectLst/>
              </a:rPr>
              <a:t>return</a:t>
            </a:r>
            <a:r>
              <a:rPr lang="en-US" sz="7200" dirty="0">
                <a:effectLst/>
              </a:rPr>
              <a:t> </a:t>
            </a:r>
            <a:r>
              <a:rPr lang="en-US" sz="7200" dirty="0" err="1">
                <a:effectLst/>
              </a:rPr>
              <a:t>x→value</a:t>
            </a:r>
            <a:r>
              <a:rPr lang="en-US" sz="7200" dirty="0">
                <a:effectLst/>
              </a:rPr>
              <a:t/>
            </a:r>
            <a:br>
              <a:rPr lang="en-US" sz="7200" dirty="0">
                <a:effectLst/>
              </a:rPr>
            </a:br>
            <a:r>
              <a:rPr lang="en-US" sz="7200" dirty="0">
                <a:effectLst/>
              </a:rPr>
              <a:t>    </a:t>
            </a:r>
            <a:r>
              <a:rPr lang="en-US" sz="7200" b="1" dirty="0">
                <a:effectLst/>
              </a:rPr>
              <a:t>else</a:t>
            </a:r>
            <a:r>
              <a:rPr lang="en-US" sz="7200" dirty="0">
                <a:effectLst/>
              </a:rPr>
              <a:t> </a:t>
            </a:r>
            <a:r>
              <a:rPr lang="en-US" sz="7200" b="1" dirty="0">
                <a:effectLst/>
              </a:rPr>
              <a:t>return</a:t>
            </a:r>
            <a:r>
              <a:rPr lang="en-US" sz="7200" dirty="0">
                <a:effectLst/>
              </a:rPr>
              <a:t> failure</a:t>
            </a:r>
            <a:endParaRPr lang="ru-RU" sz="7200" dirty="0">
              <a:effectLst/>
            </a:endParaRPr>
          </a:p>
          <a:p>
            <a:pPr marL="3690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3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9833" y="264134"/>
            <a:ext cx="10353762" cy="6321304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Вставка и удаление:</a:t>
            </a:r>
          </a:p>
          <a:p>
            <a:pPr marL="36900" indent="0">
              <a:buNone/>
            </a:pPr>
            <a:r>
              <a:rPr lang="ru-RU" dirty="0">
                <a:effectLst/>
              </a:rPr>
              <a:t>Для вставки или удаления узла применяем алгоритм поиска для нахождения всех элементов перед вставляемым (или удаляемым), затем обновляем соответствующие </a:t>
            </a:r>
            <a:r>
              <a:rPr lang="ru-RU" dirty="0" smtClean="0">
                <a:effectLst/>
              </a:rPr>
              <a:t>указатели.</a:t>
            </a:r>
          </a:p>
          <a:p>
            <a:pPr marL="36900" indent="0">
              <a:buNone/>
            </a:pPr>
            <a:r>
              <a:rPr lang="ru-RU" dirty="0">
                <a:effectLst/>
              </a:rPr>
              <a:t>Начиная с указателя наивысшего уровня, двигаемся вперед по указателям до тех пор, пока они ссылаются на элемент, не превосходящий искомый. Затем спускаемся на один уровень ниже и снова двигаемся по тому же правилу. Если мы достигли уровня 1 и не можем идти дальше, то мы находимся как раз перед элементом, который ищем (если он там есть).</a:t>
            </a:r>
          </a:p>
          <a:p>
            <a:pPr marL="36900" indent="0">
              <a:buNone/>
            </a:pPr>
            <a:endParaRPr lang="ru-RU" dirty="0">
              <a:effectLst/>
            </a:endParaRP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5" name="Рисунок 4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96" y="3424786"/>
            <a:ext cx="7975835" cy="318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39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518" y="325316"/>
            <a:ext cx="5706813" cy="5864468"/>
          </a:xfrm>
        </p:spPr>
        <p:txBody>
          <a:bodyPr>
            <a:normAutofit fontScale="85000" lnSpcReduction="20000"/>
          </a:bodyPr>
          <a:lstStyle/>
          <a:p>
            <a:pPr marL="36900" indent="0">
              <a:lnSpc>
                <a:spcPct val="110000"/>
              </a:lnSpc>
              <a:buNone/>
            </a:pPr>
            <a:r>
              <a:rPr lang="en-US" sz="2200" b="1" dirty="0">
                <a:effectLst/>
              </a:rPr>
              <a:t>Insert</a:t>
            </a:r>
            <a:r>
              <a:rPr lang="en-US" sz="2200" dirty="0">
                <a:effectLst/>
              </a:rPr>
              <a:t>(list, </a:t>
            </a:r>
            <a:r>
              <a:rPr lang="en-US" sz="2200" dirty="0" err="1">
                <a:effectLst/>
              </a:rPr>
              <a:t>searchKey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newValue</a:t>
            </a:r>
            <a:r>
              <a:rPr lang="en-US" sz="2200" dirty="0">
                <a:effectLst/>
              </a:rPr>
              <a:t>)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</a:t>
            </a:r>
            <a:r>
              <a:rPr lang="en-US" sz="2200" b="1" dirty="0">
                <a:effectLst/>
              </a:rPr>
              <a:t>local</a:t>
            </a:r>
            <a:r>
              <a:rPr lang="en-US" sz="2200" dirty="0">
                <a:effectLst/>
              </a:rPr>
              <a:t> update[1..MaxLevel]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x := </a:t>
            </a:r>
            <a:r>
              <a:rPr lang="en-US" sz="2200" dirty="0" err="1">
                <a:effectLst/>
              </a:rPr>
              <a:t>list→header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</a:t>
            </a:r>
            <a:r>
              <a:rPr lang="en-US" sz="2200" b="1" dirty="0">
                <a:effectLst/>
              </a:rPr>
              <a:t>for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:= </a:t>
            </a:r>
            <a:r>
              <a:rPr lang="en-US" sz="2200" dirty="0" err="1">
                <a:effectLst/>
              </a:rPr>
              <a:t>list→level</a:t>
            </a:r>
            <a:r>
              <a:rPr lang="en-US" sz="2200" dirty="0">
                <a:effectLst/>
              </a:rPr>
              <a:t> </a:t>
            </a:r>
            <a:r>
              <a:rPr lang="en-US" sz="2200" b="1" dirty="0" err="1">
                <a:effectLst/>
              </a:rPr>
              <a:t>downto</a:t>
            </a:r>
            <a:r>
              <a:rPr lang="en-US" sz="2200" dirty="0">
                <a:effectLst/>
              </a:rPr>
              <a:t> 1 </a:t>
            </a:r>
            <a:r>
              <a:rPr lang="en-US" sz="2200" b="1" dirty="0">
                <a:effectLst/>
              </a:rPr>
              <a:t>do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</a:t>
            </a:r>
            <a:r>
              <a:rPr lang="en-US" sz="2200" b="1" dirty="0">
                <a:effectLst/>
              </a:rPr>
              <a:t>while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x→forward</a:t>
            </a:r>
            <a:r>
              <a:rPr lang="en-US" sz="2200" dirty="0">
                <a:effectLst/>
              </a:rPr>
              <a:t>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]→key &lt; </a:t>
            </a:r>
            <a:r>
              <a:rPr lang="en-US" sz="2200" dirty="0" err="1">
                <a:effectLst/>
              </a:rPr>
              <a:t>searchKey</a:t>
            </a:r>
            <a:r>
              <a:rPr lang="en-US" sz="2200" dirty="0">
                <a:effectLst/>
              </a:rPr>
              <a:t> </a:t>
            </a:r>
            <a:r>
              <a:rPr lang="en-US" sz="2200" b="1" dirty="0">
                <a:effectLst/>
              </a:rPr>
              <a:t>do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    x := </a:t>
            </a:r>
            <a:r>
              <a:rPr lang="en-US" sz="2200" dirty="0" err="1">
                <a:effectLst/>
              </a:rPr>
              <a:t>x→forward</a:t>
            </a:r>
            <a:r>
              <a:rPr lang="en-US" sz="2200" dirty="0">
                <a:effectLst/>
              </a:rPr>
              <a:t>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</a:t>
            </a:r>
            <a:r>
              <a:rPr lang="ru-RU" sz="2200" i="1" dirty="0">
                <a:effectLst/>
              </a:rPr>
              <a:t> </a:t>
            </a:r>
            <a:r>
              <a:rPr lang="en-US" sz="2200" i="1" dirty="0" err="1" smtClean="0">
                <a:effectLst/>
              </a:rPr>
              <a:t>x</a:t>
            </a:r>
            <a:r>
              <a:rPr lang="en-US" sz="2200" i="1" dirty="0" err="1">
                <a:effectLst/>
              </a:rPr>
              <a:t>→key</a:t>
            </a:r>
            <a:r>
              <a:rPr lang="en-US" sz="2200" i="1" dirty="0">
                <a:effectLst/>
              </a:rPr>
              <a:t> &lt; </a:t>
            </a:r>
            <a:r>
              <a:rPr lang="en-US" sz="2200" i="1" dirty="0" err="1">
                <a:effectLst/>
              </a:rPr>
              <a:t>searchKey</a:t>
            </a:r>
            <a:r>
              <a:rPr lang="en-US" sz="2200" i="1" dirty="0">
                <a:effectLst/>
              </a:rPr>
              <a:t> ≤ </a:t>
            </a:r>
            <a:r>
              <a:rPr lang="en-US" sz="2200" i="1" dirty="0" err="1">
                <a:effectLst/>
              </a:rPr>
              <a:t>x→forward</a:t>
            </a:r>
            <a:r>
              <a:rPr lang="en-US" sz="2200" i="1" dirty="0">
                <a:effectLst/>
              </a:rPr>
              <a:t>[</a:t>
            </a:r>
            <a:r>
              <a:rPr lang="en-US" sz="2200" i="1" dirty="0" err="1">
                <a:effectLst/>
              </a:rPr>
              <a:t>i</a:t>
            </a:r>
            <a:r>
              <a:rPr lang="en-US" sz="2200" i="1" dirty="0">
                <a:effectLst/>
              </a:rPr>
              <a:t>]→key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update[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 := x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</a:t>
            </a:r>
            <a:r>
              <a:rPr lang="en-US" sz="2200" dirty="0" err="1">
                <a:effectLst/>
              </a:rPr>
              <a:t>x</a:t>
            </a:r>
            <a:r>
              <a:rPr lang="en-US" sz="2200" dirty="0">
                <a:effectLst/>
              </a:rPr>
              <a:t> := </a:t>
            </a:r>
            <a:r>
              <a:rPr lang="en-US" sz="2200" dirty="0" err="1">
                <a:effectLst/>
              </a:rPr>
              <a:t>x→forward</a:t>
            </a:r>
            <a:r>
              <a:rPr lang="en-US" sz="2200" dirty="0">
                <a:effectLst/>
              </a:rPr>
              <a:t>[1]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</a:t>
            </a:r>
            <a:r>
              <a:rPr lang="en-US" sz="2200" b="1" dirty="0">
                <a:effectLst/>
              </a:rPr>
              <a:t>if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x→key</a:t>
            </a:r>
            <a:r>
              <a:rPr lang="en-US" sz="2200" dirty="0">
                <a:effectLst/>
              </a:rPr>
              <a:t> = </a:t>
            </a:r>
            <a:r>
              <a:rPr lang="en-US" sz="2200" dirty="0" err="1">
                <a:effectLst/>
              </a:rPr>
              <a:t>searchKey</a:t>
            </a:r>
            <a:r>
              <a:rPr lang="en-US" sz="2200" dirty="0">
                <a:effectLst/>
              </a:rPr>
              <a:t> </a:t>
            </a:r>
            <a:r>
              <a:rPr lang="en-US" sz="2200" b="1" dirty="0">
                <a:effectLst/>
              </a:rPr>
              <a:t>then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x→value</a:t>
            </a:r>
            <a:r>
              <a:rPr lang="en-US" sz="2200" dirty="0">
                <a:effectLst/>
              </a:rPr>
              <a:t> := </a:t>
            </a:r>
            <a:r>
              <a:rPr lang="en-US" sz="2200" dirty="0" err="1">
                <a:effectLst/>
              </a:rPr>
              <a:t>newValue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</a:t>
            </a:r>
            <a:r>
              <a:rPr lang="en-US" sz="2200" b="1" dirty="0">
                <a:effectLst/>
              </a:rPr>
              <a:t>else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</a:t>
            </a:r>
            <a:r>
              <a:rPr lang="en-US" sz="2200" dirty="0" err="1">
                <a:effectLst/>
              </a:rPr>
              <a:t>lvl</a:t>
            </a:r>
            <a:r>
              <a:rPr lang="en-US" sz="2200" dirty="0">
                <a:effectLst/>
              </a:rPr>
              <a:t> := </a:t>
            </a:r>
            <a:r>
              <a:rPr lang="en-US" sz="2200" dirty="0" err="1">
                <a:effectLst/>
              </a:rPr>
              <a:t>randomLevel</a:t>
            </a:r>
            <a:r>
              <a:rPr lang="en-US" sz="2200" dirty="0">
                <a:effectLst/>
              </a:rPr>
              <a:t>()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</a:t>
            </a:r>
            <a:r>
              <a:rPr lang="en-US" sz="2200" b="1" dirty="0">
                <a:effectLst/>
              </a:rPr>
              <a:t>if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lvl</a:t>
            </a:r>
            <a:r>
              <a:rPr lang="en-US" sz="2200" dirty="0">
                <a:effectLst/>
              </a:rPr>
              <a:t> &gt; </a:t>
            </a:r>
            <a:r>
              <a:rPr lang="en-US" sz="2200" dirty="0" err="1">
                <a:effectLst/>
              </a:rPr>
              <a:t>list→level</a:t>
            </a:r>
            <a:r>
              <a:rPr lang="en-US" sz="2200" dirty="0">
                <a:effectLst/>
              </a:rPr>
              <a:t> </a:t>
            </a:r>
            <a:r>
              <a:rPr lang="en-US" sz="2200" b="1" dirty="0">
                <a:effectLst/>
              </a:rPr>
              <a:t>then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    </a:t>
            </a:r>
            <a:r>
              <a:rPr lang="en-US" sz="2200" b="1" dirty="0">
                <a:effectLst/>
              </a:rPr>
              <a:t>for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:= </a:t>
            </a:r>
            <a:r>
              <a:rPr lang="en-US" sz="2200" dirty="0" err="1">
                <a:effectLst/>
              </a:rPr>
              <a:t>list→level</a:t>
            </a:r>
            <a:r>
              <a:rPr lang="en-US" sz="2200" dirty="0">
                <a:effectLst/>
              </a:rPr>
              <a:t> + 1 </a:t>
            </a:r>
            <a:r>
              <a:rPr lang="en-US" sz="2200" b="1" dirty="0">
                <a:effectLst/>
              </a:rPr>
              <a:t>to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lvl</a:t>
            </a:r>
            <a:r>
              <a:rPr lang="en-US" sz="2200" dirty="0">
                <a:effectLst/>
              </a:rPr>
              <a:t> </a:t>
            </a:r>
            <a:r>
              <a:rPr lang="en-US" sz="2200" b="1" dirty="0">
                <a:effectLst/>
              </a:rPr>
              <a:t>do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        update[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 := </a:t>
            </a:r>
            <a:r>
              <a:rPr lang="en-US" sz="2200" dirty="0" err="1">
                <a:effectLst/>
              </a:rPr>
              <a:t>list→header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    </a:t>
            </a:r>
            <a:r>
              <a:rPr lang="en-US" sz="2200" dirty="0" err="1">
                <a:effectLst/>
              </a:rPr>
              <a:t>list→level</a:t>
            </a:r>
            <a:r>
              <a:rPr lang="en-US" sz="2200" dirty="0">
                <a:effectLst/>
              </a:rPr>
              <a:t> := </a:t>
            </a:r>
            <a:r>
              <a:rPr lang="en-US" sz="2200" dirty="0" err="1">
                <a:effectLst/>
              </a:rPr>
              <a:t>lvl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x := </a:t>
            </a:r>
            <a:r>
              <a:rPr lang="en-US" sz="2200" dirty="0" err="1">
                <a:effectLst/>
              </a:rPr>
              <a:t>makeNode</a:t>
            </a:r>
            <a:r>
              <a:rPr lang="en-US" sz="2200" dirty="0">
                <a:effectLst/>
              </a:rPr>
              <a:t>(</a:t>
            </a:r>
            <a:r>
              <a:rPr lang="en-US" sz="2200" dirty="0" err="1">
                <a:effectLst/>
              </a:rPr>
              <a:t>lvl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searchKey</a:t>
            </a:r>
            <a:r>
              <a:rPr lang="en-US" sz="2200" dirty="0">
                <a:effectLst/>
              </a:rPr>
              <a:t>, value)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</a:t>
            </a:r>
            <a:r>
              <a:rPr lang="en-US" sz="2200" b="1" dirty="0">
                <a:effectLst/>
              </a:rPr>
              <a:t>for</a:t>
            </a:r>
            <a:r>
              <a:rPr lang="en-US" sz="2200" dirty="0">
                <a:effectLst/>
              </a:rPr>
              <a:t> 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:= 1 </a:t>
            </a:r>
            <a:r>
              <a:rPr lang="en-US" sz="2200" b="1" dirty="0">
                <a:effectLst/>
              </a:rPr>
              <a:t>to</a:t>
            </a:r>
            <a:r>
              <a:rPr lang="en-US" sz="2200" dirty="0">
                <a:effectLst/>
              </a:rPr>
              <a:t> level </a:t>
            </a:r>
            <a:r>
              <a:rPr lang="en-US" sz="2200" b="1" dirty="0">
                <a:effectLst/>
              </a:rPr>
              <a:t>do</a:t>
            </a: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    </a:t>
            </a:r>
            <a:r>
              <a:rPr lang="en-US" sz="2200" dirty="0" err="1">
                <a:effectLst/>
              </a:rPr>
              <a:t>x→forward</a:t>
            </a:r>
            <a:r>
              <a:rPr lang="en-US" sz="2200" dirty="0">
                <a:effectLst/>
              </a:rPr>
              <a:t>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 := update[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]→forward[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            update[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]→forward[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] := x</a:t>
            </a:r>
            <a:endParaRPr lang="ru-RU" sz="2200" dirty="0">
              <a:effectLst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75485" y="325316"/>
            <a:ext cx="5934807" cy="58644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b="1" dirty="0">
                <a:effectLst/>
              </a:rPr>
              <a:t>Delete</a:t>
            </a:r>
            <a:r>
              <a:rPr lang="en-US" dirty="0">
                <a:effectLst/>
              </a:rPr>
              <a:t>(list, </a:t>
            </a:r>
            <a:r>
              <a:rPr lang="en-US" dirty="0" err="1">
                <a:effectLst/>
              </a:rPr>
              <a:t>searchKey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</a:t>
            </a:r>
            <a:r>
              <a:rPr lang="en-US" b="1" dirty="0">
                <a:effectLst/>
              </a:rPr>
              <a:t>local</a:t>
            </a:r>
            <a:r>
              <a:rPr lang="en-US" dirty="0">
                <a:effectLst/>
              </a:rPr>
              <a:t> update[1..MaxLevel]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x := </a:t>
            </a:r>
            <a:r>
              <a:rPr lang="en-US" dirty="0" err="1">
                <a:effectLst/>
              </a:rPr>
              <a:t>list→header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</a:t>
            </a: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:= </a:t>
            </a:r>
            <a:r>
              <a:rPr lang="en-US" dirty="0" err="1">
                <a:effectLst/>
              </a:rPr>
              <a:t>list→level</a:t>
            </a:r>
            <a:r>
              <a:rPr lang="en-US" dirty="0">
                <a:effectLst/>
              </a:rPr>
              <a:t> </a:t>
            </a:r>
            <a:r>
              <a:rPr lang="en-US" b="1" dirty="0" err="1">
                <a:effectLst/>
              </a:rPr>
              <a:t>downto</a:t>
            </a:r>
            <a:r>
              <a:rPr lang="en-US" dirty="0">
                <a:effectLst/>
              </a:rPr>
              <a:t> 1 </a:t>
            </a:r>
            <a:r>
              <a:rPr lang="en-US" b="1" dirty="0">
                <a:effectLst/>
              </a:rPr>
              <a:t>do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    </a:t>
            </a: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x→forward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]→key &lt; </a:t>
            </a:r>
            <a:r>
              <a:rPr lang="en-US" dirty="0" err="1">
                <a:effectLst/>
              </a:rPr>
              <a:t>searchKey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do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        x := </a:t>
            </a:r>
            <a:r>
              <a:rPr lang="en-US" dirty="0" err="1">
                <a:effectLst/>
              </a:rPr>
              <a:t>x→forward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update[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:= x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</a:t>
            </a:r>
            <a:r>
              <a:rPr lang="en-US" dirty="0" err="1">
                <a:effectLst/>
              </a:rPr>
              <a:t>x</a:t>
            </a:r>
            <a:r>
              <a:rPr lang="en-US" dirty="0">
                <a:effectLst/>
              </a:rPr>
              <a:t> := </a:t>
            </a:r>
            <a:r>
              <a:rPr lang="en-US" dirty="0" err="1">
                <a:effectLst/>
              </a:rPr>
              <a:t>x→forward</a:t>
            </a:r>
            <a:r>
              <a:rPr lang="en-US" dirty="0">
                <a:effectLst/>
              </a:rPr>
              <a:t>[1]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x→key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searchKey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then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</a:t>
            </a: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:= 1 </a:t>
            </a:r>
            <a:r>
              <a:rPr lang="en-US" b="1" dirty="0">
                <a:effectLst/>
              </a:rPr>
              <a:t>to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list→level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do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    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 update[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]→forward[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≠ x </a:t>
            </a:r>
            <a:r>
              <a:rPr lang="en-US" b="1" dirty="0">
                <a:effectLst/>
              </a:rPr>
              <a:t>then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break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    update[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]→forward[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:= </a:t>
            </a:r>
            <a:r>
              <a:rPr lang="en-US" dirty="0" err="1">
                <a:effectLst/>
              </a:rPr>
              <a:t>x→forward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free(x)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</a:t>
            </a: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list→level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&gt; 1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and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list→header→forward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list→level</a:t>
            </a:r>
            <a:r>
              <a:rPr lang="en-US" dirty="0">
                <a:effectLst/>
              </a:rPr>
              <a:t>] = NIL </a:t>
            </a:r>
            <a:r>
              <a:rPr lang="en-US" b="1" dirty="0">
                <a:effectLst/>
              </a:rPr>
              <a:t>do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       </a:t>
            </a:r>
            <a:r>
              <a:rPr lang="en-US" dirty="0" err="1">
                <a:effectLst/>
              </a:rPr>
              <a:t>list→level</a:t>
            </a:r>
            <a:r>
              <a:rPr lang="en-US" dirty="0">
                <a:effectLst/>
              </a:rPr>
              <a:t> := </a:t>
            </a:r>
            <a:r>
              <a:rPr lang="en-US" dirty="0" err="1">
                <a:effectLst/>
              </a:rPr>
              <a:t>list→level</a:t>
            </a:r>
            <a:r>
              <a:rPr lang="en-US" dirty="0">
                <a:effectLst/>
              </a:rPr>
              <a:t> –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2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основных операций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922948"/>
              </p:ext>
            </p:extLst>
          </p:nvPr>
        </p:nvGraphicFramePr>
        <p:xfrm>
          <a:off x="913795" y="1580050"/>
          <a:ext cx="10353675" cy="36049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61966260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24384577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321449122"/>
                    </a:ext>
                  </a:extLst>
                </a:gridCol>
              </a:tblGrid>
              <a:tr h="9012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Средний случай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average case)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Худший случай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worst case)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184356"/>
                  </a:ext>
                </a:extLst>
              </a:tr>
              <a:tr h="901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Insert(key, value)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270005"/>
                  </a:ext>
                </a:extLst>
              </a:tr>
              <a:tr h="901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Lookup(key)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526370"/>
                  </a:ext>
                </a:extLst>
              </a:tr>
              <a:tr h="901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081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3795" y="5451230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по памяти (</a:t>
            </a:r>
            <a:r>
              <a:rPr lang="ru-RU" dirty="0" err="1" smtClean="0"/>
              <a:t>space</a:t>
            </a:r>
            <a:r>
              <a:rPr lang="ru-RU" dirty="0" smtClean="0"/>
              <a:t> </a:t>
            </a:r>
            <a:r>
              <a:rPr lang="ru-RU" dirty="0" err="1" smtClean="0"/>
              <a:t>complexity</a:t>
            </a:r>
            <a:r>
              <a:rPr lang="ru-RU" dirty="0" smtClean="0"/>
              <a:t>): O(</a:t>
            </a:r>
            <a:r>
              <a:rPr lang="ru-RU" dirty="0" err="1" smtClean="0"/>
              <a:t>nlogn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1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Экспериментальные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>
                <a:effectLst/>
              </a:rPr>
              <a:t>Так как </a:t>
            </a:r>
            <a:r>
              <a:rPr lang="en-US" dirty="0">
                <a:effectLst/>
              </a:rPr>
              <a:t>Skip list </a:t>
            </a:r>
            <a:r>
              <a:rPr lang="ru-RU" dirty="0">
                <a:effectLst/>
              </a:rPr>
              <a:t>является вероятностной структурой данных, очень большую роль играет максимальное количество уровней и вероятность с которой увеличивается уровень элемента. </a:t>
            </a:r>
          </a:p>
          <a:p>
            <a:pPr marL="36900" indent="0">
              <a:buNone/>
            </a:pPr>
            <a:r>
              <a:rPr lang="ru-RU" dirty="0">
                <a:effectLst/>
              </a:rPr>
              <a:t>Далее будут описываться эксперименты при которых добавляется по 100 000 ключей в </a:t>
            </a:r>
            <a:r>
              <a:rPr lang="ru-RU" dirty="0" smtClean="0">
                <a:effectLst/>
              </a:rPr>
              <a:t>списки </a:t>
            </a:r>
            <a:r>
              <a:rPr lang="ru-RU" dirty="0">
                <a:effectLst/>
              </a:rPr>
              <a:t>из 8 уровней и вероятностью </a:t>
            </a:r>
            <a:r>
              <a:rPr lang="en-US" dirty="0">
                <a:effectLst/>
              </a:rPr>
              <a:t>p</a:t>
            </a:r>
            <a:r>
              <a:rPr lang="ru-RU" dirty="0">
                <a:effectLst/>
              </a:rPr>
              <a:t> = 0.5, 0.35, 0.25. Измерение времени будет производиться 10 раз и высчитываться среднее арифметическое.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>
                <a:effectLst/>
              </a:rPr>
              <a:t>Поиск </a:t>
            </a:r>
            <a:r>
              <a:rPr lang="ru-RU" b="1" dirty="0" smtClean="0">
                <a:effectLst/>
              </a:rPr>
              <a:t>ключа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67615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>
                <a:effectLst/>
              </a:rPr>
              <a:t>Добавление </a:t>
            </a:r>
            <a:r>
              <a:rPr lang="ru-RU" b="1" dirty="0" smtClean="0">
                <a:effectLst/>
              </a:rPr>
              <a:t>ключей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8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270110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104</TotalTime>
  <Words>342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Сланец</vt:lpstr>
      <vt:lpstr>Skip list</vt:lpstr>
      <vt:lpstr>ОПИСАНИЕ СТРУКТУРЫ</vt:lpstr>
      <vt:lpstr>Основные операции</vt:lpstr>
      <vt:lpstr>Презентация PowerPoint</vt:lpstr>
      <vt:lpstr>Презентация PowerPoint</vt:lpstr>
      <vt:lpstr>Сложность основных операций</vt:lpstr>
      <vt:lpstr>Экспериментальные данные</vt:lpstr>
      <vt:lpstr>Поиск ключа</vt:lpstr>
      <vt:lpstr>Добавление ключей</vt:lpstr>
      <vt:lpstr>Удаление ключа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list</dc:title>
  <dc:creator>User</dc:creator>
  <cp:lastModifiedBy>User</cp:lastModifiedBy>
  <cp:revision>15</cp:revision>
  <dcterms:created xsi:type="dcterms:W3CDTF">2023-12-14T20:27:12Z</dcterms:created>
  <dcterms:modified xsi:type="dcterms:W3CDTF">2023-12-14T22:11:39Z</dcterms:modified>
</cp:coreProperties>
</file>