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
  </p:notesMasterIdLst>
  <p:sldIdLst>
    <p:sldId id="258" r:id="rId2"/>
  </p:sldIdLst>
  <p:sldSz cx="1371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4"/>
    <p:restoredTop sz="71607"/>
  </p:normalViewPr>
  <p:slideViewPr>
    <p:cSldViewPr snapToGrid="0">
      <p:cViewPr varScale="1">
        <p:scale>
          <a:sx n="66" d="100"/>
          <a:sy n="66" d="100"/>
        </p:scale>
        <p:origin x="1624" y="184"/>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5D32A9-CA0C-764F-8A01-CC8626FFC4D6}" type="datetimeFigureOut">
              <a:rPr lang="en-US" smtClean="0"/>
              <a:t>10/9/24</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04D3C-2447-4946-BAE0-00DE688320B3}" type="slidenum">
              <a:rPr lang="en-US" smtClean="0"/>
              <a:t>‹#›</a:t>
            </a:fld>
            <a:endParaRPr lang="en-US"/>
          </a:p>
        </p:txBody>
      </p:sp>
    </p:spTree>
    <p:extLst>
      <p:ext uri="{BB962C8B-B14F-4D97-AF65-F5344CB8AC3E}">
        <p14:creationId xmlns:p14="http://schemas.microsoft.com/office/powerpoint/2010/main" val="177247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dirty="0"/>
              <a:t>Figure 1: </a:t>
            </a:r>
            <a:r>
              <a:rPr lang="en-US" dirty="0" err="1"/>
              <a:t>Hypermut</a:t>
            </a:r>
            <a:r>
              <a:rPr lang="en-US" dirty="0"/>
              <a:t> 3.0 overview. (A) Example mutation site and context (for APOBEC3G and APOBEC3F). The control pattern is the opposite of the primary pattern. (B) Example reference and query sequences, and whether they are considered a potential primary match and an actual primary match for 3 versions: </a:t>
            </a:r>
            <a:r>
              <a:rPr lang="en-US" dirty="0" err="1"/>
              <a:t>hypermut</a:t>
            </a:r>
            <a:r>
              <a:rPr lang="en-US" dirty="0"/>
              <a:t> 2.0, </a:t>
            </a:r>
            <a:r>
              <a:rPr lang="en-US" dirty="0" err="1"/>
              <a:t>hypermut</a:t>
            </a:r>
            <a:r>
              <a:rPr lang="en-US" dirty="0"/>
              <a:t> 3.0 strict, and </a:t>
            </a:r>
            <a:r>
              <a:rPr lang="en-US" dirty="0" err="1"/>
              <a:t>hypermut</a:t>
            </a:r>
            <a:r>
              <a:rPr lang="en-US" dirty="0"/>
              <a:t> 3.0 partial. These numbers assume that gaps are stripped and that the context is enforced on the query sequence. (C) Correlation between percent non-ACGT characters in the query sequence and the number of additional potential primary matches identified when using partial matching compared to strict matching. The color indicates the number of additional primary matches observed. (D) For an example sequence, the cumulative number of potential sites vs. the cumulative number of actual matches identified for partial vs. strict matching. </a:t>
            </a:r>
          </a:p>
        </p:txBody>
      </p:sp>
      <p:sp>
        <p:nvSpPr>
          <p:cNvPr id="4" name="Slide Number Placeholder 3"/>
          <p:cNvSpPr>
            <a:spLocks noGrp="1"/>
          </p:cNvSpPr>
          <p:nvPr>
            <p:ph type="sldNum" sz="quarter" idx="5"/>
          </p:nvPr>
        </p:nvSpPr>
        <p:spPr/>
        <p:txBody>
          <a:bodyPr/>
          <a:lstStyle/>
          <a:p>
            <a:fld id="{50904D3C-2447-4946-BAE0-00DE688320B3}" type="slidenum">
              <a:rPr lang="en-US" smtClean="0"/>
              <a:t>1</a:t>
            </a:fld>
            <a:endParaRPr lang="en-US"/>
          </a:p>
        </p:txBody>
      </p:sp>
    </p:spTree>
    <p:extLst>
      <p:ext uri="{BB962C8B-B14F-4D97-AF65-F5344CB8AC3E}">
        <p14:creationId xmlns:p14="http://schemas.microsoft.com/office/powerpoint/2010/main" val="332252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1496484"/>
            <a:ext cx="116586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714500" y="4802717"/>
            <a:ext cx="10287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351E44-C808-BE4C-860F-519D3512260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82351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51E44-C808-BE4C-860F-519D3512260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3438792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486833"/>
            <a:ext cx="2957513"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486833"/>
            <a:ext cx="8701088"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51E44-C808-BE4C-860F-519D3512260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364460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51E44-C808-BE4C-860F-519D3512260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44987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2279653"/>
            <a:ext cx="1183005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935832" y="6119286"/>
            <a:ext cx="11830050" cy="2000249"/>
          </a:xfrm>
        </p:spPr>
        <p:txBody>
          <a:bodyPr/>
          <a:lstStyle>
            <a:lvl1pPr marL="0" indent="0">
              <a:buNone/>
              <a:defRPr sz="3200">
                <a:solidFill>
                  <a:schemeClr val="tx1">
                    <a:tint val="82000"/>
                  </a:schemeClr>
                </a:solidFill>
              </a:defRPr>
            </a:lvl1pPr>
            <a:lvl2pPr marL="609585" indent="0">
              <a:buNone/>
              <a:defRPr sz="2667">
                <a:solidFill>
                  <a:schemeClr val="tx1">
                    <a:tint val="82000"/>
                  </a:schemeClr>
                </a:solidFill>
              </a:defRPr>
            </a:lvl2pPr>
            <a:lvl3pPr marL="1219170" indent="0">
              <a:buNone/>
              <a:defRPr sz="2400">
                <a:solidFill>
                  <a:schemeClr val="tx1">
                    <a:tint val="82000"/>
                  </a:schemeClr>
                </a:solidFill>
              </a:defRPr>
            </a:lvl3pPr>
            <a:lvl4pPr marL="1828754" indent="0">
              <a:buNone/>
              <a:defRPr sz="2133">
                <a:solidFill>
                  <a:schemeClr val="tx1">
                    <a:tint val="82000"/>
                  </a:schemeClr>
                </a:solidFill>
              </a:defRPr>
            </a:lvl4pPr>
            <a:lvl5pPr marL="2438339" indent="0">
              <a:buNone/>
              <a:defRPr sz="2133">
                <a:solidFill>
                  <a:schemeClr val="tx1">
                    <a:tint val="82000"/>
                  </a:schemeClr>
                </a:solidFill>
              </a:defRPr>
            </a:lvl5pPr>
            <a:lvl6pPr marL="3047924" indent="0">
              <a:buNone/>
              <a:defRPr sz="2133">
                <a:solidFill>
                  <a:schemeClr val="tx1">
                    <a:tint val="82000"/>
                  </a:schemeClr>
                </a:solidFill>
              </a:defRPr>
            </a:lvl6pPr>
            <a:lvl7pPr marL="3657509" indent="0">
              <a:buNone/>
              <a:defRPr sz="2133">
                <a:solidFill>
                  <a:schemeClr val="tx1">
                    <a:tint val="82000"/>
                  </a:schemeClr>
                </a:solidFill>
              </a:defRPr>
            </a:lvl7pPr>
            <a:lvl8pPr marL="4267093" indent="0">
              <a:buNone/>
              <a:defRPr sz="2133">
                <a:solidFill>
                  <a:schemeClr val="tx1">
                    <a:tint val="82000"/>
                  </a:schemeClr>
                </a:solidFill>
              </a:defRPr>
            </a:lvl8pPr>
            <a:lvl9pPr marL="4876678" indent="0">
              <a:buNone/>
              <a:defRPr sz="213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51E44-C808-BE4C-860F-519D3512260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64466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434167"/>
            <a:ext cx="58293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2434167"/>
            <a:ext cx="58293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351E44-C808-BE4C-860F-519D35122602}"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189116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1" y="486835"/>
            <a:ext cx="1183005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2241551"/>
            <a:ext cx="5802510"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944763" y="3340100"/>
            <a:ext cx="580251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5" y="2241551"/>
            <a:ext cx="58310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943725" y="3340100"/>
            <a:ext cx="583108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51E44-C808-BE4C-860F-519D35122602}"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379716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351E44-C808-BE4C-860F-519D35122602}" type="datetimeFigureOut">
              <a:rPr lang="en-US" smtClean="0"/>
              <a:t>10/9/24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263497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51E44-C808-BE4C-860F-519D35122602}" type="datetimeFigureOut">
              <a:rPr lang="en-US" smtClean="0"/>
              <a:t>10/9/24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9390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09600"/>
            <a:ext cx="4423767"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831086" y="1316568"/>
            <a:ext cx="6943725"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2743200"/>
            <a:ext cx="442376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D0351E44-C808-BE4C-860F-519D35122602}"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970438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09600"/>
            <a:ext cx="4423767"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6" y="1316568"/>
            <a:ext cx="6943725"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944762" y="2743200"/>
            <a:ext cx="442376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D0351E44-C808-BE4C-860F-519D35122602}"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255627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486835"/>
            <a:ext cx="1183005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2434167"/>
            <a:ext cx="1183005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8475136"/>
            <a:ext cx="3086100" cy="486833"/>
          </a:xfrm>
          <a:prstGeom prst="rect">
            <a:avLst/>
          </a:prstGeom>
        </p:spPr>
        <p:txBody>
          <a:bodyPr vert="horz" lIns="91440" tIns="45720" rIns="91440" bIns="45720" rtlCol="0" anchor="ctr"/>
          <a:lstStyle>
            <a:lvl1pPr algn="l">
              <a:defRPr sz="1600">
                <a:solidFill>
                  <a:schemeClr val="tx1">
                    <a:tint val="82000"/>
                  </a:schemeClr>
                </a:solidFill>
              </a:defRPr>
            </a:lvl1pPr>
          </a:lstStyle>
          <a:p>
            <a:fld id="{D0351E44-C808-BE4C-860F-519D35122602}" type="datetimeFigureOut">
              <a:rPr lang="en-US" smtClean="0"/>
              <a:t>10/9/24</a:t>
            </a:fld>
            <a:endParaRPr lang="en-US"/>
          </a:p>
        </p:txBody>
      </p:sp>
      <p:sp>
        <p:nvSpPr>
          <p:cNvPr id="5" name="Footer Placeholder 4"/>
          <p:cNvSpPr>
            <a:spLocks noGrp="1"/>
          </p:cNvSpPr>
          <p:nvPr>
            <p:ph type="ftr" sz="quarter" idx="3"/>
          </p:nvPr>
        </p:nvSpPr>
        <p:spPr>
          <a:xfrm>
            <a:off x="4543425" y="8475136"/>
            <a:ext cx="4629150" cy="486833"/>
          </a:xfrm>
          <a:prstGeom prst="rect">
            <a:avLst/>
          </a:prstGeom>
        </p:spPr>
        <p:txBody>
          <a:bodyPr vert="horz" lIns="91440" tIns="45720" rIns="91440" bIns="45720" rtlCol="0" anchor="ctr"/>
          <a:lstStyle>
            <a:lvl1pPr algn="ctr">
              <a:defRPr sz="16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686925" y="8475136"/>
            <a:ext cx="3086100" cy="486833"/>
          </a:xfrm>
          <a:prstGeom prst="rect">
            <a:avLst/>
          </a:prstGeom>
        </p:spPr>
        <p:txBody>
          <a:bodyPr vert="horz" lIns="91440" tIns="45720" rIns="91440" bIns="45720" rtlCol="0" anchor="ctr"/>
          <a:lstStyle>
            <a:lvl1pPr algn="r">
              <a:defRPr sz="1600">
                <a:solidFill>
                  <a:schemeClr val="tx1">
                    <a:tint val="82000"/>
                  </a:schemeClr>
                </a:solidFill>
              </a:defRPr>
            </a:lvl1pPr>
          </a:lstStyle>
          <a:p>
            <a:fld id="{904261F7-F8B7-AB43-9B69-EE60109B17FB}" type="slidenum">
              <a:rPr lang="en-US" smtClean="0"/>
              <a:t>‹#›</a:t>
            </a:fld>
            <a:endParaRPr lang="en-US"/>
          </a:p>
        </p:txBody>
      </p:sp>
    </p:spTree>
    <p:extLst>
      <p:ext uri="{BB962C8B-B14F-4D97-AF65-F5344CB8AC3E}">
        <p14:creationId xmlns:p14="http://schemas.microsoft.com/office/powerpoint/2010/main" val="254773024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B7317862-7726-6BA1-3728-8922B5E8E830}"/>
              </a:ext>
            </a:extLst>
          </p:cNvPr>
          <p:cNvPicPr>
            <a:picLocks noChangeAspect="1"/>
          </p:cNvPicPr>
          <p:nvPr/>
        </p:nvPicPr>
        <p:blipFill>
          <a:blip r:embed="rId3"/>
          <a:stretch>
            <a:fillRect/>
          </a:stretch>
        </p:blipFill>
        <p:spPr>
          <a:xfrm>
            <a:off x="7910121" y="184986"/>
            <a:ext cx="5264416" cy="8774027"/>
          </a:xfrm>
          <a:prstGeom prst="rect">
            <a:avLst/>
          </a:prstGeom>
        </p:spPr>
      </p:pic>
      <p:grpSp>
        <p:nvGrpSpPr>
          <p:cNvPr id="25" name="Group 24">
            <a:extLst>
              <a:ext uri="{FF2B5EF4-FFF2-40B4-BE49-F238E27FC236}">
                <a16:creationId xmlns:a16="http://schemas.microsoft.com/office/drawing/2014/main" id="{D7C88C37-0B15-AE93-8984-53D9FB7F8582}"/>
              </a:ext>
            </a:extLst>
          </p:cNvPr>
          <p:cNvGrpSpPr/>
          <p:nvPr/>
        </p:nvGrpSpPr>
        <p:grpSpPr>
          <a:xfrm>
            <a:off x="1324175" y="495571"/>
            <a:ext cx="5648680" cy="2279347"/>
            <a:chOff x="703956" y="1025735"/>
            <a:chExt cx="5648680" cy="3095471"/>
          </a:xfrm>
        </p:grpSpPr>
        <p:sp>
          <p:nvSpPr>
            <p:cNvPr id="4" name="Rectangle 3">
              <a:extLst>
                <a:ext uri="{FF2B5EF4-FFF2-40B4-BE49-F238E27FC236}">
                  <a16:creationId xmlns:a16="http://schemas.microsoft.com/office/drawing/2014/main" id="{A4D98BF4-B545-1962-F873-0484F862AAEE}"/>
                </a:ext>
              </a:extLst>
            </p:cNvPr>
            <p:cNvSpPr/>
            <p:nvPr/>
          </p:nvSpPr>
          <p:spPr>
            <a:xfrm>
              <a:off x="1145785" y="1585132"/>
              <a:ext cx="1248050" cy="505455"/>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FE40620-559D-4ECA-041D-A64E310FC172}"/>
                </a:ext>
              </a:extLst>
            </p:cNvPr>
            <p:cNvSpPr/>
            <p:nvPr/>
          </p:nvSpPr>
          <p:spPr>
            <a:xfrm>
              <a:off x="2490485" y="1585132"/>
              <a:ext cx="1248050" cy="505455"/>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G</a:t>
              </a:r>
            </a:p>
          </p:txBody>
        </p:sp>
        <p:sp>
          <p:nvSpPr>
            <p:cNvPr id="6" name="Rectangle 5">
              <a:extLst>
                <a:ext uri="{FF2B5EF4-FFF2-40B4-BE49-F238E27FC236}">
                  <a16:creationId xmlns:a16="http://schemas.microsoft.com/office/drawing/2014/main" id="{915FF68D-49A8-F9C3-0CA6-11701B553664}"/>
                </a:ext>
              </a:extLst>
            </p:cNvPr>
            <p:cNvSpPr/>
            <p:nvPr/>
          </p:nvSpPr>
          <p:spPr>
            <a:xfrm>
              <a:off x="3824425" y="1585132"/>
              <a:ext cx="1248050" cy="505455"/>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E6593822-DBE4-B4CA-FD7C-7AC82B293BC0}"/>
                </a:ext>
              </a:extLst>
            </p:cNvPr>
            <p:cNvSpPr/>
            <p:nvPr/>
          </p:nvSpPr>
          <p:spPr>
            <a:xfrm>
              <a:off x="1145785" y="2200111"/>
              <a:ext cx="1248050" cy="5054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638CDAAA-0515-5DD2-DAEB-1DE35A5C9C3D}"/>
                </a:ext>
              </a:extLst>
            </p:cNvPr>
            <p:cNvSpPr/>
            <p:nvPr/>
          </p:nvSpPr>
          <p:spPr>
            <a:xfrm>
              <a:off x="2490487" y="2200111"/>
              <a:ext cx="1248050" cy="5054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a:t>
              </a:r>
            </a:p>
          </p:txBody>
        </p:sp>
        <p:sp>
          <p:nvSpPr>
            <p:cNvPr id="9" name="Rectangle 8">
              <a:extLst>
                <a:ext uri="{FF2B5EF4-FFF2-40B4-BE49-F238E27FC236}">
                  <a16:creationId xmlns:a16="http://schemas.microsoft.com/office/drawing/2014/main" id="{F2970B30-6CA4-AEC2-E81B-D39A4646B0FB}"/>
                </a:ext>
              </a:extLst>
            </p:cNvPr>
            <p:cNvSpPr/>
            <p:nvPr/>
          </p:nvSpPr>
          <p:spPr>
            <a:xfrm>
              <a:off x="3824425" y="2200111"/>
              <a:ext cx="1248050" cy="5054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RD</a:t>
              </a:r>
            </a:p>
          </p:txBody>
        </p:sp>
        <p:sp>
          <p:nvSpPr>
            <p:cNvPr id="10" name="Rectangle 9">
              <a:extLst>
                <a:ext uri="{FF2B5EF4-FFF2-40B4-BE49-F238E27FC236}">
                  <a16:creationId xmlns:a16="http://schemas.microsoft.com/office/drawing/2014/main" id="{1D3233B3-7106-4F16-B99A-501983BD47FD}"/>
                </a:ext>
              </a:extLst>
            </p:cNvPr>
            <p:cNvSpPr/>
            <p:nvPr/>
          </p:nvSpPr>
          <p:spPr>
            <a:xfrm>
              <a:off x="1145785" y="2952172"/>
              <a:ext cx="1248050" cy="505455"/>
            </a:xfrm>
            <a:prstGeom prst="rect">
              <a:avLst/>
            </a:prstGeom>
            <a:noFill/>
            <a:ln>
              <a:solidFill>
                <a:schemeClr val="tx1">
                  <a:lumMod val="50000"/>
                  <a:lumOff val="5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BA68CC1-7701-2181-C2B1-276ED74946E6}"/>
                </a:ext>
              </a:extLst>
            </p:cNvPr>
            <p:cNvSpPr/>
            <p:nvPr/>
          </p:nvSpPr>
          <p:spPr>
            <a:xfrm>
              <a:off x="2490487" y="2952172"/>
              <a:ext cx="1248050" cy="505455"/>
            </a:xfrm>
            <a:prstGeom prst="rect">
              <a:avLst/>
            </a:prstGeom>
            <a:noFill/>
            <a:ln>
              <a:solidFill>
                <a:schemeClr val="tx1">
                  <a:lumMod val="50000"/>
                  <a:lumOff val="5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latin typeface="Arial" panose="020B0604020202020204" pitchFamily="34" charset="0"/>
                  <a:cs typeface="Arial" panose="020B0604020202020204" pitchFamily="34" charset="0"/>
                </a:rPr>
                <a:t>G</a:t>
              </a:r>
            </a:p>
          </p:txBody>
        </p:sp>
        <p:sp>
          <p:nvSpPr>
            <p:cNvPr id="12" name="Rectangle 11">
              <a:extLst>
                <a:ext uri="{FF2B5EF4-FFF2-40B4-BE49-F238E27FC236}">
                  <a16:creationId xmlns:a16="http://schemas.microsoft.com/office/drawing/2014/main" id="{751B4126-0F35-BBEC-4FFC-B7E881324EFE}"/>
                </a:ext>
              </a:extLst>
            </p:cNvPr>
            <p:cNvSpPr/>
            <p:nvPr/>
          </p:nvSpPr>
          <p:spPr>
            <a:xfrm>
              <a:off x="3824425" y="2952172"/>
              <a:ext cx="1248050" cy="505455"/>
            </a:xfrm>
            <a:prstGeom prst="rect">
              <a:avLst/>
            </a:prstGeom>
            <a:noFill/>
            <a:ln>
              <a:solidFill>
                <a:schemeClr val="tx1">
                  <a:lumMod val="50000"/>
                  <a:lumOff val="5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FE62CCA5-4FF7-ACE6-6324-3FDD4A35654D}"/>
                </a:ext>
              </a:extLst>
            </p:cNvPr>
            <p:cNvSpPr/>
            <p:nvPr/>
          </p:nvSpPr>
          <p:spPr>
            <a:xfrm>
              <a:off x="1145785" y="3567151"/>
              <a:ext cx="1248050" cy="50545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6062F47-1B01-711F-940B-D6B918903799}"/>
                </a:ext>
              </a:extLst>
            </p:cNvPr>
            <p:cNvSpPr/>
            <p:nvPr/>
          </p:nvSpPr>
          <p:spPr>
            <a:xfrm>
              <a:off x="2490487" y="3567151"/>
              <a:ext cx="1248050" cy="50545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latin typeface="Arial" panose="020B0604020202020204" pitchFamily="34" charset="0"/>
                  <a:cs typeface="Arial" panose="020B0604020202020204" pitchFamily="34" charset="0"/>
                </a:rPr>
                <a:t>A</a:t>
              </a:r>
            </a:p>
          </p:txBody>
        </p:sp>
        <p:sp>
          <p:nvSpPr>
            <p:cNvPr id="15" name="Rectangle 14">
              <a:extLst>
                <a:ext uri="{FF2B5EF4-FFF2-40B4-BE49-F238E27FC236}">
                  <a16:creationId xmlns:a16="http://schemas.microsoft.com/office/drawing/2014/main" id="{7BAE7F84-455E-C3EB-3594-41E08732F09C}"/>
                </a:ext>
              </a:extLst>
            </p:cNvPr>
            <p:cNvSpPr/>
            <p:nvPr/>
          </p:nvSpPr>
          <p:spPr>
            <a:xfrm>
              <a:off x="3824425" y="3567151"/>
              <a:ext cx="1248050" cy="50545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latin typeface="Arial" panose="020B0604020202020204" pitchFamily="34" charset="0"/>
                  <a:cs typeface="Arial" panose="020B0604020202020204" pitchFamily="34" charset="0"/>
                </a:rPr>
                <a:t>YN|RC</a:t>
              </a:r>
            </a:p>
          </p:txBody>
        </p:sp>
        <p:sp>
          <p:nvSpPr>
            <p:cNvPr id="17" name="Rectangle 16">
              <a:extLst>
                <a:ext uri="{FF2B5EF4-FFF2-40B4-BE49-F238E27FC236}">
                  <a16:creationId xmlns:a16="http://schemas.microsoft.com/office/drawing/2014/main" id="{D3CD550F-E9B3-2B80-3691-9C0CD714E3F2}"/>
                </a:ext>
              </a:extLst>
            </p:cNvPr>
            <p:cNvSpPr/>
            <p:nvPr/>
          </p:nvSpPr>
          <p:spPr>
            <a:xfrm>
              <a:off x="1145785" y="1025735"/>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Upstream context</a:t>
              </a:r>
            </a:p>
          </p:txBody>
        </p:sp>
        <p:sp>
          <p:nvSpPr>
            <p:cNvPr id="18" name="Rectangle 17">
              <a:extLst>
                <a:ext uri="{FF2B5EF4-FFF2-40B4-BE49-F238E27FC236}">
                  <a16:creationId xmlns:a16="http://schemas.microsoft.com/office/drawing/2014/main" id="{80E27FEA-91FB-1539-1522-E5D586E4115D}"/>
                </a:ext>
              </a:extLst>
            </p:cNvPr>
            <p:cNvSpPr/>
            <p:nvPr/>
          </p:nvSpPr>
          <p:spPr>
            <a:xfrm>
              <a:off x="2490485" y="1025735"/>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Mutation site</a:t>
              </a:r>
            </a:p>
          </p:txBody>
        </p:sp>
        <p:sp>
          <p:nvSpPr>
            <p:cNvPr id="19" name="Rectangle 18">
              <a:extLst>
                <a:ext uri="{FF2B5EF4-FFF2-40B4-BE49-F238E27FC236}">
                  <a16:creationId xmlns:a16="http://schemas.microsoft.com/office/drawing/2014/main" id="{B667E31A-C360-31E5-A521-3C8101DA41AF}"/>
                </a:ext>
              </a:extLst>
            </p:cNvPr>
            <p:cNvSpPr/>
            <p:nvPr/>
          </p:nvSpPr>
          <p:spPr>
            <a:xfrm>
              <a:off x="3824425" y="1025735"/>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Downstream context</a:t>
              </a:r>
            </a:p>
          </p:txBody>
        </p:sp>
        <p:sp>
          <p:nvSpPr>
            <p:cNvPr id="20" name="Rectangle 19">
              <a:extLst>
                <a:ext uri="{FF2B5EF4-FFF2-40B4-BE49-F238E27FC236}">
                  <a16:creationId xmlns:a16="http://schemas.microsoft.com/office/drawing/2014/main" id="{68704D7E-414A-A7A9-D7C0-18FCF9DE4DF9}"/>
                </a:ext>
              </a:extLst>
            </p:cNvPr>
            <p:cNvSpPr/>
            <p:nvPr/>
          </p:nvSpPr>
          <p:spPr>
            <a:xfrm>
              <a:off x="5104585" y="1568098"/>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Reference</a:t>
              </a:r>
            </a:p>
          </p:txBody>
        </p:sp>
        <p:sp>
          <p:nvSpPr>
            <p:cNvPr id="21" name="Rectangle 20">
              <a:extLst>
                <a:ext uri="{FF2B5EF4-FFF2-40B4-BE49-F238E27FC236}">
                  <a16:creationId xmlns:a16="http://schemas.microsoft.com/office/drawing/2014/main" id="{CC87C748-BAF9-287D-11AE-ACC18D41E5F6}"/>
                </a:ext>
              </a:extLst>
            </p:cNvPr>
            <p:cNvSpPr/>
            <p:nvPr/>
          </p:nvSpPr>
          <p:spPr>
            <a:xfrm>
              <a:off x="5104585" y="2200111"/>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Query</a:t>
              </a:r>
            </a:p>
          </p:txBody>
        </p:sp>
        <p:sp>
          <p:nvSpPr>
            <p:cNvPr id="22" name="Rectangle 21">
              <a:extLst>
                <a:ext uri="{FF2B5EF4-FFF2-40B4-BE49-F238E27FC236}">
                  <a16:creationId xmlns:a16="http://schemas.microsoft.com/office/drawing/2014/main" id="{7124D29D-8342-6880-6ED8-9A09BBDCB424}"/>
                </a:ext>
              </a:extLst>
            </p:cNvPr>
            <p:cNvSpPr/>
            <p:nvPr/>
          </p:nvSpPr>
          <p:spPr>
            <a:xfrm>
              <a:off x="5104586" y="2952172"/>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Reference</a:t>
              </a:r>
            </a:p>
          </p:txBody>
        </p:sp>
        <p:sp>
          <p:nvSpPr>
            <p:cNvPr id="23" name="Rectangle 22">
              <a:extLst>
                <a:ext uri="{FF2B5EF4-FFF2-40B4-BE49-F238E27FC236}">
                  <a16:creationId xmlns:a16="http://schemas.microsoft.com/office/drawing/2014/main" id="{07EBA7C6-2992-4022-FB84-0041578E7782}"/>
                </a:ext>
              </a:extLst>
            </p:cNvPr>
            <p:cNvSpPr/>
            <p:nvPr/>
          </p:nvSpPr>
          <p:spPr>
            <a:xfrm>
              <a:off x="5104586" y="3567151"/>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Query</a:t>
              </a:r>
            </a:p>
          </p:txBody>
        </p:sp>
        <p:sp>
          <p:nvSpPr>
            <p:cNvPr id="24" name="Rectangle 23">
              <a:extLst>
                <a:ext uri="{FF2B5EF4-FFF2-40B4-BE49-F238E27FC236}">
                  <a16:creationId xmlns:a16="http://schemas.microsoft.com/office/drawing/2014/main" id="{9FF5FE75-5B83-6C9B-B459-C26CC0CD2251}"/>
                </a:ext>
              </a:extLst>
            </p:cNvPr>
            <p:cNvSpPr/>
            <p:nvPr/>
          </p:nvSpPr>
          <p:spPr>
            <a:xfrm rot="16200000">
              <a:off x="347867" y="1892622"/>
              <a:ext cx="1217633"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Primary</a:t>
              </a:r>
            </a:p>
          </p:txBody>
        </p:sp>
        <p:sp>
          <p:nvSpPr>
            <p:cNvPr id="26" name="Rectangle 25">
              <a:extLst>
                <a:ext uri="{FF2B5EF4-FFF2-40B4-BE49-F238E27FC236}">
                  <a16:creationId xmlns:a16="http://schemas.microsoft.com/office/drawing/2014/main" id="{9F8AC39B-675D-7462-4673-5DA029B64472}"/>
                </a:ext>
              </a:extLst>
            </p:cNvPr>
            <p:cNvSpPr/>
            <p:nvPr/>
          </p:nvSpPr>
          <p:spPr>
            <a:xfrm rot="16200000">
              <a:off x="347867" y="3259662"/>
              <a:ext cx="1217633"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latin typeface="Arial" panose="020B0604020202020204" pitchFamily="34" charset="0"/>
                  <a:cs typeface="Arial" panose="020B0604020202020204" pitchFamily="34" charset="0"/>
                </a:rPr>
                <a:t>Control</a:t>
              </a:r>
            </a:p>
          </p:txBody>
        </p:sp>
      </p:grpSp>
      <p:graphicFrame>
        <p:nvGraphicFramePr>
          <p:cNvPr id="32" name="Table 31">
            <a:extLst>
              <a:ext uri="{FF2B5EF4-FFF2-40B4-BE49-F238E27FC236}">
                <a16:creationId xmlns:a16="http://schemas.microsoft.com/office/drawing/2014/main" id="{B59C268E-AC09-089A-977C-93F8A76966F6}"/>
              </a:ext>
            </a:extLst>
          </p:cNvPr>
          <p:cNvGraphicFramePr>
            <a:graphicFrameLocks noGrp="1"/>
          </p:cNvGraphicFramePr>
          <p:nvPr>
            <p:extLst>
              <p:ext uri="{D42A27DB-BD31-4B8C-83A1-F6EECF244321}">
                <p14:modId xmlns:p14="http://schemas.microsoft.com/office/powerpoint/2010/main" val="2342081354"/>
              </p:ext>
            </p:extLst>
          </p:nvPr>
        </p:nvGraphicFramePr>
        <p:xfrm>
          <a:off x="570664" y="3164217"/>
          <a:ext cx="6920688" cy="5609810"/>
        </p:xfrm>
        <a:graphic>
          <a:graphicData uri="http://schemas.openxmlformats.org/drawingml/2006/table">
            <a:tbl>
              <a:tblPr firstRow="1" bandRow="1">
                <a:tableStyleId>{8EC20E35-A176-4012-BC5E-935CFFF8708E}</a:tableStyleId>
              </a:tblPr>
              <a:tblGrid>
                <a:gridCol w="865086">
                  <a:extLst>
                    <a:ext uri="{9D8B030D-6E8A-4147-A177-3AD203B41FA5}">
                      <a16:colId xmlns:a16="http://schemas.microsoft.com/office/drawing/2014/main" val="2041319562"/>
                    </a:ext>
                  </a:extLst>
                </a:gridCol>
                <a:gridCol w="865086">
                  <a:extLst>
                    <a:ext uri="{9D8B030D-6E8A-4147-A177-3AD203B41FA5}">
                      <a16:colId xmlns:a16="http://schemas.microsoft.com/office/drawing/2014/main" val="1823993264"/>
                    </a:ext>
                  </a:extLst>
                </a:gridCol>
                <a:gridCol w="865086">
                  <a:extLst>
                    <a:ext uri="{9D8B030D-6E8A-4147-A177-3AD203B41FA5}">
                      <a16:colId xmlns:a16="http://schemas.microsoft.com/office/drawing/2014/main" val="37624808"/>
                    </a:ext>
                  </a:extLst>
                </a:gridCol>
                <a:gridCol w="865086">
                  <a:extLst>
                    <a:ext uri="{9D8B030D-6E8A-4147-A177-3AD203B41FA5}">
                      <a16:colId xmlns:a16="http://schemas.microsoft.com/office/drawing/2014/main" val="157415253"/>
                    </a:ext>
                  </a:extLst>
                </a:gridCol>
                <a:gridCol w="865086">
                  <a:extLst>
                    <a:ext uri="{9D8B030D-6E8A-4147-A177-3AD203B41FA5}">
                      <a16:colId xmlns:a16="http://schemas.microsoft.com/office/drawing/2014/main" val="1379093816"/>
                    </a:ext>
                  </a:extLst>
                </a:gridCol>
                <a:gridCol w="865086">
                  <a:extLst>
                    <a:ext uri="{9D8B030D-6E8A-4147-A177-3AD203B41FA5}">
                      <a16:colId xmlns:a16="http://schemas.microsoft.com/office/drawing/2014/main" val="3789510171"/>
                    </a:ext>
                  </a:extLst>
                </a:gridCol>
                <a:gridCol w="865086">
                  <a:extLst>
                    <a:ext uri="{9D8B030D-6E8A-4147-A177-3AD203B41FA5}">
                      <a16:colId xmlns:a16="http://schemas.microsoft.com/office/drawing/2014/main" val="3356512011"/>
                    </a:ext>
                  </a:extLst>
                </a:gridCol>
                <a:gridCol w="865086">
                  <a:extLst>
                    <a:ext uri="{9D8B030D-6E8A-4147-A177-3AD203B41FA5}">
                      <a16:colId xmlns:a16="http://schemas.microsoft.com/office/drawing/2014/main" val="3941636215"/>
                    </a:ext>
                  </a:extLst>
                </a:gridCol>
              </a:tblGrid>
              <a:tr h="640080">
                <a:tc gridSpan="2">
                  <a:txBody>
                    <a:bodyPr/>
                    <a:lstStyle/>
                    <a:p>
                      <a:pPr algn="ct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dirty="0"/>
                    </a:p>
                  </a:txBody>
                  <a:tcPr/>
                </a:tc>
                <a:tc gridSpan="3">
                  <a:txBody>
                    <a:bodyPr/>
                    <a:lstStyle/>
                    <a:p>
                      <a:pPr algn="ctr"/>
                      <a:r>
                        <a:rPr lang="en-US" sz="1800" dirty="0"/>
                        <a:t>Potential primary 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dirty="0"/>
                    </a:p>
                  </a:txBody>
                  <a:tcPr/>
                </a:tc>
                <a:tc gridSpan="3">
                  <a:txBody>
                    <a:bodyPr/>
                    <a:lstStyle/>
                    <a:p>
                      <a:pPr algn="ctr"/>
                      <a:r>
                        <a:rPr lang="en-US" sz="1800" dirty="0"/>
                        <a:t>Primary match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dirty="0"/>
                    </a:p>
                  </a:txBody>
                  <a:tcPr/>
                </a:tc>
                <a:extLst>
                  <a:ext uri="{0D108BD9-81ED-4DB2-BD59-A6C34878D82A}">
                    <a16:rowId xmlns:a16="http://schemas.microsoft.com/office/drawing/2014/main" val="3085578595"/>
                  </a:ext>
                </a:extLst>
              </a:tr>
              <a:tr h="408803">
                <a:tc>
                  <a:txBody>
                    <a:bodyPr/>
                    <a:lstStyle/>
                    <a:p>
                      <a:pPr algn="ctr"/>
                      <a:r>
                        <a:rPr lang="en-US" sz="18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solidFill>
                  </a:tcPr>
                </a:tc>
                <a:tc>
                  <a:txBody>
                    <a:bodyPr/>
                    <a:lstStyle/>
                    <a:p>
                      <a:pPr algn="ctr"/>
                      <a:r>
                        <a:rPr lang="en-US" sz="1800" dirty="0">
                          <a:solidFill>
                            <a:schemeClr val="bg1"/>
                          </a:solidFill>
                        </a:rPr>
                        <a:t>Seq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c>
                  <a:txBody>
                    <a:bodyPr/>
                    <a:lstStyle/>
                    <a:p>
                      <a:pPr algn="ctr"/>
                      <a:r>
                        <a:rPr lang="en-US" sz="1800" dirty="0">
                          <a:solidFill>
                            <a:schemeClr val="bg1"/>
                          </a:solidFill>
                        </a:rPr>
                        <a:t>2.0</a:t>
                      </a:r>
                    </a:p>
                  </a:txBody>
                  <a:tcPr>
                    <a:lnL w="12700" cap="flat" cmpd="sng" algn="ctr">
                      <a:solidFill>
                        <a:schemeClr val="tx1"/>
                      </a:solidFill>
                      <a:prstDash val="solid"/>
                      <a:round/>
                      <a:headEnd type="none" w="med" len="med"/>
                      <a:tailEnd type="none" w="med" len="med"/>
                    </a:lnL>
                    <a:solidFill>
                      <a:schemeClr val="tx1"/>
                    </a:solidFill>
                  </a:tcPr>
                </a:tc>
                <a:tc>
                  <a:txBody>
                    <a:bodyPr/>
                    <a:lstStyle/>
                    <a:p>
                      <a:pPr algn="ctr"/>
                      <a:r>
                        <a:rPr lang="en-US" sz="1800" dirty="0">
                          <a:solidFill>
                            <a:schemeClr val="bg1"/>
                          </a:solidFill>
                        </a:rPr>
                        <a:t>strict</a:t>
                      </a:r>
                    </a:p>
                  </a:txBody>
                  <a:tcPr>
                    <a:solidFill>
                      <a:schemeClr val="tx1"/>
                    </a:solidFill>
                  </a:tcPr>
                </a:tc>
                <a:tc>
                  <a:txBody>
                    <a:bodyPr/>
                    <a:lstStyle/>
                    <a:p>
                      <a:pPr algn="ctr"/>
                      <a:r>
                        <a:rPr lang="en-US" sz="1800" dirty="0">
                          <a:solidFill>
                            <a:schemeClr val="bg1"/>
                          </a:solidFill>
                        </a:rPr>
                        <a:t>partial</a:t>
                      </a:r>
                    </a:p>
                  </a:txBody>
                  <a:tcPr>
                    <a:lnR w="12700" cap="flat" cmpd="sng" algn="ctr">
                      <a:solidFill>
                        <a:schemeClr val="tx1"/>
                      </a:solidFill>
                      <a:prstDash val="solid"/>
                      <a:round/>
                      <a:headEnd type="none" w="med" len="med"/>
                      <a:tailEnd type="none" w="med" len="med"/>
                    </a:lnR>
                    <a:solidFill>
                      <a:schemeClr val="tx1"/>
                    </a:solidFill>
                  </a:tcPr>
                </a:tc>
                <a:tc>
                  <a:txBody>
                    <a:bodyPr/>
                    <a:lstStyle/>
                    <a:p>
                      <a:pPr algn="ctr"/>
                      <a:r>
                        <a:rPr lang="en-US" sz="1800" dirty="0">
                          <a:solidFill>
                            <a:schemeClr val="bg1"/>
                          </a:solidFill>
                        </a:rPr>
                        <a:t>2.0</a:t>
                      </a:r>
                    </a:p>
                  </a:txBody>
                  <a:tcPr>
                    <a:lnL w="12700" cap="flat" cmpd="sng" algn="ctr">
                      <a:solidFill>
                        <a:schemeClr val="tx1"/>
                      </a:solidFill>
                      <a:prstDash val="solid"/>
                      <a:round/>
                      <a:headEnd type="none" w="med" len="med"/>
                      <a:tailEnd type="none" w="med" len="med"/>
                    </a:lnL>
                    <a:solidFill>
                      <a:schemeClr val="tx1"/>
                    </a:solidFill>
                  </a:tcPr>
                </a:tc>
                <a:tc>
                  <a:txBody>
                    <a:bodyPr/>
                    <a:lstStyle/>
                    <a:p>
                      <a:pPr algn="ctr"/>
                      <a:r>
                        <a:rPr lang="en-US" sz="1800" dirty="0">
                          <a:solidFill>
                            <a:schemeClr val="bg1"/>
                          </a:solidFill>
                        </a:rPr>
                        <a:t>strict</a:t>
                      </a:r>
                    </a:p>
                  </a:txBody>
                  <a:tcPr>
                    <a:solidFill>
                      <a:schemeClr val="tx1"/>
                    </a:solidFill>
                  </a:tcPr>
                </a:tc>
                <a:tc>
                  <a:txBody>
                    <a:bodyPr/>
                    <a:lstStyle/>
                    <a:p>
                      <a:pPr marL="0" marR="0" lvl="0" indent="0" algn="ctr" defTabSz="975390" rtl="0" eaLnBrk="1" fontAlgn="auto" latinLnBrk="0" hangingPunct="1">
                        <a:lnSpc>
                          <a:spcPct val="100000"/>
                        </a:lnSpc>
                        <a:spcBef>
                          <a:spcPts val="0"/>
                        </a:spcBef>
                        <a:spcAft>
                          <a:spcPts val="0"/>
                        </a:spcAft>
                        <a:buClrTx/>
                        <a:buSzTx/>
                        <a:buFontTx/>
                        <a:buNone/>
                        <a:tabLst/>
                        <a:defRPr/>
                      </a:pPr>
                      <a:r>
                        <a:rPr lang="en-US" sz="1800" dirty="0">
                          <a:solidFill>
                            <a:schemeClr val="bg1"/>
                          </a:solidFill>
                        </a:rPr>
                        <a:t>partial</a:t>
                      </a:r>
                    </a:p>
                    <a:p>
                      <a:pPr algn="ctr"/>
                      <a:endParaRPr lang="en-US" sz="1800" dirty="0">
                        <a:solidFill>
                          <a:schemeClr val="bg1"/>
                        </a:solidFill>
                      </a:endParaRPr>
                    </a:p>
                  </a:txBody>
                  <a:tcPr>
                    <a:lnR w="12700" cap="flat" cmpd="sng" algn="ctr">
                      <a:solidFill>
                        <a:schemeClr val="tx1"/>
                      </a:solidFill>
                      <a:prstDash val="solid"/>
                      <a:round/>
                      <a:headEnd type="none" w="med" len="med"/>
                      <a:tailEnd type="none" w="med" len="med"/>
                    </a:lnR>
                    <a:solidFill>
                      <a:schemeClr val="tx1"/>
                    </a:solidFill>
                  </a:tcPr>
                </a:tc>
                <a:extLst>
                  <a:ext uri="{0D108BD9-81ED-4DB2-BD59-A6C34878D82A}">
                    <a16:rowId xmlns:a16="http://schemas.microsoft.com/office/drawing/2014/main" val="3272251213"/>
                  </a:ext>
                </a:extLst>
              </a:tr>
              <a:tr h="432965">
                <a:tc>
                  <a:txBody>
                    <a:bodyPr/>
                    <a:lstStyle/>
                    <a:p>
                      <a:pPr algn="ctr"/>
                      <a:r>
                        <a:rPr lang="en-US" sz="1800" dirty="0"/>
                        <a:t>ref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u="sng" dirty="0">
                          <a:latin typeface="Courier New" panose="02070309020205020404" pitchFamily="49" charset="0"/>
                          <a:cs typeface="Courier New" panose="02070309020205020404" pitchFamily="49" charset="0"/>
                        </a:rPr>
                        <a:t>G</a:t>
                      </a:r>
                      <a:r>
                        <a:rPr lang="en-US" sz="1800" dirty="0">
                          <a:latin typeface="Courier New" panose="02070309020205020404" pitchFamily="49" charset="0"/>
                          <a:cs typeface="Courier New" panose="02070309020205020404" pitchFamily="49" charset="0"/>
                        </a:rPr>
                        <a:t>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5947742"/>
                  </a:ext>
                </a:extLst>
              </a:tr>
              <a:tr h="432965">
                <a:tc>
                  <a:txBody>
                    <a:bodyPr/>
                    <a:lstStyle/>
                    <a:p>
                      <a:pPr algn="ctr"/>
                      <a:r>
                        <a:rPr lang="en-US" sz="1800" dirty="0"/>
                        <a:t>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1800" b="1" u="sng" dirty="0">
                          <a:solidFill>
                            <a:srgbClr val="FF0000"/>
                          </a:solidFill>
                          <a:latin typeface="Courier New" panose="02070309020205020404" pitchFamily="49" charset="0"/>
                          <a:cs typeface="Courier New" panose="02070309020205020404" pitchFamily="49" charset="0"/>
                        </a:rPr>
                        <a:t>A</a:t>
                      </a:r>
                      <a:r>
                        <a:rPr lang="en-US" sz="1800" b="1" dirty="0">
                          <a:solidFill>
                            <a:srgbClr val="FF0000"/>
                          </a:solidFill>
                          <a:latin typeface="Courier New" panose="02070309020205020404" pitchFamily="49" charset="0"/>
                          <a:cs typeface="Courier New" panose="02070309020205020404" pitchFamily="49" charset="0"/>
                        </a:rPr>
                        <a:t>GT</a:t>
                      </a:r>
                      <a:r>
                        <a:rPr lang="en-US" sz="1800" b="0"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1800" b="0" dirty="0"/>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algn="ctr"/>
                      <a:r>
                        <a:rPr lang="en-US" sz="1800" b="0" dirty="0"/>
                        <a:t>1</a:t>
                      </a:r>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algn="ctr"/>
                      <a:r>
                        <a:rPr lang="en-US" sz="1800" b="0" dirty="0"/>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algn="ctr"/>
                      <a:r>
                        <a:rPr lang="en-US" sz="1800" b="0" dirty="0"/>
                        <a:t>1</a:t>
                      </a:r>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3191482960"/>
                  </a:ext>
                </a:extLst>
              </a:tr>
              <a:tr h="432965">
                <a:tc>
                  <a:txBody>
                    <a:bodyPr/>
                    <a:lstStyle/>
                    <a:p>
                      <a:pPr algn="ctr"/>
                      <a:r>
                        <a:rPr lang="en-US" sz="1800" dirty="0"/>
                        <a:t>q2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u="sng" dirty="0">
                          <a:latin typeface="Courier New" panose="02070309020205020404" pitchFamily="49" charset="0"/>
                          <a:cs typeface="Courier New" panose="02070309020205020404" pitchFamily="49" charset="0"/>
                        </a:rPr>
                        <a:t>T</a:t>
                      </a:r>
                      <a:r>
                        <a:rPr lang="en-US" sz="1800" b="1" dirty="0">
                          <a:latin typeface="Courier New" panose="02070309020205020404" pitchFamily="49" charset="0"/>
                          <a:cs typeface="Courier New" panose="02070309020205020404" pitchFamily="49" charset="0"/>
                        </a:rPr>
                        <a:t>GT</a:t>
                      </a:r>
                      <a:r>
                        <a:rPr lang="en-US" sz="1800" b="0"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1</a:t>
                      </a:r>
                    </a:p>
                  </a:txBody>
                  <a:tcPr>
                    <a:lnL w="12700" cap="flat" cmpd="sng" algn="ctr">
                      <a:solidFill>
                        <a:schemeClr val="tx1"/>
                      </a:solidFill>
                      <a:prstDash val="solid"/>
                      <a:round/>
                      <a:headEnd type="none" w="med" len="med"/>
                      <a:tailEnd type="none" w="med" len="med"/>
                    </a:lnL>
                    <a:solidFill>
                      <a:schemeClr val="bg2">
                        <a:lumMod val="75000"/>
                      </a:schemeClr>
                    </a:solidFill>
                  </a:tcPr>
                </a:tc>
                <a:tc>
                  <a:txBody>
                    <a:bodyPr/>
                    <a:lstStyle/>
                    <a:p>
                      <a:pPr algn="ctr"/>
                      <a:r>
                        <a:rPr lang="en-US" sz="1800" b="0" dirty="0"/>
                        <a:t>1</a:t>
                      </a:r>
                    </a:p>
                  </a:txBody>
                  <a:tcPr>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solidFill>
                      <a:schemeClr val="bg2">
                        <a:lumMod val="75000"/>
                      </a:schemeClr>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984588664"/>
                  </a:ext>
                </a:extLst>
              </a:tr>
              <a:tr h="432965">
                <a:tc>
                  <a:txBody>
                    <a:bodyPr/>
                    <a:lstStyle/>
                    <a:p>
                      <a:pPr algn="ctr"/>
                      <a:r>
                        <a:rPr lang="en-US" sz="1800" dirty="0"/>
                        <a:t>q3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1" u="sng" dirty="0">
                          <a:latin typeface="Courier New" panose="02070309020205020404" pitchFamily="49" charset="0"/>
                          <a:cs typeface="Courier New" panose="02070309020205020404" pitchFamily="49" charset="0"/>
                        </a:rPr>
                        <a:t>A</a:t>
                      </a:r>
                      <a:r>
                        <a:rPr lang="en-US" sz="1800" b="0" dirty="0">
                          <a:latin typeface="Courier New" panose="02070309020205020404" pitchFamily="49" charset="0"/>
                          <a:cs typeface="Courier New" panose="02070309020205020404" pitchFamily="49" charset="0"/>
                        </a:rPr>
                        <a:t>GCC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noFill/>
                  </a:tcPr>
                </a:tc>
                <a:tc>
                  <a:txBody>
                    <a:bodyPr/>
                    <a:lstStyle/>
                    <a:p>
                      <a:pPr algn="ctr"/>
                      <a:r>
                        <a:rPr lang="en-US" sz="1800" b="0" dirty="0"/>
                        <a:t>0</a:t>
                      </a:r>
                    </a:p>
                  </a:txBody>
                  <a:tcPr>
                    <a:noFill/>
                  </a:tcPr>
                </a:tc>
                <a:tc>
                  <a:txBody>
                    <a:bodyPr/>
                    <a:lstStyle/>
                    <a:p>
                      <a:pPr algn="ctr"/>
                      <a:r>
                        <a:rPr lang="en-US" sz="1800" b="0" dirty="0"/>
                        <a:t>0</a:t>
                      </a:r>
                    </a:p>
                  </a:txBody>
                  <a:tcPr>
                    <a:lnR w="12700" cap="flat" cmpd="sng" algn="ctr">
                      <a:solidFill>
                        <a:schemeClr val="tx1"/>
                      </a:solidFill>
                      <a:prstDash val="solid"/>
                      <a:round/>
                      <a:headEnd type="none" w="med" len="med"/>
                      <a:tailEnd type="none" w="med" len="med"/>
                    </a:lnR>
                    <a:no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560206883"/>
                  </a:ext>
                </a:extLst>
              </a:tr>
              <a:tr h="432965">
                <a:tc>
                  <a:txBody>
                    <a:bodyPr/>
                    <a:lstStyle/>
                    <a:p>
                      <a:pPr algn="ctr"/>
                      <a:r>
                        <a:rPr lang="en-US" sz="1800" dirty="0"/>
                        <a:t>q4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u="sng" dirty="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GT</a:t>
                      </a:r>
                      <a:r>
                        <a:rPr lang="en-US" sz="1800" b="0"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1</a:t>
                      </a:r>
                    </a:p>
                  </a:txBody>
                  <a:tcPr>
                    <a:lnL w="12700" cap="flat" cmpd="sng" algn="ctr">
                      <a:solidFill>
                        <a:schemeClr val="tx1"/>
                      </a:solidFill>
                      <a:prstDash val="solid"/>
                      <a:round/>
                      <a:headEnd type="none" w="med" len="med"/>
                      <a:tailEnd type="none" w="med" len="med"/>
                    </a:lnL>
                    <a:solidFill>
                      <a:schemeClr val="bg2">
                        <a:lumMod val="75000"/>
                      </a:schemeClr>
                    </a:solidFill>
                  </a:tcPr>
                </a:tc>
                <a:tc>
                  <a:txBody>
                    <a:bodyPr/>
                    <a:lstStyle/>
                    <a:p>
                      <a:pPr algn="ctr"/>
                      <a:r>
                        <a:rPr lang="en-US" sz="1800" b="0" dirty="0"/>
                        <a:t>0</a:t>
                      </a:r>
                    </a:p>
                  </a:txBody>
                  <a:tcPr>
                    <a:solidFill>
                      <a:schemeClr val="bg1"/>
                    </a:solidFill>
                  </a:tcPr>
                </a:tc>
                <a:tc>
                  <a:txBody>
                    <a:bodyPr/>
                    <a:lstStyle/>
                    <a:p>
                      <a:pPr algn="ctr"/>
                      <a:r>
                        <a:rPr lang="en-US" sz="1800" b="0" dirty="0"/>
                        <a:t>0</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070884652"/>
                  </a:ext>
                </a:extLst>
              </a:tr>
              <a:tr h="432965">
                <a:tc>
                  <a:txBody>
                    <a:bodyPr/>
                    <a:lstStyle/>
                    <a:p>
                      <a:pPr algn="ctr"/>
                      <a:r>
                        <a:rPr lang="en-US" sz="1800" dirty="0"/>
                        <a:t>q5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a:solidFill>
                            <a:srgbClr val="FF0000"/>
                          </a:solidFill>
                          <a:latin typeface="Courier New" panose="02070309020205020404" pitchFamily="49" charset="0"/>
                          <a:cs typeface="Courier New" panose="02070309020205020404" pitchFamily="49" charset="0"/>
                        </a:rPr>
                        <a:t>A</a:t>
                      </a:r>
                      <a:r>
                        <a:rPr lang="en-US" sz="1800" b="0" dirty="0">
                          <a:solidFill>
                            <a:schemeClr val="tx1"/>
                          </a:solidFill>
                          <a:latin typeface="Courier New" panose="02070309020205020404" pitchFamily="49" charset="0"/>
                          <a:cs typeface="Courier New" panose="02070309020205020404" pitchFamily="49" charset="0"/>
                        </a:rPr>
                        <a:t>-</a:t>
                      </a:r>
                      <a:r>
                        <a:rPr lang="en-US" sz="1800" b="1" dirty="0">
                          <a:solidFill>
                            <a:srgbClr val="FF0000"/>
                          </a:solidFill>
                          <a:latin typeface="Courier New" panose="02070309020205020404" pitchFamily="49" charset="0"/>
                          <a:cs typeface="Courier New" panose="020703090202050204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1</a:t>
                      </a:r>
                    </a:p>
                  </a:txBody>
                  <a:tcPr>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solidFill>
                      <a:schemeClr val="bg2">
                        <a:lumMod val="75000"/>
                      </a:schemeClr>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1</a:t>
                      </a:r>
                    </a:p>
                  </a:txBody>
                  <a:tcPr>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solidFill>
                      <a:schemeClr val="bg2">
                        <a:lumMod val="75000"/>
                      </a:schemeClr>
                    </a:solidFill>
                  </a:tcPr>
                </a:tc>
                <a:extLst>
                  <a:ext uri="{0D108BD9-81ED-4DB2-BD59-A6C34878D82A}">
                    <a16:rowId xmlns:a16="http://schemas.microsoft.com/office/drawing/2014/main" val="3890974992"/>
                  </a:ext>
                </a:extLst>
              </a:tr>
              <a:tr h="432965">
                <a:tc>
                  <a:txBody>
                    <a:bodyPr/>
                    <a:lstStyle/>
                    <a:p>
                      <a:pPr algn="ctr"/>
                      <a:r>
                        <a:rPr lang="en-US" sz="1800" dirty="0"/>
                        <a:t>q6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a:solidFill>
                            <a:srgbClr val="FF0000"/>
                          </a:solidFill>
                          <a:latin typeface="Courier New" panose="02070309020205020404" pitchFamily="49" charset="0"/>
                          <a:cs typeface="Courier New" panose="02070309020205020404" pitchFamily="49" charset="0"/>
                        </a:rPr>
                        <a:t>R</a:t>
                      </a:r>
                      <a:r>
                        <a:rPr lang="en-US" sz="1800" b="1" dirty="0">
                          <a:solidFill>
                            <a:srgbClr val="FF0000"/>
                          </a:solidFill>
                          <a:latin typeface="Courier New" panose="02070309020205020404" pitchFamily="49" charset="0"/>
                          <a:cs typeface="Courier New" panose="02070309020205020404" pitchFamily="49" charset="0"/>
                        </a:rPr>
                        <a:t>GT</a:t>
                      </a:r>
                      <a:r>
                        <a:rPr lang="en-US" sz="1800" b="0"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1</a:t>
                      </a:r>
                    </a:p>
                  </a:txBody>
                  <a:tcPr>
                    <a:lnL w="12700" cap="flat" cmpd="sng" algn="ctr">
                      <a:solidFill>
                        <a:schemeClr val="tx1"/>
                      </a:solidFill>
                      <a:prstDash val="solid"/>
                      <a:round/>
                      <a:headEnd type="none" w="med" len="med"/>
                      <a:tailEnd type="none" w="med" len="med"/>
                    </a:lnL>
                    <a:solidFill>
                      <a:schemeClr val="bg2">
                        <a:lumMod val="75000"/>
                      </a:schemeClr>
                    </a:solidFill>
                  </a:tcPr>
                </a:tc>
                <a:tc>
                  <a:txBody>
                    <a:bodyPr/>
                    <a:lstStyle/>
                    <a:p>
                      <a:pPr algn="ctr"/>
                      <a:r>
                        <a:rPr lang="en-US" sz="1800" b="0" dirty="0"/>
                        <a:t>0</a:t>
                      </a:r>
                    </a:p>
                  </a:txBody>
                  <a:tcPr>
                    <a:solidFill>
                      <a:schemeClr val="bg1"/>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solidFill>
                      <a:schemeClr val="bg2">
                        <a:lumMod val="75000"/>
                      </a:schemeClr>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0.5</a:t>
                      </a:r>
                    </a:p>
                  </a:txBody>
                  <a:tcPr>
                    <a:lnR w="12700" cap="flat" cmpd="sng" algn="ctr">
                      <a:solidFill>
                        <a:schemeClr val="tx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3190352698"/>
                  </a:ext>
                </a:extLst>
              </a:tr>
              <a:tr h="432965">
                <a:tc>
                  <a:txBody>
                    <a:bodyPr/>
                    <a:lstStyle/>
                    <a:p>
                      <a:pPr algn="ctr"/>
                      <a:r>
                        <a:rPr lang="en-US" sz="1800" dirty="0"/>
                        <a:t>q7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a:solidFill>
                            <a:srgbClr val="FF0000"/>
                          </a:solidFill>
                          <a:latin typeface="Courier New" panose="02070309020205020404" pitchFamily="49" charset="0"/>
                          <a:cs typeface="Courier New" panose="02070309020205020404" pitchFamily="49" charset="0"/>
                        </a:rPr>
                        <a:t>A</a:t>
                      </a:r>
                      <a:r>
                        <a:rPr lang="en-US" sz="1800" b="1" u="none" dirty="0">
                          <a:solidFill>
                            <a:srgbClr val="FF0000"/>
                          </a:solidFill>
                          <a:latin typeface="Courier New" panose="02070309020205020404" pitchFamily="49" charset="0"/>
                          <a:cs typeface="Courier New" panose="02070309020205020404" pitchFamily="49" charset="0"/>
                        </a:rPr>
                        <a:t>GR</a:t>
                      </a:r>
                      <a:r>
                        <a:rPr lang="en-US" sz="1800" b="0" u="none"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1</a:t>
                      </a:r>
                    </a:p>
                  </a:txBody>
                  <a:tcPr>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solidFill>
                      <a:schemeClr val="bg2">
                        <a:lumMod val="75000"/>
                      </a:schemeClr>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1</a:t>
                      </a:r>
                    </a:p>
                  </a:txBody>
                  <a:tcPr>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solidFill>
                      <a:schemeClr val="bg2">
                        <a:lumMod val="75000"/>
                      </a:schemeClr>
                    </a:solidFill>
                  </a:tcPr>
                </a:tc>
                <a:extLst>
                  <a:ext uri="{0D108BD9-81ED-4DB2-BD59-A6C34878D82A}">
                    <a16:rowId xmlns:a16="http://schemas.microsoft.com/office/drawing/2014/main" val="771798646"/>
                  </a:ext>
                </a:extLst>
              </a:tr>
              <a:tr h="432965">
                <a:tc>
                  <a:txBody>
                    <a:bodyPr/>
                    <a:lstStyle/>
                    <a:p>
                      <a:pPr algn="ctr"/>
                      <a:r>
                        <a:rPr lang="en-US" sz="1800" dirty="0"/>
                        <a:t>q8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a:solidFill>
                            <a:srgbClr val="FF0000"/>
                          </a:solidFill>
                          <a:latin typeface="Courier New" panose="02070309020205020404" pitchFamily="49" charset="0"/>
                          <a:cs typeface="Courier New" panose="02070309020205020404" pitchFamily="49" charset="0"/>
                        </a:rPr>
                        <a:t>A</a:t>
                      </a:r>
                      <a:r>
                        <a:rPr lang="en-US" sz="1800" b="1" u="none" dirty="0">
                          <a:solidFill>
                            <a:srgbClr val="FF0000"/>
                          </a:solidFill>
                          <a:latin typeface="Courier New" panose="02070309020205020404" pitchFamily="49" charset="0"/>
                          <a:cs typeface="Courier New" panose="02070309020205020404" pitchFamily="49" charset="0"/>
                        </a:rPr>
                        <a:t>N</a:t>
                      </a:r>
                      <a:r>
                        <a:rPr lang="en-US" sz="1800" b="1" dirty="0">
                          <a:solidFill>
                            <a:srgbClr val="FF0000"/>
                          </a:solidFill>
                          <a:latin typeface="Courier New" panose="02070309020205020404" pitchFamily="49" charset="0"/>
                          <a:cs typeface="Courier New" panose="02070309020205020404" pitchFamily="49" charset="0"/>
                        </a:rPr>
                        <a:t>T</a:t>
                      </a:r>
                      <a:r>
                        <a:rPr lang="en-US" sz="1800" b="0"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0.5</a:t>
                      </a:r>
                    </a:p>
                  </a:txBody>
                  <a:tcPr>
                    <a:lnR w="12700"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0.5</a:t>
                      </a:r>
                    </a:p>
                  </a:txBody>
                  <a:tcPr>
                    <a:lnR w="12700" cap="flat" cmpd="sng" algn="ctr">
                      <a:solidFill>
                        <a:schemeClr val="tx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2485921585"/>
                  </a:ext>
                </a:extLst>
              </a:tr>
              <a:tr h="432965">
                <a:tc>
                  <a:txBody>
                    <a:bodyPr/>
                    <a:lstStyle/>
                    <a:p>
                      <a:pPr algn="ctr"/>
                      <a:r>
                        <a:rPr lang="en-US" sz="1800" dirty="0"/>
                        <a:t>q9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a:solidFill>
                            <a:srgbClr val="FF0000"/>
                          </a:solidFill>
                          <a:latin typeface="Courier New" panose="02070309020205020404" pitchFamily="49" charset="0"/>
                          <a:cs typeface="Courier New" panose="02070309020205020404" pitchFamily="49" charset="0"/>
                        </a:rPr>
                        <a:t>R</a:t>
                      </a:r>
                      <a:r>
                        <a:rPr lang="en-US" sz="1800" b="1" u="none" dirty="0">
                          <a:solidFill>
                            <a:srgbClr val="FF0000"/>
                          </a:solidFill>
                          <a:latin typeface="Courier New" panose="02070309020205020404" pitchFamily="49" charset="0"/>
                          <a:cs typeface="Courier New" panose="02070309020205020404" pitchFamily="49" charset="0"/>
                        </a:rPr>
                        <a:t>N</a:t>
                      </a:r>
                      <a:r>
                        <a:rPr lang="en-US" sz="1800" b="1" dirty="0">
                          <a:solidFill>
                            <a:srgbClr val="FF0000"/>
                          </a:solidFill>
                          <a:latin typeface="Courier New" panose="02070309020205020404" pitchFamily="49" charset="0"/>
                          <a:cs typeface="Courier New" panose="02070309020205020404" pitchFamily="49" charset="0"/>
                        </a:rPr>
                        <a:t>T</a:t>
                      </a:r>
                      <a:r>
                        <a:rPr lang="en-US" sz="1800" b="0"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0.5</a:t>
                      </a:r>
                    </a:p>
                  </a:txBody>
                  <a:tcPr>
                    <a:lnR w="12700"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0.25</a:t>
                      </a:r>
                    </a:p>
                  </a:txBody>
                  <a:tcPr>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3286830990"/>
                  </a:ext>
                </a:extLst>
              </a:tr>
            </a:tbl>
          </a:graphicData>
        </a:graphic>
      </p:graphicFrame>
      <p:sp>
        <p:nvSpPr>
          <p:cNvPr id="2" name="TextBox 1">
            <a:extLst>
              <a:ext uri="{FF2B5EF4-FFF2-40B4-BE49-F238E27FC236}">
                <a16:creationId xmlns:a16="http://schemas.microsoft.com/office/drawing/2014/main" id="{2844C20B-4DCD-DBA9-D96E-9EDF191D571C}"/>
              </a:ext>
            </a:extLst>
          </p:cNvPr>
          <p:cNvSpPr txBox="1"/>
          <p:nvPr/>
        </p:nvSpPr>
        <p:spPr>
          <a:xfrm>
            <a:off x="105283" y="140231"/>
            <a:ext cx="375424" cy="461665"/>
          </a:xfrm>
          <a:prstGeom prst="rect">
            <a:avLst/>
          </a:prstGeom>
          <a:noFill/>
        </p:spPr>
        <p:txBody>
          <a:bodyPr wrap="square" rtlCol="0">
            <a:spAutoFit/>
          </a:bodyPr>
          <a:lstStyle/>
          <a:p>
            <a:r>
              <a:rPr lang="en-US" sz="2400" b="1" dirty="0"/>
              <a:t>A</a:t>
            </a:r>
          </a:p>
        </p:txBody>
      </p:sp>
      <p:sp>
        <p:nvSpPr>
          <p:cNvPr id="28" name="TextBox 27">
            <a:extLst>
              <a:ext uri="{FF2B5EF4-FFF2-40B4-BE49-F238E27FC236}">
                <a16:creationId xmlns:a16="http://schemas.microsoft.com/office/drawing/2014/main" id="{459E70CF-0F4F-79FE-49B9-9D392E80D869}"/>
              </a:ext>
            </a:extLst>
          </p:cNvPr>
          <p:cNvSpPr txBox="1"/>
          <p:nvPr/>
        </p:nvSpPr>
        <p:spPr>
          <a:xfrm>
            <a:off x="99547" y="2933385"/>
            <a:ext cx="375424" cy="461665"/>
          </a:xfrm>
          <a:prstGeom prst="rect">
            <a:avLst/>
          </a:prstGeom>
          <a:noFill/>
        </p:spPr>
        <p:txBody>
          <a:bodyPr wrap="square" rtlCol="0">
            <a:spAutoFit/>
          </a:bodyPr>
          <a:lstStyle/>
          <a:p>
            <a:r>
              <a:rPr lang="en-US" sz="2400" b="1" dirty="0"/>
              <a:t>B</a:t>
            </a:r>
          </a:p>
        </p:txBody>
      </p:sp>
      <p:sp>
        <p:nvSpPr>
          <p:cNvPr id="43" name="TextBox 42">
            <a:extLst>
              <a:ext uri="{FF2B5EF4-FFF2-40B4-BE49-F238E27FC236}">
                <a16:creationId xmlns:a16="http://schemas.microsoft.com/office/drawing/2014/main" id="{9CF10B88-145A-6A14-8434-CF8ADFA03DF2}"/>
              </a:ext>
            </a:extLst>
          </p:cNvPr>
          <p:cNvSpPr txBox="1"/>
          <p:nvPr/>
        </p:nvSpPr>
        <p:spPr>
          <a:xfrm>
            <a:off x="7998423" y="4574630"/>
            <a:ext cx="375424" cy="461665"/>
          </a:xfrm>
          <a:prstGeom prst="rect">
            <a:avLst/>
          </a:prstGeom>
          <a:noFill/>
        </p:spPr>
        <p:txBody>
          <a:bodyPr wrap="square" rtlCol="0">
            <a:spAutoFit/>
          </a:bodyPr>
          <a:lstStyle/>
          <a:p>
            <a:r>
              <a:rPr lang="en-US" sz="2400" b="1" dirty="0"/>
              <a:t>D</a:t>
            </a:r>
          </a:p>
        </p:txBody>
      </p:sp>
      <p:sp>
        <p:nvSpPr>
          <p:cNvPr id="3" name="TextBox 2">
            <a:extLst>
              <a:ext uri="{FF2B5EF4-FFF2-40B4-BE49-F238E27FC236}">
                <a16:creationId xmlns:a16="http://schemas.microsoft.com/office/drawing/2014/main" id="{9C00EDE9-1A04-CB56-44C6-1ED6FCFAD25B}"/>
              </a:ext>
            </a:extLst>
          </p:cNvPr>
          <p:cNvSpPr txBox="1"/>
          <p:nvPr/>
        </p:nvSpPr>
        <p:spPr>
          <a:xfrm>
            <a:off x="7998423" y="144272"/>
            <a:ext cx="375424" cy="461665"/>
          </a:xfrm>
          <a:prstGeom prst="rect">
            <a:avLst/>
          </a:prstGeom>
          <a:noFill/>
        </p:spPr>
        <p:txBody>
          <a:bodyPr wrap="square" rtlCol="0">
            <a:spAutoFit/>
          </a:bodyPr>
          <a:lstStyle/>
          <a:p>
            <a:r>
              <a:rPr lang="en-US" sz="2400" b="1" dirty="0"/>
              <a:t>C</a:t>
            </a:r>
          </a:p>
        </p:txBody>
      </p:sp>
    </p:spTree>
    <p:extLst>
      <p:ext uri="{BB962C8B-B14F-4D97-AF65-F5344CB8AC3E}">
        <p14:creationId xmlns:p14="http://schemas.microsoft.com/office/powerpoint/2010/main" val="16375066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23208</TotalTime>
  <Words>274</Words>
  <Application>Microsoft Macintosh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Courier New</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Lapp, Zena Malakie</dc:creator>
  <cp:lastModifiedBy>Lapp, Zena Malakie</cp:lastModifiedBy>
  <cp:revision>35</cp:revision>
  <dcterms:created xsi:type="dcterms:W3CDTF">2024-06-03T22:16:24Z</dcterms:created>
  <dcterms:modified xsi:type="dcterms:W3CDTF">2024-10-09T16:16:58Z</dcterms:modified>
</cp:coreProperties>
</file>